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4"/>
  </p:handoutMasterIdLst>
  <p:sldIdLst>
    <p:sldId id="257" r:id="rId4"/>
    <p:sldId id="11089512" r:id="rId6"/>
    <p:sldId id="11089479" r:id="rId7"/>
    <p:sldId id="11089519" r:id="rId8"/>
    <p:sldId id="11089526" r:id="rId9"/>
    <p:sldId id="11089521" r:id="rId10"/>
    <p:sldId id="11089527" r:id="rId11"/>
    <p:sldId id="11089525" r:id="rId12"/>
    <p:sldId id="11089449" r:id="rId13"/>
    <p:sldId id="11089529" r:id="rId14"/>
    <p:sldId id="11089528" r:id="rId15"/>
    <p:sldId id="11089530" r:id="rId16"/>
    <p:sldId id="11089531" r:id="rId17"/>
    <p:sldId id="11089532" r:id="rId18"/>
    <p:sldId id="11089522" r:id="rId19"/>
    <p:sldId id="11089513" r:id="rId20"/>
    <p:sldId id="11089523" r:id="rId21"/>
    <p:sldId id="11089533" r:id="rId22"/>
    <p:sldId id="11089534" r:id="rId23"/>
  </p:sldIdLst>
  <p:sldSz cx="24384000" cy="13716000"/>
  <p:notesSz cx="6858000" cy="9144000"/>
  <p:custDataLst>
    <p:tags r:id="rId29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1pPr>
    <a:lvl2pPr marL="0" marR="0" indent="586105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2pPr>
    <a:lvl3pPr marL="0" marR="0" indent="1172210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3pPr>
    <a:lvl4pPr marL="0" marR="0" indent="1758315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4pPr>
    <a:lvl5pPr marL="0" marR="0" indent="2344420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5pPr>
    <a:lvl6pPr marL="0" marR="0" indent="2929890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6pPr>
    <a:lvl7pPr marL="0" marR="0" indent="3515995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7pPr>
    <a:lvl8pPr marL="0" marR="0" indent="4102100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8pPr>
    <a:lvl9pPr marL="0" marR="0" indent="4688205" algn="ctr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2800" b="0" i="0" u="none" strike="noStrike" cap="none" spc="0" normalizeH="0" baseline="0">
        <a:ln>
          <a:noFill/>
        </a:ln>
        <a:solidFill>
          <a:srgbClr val="919191"/>
        </a:solidFill>
        <a:effectLst/>
        <a:uFillTx/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Alibaba PuHuiTi" panose="00020600040101010101" charset="-122"/>
      </a:defRPr>
    </a:lvl9pPr>
  </p:defaultTextStyle>
  <p:extLst>
    <p:ext uri="{521415D9-36F7-43E2-AB2F-B90AF26B5E84}">
      <p14:sectionLst xmlns:p14="http://schemas.microsoft.com/office/powerpoint/2010/main">
        <p14:section name="封面" id="{127D59DA-35B0-E840-BFA6-AA7F70DC1AC0}">
          <p14:sldIdLst>
            <p14:sldId id="257"/>
            <p14:sldId id="11089512"/>
            <p14:sldId id="11089479"/>
            <p14:sldId id="11089519"/>
            <p14:sldId id="11089526"/>
            <p14:sldId id="11089521"/>
            <p14:sldId id="11089527"/>
            <p14:sldId id="11089525"/>
            <p14:sldId id="11089449"/>
            <p14:sldId id="11089529"/>
            <p14:sldId id="11089528"/>
            <p14:sldId id="11089530"/>
            <p14:sldId id="11089531"/>
            <p14:sldId id="11089532"/>
            <p14:sldId id="11089522"/>
            <p14:sldId id="11089513"/>
            <p14:sldId id="11089523"/>
            <p14:sldId id="11089533"/>
            <p14:sldId id="1108953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来 江" initials="来" lastIdx="1" clrIdx="0"/>
  <p:cmAuthor id="2" name="lewp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8F7"/>
    <a:srgbClr val="1989F8"/>
    <a:srgbClr val="4FCFBA"/>
    <a:srgbClr val="864BF8"/>
    <a:srgbClr val="FFFFFF"/>
    <a:srgbClr val="191919"/>
    <a:srgbClr val="17171A"/>
    <a:srgbClr val="000000"/>
    <a:srgbClr val="28A3F2"/>
    <a:srgbClr val="39B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/>
    <p:restoredTop sz="93012"/>
  </p:normalViewPr>
  <p:slideViewPr>
    <p:cSldViewPr snapToGrid="0" snapToObjects="1">
      <p:cViewPr>
        <p:scale>
          <a:sx n="33" d="100"/>
          <a:sy n="33" d="100"/>
        </p:scale>
        <p:origin x="12" y="12"/>
      </p:cViewPr>
      <p:guideLst>
        <p:guide orient="horz" pos="7518"/>
        <p:guide pos="6387"/>
        <p:guide orient="horz" pos="3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49" d="100"/>
          <a:sy n="149" d="100"/>
        </p:scale>
        <p:origin x="44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rPr>
            </a:fld>
            <a:endParaRPr lang="zh-CN" altLang="en-US" dirty="0"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rPr>
            </a:fld>
            <a:endParaRPr lang="zh-CN" altLang="en-US" dirty="0"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 b="0" i="0">
        <a:latin typeface="Alibaba PuHuiTi" panose="00020600040101010101" charset="-122"/>
        <a:ea typeface="Alibaba PuHuiTi" panose="00020600040101010101" charset="-122"/>
        <a:cs typeface="Alibaba PuHuiTi" panose="00020600040101010101" charset="-122"/>
        <a:sym typeface="思源黑体 CN Medium" panose="020B0500000000000000" charset="-122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511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511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511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511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5113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 latinLnBrk="0">
              <a:lnSpc>
                <a:spcPct val="118000"/>
              </a:lnSpc>
            </a:pPr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5416878" y="9073375"/>
            <a:ext cx="13716000" cy="24384000"/>
          </a:xfrm>
          <a:prstGeom prst="rect">
            <a:avLst/>
          </a:prstGeom>
        </p:spPr>
      </p:pic>
      <p:sp>
        <p:nvSpPr>
          <p:cNvPr id="14" name="任意形状 13"/>
          <p:cNvSpPr/>
          <p:nvPr userDrawn="1"/>
        </p:nvSpPr>
        <p:spPr>
          <a:xfrm rot="18958607">
            <a:off x="21555449" y="954879"/>
            <a:ext cx="4661424" cy="4712415"/>
          </a:xfrm>
          <a:custGeom>
            <a:avLst/>
            <a:gdLst>
              <a:gd name="connsiteX0" fmla="*/ 4466327 w 4661424"/>
              <a:gd name="connsiteY0" fmla="*/ 414956 h 4712415"/>
              <a:gd name="connsiteX1" fmla="*/ 4639324 w 4661424"/>
              <a:gd name="connsiteY1" fmla="*/ 624630 h 4712415"/>
              <a:gd name="connsiteX2" fmla="*/ 4661424 w 4661424"/>
              <a:gd name="connsiteY2" fmla="*/ 661008 h 4712415"/>
              <a:gd name="connsiteX3" fmla="*/ 745852 w 4661424"/>
              <a:gd name="connsiteY3" fmla="*/ 4712415 h 4712415"/>
              <a:gd name="connsiteX4" fmla="*/ 741439 w 4661424"/>
              <a:gd name="connsiteY4" fmla="*/ 4710289 h 4712415"/>
              <a:gd name="connsiteX5" fmla="*/ 0 w 4661424"/>
              <a:gd name="connsiteY5" fmla="*/ 3464539 h 4712415"/>
              <a:gd name="connsiteX6" fmla="*/ 1 w 4661424"/>
              <a:gd name="connsiteY6" fmla="*/ 1416744 h 4712415"/>
              <a:gd name="connsiteX7" fmla="*/ 1416742 w 4661424"/>
              <a:gd name="connsiteY7" fmla="*/ 0 h 4712415"/>
              <a:gd name="connsiteX8" fmla="*/ 3464537 w 4661424"/>
              <a:gd name="connsiteY8" fmla="*/ 0 h 4712415"/>
              <a:gd name="connsiteX9" fmla="*/ 4466327 w 4661424"/>
              <a:gd name="connsiteY9" fmla="*/ 414956 h 471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61424" h="4712415">
                <a:moveTo>
                  <a:pt x="4466327" y="414956"/>
                </a:moveTo>
                <a:cubicBezTo>
                  <a:pt x="4530421" y="479050"/>
                  <a:pt x="4588404" y="549258"/>
                  <a:pt x="4639324" y="624630"/>
                </a:cubicBezTo>
                <a:lnTo>
                  <a:pt x="4661424" y="661008"/>
                </a:lnTo>
                <a:lnTo>
                  <a:pt x="745852" y="4712415"/>
                </a:lnTo>
                <a:lnTo>
                  <a:pt x="741439" y="4710289"/>
                </a:lnTo>
                <a:cubicBezTo>
                  <a:pt x="299804" y="4470378"/>
                  <a:pt x="0" y="4002471"/>
                  <a:pt x="0" y="3464539"/>
                </a:cubicBezTo>
                <a:lnTo>
                  <a:pt x="1" y="1416744"/>
                </a:lnTo>
                <a:cubicBezTo>
                  <a:pt x="-1" y="634298"/>
                  <a:pt x="634297" y="0"/>
                  <a:pt x="1416742" y="0"/>
                </a:cubicBezTo>
                <a:lnTo>
                  <a:pt x="3464537" y="0"/>
                </a:lnTo>
                <a:cubicBezTo>
                  <a:pt x="3855762" y="2"/>
                  <a:pt x="4209946" y="158575"/>
                  <a:pt x="4466327" y="414956"/>
                </a:cubicBezTo>
                <a:close/>
              </a:path>
            </a:pathLst>
          </a:cu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59545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" name="任意形状 22"/>
          <p:cNvSpPr/>
          <p:nvPr userDrawn="1"/>
        </p:nvSpPr>
        <p:spPr>
          <a:xfrm rot="18958607">
            <a:off x="-1127165" y="9431488"/>
            <a:ext cx="3810482" cy="4696056"/>
          </a:xfrm>
          <a:custGeom>
            <a:avLst/>
            <a:gdLst>
              <a:gd name="connsiteX0" fmla="*/ 3395528 w 3810482"/>
              <a:gd name="connsiteY0" fmla="*/ 229730 h 4696056"/>
              <a:gd name="connsiteX1" fmla="*/ 3810482 w 3810482"/>
              <a:gd name="connsiteY1" fmla="*/ 1231518 h 4696056"/>
              <a:gd name="connsiteX2" fmla="*/ 3810482 w 3810482"/>
              <a:gd name="connsiteY2" fmla="*/ 3279313 h 4696056"/>
              <a:gd name="connsiteX3" fmla="*/ 2393739 w 3810482"/>
              <a:gd name="connsiteY3" fmla="*/ 4696056 h 4696056"/>
              <a:gd name="connsiteX4" fmla="*/ 1548216 w 3810482"/>
              <a:gd name="connsiteY4" fmla="*/ 4696056 h 4696056"/>
              <a:gd name="connsiteX5" fmla="*/ 0 w 3810482"/>
              <a:gd name="connsiteY5" fmla="*/ 3199749 h 4696056"/>
              <a:gd name="connsiteX6" fmla="*/ 3092469 w 3810482"/>
              <a:gd name="connsiteY6" fmla="*/ 0 h 4696056"/>
              <a:gd name="connsiteX7" fmla="*/ 3185854 w 3810482"/>
              <a:gd name="connsiteY7" fmla="*/ 56732 h 4696056"/>
              <a:gd name="connsiteX8" fmla="*/ 3395528 w 3810482"/>
              <a:gd name="connsiteY8" fmla="*/ 229730 h 469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0482" h="4696056">
                <a:moveTo>
                  <a:pt x="3395528" y="229730"/>
                </a:moveTo>
                <a:cubicBezTo>
                  <a:pt x="3651908" y="486110"/>
                  <a:pt x="3810482" y="840295"/>
                  <a:pt x="3810482" y="1231518"/>
                </a:cubicBezTo>
                <a:lnTo>
                  <a:pt x="3810482" y="3279313"/>
                </a:lnTo>
                <a:cubicBezTo>
                  <a:pt x="3810482" y="4061759"/>
                  <a:pt x="3176185" y="4696056"/>
                  <a:pt x="2393739" y="4696056"/>
                </a:cubicBezTo>
                <a:lnTo>
                  <a:pt x="1548216" y="4696056"/>
                </a:lnTo>
                <a:lnTo>
                  <a:pt x="0" y="3199749"/>
                </a:lnTo>
                <a:lnTo>
                  <a:pt x="3092469" y="0"/>
                </a:lnTo>
                <a:lnTo>
                  <a:pt x="3185854" y="56732"/>
                </a:lnTo>
                <a:cubicBezTo>
                  <a:pt x="3261225" y="107652"/>
                  <a:pt x="3331433" y="165635"/>
                  <a:pt x="3395528" y="229730"/>
                </a:cubicBezTo>
                <a:close/>
              </a:path>
            </a:pathLst>
          </a:cu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59545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" name="任意形状 21"/>
          <p:cNvSpPr/>
          <p:nvPr userDrawn="1"/>
        </p:nvSpPr>
        <p:spPr>
          <a:xfrm rot="19992254">
            <a:off x="7521094" y="12337399"/>
            <a:ext cx="4407258" cy="2587126"/>
          </a:xfrm>
          <a:custGeom>
            <a:avLst/>
            <a:gdLst>
              <a:gd name="connsiteX0" fmla="*/ 3665819 w 4407258"/>
              <a:gd name="connsiteY0" fmla="*/ 170993 h 2587126"/>
              <a:gd name="connsiteX1" fmla="*/ 4407258 w 4407258"/>
              <a:gd name="connsiteY1" fmla="*/ 1416743 h 2587126"/>
              <a:gd name="connsiteX2" fmla="*/ 4407258 w 4407258"/>
              <a:gd name="connsiteY2" fmla="*/ 2587126 h 2587126"/>
              <a:gd name="connsiteX3" fmla="*/ 0 w 4407258"/>
              <a:gd name="connsiteY3" fmla="*/ 361268 h 2587126"/>
              <a:gd name="connsiteX4" fmla="*/ 41539 w 4407258"/>
              <a:gd name="connsiteY4" fmla="*/ 323516 h 2587126"/>
              <a:gd name="connsiteX5" fmla="*/ 942720 w 4407258"/>
              <a:gd name="connsiteY5" fmla="*/ 0 h 2587126"/>
              <a:gd name="connsiteX6" fmla="*/ 2990515 w 4407258"/>
              <a:gd name="connsiteY6" fmla="*/ 0 h 2587126"/>
              <a:gd name="connsiteX7" fmla="*/ 3665819 w 4407258"/>
              <a:gd name="connsiteY7" fmla="*/ 170993 h 258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258" h="2587126">
                <a:moveTo>
                  <a:pt x="3665819" y="170993"/>
                </a:moveTo>
                <a:cubicBezTo>
                  <a:pt x="4107453" y="410903"/>
                  <a:pt x="4407258" y="878811"/>
                  <a:pt x="4407258" y="1416743"/>
                </a:cubicBezTo>
                <a:lnTo>
                  <a:pt x="4407258" y="2587126"/>
                </a:lnTo>
                <a:lnTo>
                  <a:pt x="0" y="361268"/>
                </a:lnTo>
                <a:lnTo>
                  <a:pt x="41539" y="323516"/>
                </a:lnTo>
                <a:cubicBezTo>
                  <a:pt x="286436" y="121409"/>
                  <a:pt x="600400" y="0"/>
                  <a:pt x="942720" y="0"/>
                </a:cubicBezTo>
                <a:lnTo>
                  <a:pt x="2990515" y="0"/>
                </a:lnTo>
                <a:cubicBezTo>
                  <a:pt x="3235029" y="0"/>
                  <a:pt x="3465076" y="61943"/>
                  <a:pt x="3665819" y="170993"/>
                </a:cubicBezTo>
                <a:close/>
              </a:path>
            </a:pathLst>
          </a:custGeom>
          <a:noFill/>
          <a:ln w="101600" cap="flat">
            <a:gradFill>
              <a:gsLst>
                <a:gs pos="0">
                  <a:srgbClr val="1888F7">
                    <a:alpha val="80000"/>
                  </a:srgbClr>
                </a:gs>
                <a:gs pos="100000">
                  <a:srgbClr val="50D397">
                    <a:alpha val="15000"/>
                  </a:srgbClr>
                </a:gs>
              </a:gsLst>
              <a:lin ang="5400000" scaled="1"/>
            </a:gra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59545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" name="任意形状 20"/>
          <p:cNvSpPr/>
          <p:nvPr userDrawn="1"/>
        </p:nvSpPr>
        <p:spPr>
          <a:xfrm rot="18959008">
            <a:off x="20665365" y="12334208"/>
            <a:ext cx="2011186" cy="2011185"/>
          </a:xfrm>
          <a:custGeom>
            <a:avLst/>
            <a:gdLst>
              <a:gd name="connsiteX0" fmla="*/ 1840216 w 2011186"/>
              <a:gd name="connsiteY0" fmla="*/ 170971 h 2011185"/>
              <a:gd name="connsiteX1" fmla="*/ 2011185 w 2011186"/>
              <a:gd name="connsiteY1" fmla="*/ 583727 h 2011185"/>
              <a:gd name="connsiteX2" fmla="*/ 2011186 w 2011186"/>
              <a:gd name="connsiteY2" fmla="*/ 1427460 h 2011185"/>
              <a:gd name="connsiteX3" fmla="*/ 1427459 w 2011186"/>
              <a:gd name="connsiteY3" fmla="*/ 2011185 h 2011185"/>
              <a:gd name="connsiteX4" fmla="*/ 1258176 w 2011186"/>
              <a:gd name="connsiteY4" fmla="*/ 2011185 h 2011185"/>
              <a:gd name="connsiteX5" fmla="*/ 0 w 2011186"/>
              <a:gd name="connsiteY5" fmla="*/ 795476 h 2011185"/>
              <a:gd name="connsiteX6" fmla="*/ 0 w 2011186"/>
              <a:gd name="connsiteY6" fmla="*/ 583726 h 2011185"/>
              <a:gd name="connsiteX7" fmla="*/ 583727 w 2011186"/>
              <a:gd name="connsiteY7" fmla="*/ 1 h 2011185"/>
              <a:gd name="connsiteX8" fmla="*/ 1427458 w 2011186"/>
              <a:gd name="connsiteY8" fmla="*/ 0 h 2011185"/>
              <a:gd name="connsiteX9" fmla="*/ 1840216 w 2011186"/>
              <a:gd name="connsiteY9" fmla="*/ 170971 h 201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1186" h="2011185">
                <a:moveTo>
                  <a:pt x="1840216" y="170971"/>
                </a:moveTo>
                <a:cubicBezTo>
                  <a:pt x="1945849" y="276605"/>
                  <a:pt x="2011185" y="422536"/>
                  <a:pt x="2011185" y="583727"/>
                </a:cubicBezTo>
                <a:lnTo>
                  <a:pt x="2011186" y="1427460"/>
                </a:lnTo>
                <a:cubicBezTo>
                  <a:pt x="2011185" y="1749842"/>
                  <a:pt x="1749842" y="2011184"/>
                  <a:pt x="1427459" y="2011185"/>
                </a:cubicBezTo>
                <a:lnTo>
                  <a:pt x="1258176" y="2011185"/>
                </a:lnTo>
                <a:lnTo>
                  <a:pt x="0" y="795476"/>
                </a:lnTo>
                <a:lnTo>
                  <a:pt x="0" y="583726"/>
                </a:lnTo>
                <a:cubicBezTo>
                  <a:pt x="1" y="261344"/>
                  <a:pt x="261344" y="2"/>
                  <a:pt x="583727" y="1"/>
                </a:cubicBezTo>
                <a:lnTo>
                  <a:pt x="1427458" y="0"/>
                </a:lnTo>
                <a:cubicBezTo>
                  <a:pt x="1588650" y="1"/>
                  <a:pt x="1734583" y="65338"/>
                  <a:pt x="1840216" y="170971"/>
                </a:cubicBezTo>
                <a:close/>
              </a:path>
            </a:pathLst>
          </a:custGeom>
          <a:noFill/>
          <a:ln w="101600" cap="flat">
            <a:gradFill>
              <a:gsLst>
                <a:gs pos="0">
                  <a:srgbClr val="1888F7">
                    <a:alpha val="90000"/>
                  </a:srgbClr>
                </a:gs>
                <a:gs pos="100000">
                  <a:srgbClr val="50D397">
                    <a:alpha val="8693"/>
                  </a:srgbClr>
                </a:gs>
              </a:gsLst>
              <a:lin ang="5400000" scaled="1"/>
            </a:gra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59545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" name="任意形状 19"/>
          <p:cNvSpPr/>
          <p:nvPr userDrawn="1"/>
        </p:nvSpPr>
        <p:spPr>
          <a:xfrm rot="17353473">
            <a:off x="22438599" y="8629242"/>
            <a:ext cx="3103198" cy="2107682"/>
          </a:xfrm>
          <a:custGeom>
            <a:avLst/>
            <a:gdLst>
              <a:gd name="connsiteX0" fmla="*/ 3062705 w 3103198"/>
              <a:gd name="connsiteY0" fmla="*/ 632840 h 2107682"/>
              <a:gd name="connsiteX1" fmla="*/ 3103198 w 3103198"/>
              <a:gd name="connsiteY1" fmla="*/ 900672 h 2107682"/>
              <a:gd name="connsiteX2" fmla="*/ 3103198 w 3103198"/>
              <a:gd name="connsiteY2" fmla="*/ 1025544 h 2107682"/>
              <a:gd name="connsiteX3" fmla="*/ 1 w 3103198"/>
              <a:gd name="connsiteY3" fmla="*/ 2107682 h 2107682"/>
              <a:gd name="connsiteX4" fmla="*/ 0 w 3103198"/>
              <a:gd name="connsiteY4" fmla="*/ 900672 h 2107682"/>
              <a:gd name="connsiteX5" fmla="*/ 900672 w 3103198"/>
              <a:gd name="connsiteY5" fmla="*/ 1 h 2107682"/>
              <a:gd name="connsiteX6" fmla="*/ 2202525 w 3103198"/>
              <a:gd name="connsiteY6" fmla="*/ 0 h 2107682"/>
              <a:gd name="connsiteX7" fmla="*/ 3062705 w 3103198"/>
              <a:gd name="connsiteY7" fmla="*/ 632840 h 210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3198" h="2107682">
                <a:moveTo>
                  <a:pt x="3062705" y="632840"/>
                </a:moveTo>
                <a:cubicBezTo>
                  <a:pt x="3089021" y="717449"/>
                  <a:pt x="3103198" y="807405"/>
                  <a:pt x="3103198" y="900672"/>
                </a:cubicBezTo>
                <a:lnTo>
                  <a:pt x="3103198" y="1025544"/>
                </a:lnTo>
                <a:lnTo>
                  <a:pt x="1" y="2107682"/>
                </a:lnTo>
                <a:lnTo>
                  <a:pt x="0" y="900672"/>
                </a:lnTo>
                <a:cubicBezTo>
                  <a:pt x="0" y="403246"/>
                  <a:pt x="403245" y="2"/>
                  <a:pt x="900672" y="1"/>
                </a:cubicBezTo>
                <a:lnTo>
                  <a:pt x="2202525" y="0"/>
                </a:lnTo>
                <a:cubicBezTo>
                  <a:pt x="2606686" y="2"/>
                  <a:pt x="2948670" y="266205"/>
                  <a:pt x="3062705" y="632840"/>
                </a:cubicBezTo>
                <a:close/>
              </a:path>
            </a:pathLst>
          </a:custGeom>
          <a:noFill/>
          <a:ln w="101600" cap="flat">
            <a:gradFill>
              <a:gsLst>
                <a:gs pos="100000">
                  <a:srgbClr val="1888F7"/>
                </a:gs>
                <a:gs pos="0">
                  <a:srgbClr val="50D397">
                    <a:alpha val="20161"/>
                  </a:srgbClr>
                </a:gs>
              </a:gsLst>
              <a:lin ang="5400000" scaled="1"/>
            </a:gradFill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59545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3165" y="406532"/>
            <a:ext cx="2663608" cy="8509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居中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0" y="952500"/>
            <a:ext cx="24384000" cy="9525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lang="zh-CN" altLang="en-US" sz="5160" b="1" i="0" u="none" kern="1200" spc="644" baseline="0" dirty="0">
                <a:solidFill>
                  <a:srgbClr val="035F9F"/>
                </a:solidFill>
                <a:latin typeface="微软雅黑 Light" panose="020B0502040204020203" pitchFamily="3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标题标题标题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12357101"/>
            <a:ext cx="24384000" cy="13588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147440" tIns="73720" rIns="147440" bIns="73720" numCol="1" rtlCol="0" anchor="t" anchorCtr="0" compatLnSpc="1"/>
          <a:lstStyle/>
          <a:p>
            <a:pPr marL="0" marR="0" indent="0" algn="l" defTabSz="147447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zh-CN" altLang="en-US" sz="2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17660" y="12594842"/>
            <a:ext cx="6548680" cy="3404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23856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10" b="0" spc="300" baseline="0" noProof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数据赋能经营 </a:t>
            </a:r>
            <a:r>
              <a:rPr lang="en-US" altLang="zh-CN" sz="1610" b="0" spc="300" baseline="0" noProof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· </a:t>
            </a:r>
            <a:r>
              <a:rPr lang="zh-CN" altLang="en-US" sz="1610" b="0" spc="300" baseline="0" noProof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服务创造价值</a:t>
            </a:r>
            <a:endParaRPr lang="zh-CN" altLang="en-US" sz="1610" b="0" spc="300" baseline="0" noProof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8689060" y="12934186"/>
            <a:ext cx="654868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altLang="zh-CN" sz="1290" b="0" spc="200" baseline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Data Enabling Management</a:t>
            </a:r>
            <a:r>
              <a:rPr lang="zh-CN" altLang="en-US" sz="1600" b="0" spc="200" baseline="0" noProof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 </a:t>
            </a:r>
            <a:r>
              <a:rPr lang="en-US" altLang="zh-CN" sz="1600" b="0" spc="200" baseline="0" noProof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· </a:t>
            </a:r>
            <a:r>
              <a:rPr lang="en-US" altLang="zh-CN" sz="1290" b="0" spc="200" baseline="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charset="-122"/>
              </a:rPr>
              <a:t>Service Creating Value</a:t>
            </a:r>
            <a:endParaRPr lang="zh-CN" altLang="en-US" sz="1290" b="0" spc="200" baseline="0" dirty="0">
              <a:solidFill>
                <a:schemeClr val="tx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8868046" y="6488669"/>
            <a:ext cx="184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5600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 userDrawn="1"/>
        </p:nvSpPr>
        <p:spPr>
          <a:xfrm>
            <a:off x="0" y="5759854"/>
            <a:ext cx="24384000" cy="2883814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343785">
              <a:lnSpc>
                <a:spcPct val="110000"/>
              </a:lnSpc>
              <a:defRPr sz="7200">
                <a:solidFill>
                  <a:srgbClr val="AB84FF"/>
                </a:solidFill>
                <a:latin typeface="+mj-lt"/>
                <a:ea typeface="+mj-ea"/>
                <a:cs typeface="+mj-cs"/>
                <a:sym typeface="微软雅黑" panose="020B0503020204020204" charset="-122"/>
              </a:defRPr>
            </a:pPr>
            <a:endParaRPr b="0" i="0" dirty="0"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pic>
        <p:nvPicPr>
          <p:cNvPr id="5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1894" y="322858"/>
            <a:ext cx="2663608" cy="8509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 userDrawn="1"/>
        </p:nvSpPr>
        <p:spPr>
          <a:xfrm>
            <a:off x="0" y="5759854"/>
            <a:ext cx="24384000" cy="2883814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2343785">
              <a:lnSpc>
                <a:spcPct val="110000"/>
              </a:lnSpc>
              <a:defRPr sz="7200">
                <a:solidFill>
                  <a:srgbClr val="AB84FF"/>
                </a:solidFill>
                <a:latin typeface="+mj-lt"/>
                <a:ea typeface="+mj-ea"/>
                <a:cs typeface="+mj-cs"/>
                <a:sym typeface="微软雅黑" panose="020B0503020204020204" charset="-122"/>
              </a:defRPr>
            </a:pPr>
            <a:endParaRPr b="0" i="0" dirty="0"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pic>
        <p:nvPicPr>
          <p:cNvPr id="5" name="图像" descr="图像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61" y="586955"/>
            <a:ext cx="2663608" cy="8509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文页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356462" y="358652"/>
            <a:ext cx="144000" cy="864000"/>
          </a:xfrm>
          <a:prstGeom prst="roundRect">
            <a:avLst>
              <a:gd name="adj" fmla="val 38000"/>
            </a:avLst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2343785">
              <a:lnSpc>
                <a:spcPct val="110000"/>
              </a:lnSpc>
            </a:pPr>
            <a:endParaRPr lang="zh-CN" altLang="en-US" sz="7200" dirty="0">
              <a:solidFill>
                <a:srgbClr val="F7F9FF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4055" y="328988"/>
            <a:ext cx="15506766" cy="923328"/>
          </a:xfrm>
          <a:ln w="12700">
            <a:miter lim="400000"/>
          </a:ln>
        </p:spPr>
        <p:txBody>
          <a:bodyPr wrap="square" tIns="91439" bIns="91439" anchor="ctr">
            <a:spAutoFit/>
          </a:bodyPr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1" lang="zh-CN" altLang="en-US" sz="4800" b="1" i="0" u="none" strike="noStrike" cap="none" spc="0" normalizeH="0" baseline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2700000" scaled="0"/>
                </a:gra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defRPr>
            </a:lvl1pPr>
          </a:lstStyle>
          <a:p>
            <a:pPr marL="0" marR="0" lvl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2"/>
          <a:stretch>
            <a:fillRect/>
          </a:stretch>
        </p:blipFill>
        <p:spPr bwMode="auto">
          <a:xfrm>
            <a:off x="21436294" y="201693"/>
            <a:ext cx="2591243" cy="11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356462" y="358652"/>
            <a:ext cx="144000" cy="864000"/>
          </a:xfrm>
          <a:prstGeom prst="roundRect">
            <a:avLst>
              <a:gd name="adj" fmla="val 38000"/>
            </a:avLst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2343785">
              <a:lnSpc>
                <a:spcPct val="110000"/>
              </a:lnSpc>
            </a:pPr>
            <a:endParaRPr lang="zh-CN" altLang="en-US" sz="7200" dirty="0">
              <a:solidFill>
                <a:srgbClr val="F7F9FF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4055" y="328988"/>
            <a:ext cx="15506766" cy="923328"/>
          </a:xfrm>
          <a:ln w="12700">
            <a:miter lim="400000"/>
          </a:ln>
        </p:spPr>
        <p:txBody>
          <a:bodyPr wrap="square" tIns="91439" bIns="91439" anchor="ctr">
            <a:spAutoFit/>
          </a:bodyPr>
          <a:lstStyle>
            <a:lvl1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1" lang="zh-CN" altLang="en-US" sz="4800" b="1" i="0" u="none" strike="noStrike" cap="none" spc="0" normalizeH="0" baseline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2700000" scaled="0"/>
                </a:gra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defRPr>
            </a:lvl1pPr>
          </a:lstStyle>
          <a:p>
            <a:pPr marL="0" marR="0" lvl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2"/>
          <a:stretch>
            <a:fillRect/>
          </a:stretch>
        </p:blipFill>
        <p:spPr bwMode="auto">
          <a:xfrm>
            <a:off x="21436294" y="201693"/>
            <a:ext cx="2591243" cy="11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三角形 7"/>
          <p:cNvSpPr/>
          <p:nvPr userDrawn="1"/>
        </p:nvSpPr>
        <p:spPr>
          <a:xfrm>
            <a:off x="3277596" y="12071371"/>
            <a:ext cx="17828809" cy="671789"/>
          </a:xfrm>
          <a:prstGeom prst="triangle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5400000" scaled="0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59545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39145" y="12352125"/>
            <a:ext cx="18105710" cy="1363875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1">
                    <a:alpha val="40000"/>
                  </a:schemeClr>
                </a:solidFill>
              </a:defRPr>
            </a:lvl1pPr>
            <a:lvl2pPr>
              <a:defRPr>
                <a:solidFill>
                  <a:srgbClr val="1888F7"/>
                </a:solidFill>
              </a:defRPr>
            </a:lvl2pPr>
            <a:lvl3pPr>
              <a:defRPr>
                <a:solidFill>
                  <a:srgbClr val="1888F7"/>
                </a:solidFill>
              </a:defRPr>
            </a:lvl3pPr>
            <a:lvl4pPr>
              <a:defRPr>
                <a:solidFill>
                  <a:srgbClr val="1888F7"/>
                </a:solidFill>
              </a:defRPr>
            </a:lvl4pPr>
            <a:lvl5pPr>
              <a:defRPr>
                <a:solidFill>
                  <a:srgbClr val="1888F7"/>
                </a:solidFill>
              </a:defRPr>
            </a:lvl5pPr>
          </a:lstStyle>
          <a:p>
            <a:r>
              <a:rPr kumimoji="1" lang="zh-CN" altLang="en-US" sz="4400" b="0" i="0" dirty="0">
                <a:solidFill>
                  <a:schemeClr val="bg2">
                    <a:alpha val="40000"/>
                  </a:schemeClr>
                </a:solidFill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</a:rPr>
              <a:t>过去：渠道质量难衡量，市场获客主攻方向难确定</a:t>
            </a:r>
            <a:endParaRPr kumimoji="1" lang="zh-CN" altLang="en-US" sz="4400" b="0" i="0" dirty="0">
              <a:solidFill>
                <a:schemeClr val="bg2">
                  <a:alpha val="40000"/>
                </a:schemeClr>
              </a:solidFill>
              <a:latin typeface="Alibaba PuHuiTi Medium" pitchFamily="18" charset="-122"/>
              <a:ea typeface="Alibaba PuHuiTi Medium" pitchFamily="18" charset="-122"/>
              <a:cs typeface="Alibaba PuHuiTi Medium" pitchFamily="18" charset="-122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页-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正文页-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 userDrawn="1"/>
        </p:nvSpPr>
        <p:spPr>
          <a:xfrm>
            <a:off x="7463464" y="-480842"/>
            <a:ext cx="16968416" cy="14255836"/>
          </a:xfrm>
          <a:custGeom>
            <a:avLst/>
            <a:gdLst>
              <a:gd name="connsiteX0" fmla="*/ 0 w 24384000"/>
              <a:gd name="connsiteY0" fmla="*/ 0 h 13768713"/>
              <a:gd name="connsiteX1" fmla="*/ 24384000 w 24384000"/>
              <a:gd name="connsiteY1" fmla="*/ 0 h 13768713"/>
              <a:gd name="connsiteX2" fmla="*/ 24384000 w 24384000"/>
              <a:gd name="connsiteY2" fmla="*/ 13768713 h 13768713"/>
              <a:gd name="connsiteX3" fmla="*/ 0 w 24384000"/>
              <a:gd name="connsiteY3" fmla="*/ 13768713 h 13768713"/>
              <a:gd name="connsiteX4" fmla="*/ 0 w 24384000"/>
              <a:gd name="connsiteY4" fmla="*/ 0 h 13768713"/>
              <a:gd name="connsiteX0-1" fmla="*/ 10910806 w 24384000"/>
              <a:gd name="connsiteY0-2" fmla="*/ 5486400 h 13768713"/>
              <a:gd name="connsiteX1-3" fmla="*/ 24384000 w 24384000"/>
              <a:gd name="connsiteY1-4" fmla="*/ 0 h 13768713"/>
              <a:gd name="connsiteX2-5" fmla="*/ 24384000 w 24384000"/>
              <a:gd name="connsiteY2-6" fmla="*/ 13768713 h 13768713"/>
              <a:gd name="connsiteX3-7" fmla="*/ 0 w 24384000"/>
              <a:gd name="connsiteY3-8" fmla="*/ 13768713 h 13768713"/>
              <a:gd name="connsiteX4-9" fmla="*/ 10910806 w 24384000"/>
              <a:gd name="connsiteY4-10" fmla="*/ 5486400 h 13768713"/>
              <a:gd name="connsiteX0-11" fmla="*/ 10910806 w 24384000"/>
              <a:gd name="connsiteY0-12" fmla="*/ 5486400 h 13768713"/>
              <a:gd name="connsiteX1-13" fmla="*/ 16273220 w 24384000"/>
              <a:gd name="connsiteY1-14" fmla="*/ 2417736 h 13768713"/>
              <a:gd name="connsiteX2-15" fmla="*/ 24384000 w 24384000"/>
              <a:gd name="connsiteY2-16" fmla="*/ 0 h 13768713"/>
              <a:gd name="connsiteX3-17" fmla="*/ 24384000 w 24384000"/>
              <a:gd name="connsiteY3-18" fmla="*/ 13768713 h 13768713"/>
              <a:gd name="connsiteX4-19" fmla="*/ 0 w 24384000"/>
              <a:gd name="connsiteY4-20" fmla="*/ 13768713 h 13768713"/>
              <a:gd name="connsiteX5" fmla="*/ 10910806 w 24384000"/>
              <a:gd name="connsiteY5" fmla="*/ 5486400 h 13768713"/>
              <a:gd name="connsiteX0-21" fmla="*/ 10910806 w 24384000"/>
              <a:gd name="connsiteY0-22" fmla="*/ 5486400 h 13768713"/>
              <a:gd name="connsiteX1-23" fmla="*/ 16304217 w 24384000"/>
              <a:gd name="connsiteY1-24" fmla="*/ 1627322 h 13768713"/>
              <a:gd name="connsiteX2-25" fmla="*/ 24384000 w 24384000"/>
              <a:gd name="connsiteY2-26" fmla="*/ 0 h 13768713"/>
              <a:gd name="connsiteX3-27" fmla="*/ 24384000 w 24384000"/>
              <a:gd name="connsiteY3-28" fmla="*/ 13768713 h 13768713"/>
              <a:gd name="connsiteX4-29" fmla="*/ 0 w 24384000"/>
              <a:gd name="connsiteY4-30" fmla="*/ 13768713 h 13768713"/>
              <a:gd name="connsiteX5-31" fmla="*/ 10910806 w 24384000"/>
              <a:gd name="connsiteY5-32" fmla="*/ 5486400 h 13768713"/>
              <a:gd name="connsiteX0-33" fmla="*/ 10910806 w 24384000"/>
              <a:gd name="connsiteY0-34" fmla="*/ 5486400 h 13768713"/>
              <a:gd name="connsiteX1-35" fmla="*/ 16304217 w 24384000"/>
              <a:gd name="connsiteY1-36" fmla="*/ 1627322 h 13768713"/>
              <a:gd name="connsiteX2-37" fmla="*/ 24384000 w 24384000"/>
              <a:gd name="connsiteY2-38" fmla="*/ 0 h 13768713"/>
              <a:gd name="connsiteX3-39" fmla="*/ 24384000 w 24384000"/>
              <a:gd name="connsiteY3-40" fmla="*/ 13768713 h 13768713"/>
              <a:gd name="connsiteX4-41" fmla="*/ 0 w 24384000"/>
              <a:gd name="connsiteY4-42" fmla="*/ 13768713 h 13768713"/>
              <a:gd name="connsiteX5-43" fmla="*/ 10910806 w 24384000"/>
              <a:gd name="connsiteY5-44" fmla="*/ 5486400 h 13768713"/>
              <a:gd name="connsiteX0-45" fmla="*/ 10910806 w 24384000"/>
              <a:gd name="connsiteY0-46" fmla="*/ 5486400 h 13768713"/>
              <a:gd name="connsiteX1-47" fmla="*/ 16304217 w 24384000"/>
              <a:gd name="connsiteY1-48" fmla="*/ 1627322 h 13768713"/>
              <a:gd name="connsiteX2-49" fmla="*/ 24384000 w 24384000"/>
              <a:gd name="connsiteY2-50" fmla="*/ 0 h 13768713"/>
              <a:gd name="connsiteX3-51" fmla="*/ 24384000 w 24384000"/>
              <a:gd name="connsiteY3-52" fmla="*/ 13768713 h 13768713"/>
              <a:gd name="connsiteX4-53" fmla="*/ 0 w 24384000"/>
              <a:gd name="connsiteY4-54" fmla="*/ 13768713 h 13768713"/>
              <a:gd name="connsiteX5-55" fmla="*/ 10910806 w 24384000"/>
              <a:gd name="connsiteY5-56" fmla="*/ 5486400 h 13768713"/>
              <a:gd name="connsiteX0-57" fmla="*/ 10910806 w 24384000"/>
              <a:gd name="connsiteY0-58" fmla="*/ 5486400 h 13768713"/>
              <a:gd name="connsiteX1-59" fmla="*/ 16304217 w 24384000"/>
              <a:gd name="connsiteY1-60" fmla="*/ 1627322 h 13768713"/>
              <a:gd name="connsiteX2-61" fmla="*/ 24384000 w 24384000"/>
              <a:gd name="connsiteY2-62" fmla="*/ 0 h 13768713"/>
              <a:gd name="connsiteX3-63" fmla="*/ 24384000 w 24384000"/>
              <a:gd name="connsiteY3-64" fmla="*/ 13768713 h 13768713"/>
              <a:gd name="connsiteX4-65" fmla="*/ 0 w 24384000"/>
              <a:gd name="connsiteY4-66" fmla="*/ 13768713 h 13768713"/>
              <a:gd name="connsiteX5-67" fmla="*/ 10910806 w 24384000"/>
              <a:gd name="connsiteY5-68" fmla="*/ 5486400 h 13768713"/>
              <a:gd name="connsiteX0-69" fmla="*/ 11236271 w 24384000"/>
              <a:gd name="connsiteY0-70" fmla="*/ 8741044 h 13768713"/>
              <a:gd name="connsiteX1-71" fmla="*/ 16304217 w 24384000"/>
              <a:gd name="connsiteY1-72" fmla="*/ 1627322 h 13768713"/>
              <a:gd name="connsiteX2-73" fmla="*/ 24384000 w 24384000"/>
              <a:gd name="connsiteY2-74" fmla="*/ 0 h 13768713"/>
              <a:gd name="connsiteX3-75" fmla="*/ 24384000 w 24384000"/>
              <a:gd name="connsiteY3-76" fmla="*/ 13768713 h 13768713"/>
              <a:gd name="connsiteX4-77" fmla="*/ 0 w 24384000"/>
              <a:gd name="connsiteY4-78" fmla="*/ 13768713 h 13768713"/>
              <a:gd name="connsiteX5-79" fmla="*/ 11236271 w 24384000"/>
              <a:gd name="connsiteY5-80" fmla="*/ 8741044 h 13768713"/>
              <a:gd name="connsiteX0-81" fmla="*/ 4184542 w 17332271"/>
              <a:gd name="connsiteY0-82" fmla="*/ 8741044 h 13768713"/>
              <a:gd name="connsiteX1-83" fmla="*/ 9252488 w 17332271"/>
              <a:gd name="connsiteY1-84" fmla="*/ 1627322 h 13768713"/>
              <a:gd name="connsiteX2-85" fmla="*/ 17332271 w 17332271"/>
              <a:gd name="connsiteY2-86" fmla="*/ 0 h 13768713"/>
              <a:gd name="connsiteX3-87" fmla="*/ 17332271 w 17332271"/>
              <a:gd name="connsiteY3-88" fmla="*/ 13768713 h 13768713"/>
              <a:gd name="connsiteX4-89" fmla="*/ 0 w 17332271"/>
              <a:gd name="connsiteY4-90" fmla="*/ 13660225 h 13768713"/>
              <a:gd name="connsiteX5-91" fmla="*/ 4184542 w 17332271"/>
              <a:gd name="connsiteY5-92" fmla="*/ 8741044 h 13768713"/>
              <a:gd name="connsiteX0-93" fmla="*/ 4215539 w 17363268"/>
              <a:gd name="connsiteY0-94" fmla="*/ 8741044 h 13768713"/>
              <a:gd name="connsiteX1-95" fmla="*/ 9283485 w 17363268"/>
              <a:gd name="connsiteY1-96" fmla="*/ 1627322 h 13768713"/>
              <a:gd name="connsiteX2-97" fmla="*/ 17363268 w 17363268"/>
              <a:gd name="connsiteY2-98" fmla="*/ 0 h 13768713"/>
              <a:gd name="connsiteX3-99" fmla="*/ 17363268 w 17363268"/>
              <a:gd name="connsiteY3-100" fmla="*/ 13768713 h 13768713"/>
              <a:gd name="connsiteX4-101" fmla="*/ 0 w 17363268"/>
              <a:gd name="connsiteY4-102" fmla="*/ 13753215 h 13768713"/>
              <a:gd name="connsiteX5-103" fmla="*/ 4215539 w 17363268"/>
              <a:gd name="connsiteY5-104" fmla="*/ 8741044 h 13768713"/>
              <a:gd name="connsiteX0-105" fmla="*/ 4218758 w 17366487"/>
              <a:gd name="connsiteY0-106" fmla="*/ 8741044 h 13768713"/>
              <a:gd name="connsiteX1-107" fmla="*/ 9286704 w 17366487"/>
              <a:gd name="connsiteY1-108" fmla="*/ 1627322 h 13768713"/>
              <a:gd name="connsiteX2-109" fmla="*/ 17366487 w 17366487"/>
              <a:gd name="connsiteY2-110" fmla="*/ 0 h 13768713"/>
              <a:gd name="connsiteX3-111" fmla="*/ 17366487 w 17366487"/>
              <a:gd name="connsiteY3-112" fmla="*/ 13768713 h 13768713"/>
              <a:gd name="connsiteX4-113" fmla="*/ 3219 w 17366487"/>
              <a:gd name="connsiteY4-114" fmla="*/ 13753215 h 13768713"/>
              <a:gd name="connsiteX5-115" fmla="*/ 4218758 w 17366487"/>
              <a:gd name="connsiteY5-116" fmla="*/ 8741044 h 13768713"/>
              <a:gd name="connsiteX0-117" fmla="*/ 4993016 w 17365830"/>
              <a:gd name="connsiteY0-118" fmla="*/ 9144000 h 13768713"/>
              <a:gd name="connsiteX1-119" fmla="*/ 9286047 w 17365830"/>
              <a:gd name="connsiteY1-120" fmla="*/ 1627322 h 13768713"/>
              <a:gd name="connsiteX2-121" fmla="*/ 17365830 w 17365830"/>
              <a:gd name="connsiteY2-122" fmla="*/ 0 h 13768713"/>
              <a:gd name="connsiteX3-123" fmla="*/ 17365830 w 17365830"/>
              <a:gd name="connsiteY3-124" fmla="*/ 13768713 h 13768713"/>
              <a:gd name="connsiteX4-125" fmla="*/ 2562 w 17365830"/>
              <a:gd name="connsiteY4-126" fmla="*/ 13753215 h 13768713"/>
              <a:gd name="connsiteX5-127" fmla="*/ 4993016 w 17365830"/>
              <a:gd name="connsiteY5-128" fmla="*/ 9144000 h 13768713"/>
              <a:gd name="connsiteX0-129" fmla="*/ 4993016 w 17365830"/>
              <a:gd name="connsiteY0-130" fmla="*/ 9144000 h 13768713"/>
              <a:gd name="connsiteX1-131" fmla="*/ 9286047 w 17365830"/>
              <a:gd name="connsiteY1-132" fmla="*/ 1627322 h 13768713"/>
              <a:gd name="connsiteX2-133" fmla="*/ 17365830 w 17365830"/>
              <a:gd name="connsiteY2-134" fmla="*/ 0 h 13768713"/>
              <a:gd name="connsiteX3-135" fmla="*/ 17365830 w 17365830"/>
              <a:gd name="connsiteY3-136" fmla="*/ 13768713 h 13768713"/>
              <a:gd name="connsiteX4-137" fmla="*/ 2562 w 17365830"/>
              <a:gd name="connsiteY4-138" fmla="*/ 13753215 h 13768713"/>
              <a:gd name="connsiteX5-139" fmla="*/ 4993016 w 17365830"/>
              <a:gd name="connsiteY5-140" fmla="*/ 9144000 h 13768713"/>
              <a:gd name="connsiteX0-141" fmla="*/ 4993016 w 17365830"/>
              <a:gd name="connsiteY0-142" fmla="*/ 9144000 h 13768713"/>
              <a:gd name="connsiteX1-143" fmla="*/ 7193775 w 17365830"/>
              <a:gd name="connsiteY1-144" fmla="*/ 2758699 h 13768713"/>
              <a:gd name="connsiteX2-145" fmla="*/ 17365830 w 17365830"/>
              <a:gd name="connsiteY2-146" fmla="*/ 0 h 13768713"/>
              <a:gd name="connsiteX3-147" fmla="*/ 17365830 w 17365830"/>
              <a:gd name="connsiteY3-148" fmla="*/ 13768713 h 13768713"/>
              <a:gd name="connsiteX4-149" fmla="*/ 2562 w 17365830"/>
              <a:gd name="connsiteY4-150" fmla="*/ 13753215 h 13768713"/>
              <a:gd name="connsiteX5-151" fmla="*/ 4993016 w 17365830"/>
              <a:gd name="connsiteY5-152" fmla="*/ 9144000 h 13768713"/>
              <a:gd name="connsiteX0-153" fmla="*/ 4993016 w 17365830"/>
              <a:gd name="connsiteY0-154" fmla="*/ 9144000 h 13768713"/>
              <a:gd name="connsiteX1-155" fmla="*/ 7193775 w 17365830"/>
              <a:gd name="connsiteY1-156" fmla="*/ 2758699 h 13768713"/>
              <a:gd name="connsiteX2-157" fmla="*/ 17365830 w 17365830"/>
              <a:gd name="connsiteY2-158" fmla="*/ 0 h 13768713"/>
              <a:gd name="connsiteX3-159" fmla="*/ 17365830 w 17365830"/>
              <a:gd name="connsiteY3-160" fmla="*/ 13768713 h 13768713"/>
              <a:gd name="connsiteX4-161" fmla="*/ 2562 w 17365830"/>
              <a:gd name="connsiteY4-162" fmla="*/ 13753215 h 13768713"/>
              <a:gd name="connsiteX5-163" fmla="*/ 4993016 w 17365830"/>
              <a:gd name="connsiteY5-164" fmla="*/ 9144000 h 13768713"/>
              <a:gd name="connsiteX0-165" fmla="*/ 4993016 w 17365830"/>
              <a:gd name="connsiteY0-166" fmla="*/ 9144000 h 13768713"/>
              <a:gd name="connsiteX1-167" fmla="*/ 7193775 w 17365830"/>
              <a:gd name="connsiteY1-168" fmla="*/ 2758699 h 13768713"/>
              <a:gd name="connsiteX2-169" fmla="*/ 17365830 w 17365830"/>
              <a:gd name="connsiteY2-170" fmla="*/ 0 h 13768713"/>
              <a:gd name="connsiteX3-171" fmla="*/ 17365830 w 17365830"/>
              <a:gd name="connsiteY3-172" fmla="*/ 13768713 h 13768713"/>
              <a:gd name="connsiteX4-173" fmla="*/ 2562 w 17365830"/>
              <a:gd name="connsiteY4-174" fmla="*/ 13753215 h 13768713"/>
              <a:gd name="connsiteX5-175" fmla="*/ 4993016 w 17365830"/>
              <a:gd name="connsiteY5-176" fmla="*/ 9144000 h 13768713"/>
              <a:gd name="connsiteX0-177" fmla="*/ 4993016 w 17365830"/>
              <a:gd name="connsiteY0-178" fmla="*/ 9144000 h 13768713"/>
              <a:gd name="connsiteX1-179" fmla="*/ 6248379 w 17365830"/>
              <a:gd name="connsiteY1-180" fmla="*/ 2448733 h 13768713"/>
              <a:gd name="connsiteX2-181" fmla="*/ 17365830 w 17365830"/>
              <a:gd name="connsiteY2-182" fmla="*/ 0 h 13768713"/>
              <a:gd name="connsiteX3-183" fmla="*/ 17365830 w 17365830"/>
              <a:gd name="connsiteY3-184" fmla="*/ 13768713 h 13768713"/>
              <a:gd name="connsiteX4-185" fmla="*/ 2562 w 17365830"/>
              <a:gd name="connsiteY4-186" fmla="*/ 13753215 h 13768713"/>
              <a:gd name="connsiteX5-187" fmla="*/ 4993016 w 17365830"/>
              <a:gd name="connsiteY5-188" fmla="*/ 9144000 h 13768713"/>
              <a:gd name="connsiteX0-189" fmla="*/ 4993016 w 17365830"/>
              <a:gd name="connsiteY0-190" fmla="*/ 9128502 h 13753215"/>
              <a:gd name="connsiteX1-191" fmla="*/ 6248379 w 17365830"/>
              <a:gd name="connsiteY1-192" fmla="*/ 2433235 h 13753215"/>
              <a:gd name="connsiteX2-193" fmla="*/ 17365830 w 17365830"/>
              <a:gd name="connsiteY2-194" fmla="*/ 0 h 13753215"/>
              <a:gd name="connsiteX3-195" fmla="*/ 17365830 w 17365830"/>
              <a:gd name="connsiteY3-196" fmla="*/ 13753215 h 13753215"/>
              <a:gd name="connsiteX4-197" fmla="*/ 2562 w 17365830"/>
              <a:gd name="connsiteY4-198" fmla="*/ 13737717 h 13753215"/>
              <a:gd name="connsiteX5-199" fmla="*/ 4993016 w 17365830"/>
              <a:gd name="connsiteY5-200" fmla="*/ 9128502 h 13753215"/>
              <a:gd name="connsiteX0-201" fmla="*/ 4993016 w 17365830"/>
              <a:gd name="connsiteY0-202" fmla="*/ 9323552 h 13948265"/>
              <a:gd name="connsiteX1-203" fmla="*/ 6248379 w 17365830"/>
              <a:gd name="connsiteY1-204" fmla="*/ 2628285 h 13948265"/>
              <a:gd name="connsiteX2-205" fmla="*/ 17365830 w 17365830"/>
              <a:gd name="connsiteY2-206" fmla="*/ 195050 h 13948265"/>
              <a:gd name="connsiteX3-207" fmla="*/ 17365830 w 17365830"/>
              <a:gd name="connsiteY3-208" fmla="*/ 13948265 h 13948265"/>
              <a:gd name="connsiteX4-209" fmla="*/ 2562 w 17365830"/>
              <a:gd name="connsiteY4-210" fmla="*/ 13932767 h 13948265"/>
              <a:gd name="connsiteX5-211" fmla="*/ 4993016 w 17365830"/>
              <a:gd name="connsiteY5-212" fmla="*/ 9323552 h 13948265"/>
              <a:gd name="connsiteX0-213" fmla="*/ 4512939 w 17366201"/>
              <a:gd name="connsiteY0-214" fmla="*/ 9261559 h 13948265"/>
              <a:gd name="connsiteX1-215" fmla="*/ 6248750 w 17366201"/>
              <a:gd name="connsiteY1-216" fmla="*/ 2628285 h 13948265"/>
              <a:gd name="connsiteX2-217" fmla="*/ 17366201 w 17366201"/>
              <a:gd name="connsiteY2-218" fmla="*/ 195050 h 13948265"/>
              <a:gd name="connsiteX3-219" fmla="*/ 17366201 w 17366201"/>
              <a:gd name="connsiteY3-220" fmla="*/ 13948265 h 13948265"/>
              <a:gd name="connsiteX4-221" fmla="*/ 2933 w 17366201"/>
              <a:gd name="connsiteY4-222" fmla="*/ 13932767 h 13948265"/>
              <a:gd name="connsiteX5-223" fmla="*/ 4512939 w 17366201"/>
              <a:gd name="connsiteY5-224" fmla="*/ 9261559 h 13948265"/>
              <a:gd name="connsiteX0-225" fmla="*/ 4512939 w 17366201"/>
              <a:gd name="connsiteY0-226" fmla="*/ 9345456 h 14032162"/>
              <a:gd name="connsiteX1-227" fmla="*/ 6944489 w 17366201"/>
              <a:gd name="connsiteY1-228" fmla="*/ 2394130 h 14032162"/>
              <a:gd name="connsiteX2-229" fmla="*/ 17366201 w 17366201"/>
              <a:gd name="connsiteY2-230" fmla="*/ 278947 h 14032162"/>
              <a:gd name="connsiteX3-231" fmla="*/ 17366201 w 17366201"/>
              <a:gd name="connsiteY3-232" fmla="*/ 14032162 h 14032162"/>
              <a:gd name="connsiteX4-233" fmla="*/ 2933 w 17366201"/>
              <a:gd name="connsiteY4-234" fmla="*/ 14016664 h 14032162"/>
              <a:gd name="connsiteX5-235" fmla="*/ 4512939 w 17366201"/>
              <a:gd name="connsiteY5-236" fmla="*/ 9345456 h 14032162"/>
              <a:gd name="connsiteX0-237" fmla="*/ 4910189 w 17763451"/>
              <a:gd name="connsiteY0-238" fmla="*/ 9345456 h 14036542"/>
              <a:gd name="connsiteX1-239" fmla="*/ 7341739 w 17763451"/>
              <a:gd name="connsiteY1-240" fmla="*/ 2394130 h 14036542"/>
              <a:gd name="connsiteX2-241" fmla="*/ 17763451 w 17763451"/>
              <a:gd name="connsiteY2-242" fmla="*/ 278947 h 14036542"/>
              <a:gd name="connsiteX3-243" fmla="*/ 17763451 w 17763451"/>
              <a:gd name="connsiteY3-244" fmla="*/ 14032162 h 14036542"/>
              <a:gd name="connsiteX4-245" fmla="*/ 2618 w 17763451"/>
              <a:gd name="connsiteY4-246" fmla="*/ 14036542 h 14036542"/>
              <a:gd name="connsiteX5-247" fmla="*/ 4910189 w 17763451"/>
              <a:gd name="connsiteY5-248" fmla="*/ 9345456 h 14036542"/>
              <a:gd name="connsiteX0-249" fmla="*/ 4907571 w 17760833"/>
              <a:gd name="connsiteY0-250" fmla="*/ 9345456 h 14036542"/>
              <a:gd name="connsiteX1-251" fmla="*/ 7339121 w 17760833"/>
              <a:gd name="connsiteY1-252" fmla="*/ 2394130 h 14036542"/>
              <a:gd name="connsiteX2-253" fmla="*/ 17760833 w 17760833"/>
              <a:gd name="connsiteY2-254" fmla="*/ 278947 h 14036542"/>
              <a:gd name="connsiteX3-255" fmla="*/ 17760833 w 17760833"/>
              <a:gd name="connsiteY3-256" fmla="*/ 14032162 h 14036542"/>
              <a:gd name="connsiteX4-257" fmla="*/ 0 w 17760833"/>
              <a:gd name="connsiteY4-258" fmla="*/ 14036542 h 14036542"/>
              <a:gd name="connsiteX5-259" fmla="*/ 4907571 w 17760833"/>
              <a:gd name="connsiteY5-260" fmla="*/ 9345456 h 14036542"/>
              <a:gd name="connsiteX0-261" fmla="*/ 4788301 w 17760833"/>
              <a:gd name="connsiteY0-262" fmla="*/ 9007526 h 14036542"/>
              <a:gd name="connsiteX1-263" fmla="*/ 7339121 w 17760833"/>
              <a:gd name="connsiteY1-264" fmla="*/ 2394130 h 14036542"/>
              <a:gd name="connsiteX2-265" fmla="*/ 17760833 w 17760833"/>
              <a:gd name="connsiteY2-266" fmla="*/ 278947 h 14036542"/>
              <a:gd name="connsiteX3-267" fmla="*/ 17760833 w 17760833"/>
              <a:gd name="connsiteY3-268" fmla="*/ 14032162 h 14036542"/>
              <a:gd name="connsiteX4-269" fmla="*/ 0 w 17760833"/>
              <a:gd name="connsiteY4-270" fmla="*/ 14036542 h 14036542"/>
              <a:gd name="connsiteX5-271" fmla="*/ 4788301 w 17760833"/>
              <a:gd name="connsiteY5-272" fmla="*/ 9007526 h 14036542"/>
              <a:gd name="connsiteX0-273" fmla="*/ 4788301 w 17760833"/>
              <a:gd name="connsiteY0-274" fmla="*/ 9081367 h 14110383"/>
              <a:gd name="connsiteX1-275" fmla="*/ 7657173 w 17760833"/>
              <a:gd name="connsiteY1-276" fmla="*/ 2249310 h 14110383"/>
              <a:gd name="connsiteX2-277" fmla="*/ 17760833 w 17760833"/>
              <a:gd name="connsiteY2-278" fmla="*/ 352788 h 14110383"/>
              <a:gd name="connsiteX3-279" fmla="*/ 17760833 w 17760833"/>
              <a:gd name="connsiteY3-280" fmla="*/ 14106003 h 14110383"/>
              <a:gd name="connsiteX4-281" fmla="*/ 0 w 17760833"/>
              <a:gd name="connsiteY4-282" fmla="*/ 14110383 h 14110383"/>
              <a:gd name="connsiteX5-283" fmla="*/ 4788301 w 17760833"/>
              <a:gd name="connsiteY5-284" fmla="*/ 9081367 h 14110383"/>
              <a:gd name="connsiteX0-285" fmla="*/ 4788301 w 17760833"/>
              <a:gd name="connsiteY0-286" fmla="*/ 9253939 h 14282955"/>
              <a:gd name="connsiteX1-287" fmla="*/ 7657173 w 17760833"/>
              <a:gd name="connsiteY1-288" fmla="*/ 2421882 h 14282955"/>
              <a:gd name="connsiteX2-289" fmla="*/ 17740954 w 17760833"/>
              <a:gd name="connsiteY2-290" fmla="*/ 266942 h 14282955"/>
              <a:gd name="connsiteX3-291" fmla="*/ 17760833 w 17760833"/>
              <a:gd name="connsiteY3-292" fmla="*/ 14278575 h 14282955"/>
              <a:gd name="connsiteX4-293" fmla="*/ 0 w 17760833"/>
              <a:gd name="connsiteY4-294" fmla="*/ 14282955 h 14282955"/>
              <a:gd name="connsiteX5-295" fmla="*/ 4788301 w 17760833"/>
              <a:gd name="connsiteY5-296" fmla="*/ 9253939 h 14282955"/>
              <a:gd name="connsiteX0-297" fmla="*/ 4788301 w 17741020"/>
              <a:gd name="connsiteY0-298" fmla="*/ 9253939 h 14282955"/>
              <a:gd name="connsiteX1-299" fmla="*/ 7657173 w 17741020"/>
              <a:gd name="connsiteY1-300" fmla="*/ 2421882 h 14282955"/>
              <a:gd name="connsiteX2-301" fmla="*/ 17740954 w 17741020"/>
              <a:gd name="connsiteY2-302" fmla="*/ 266942 h 14282955"/>
              <a:gd name="connsiteX3-303" fmla="*/ 17263876 w 17741020"/>
              <a:gd name="connsiteY3-304" fmla="*/ 14258697 h 14282955"/>
              <a:gd name="connsiteX4-305" fmla="*/ 0 w 17741020"/>
              <a:gd name="connsiteY4-306" fmla="*/ 14282955 h 14282955"/>
              <a:gd name="connsiteX5-307" fmla="*/ 4788301 w 17741020"/>
              <a:gd name="connsiteY5-308" fmla="*/ 9253939 h 14282955"/>
              <a:gd name="connsiteX0-309" fmla="*/ 4788301 w 17343728"/>
              <a:gd name="connsiteY0-310" fmla="*/ 9253939 h 14282955"/>
              <a:gd name="connsiteX1-311" fmla="*/ 7657173 w 17343728"/>
              <a:gd name="connsiteY1-312" fmla="*/ 2421882 h 14282955"/>
              <a:gd name="connsiteX2-313" fmla="*/ 17343389 w 17343728"/>
              <a:gd name="connsiteY2-314" fmla="*/ 266942 h 14282955"/>
              <a:gd name="connsiteX3-315" fmla="*/ 17263876 w 17343728"/>
              <a:gd name="connsiteY3-316" fmla="*/ 14258697 h 14282955"/>
              <a:gd name="connsiteX4-317" fmla="*/ 0 w 17343728"/>
              <a:gd name="connsiteY4-318" fmla="*/ 14282955 h 14282955"/>
              <a:gd name="connsiteX5-319" fmla="*/ 4788301 w 17343728"/>
              <a:gd name="connsiteY5-320" fmla="*/ 9253939 h 14282955"/>
              <a:gd name="connsiteX0-321" fmla="*/ 4788301 w 17344270"/>
              <a:gd name="connsiteY0-322" fmla="*/ 9253939 h 14282955"/>
              <a:gd name="connsiteX1-323" fmla="*/ 7657173 w 17344270"/>
              <a:gd name="connsiteY1-324" fmla="*/ 2421882 h 14282955"/>
              <a:gd name="connsiteX2-325" fmla="*/ 17343389 w 17344270"/>
              <a:gd name="connsiteY2-326" fmla="*/ 266942 h 14282955"/>
              <a:gd name="connsiteX3-327" fmla="*/ 17323510 w 17344270"/>
              <a:gd name="connsiteY3-328" fmla="*/ 14278575 h 14282955"/>
              <a:gd name="connsiteX4-329" fmla="*/ 0 w 17344270"/>
              <a:gd name="connsiteY4-330" fmla="*/ 14282955 h 14282955"/>
              <a:gd name="connsiteX5-331" fmla="*/ 4788301 w 17344270"/>
              <a:gd name="connsiteY5-332" fmla="*/ 9253939 h 14282955"/>
              <a:gd name="connsiteX0-333" fmla="*/ 4788301 w 17363267"/>
              <a:gd name="connsiteY0-334" fmla="*/ 9253939 h 14298453"/>
              <a:gd name="connsiteX1-335" fmla="*/ 7657173 w 17363267"/>
              <a:gd name="connsiteY1-336" fmla="*/ 2421882 h 14298453"/>
              <a:gd name="connsiteX2-337" fmla="*/ 17343389 w 17363267"/>
              <a:gd name="connsiteY2-338" fmla="*/ 266942 h 14298453"/>
              <a:gd name="connsiteX3-339" fmla="*/ 17363267 w 17363267"/>
              <a:gd name="connsiteY3-340" fmla="*/ 14298453 h 14298453"/>
              <a:gd name="connsiteX4-341" fmla="*/ 0 w 17363267"/>
              <a:gd name="connsiteY4-342" fmla="*/ 14282955 h 14298453"/>
              <a:gd name="connsiteX5-343" fmla="*/ 4788301 w 17363267"/>
              <a:gd name="connsiteY5-344" fmla="*/ 9253939 h 142984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17363267" h="14298453">
                <a:moveTo>
                  <a:pt x="4788301" y="9253939"/>
                </a:moveTo>
                <a:cubicBezTo>
                  <a:pt x="6017834" y="7843594"/>
                  <a:pt x="5265268" y="5273571"/>
                  <a:pt x="7657173" y="2421882"/>
                </a:cubicBezTo>
                <a:cubicBezTo>
                  <a:pt x="10675898" y="-631284"/>
                  <a:pt x="14603634" y="-58522"/>
                  <a:pt x="17343389" y="266942"/>
                </a:cubicBezTo>
                <a:cubicBezTo>
                  <a:pt x="17350015" y="4937486"/>
                  <a:pt x="17356641" y="9627909"/>
                  <a:pt x="17363267" y="14298453"/>
                </a:cubicBezTo>
                <a:lnTo>
                  <a:pt x="0" y="14282955"/>
                </a:lnTo>
                <a:cubicBezTo>
                  <a:pt x="383302" y="11594060"/>
                  <a:pt x="3383121" y="10924663"/>
                  <a:pt x="4788301" y="9253939"/>
                </a:cubicBezTo>
                <a:close/>
              </a:path>
            </a:pathLst>
          </a:cu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8400000" scaled="0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noAutofit/>
          </a:bodyPr>
          <a:lstStyle/>
          <a:p>
            <a:pPr marL="0" marR="0" indent="0" algn="l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595457"/>
              </a:solidFill>
              <a:effectLst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56462" y="358652"/>
            <a:ext cx="144000" cy="864000"/>
          </a:xfrm>
          <a:prstGeom prst="roundRect">
            <a:avLst>
              <a:gd name="adj" fmla="val 38000"/>
            </a:avLst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2343785">
              <a:lnSpc>
                <a:spcPct val="110000"/>
              </a:lnSpc>
            </a:pPr>
            <a:endParaRPr lang="zh-CN" altLang="en-US" sz="7200" b="0" i="0" dirty="0">
              <a:solidFill>
                <a:srgbClr val="F7F9FF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4055" y="328988"/>
            <a:ext cx="15506766" cy="923328"/>
          </a:xfrm>
          <a:ln w="12700">
            <a:miter lim="400000"/>
          </a:ln>
        </p:spPr>
        <p:txBody>
          <a:bodyPr wrap="square" tIns="91439" bIns="91439" anchor="ctr">
            <a:spAutoFit/>
          </a:bodyPr>
          <a:lstStyle>
            <a:lvl1pPr algn="l">
              <a:defRPr kumimoji="1" lang="zh-CN" altLang="en-US" sz="4800" b="1" i="0" u="none" strike="noStrike" cap="none" spc="0" normalizeH="0" baseline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2700000" scaled="0"/>
                </a:gra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defRPr>
            </a:lvl1pPr>
          </a:lstStyle>
          <a:p>
            <a:pPr marL="0" marR="0" lvl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  <p:pic>
        <p:nvPicPr>
          <p:cNvPr id="8" name="图片 7" descr="徽标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33575" r="30303" b="37198"/>
          <a:stretch>
            <a:fillRect/>
          </a:stretch>
        </p:blipFill>
        <p:spPr>
          <a:xfrm>
            <a:off x="21019538" y="255124"/>
            <a:ext cx="2831033" cy="92332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深色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9951" y="-89648"/>
            <a:ext cx="24431880" cy="1384150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8400000" scaled="0"/>
          </a:gra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noAutofit/>
          </a:bodyPr>
          <a:lstStyle/>
          <a:p>
            <a:pPr lvl="0" algn="l" defTabSz="825500">
              <a:lnSpc>
                <a:spcPct val="110000"/>
              </a:lnSpc>
            </a:pPr>
            <a:endParaRPr lang="zh-CN" altLang="en-US" sz="3200">
              <a:solidFill>
                <a:srgbClr val="595457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sp>
        <p:nvSpPr>
          <p:cNvPr id="4" name="圆角矩形 3"/>
          <p:cNvSpPr/>
          <p:nvPr userDrawn="1"/>
        </p:nvSpPr>
        <p:spPr>
          <a:xfrm>
            <a:off x="356462" y="358652"/>
            <a:ext cx="144000" cy="864000"/>
          </a:xfrm>
          <a:prstGeom prst="roundRect">
            <a:avLst>
              <a:gd name="adj" fmla="val 38000"/>
            </a:avLst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2343785">
              <a:lnSpc>
                <a:spcPct val="110000"/>
              </a:lnSpc>
            </a:pPr>
            <a:endParaRPr lang="zh-CN" altLang="en-US" sz="7200" b="0" i="0" dirty="0">
              <a:solidFill>
                <a:schemeClr val="bg1"/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4055" y="306931"/>
            <a:ext cx="15506766" cy="967442"/>
          </a:xfrm>
          <a:ln w="12700">
            <a:miter lim="400000"/>
          </a:ln>
        </p:spPr>
        <p:txBody>
          <a:bodyPr wrap="square" tIns="91439" bIns="91439" anchor="ctr">
            <a:spAutoFit/>
          </a:bodyPr>
          <a:lstStyle>
            <a:lvl1pPr algn="l">
              <a:defRPr kumimoji="0" lang="zh-CN" altLang="en-US" sz="4800" b="1" i="0" normalizeH="0" dirty="0">
                <a:ln>
                  <a:noFill/>
                </a:ln>
                <a:solidFill>
                  <a:schemeClr val="bg1"/>
                </a:solidFill>
                <a:effectLst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</a:lstStyle>
          <a:p>
            <a:pPr lvl="0" algn="l" fontAlgn="auto" hangingPunct="0"/>
            <a:r>
              <a:rPr kumimoji="1" lang="zh-CN" altLang="en-US" dirty="0"/>
              <a:t>标题</a:t>
            </a:r>
            <a:endParaRPr kumimoji="1" lang="zh-CN" altLang="en-US" dirty="0"/>
          </a:p>
        </p:txBody>
      </p:sp>
      <p:pic>
        <p:nvPicPr>
          <p:cNvPr id="7" name="图片 6" descr="徽标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33575" r="30303" b="37198"/>
          <a:stretch>
            <a:fillRect/>
          </a:stretch>
        </p:blipFill>
        <p:spPr>
          <a:xfrm>
            <a:off x="21019538" y="255124"/>
            <a:ext cx="2831033" cy="92332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深色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rPr dirty="0" err="1"/>
              <a:t>演示文稿标题</a:t>
            </a:r>
            <a:endParaRPr dirty="0"/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演示文稿副标题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93391" y="13076008"/>
            <a:ext cx="38472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 b="0" i="0">
                <a:solidFill>
                  <a:srgbClr val="000000"/>
                </a:solid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defRPr>
            </a:lvl1pPr>
          </a:lstStyle>
          <a:p>
            <a:fld id="{86CB4B4D-7CA3-9044-876B-883B54F8677D}" type="slidenum">
              <a:rPr lang="en-US" altLang="zh-CN" smtClean="0"/>
            </a:fld>
            <a:endParaRPr lang="en-US" altLang="zh-C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Alibaba PuHuiTi" panose="00020600040101010101" charset="-122"/>
          <a:ea typeface="Alibaba PuHuiTi" panose="00020600040101010101" charset="-122"/>
          <a:cs typeface="Alibaba PuHuiTi" panose="00020600040101010101" charset="-122"/>
          <a:sym typeface="思源黑体 CN Medium" panose="020B0500000000000000" charset="-122"/>
        </a:defRPr>
      </a:lvl1pPr>
      <a:lvl2pPr marL="0" marR="0" indent="4572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2pPr>
      <a:lvl3pPr marL="0" marR="0" indent="9144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3pPr>
      <a:lvl4pPr marL="0" marR="0" indent="13716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4pPr>
      <a:lvl5pPr marL="0" marR="0" indent="18288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5pPr>
      <a:lvl6pPr marL="0" marR="0" indent="22860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6pPr>
      <a:lvl7pPr marL="0" marR="0" indent="27432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7pPr>
      <a:lvl8pPr marL="0" marR="0" indent="32004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8pPr>
      <a:lvl9pPr marL="0" marR="0" indent="3657600" algn="ctr" defTabSz="825500" rtl="0" latinLnBrk="0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defRPr sz="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libaba-PuHuiTi-M"/>
        </a:defRPr>
      </a:lvl9pPr>
    </p:titleStyle>
    <p:bodyStyle>
      <a:lvl1pPr marL="0" marR="0" indent="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Alibaba PuHuiTi" panose="00020600040101010101" charset="-122"/>
          <a:ea typeface="Alibaba PuHuiTi" panose="00020600040101010101" charset="-122"/>
          <a:cs typeface="Alibaba PuHuiTi" panose="00020600040101010101" charset="-122"/>
          <a:sym typeface="思源黑体 CN Medium" panose="020B0500000000000000" charset="-122"/>
        </a:defRPr>
      </a:lvl1pPr>
      <a:lvl2pPr marL="0" marR="0" indent="4572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Alibaba PuHuiTi" panose="00020600040101010101" charset="-122"/>
          <a:ea typeface="Alibaba PuHuiTi" panose="00020600040101010101" charset="-122"/>
          <a:cs typeface="Alibaba PuHuiTi" panose="00020600040101010101" charset="-122"/>
          <a:sym typeface="思源黑体 CN Medium" panose="020B0500000000000000" charset="-122"/>
        </a:defRPr>
      </a:lvl2pPr>
      <a:lvl3pPr marL="0" marR="0" indent="9144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Alibaba PuHuiTi" panose="00020600040101010101" charset="-122"/>
          <a:ea typeface="Alibaba PuHuiTi" panose="00020600040101010101" charset="-122"/>
          <a:cs typeface="Alibaba PuHuiTi" panose="00020600040101010101" charset="-122"/>
          <a:sym typeface="思源黑体 CN Medium" panose="020B0500000000000000" charset="-122"/>
        </a:defRPr>
      </a:lvl3pPr>
      <a:lvl4pPr marL="0" marR="0" indent="13716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Alibaba PuHuiTi" panose="00020600040101010101" charset="-122"/>
          <a:ea typeface="Alibaba PuHuiTi" panose="00020600040101010101" charset="-122"/>
          <a:cs typeface="Alibaba PuHuiTi" panose="00020600040101010101" charset="-122"/>
          <a:sym typeface="思源黑体 CN Medium" panose="020B0500000000000000" charset="-122"/>
        </a:defRPr>
      </a:lvl4pPr>
      <a:lvl5pPr marL="0" marR="0" indent="18288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Alibaba PuHuiTi" panose="00020600040101010101" charset="-122"/>
          <a:ea typeface="Alibaba PuHuiTi" panose="00020600040101010101" charset="-122"/>
          <a:cs typeface="Alibaba PuHuiTi" panose="00020600040101010101" charset="-122"/>
          <a:sym typeface="思源黑体 CN Medium" panose="020B0500000000000000" charset="-122"/>
        </a:defRPr>
      </a:lvl5pPr>
      <a:lvl6pPr marL="0" marR="0" indent="22860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27432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32004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3657600" algn="l" defTabSz="234378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200" b="0" i="0" u="none" strike="noStrike" cap="none" spc="0" baseline="0"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3E87E-F29E-46A3-9FF6-44CEDF28B8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1759-77A6-4D0F-9BFF-7EF3DE6CF4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8565" y="4382450"/>
            <a:ext cx="2314686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800" b="1" spc="1200" dirty="0"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sym typeface="思源黑体 CN Medium" panose="020B0500000000000000" charset="-122"/>
              </a:rPr>
              <a:t>项目管理系统</a:t>
            </a:r>
            <a:endParaRPr kumimoji="1" lang="en-US" altLang="zh-CN" sz="14800" b="1" spc="1200" dirty="0"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  <a:p>
            <a:r>
              <a:rPr lang="zh-CN" altLang="en-US" sz="5400" dirty="0"/>
              <a:t>伙伴云项目管理，成长期团队热爱的协作工具</a:t>
            </a:r>
            <a:endParaRPr kumimoji="1" lang="zh-CN" altLang="en-US" sz="7200" spc="1200" dirty="0">
              <a:solidFill>
                <a:schemeClr val="bg2">
                  <a:alpha val="90000"/>
                </a:schemeClr>
              </a:solidFill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73133" y="9070083"/>
            <a:ext cx="10437732" cy="646331"/>
            <a:chOff x="1334770" y="7563063"/>
            <a:chExt cx="10437732" cy="646331"/>
          </a:xfrm>
        </p:grpSpPr>
        <p:sp>
          <p:nvSpPr>
            <p:cNvPr id="4" name="形状"/>
            <p:cNvSpPr/>
            <p:nvPr/>
          </p:nvSpPr>
          <p:spPr>
            <a:xfrm>
              <a:off x="1334770" y="7633394"/>
              <a:ext cx="576000" cy="57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gradFill>
              <a:gsLst>
                <a:gs pos="2000">
                  <a:srgbClr val="1888F7"/>
                </a:gs>
                <a:gs pos="100000">
                  <a:srgbClr val="50D397"/>
                </a:gs>
              </a:gsLst>
              <a:lin ang="0" scaled="0"/>
            </a:gradFill>
            <a:ln w="12700">
              <a:miter lim="400000"/>
            </a:ln>
          </p:spPr>
          <p:txBody>
            <a:bodyPr lIns="91438" rIns="91438" anchor="ctr"/>
            <a:lstStyle/>
            <a:p>
              <a:pPr algn="l" defTabSz="913130"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5600" b="1" dirty="0"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6875" y="7563063"/>
              <a:ext cx="95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3600" dirty="0"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</a:rPr>
                <a:t>一个可以陪伴团队一起成长的生长型协作平台</a:t>
              </a:r>
              <a:endParaRPr lang="zh-CN" altLang="en-US" sz="3600" dirty="0"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项目进度一目了然，有序管理任务排期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/>
              <a:t>过去：</a:t>
            </a:r>
            <a:r>
              <a:rPr lang="zh-CN" altLang="en-US" dirty="0">
                <a:effectLst/>
              </a:rPr>
              <a:t>项目关键节点缺少提醒，工作进度不够透明</a:t>
            </a:r>
            <a:endParaRPr lang="zh-CN" altLang="en-US" b="1" dirty="0"/>
          </a:p>
        </p:txBody>
      </p:sp>
      <p:graphicFrame>
        <p:nvGraphicFramePr>
          <p:cNvPr id="14" name="表格 5"/>
          <p:cNvGraphicFramePr>
            <a:graphicFrameLocks noGrp="1"/>
          </p:cNvGraphicFramePr>
          <p:nvPr/>
        </p:nvGraphicFramePr>
        <p:xfrm>
          <a:off x="664055" y="1308734"/>
          <a:ext cx="5961508" cy="671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0754"/>
                <a:gridCol w="2980754"/>
              </a:tblGrid>
              <a:tr h="671788">
                <a:tc>
                  <a:txBody>
                    <a:bodyPr/>
                    <a:lstStyle/>
                    <a:p>
                      <a:pPr marL="0" marR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❶ </a:t>
                      </a:r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项目看板</a:t>
                      </a:r>
                      <a:endParaRPr kumimoji="1" lang="en-US" altLang="zh-CN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/>
                            </a:gs>
                            <a:gs pos="100000">
                              <a:srgbClr val="50D397"/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❷ 项目甘特图</a:t>
                      </a:r>
                      <a:endParaRPr kumimoji="1" lang="zh-CN" altLang="en-US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1929" r="64" b="5142"/>
          <a:stretch>
            <a:fillRect/>
          </a:stretch>
        </p:blipFill>
        <p:spPr>
          <a:xfrm>
            <a:off x="6154057" y="2801257"/>
            <a:ext cx="12061372" cy="9112437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2" name="圆角矩形 4"/>
          <p:cNvSpPr/>
          <p:nvPr/>
        </p:nvSpPr>
        <p:spPr>
          <a:xfrm>
            <a:off x="11008655" y="1947520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Helvetica"/>
              </a:rPr>
              <a:t>看板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1344" r="12679" b="1490"/>
          <a:stretch>
            <a:fillRect/>
          </a:stretch>
        </p:blipFill>
        <p:spPr>
          <a:xfrm>
            <a:off x="664055" y="3454241"/>
            <a:ext cx="14877143" cy="7213759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项目进度一目了然，有序管理任务排期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>
          <a:xfrm>
            <a:off x="3139145" y="12352124"/>
            <a:ext cx="18105710" cy="1363875"/>
          </a:xfrm>
        </p:spPr>
        <p:txBody>
          <a:bodyPr/>
          <a:lstStyle/>
          <a:p>
            <a:r>
              <a:rPr lang="zh-CN" altLang="en-US" b="1" dirty="0"/>
              <a:t>过去：</a:t>
            </a:r>
            <a:r>
              <a:rPr lang="zh-CN" altLang="en-US" dirty="0">
                <a:effectLst/>
              </a:rPr>
              <a:t>项目关键节点缺少提醒，工作进度不够透明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6737966" y="2626241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项目甘特图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graphicFrame>
        <p:nvGraphicFramePr>
          <p:cNvPr id="14" name="表格 5"/>
          <p:cNvGraphicFramePr>
            <a:graphicFrameLocks noGrp="1"/>
          </p:cNvGraphicFramePr>
          <p:nvPr/>
        </p:nvGraphicFramePr>
        <p:xfrm>
          <a:off x="664055" y="1308734"/>
          <a:ext cx="5961508" cy="671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0754"/>
                <a:gridCol w="2980754"/>
              </a:tblGrid>
              <a:tr h="671788">
                <a:tc>
                  <a:txBody>
                    <a:bodyPr/>
                    <a:lstStyle/>
                    <a:p>
                      <a:pPr marL="0" marR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❶ </a:t>
                      </a:r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项目概览</a:t>
                      </a:r>
                      <a:endParaRPr kumimoji="1" lang="en-US" altLang="zh-CN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❷ 项目甘特图</a:t>
                      </a:r>
                      <a:endParaRPr kumimoji="1" lang="zh-CN" altLang="en-US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8" t="7168" r="18449" b="10147"/>
          <a:stretch>
            <a:fillRect/>
          </a:stretch>
        </p:blipFill>
        <p:spPr>
          <a:xfrm>
            <a:off x="16477076" y="3474261"/>
            <a:ext cx="5762412" cy="7213759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3" name="圆角矩形 4"/>
          <p:cNvSpPr/>
          <p:nvPr/>
        </p:nvSpPr>
        <p:spPr>
          <a:xfrm>
            <a:off x="18174937" y="2626241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项目里程碑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风险信息清晰可见，成员工时开放透明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/>
              <a:t>过去：无法掌控项目风险，</a:t>
            </a:r>
            <a:r>
              <a:rPr lang="zh-CN" altLang="en-US" dirty="0">
                <a:effectLst/>
              </a:rPr>
              <a:t>难以评估成员表现</a:t>
            </a:r>
            <a:endParaRPr lang="zh-CN" altLang="en-US" b="1" dirty="0"/>
          </a:p>
        </p:txBody>
      </p:sp>
      <p:graphicFrame>
        <p:nvGraphicFramePr>
          <p:cNvPr id="14" name="表格 5"/>
          <p:cNvGraphicFramePr>
            <a:graphicFrameLocks noGrp="1"/>
          </p:cNvGraphicFramePr>
          <p:nvPr/>
        </p:nvGraphicFramePr>
        <p:xfrm>
          <a:off x="664055" y="1308734"/>
          <a:ext cx="5961508" cy="671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0754"/>
                <a:gridCol w="2980754"/>
              </a:tblGrid>
              <a:tr h="671788">
                <a:tc>
                  <a:txBody>
                    <a:bodyPr/>
                    <a:lstStyle/>
                    <a:p>
                      <a:pPr marL="0" marR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❶ </a:t>
                      </a:r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风险看板</a:t>
                      </a:r>
                      <a:endParaRPr kumimoji="1" lang="en-US" altLang="zh-CN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/>
                            </a:gs>
                            <a:gs pos="100000">
                              <a:srgbClr val="50D397"/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❷ 成员工时</a:t>
                      </a:r>
                      <a:endParaRPr kumimoji="1" lang="zh-CN" altLang="en-US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7196"/>
          <a:stretch>
            <a:fillRect/>
          </a:stretch>
        </p:blipFill>
        <p:spPr>
          <a:xfrm>
            <a:off x="1263174" y="3636475"/>
            <a:ext cx="10522977" cy="7950171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2" name="圆角矩形 4"/>
          <p:cNvSpPr/>
          <p:nvPr/>
        </p:nvSpPr>
        <p:spPr>
          <a:xfrm>
            <a:off x="5341317" y="2764612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风险信息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r="1867" b="-28"/>
          <a:stretch>
            <a:fillRect/>
          </a:stretch>
        </p:blipFill>
        <p:spPr>
          <a:xfrm>
            <a:off x="13116857" y="3636475"/>
            <a:ext cx="10522976" cy="4841353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3" name="圆角矩形 4"/>
          <p:cNvSpPr/>
          <p:nvPr/>
        </p:nvSpPr>
        <p:spPr>
          <a:xfrm>
            <a:off x="17195000" y="2756677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风险统计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r="28605"/>
          <a:stretch>
            <a:fillRect/>
          </a:stretch>
        </p:blipFill>
        <p:spPr>
          <a:xfrm>
            <a:off x="678308" y="3323963"/>
            <a:ext cx="11437257" cy="6956513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风险信息清晰可见，成员工时开放透明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>
          <a:xfrm>
            <a:off x="3139145" y="12352124"/>
            <a:ext cx="18105710" cy="1363875"/>
          </a:xfrm>
        </p:spPr>
        <p:txBody>
          <a:bodyPr/>
          <a:lstStyle/>
          <a:p>
            <a:r>
              <a:rPr lang="zh-CN" altLang="en-US" b="1" dirty="0"/>
              <a:t>过去：无法掌控项目风险，</a:t>
            </a:r>
            <a:r>
              <a:rPr lang="zh-CN" altLang="en-US" dirty="0">
                <a:effectLst/>
              </a:rPr>
              <a:t>难以评估成员表现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5213591" y="2480606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工时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Helvetica"/>
              </a:rPr>
              <a:t>日历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graphicFrame>
        <p:nvGraphicFramePr>
          <p:cNvPr id="14" name="表格 5"/>
          <p:cNvGraphicFramePr>
            <a:graphicFrameLocks noGrp="1"/>
          </p:cNvGraphicFramePr>
          <p:nvPr/>
        </p:nvGraphicFramePr>
        <p:xfrm>
          <a:off x="664055" y="1308734"/>
          <a:ext cx="5961508" cy="671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0754"/>
                <a:gridCol w="2980754"/>
              </a:tblGrid>
              <a:tr h="671788">
                <a:tc>
                  <a:txBody>
                    <a:bodyPr/>
                    <a:lstStyle/>
                    <a:p>
                      <a:pPr marL="0" marR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❶ </a:t>
                      </a:r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风险看板</a:t>
                      </a:r>
                      <a:endParaRPr kumimoji="1" lang="en-US" altLang="zh-CN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❷ 成员工时</a:t>
                      </a:r>
                      <a:endParaRPr kumimoji="1" lang="zh-CN" altLang="en-US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/>
                            </a:gs>
                            <a:gs pos="100000">
                              <a:srgbClr val="50D397"/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4444"/>
          <a:stretch>
            <a:fillRect/>
          </a:stretch>
        </p:blipFill>
        <p:spPr>
          <a:xfrm>
            <a:off x="13110809" y="3337633"/>
            <a:ext cx="10561989" cy="6858699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3" name="圆角矩形 4"/>
          <p:cNvSpPr/>
          <p:nvPr/>
        </p:nvSpPr>
        <p:spPr>
          <a:xfrm>
            <a:off x="17143625" y="2484936"/>
            <a:ext cx="2496356" cy="852697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工时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Helvetica"/>
              </a:rPr>
              <a:t>信息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项目高效复盘，信息统一沉淀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/>
              <a:t>过去：复盘无抓手，大量的文件信息无处组织妥善管理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" b="2214"/>
          <a:stretch>
            <a:fillRect/>
          </a:stretch>
        </p:blipFill>
        <p:spPr>
          <a:xfrm>
            <a:off x="998574" y="3423990"/>
            <a:ext cx="3640497" cy="7595812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3" name="圆角矩形 4"/>
          <p:cNvSpPr/>
          <p:nvPr/>
        </p:nvSpPr>
        <p:spPr>
          <a:xfrm>
            <a:off x="1635478" y="2581477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项目概览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4444"/>
          <a:stretch>
            <a:fillRect/>
          </a:stretch>
        </p:blipFill>
        <p:spPr>
          <a:xfrm>
            <a:off x="5663672" y="3485216"/>
            <a:ext cx="11581402" cy="7520681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8" name="圆角矩形 4"/>
          <p:cNvSpPr/>
          <p:nvPr/>
        </p:nvSpPr>
        <p:spPr>
          <a:xfrm>
            <a:off x="10706079" y="2583058"/>
            <a:ext cx="2496356" cy="852697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项目信息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t="1554" r="71146" b="4604"/>
          <a:stretch>
            <a:fillRect/>
          </a:stretch>
        </p:blipFill>
        <p:spPr>
          <a:xfrm>
            <a:off x="18269675" y="3435755"/>
            <a:ext cx="5079501" cy="7520680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2" name="圆角矩形 4"/>
          <p:cNvSpPr/>
          <p:nvPr/>
        </p:nvSpPr>
        <p:spPr>
          <a:xfrm>
            <a:off x="19626081" y="2607756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项目附件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2608" y="4014816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项目管理常见难题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74453" y="4014816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1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2608" y="5345675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我们为您提供整体解决方案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74453" y="5345675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2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12608" y="6676534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具体解决方案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74453" y="6676534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3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2608" y="9338252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为什么选择项目管理系统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74453" y="9338252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5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5435872" y="1139546"/>
            <a:ext cx="13512256" cy="1358768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defTabSz="825500">
              <a:lnSpc>
                <a:spcPct val="11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libaba-PuHuiTi-M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1" i="0" u="none" strike="noStrike" kern="0" cap="none" spc="1200" normalizeH="0" baseline="0" noProof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微软雅黑" panose="020B0503020204020204" charset="-122"/>
              </a:rPr>
              <a:t>目录</a:t>
            </a:r>
            <a:endParaRPr kumimoji="1" lang="zh-CN" altLang="en-US" sz="7200" b="1" i="0" u="none" strike="noStrike" kern="0" cap="none" spc="1200" normalizeH="0" baseline="0" noProof="0" dirty="0">
              <a:ln>
                <a:noFill/>
              </a:ln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2608" y="8007393"/>
            <a:ext cx="1107501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727200" tIns="50800" rIns="50800" bIns="50800" anchor="ctr"/>
          <a:lstStyle/>
          <a:p>
            <a:pPr marL="0" marR="0" lvl="0" indent="0" algn="l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项目管理应用架构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74453" y="8007393"/>
            <a:ext cx="151886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4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项目管理应用架构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3868057" y="1919539"/>
            <a:ext cx="16647885" cy="1131278"/>
          </a:xfrm>
          <a:prstGeom prst="roundRect">
            <a:avLst>
              <a:gd name="adj" fmla="val 14803"/>
            </a:avLst>
          </a:prstGeom>
          <a:gradFill flip="none" rotWithShape="1">
            <a:gsLst>
              <a:gs pos="0">
                <a:srgbClr val="4FCFBA">
                  <a:lumMod val="95000"/>
                </a:srgbClr>
              </a:gs>
              <a:gs pos="100000">
                <a:srgbClr val="7333FF"/>
              </a:gs>
            </a:gsLst>
            <a:lin ang="2700000" scaled="0"/>
            <a:tileRect/>
          </a:gradFill>
          <a:ln w="254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square" lIns="0" tIns="0" rIns="0" bIns="0" numCol="1" spcCol="38100" rtlCol="0" anchor="ctr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343785"/>
            <a:r>
              <a:rPr lang="zh-CN" altLang="en-US" sz="4800" spc="1200" dirty="0">
                <a:solidFill>
                  <a:schemeClr val="bg1"/>
                </a:solidFill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  <a:sym typeface="思源黑体 CN Medium" panose="020B0500000000000000" charset="-122"/>
              </a:rPr>
              <a:t>项目管理模块</a:t>
            </a:r>
            <a:r>
              <a:rPr kumimoji="0" lang="zh-CN" altLang="en-US" sz="4800" u="none" strike="noStrike" cap="none" spc="120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libaba PuHuiTi Medium" pitchFamily="18" charset="-122"/>
                <a:ea typeface="Alibaba PuHuiTi Medium" pitchFamily="18" charset="-122"/>
                <a:cs typeface="Alibaba PuHuiTi Medium" pitchFamily="18" charset="-122"/>
                <a:sym typeface="思源黑体 CN Medium" panose="020B0500000000000000" charset="-122"/>
              </a:rPr>
              <a:t>规划图</a:t>
            </a:r>
            <a:endParaRPr kumimoji="0" lang="zh-CN" altLang="en-US" sz="4800" u="none" strike="noStrike" cap="none" spc="120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Alibaba PuHuiTi Medium" pitchFamily="18" charset="-122"/>
              <a:ea typeface="Alibaba PuHuiTi Medium" pitchFamily="18" charset="-122"/>
              <a:cs typeface="Alibaba PuHuiTi Medium" pitchFamily="18" charset="-122"/>
              <a:sym typeface="思源黑体 CN Medium" panose="020B0500000000000000" charset="-122"/>
            </a:endParaRPr>
          </a:p>
        </p:txBody>
      </p:sp>
      <p:sp>
        <p:nvSpPr>
          <p:cNvPr id="15" name="圆角矩形 138"/>
          <p:cNvSpPr/>
          <p:nvPr/>
        </p:nvSpPr>
        <p:spPr>
          <a:xfrm>
            <a:off x="3868056" y="3123387"/>
            <a:ext cx="5275305" cy="7878442"/>
          </a:xfrm>
          <a:prstGeom prst="roundRect">
            <a:avLst>
              <a:gd name="adj" fmla="val 6883"/>
            </a:avLst>
          </a:prstGeom>
          <a:solidFill>
            <a:srgbClr val="0C62F6">
              <a:alpha val="40000"/>
            </a:srgb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none" lIns="0" tIns="108000" rIns="0" bIns="0" numCol="1" spcCol="38100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343785"/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任务管理</a:t>
            </a: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捷径</a:t>
            </a: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项目工作台</a:t>
            </a:r>
            <a:endParaRPr lang="en-US" altLang="zh-CN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思源黑体 CN Medium" panose="020B05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957380" y="3754919"/>
            <a:ext cx="4469237" cy="3933241"/>
            <a:chOff x="3490953" y="8159257"/>
            <a:chExt cx="5831967" cy="4551862"/>
          </a:xfrm>
        </p:grpSpPr>
        <p:sp>
          <p:nvSpPr>
            <p:cNvPr id="18" name="椭圆 17"/>
            <p:cNvSpPr/>
            <p:nvPr/>
          </p:nvSpPr>
          <p:spPr>
            <a:xfrm>
              <a:off x="4778439" y="8159257"/>
              <a:ext cx="3054989" cy="304307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9" name="文本框 60"/>
            <p:cNvSpPr txBox="1"/>
            <p:nvPr/>
          </p:nvSpPr>
          <p:spPr>
            <a:xfrm>
              <a:off x="5297700" y="8411729"/>
              <a:ext cx="2095539" cy="50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任务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725" y="9668048"/>
              <a:ext cx="3054989" cy="3043071"/>
            </a:xfrm>
            <a:prstGeom prst="ellipse">
              <a:avLst/>
            </a:prstGeom>
            <a:solidFill>
              <a:schemeClr val="accent3">
                <a:lumMod val="75000"/>
                <a:alpha val="25000"/>
              </a:scheme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790817" y="8944901"/>
              <a:ext cx="3054989" cy="304307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838525" y="8944901"/>
              <a:ext cx="3054989" cy="3043071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文本框 77"/>
            <p:cNvSpPr txBox="1"/>
            <p:nvPr/>
          </p:nvSpPr>
          <p:spPr>
            <a:xfrm>
              <a:off x="5330454" y="11959011"/>
              <a:ext cx="2095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人员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4" name="文本框 78"/>
            <p:cNvSpPr txBox="1"/>
            <p:nvPr/>
          </p:nvSpPr>
          <p:spPr>
            <a:xfrm>
              <a:off x="3490953" y="10161478"/>
              <a:ext cx="2095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时间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5" name="文本框 79"/>
            <p:cNvSpPr txBox="1"/>
            <p:nvPr/>
          </p:nvSpPr>
          <p:spPr>
            <a:xfrm>
              <a:off x="7227381" y="10240305"/>
              <a:ext cx="2095539" cy="50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风险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6" name="文本框 80"/>
            <p:cNvSpPr txBox="1"/>
            <p:nvPr/>
          </p:nvSpPr>
          <p:spPr>
            <a:xfrm>
              <a:off x="5499900" y="10222345"/>
              <a:ext cx="1625610" cy="4630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20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libaba PuHuiTi" panose="00020600040101010101" charset="-122"/>
                  <a:sym typeface="Alibaba PuHuiTi" panose="00020600040101010101" charset="-122"/>
                </a:rPr>
                <a:t>优先级</a:t>
              </a:r>
              <a:endParaRPr kumimoji="0" lang="zh-CN" altLang="en-US" sz="2000" b="1" i="0" u="none" strike="noStrike" kern="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</p:grpSp>
      <p:sp>
        <p:nvSpPr>
          <p:cNvPr id="29" name="矩形: 圆角 28"/>
          <p:cNvSpPr/>
          <p:nvPr/>
        </p:nvSpPr>
        <p:spPr>
          <a:xfrm>
            <a:off x="4057447" y="3915763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任务看板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6649303" y="3933956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任务甘特图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4057448" y="4892265"/>
            <a:ext cx="4994320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执行人看板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4027239" y="6470752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我的任务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6649303" y="6481629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我指派的任务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5" name="圆角矩形 138"/>
          <p:cNvSpPr/>
          <p:nvPr/>
        </p:nvSpPr>
        <p:spPr>
          <a:xfrm>
            <a:off x="15094527" y="3123387"/>
            <a:ext cx="5439138" cy="4564773"/>
          </a:xfrm>
          <a:prstGeom prst="roundRect">
            <a:avLst>
              <a:gd name="adj" fmla="val 6883"/>
            </a:avLst>
          </a:prstGeom>
          <a:solidFill>
            <a:srgbClr val="0C62F6">
              <a:alpha val="40000"/>
            </a:srgb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none" lIns="0" tIns="108000" rIns="0" bIns="0" numCol="1" spcCol="38100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343785"/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风险管理</a:t>
            </a: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风险统计</a:t>
            </a: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endParaRPr lang="en-US" altLang="zh-CN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15379745" y="6481629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状态分布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17956705" y="6481629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风险信息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15332139" y="3933955"/>
            <a:ext cx="4994320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风险看板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1" name="矩形: 圆角 40"/>
          <p:cNvSpPr/>
          <p:nvPr/>
        </p:nvSpPr>
        <p:spPr>
          <a:xfrm>
            <a:off x="15332139" y="4892265"/>
            <a:ext cx="4994320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风险执行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2" name="圆角矩形 138"/>
          <p:cNvSpPr/>
          <p:nvPr/>
        </p:nvSpPr>
        <p:spPr>
          <a:xfrm>
            <a:off x="9513986" y="3123387"/>
            <a:ext cx="5312018" cy="4872974"/>
          </a:xfrm>
          <a:prstGeom prst="roundRect">
            <a:avLst>
              <a:gd name="adj" fmla="val 6883"/>
            </a:avLst>
          </a:prstGeom>
          <a:solidFill>
            <a:schemeClr val="bg1">
              <a:lumMod val="95000"/>
              <a:alpha val="18000"/>
            </a:scheme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none" lIns="0" tIns="108000" rIns="0" bIns="0" numCol="1" spcCol="38100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343785"/>
            <a:r>
              <a:rPr lang="zh-CN" altLang="en-US" dirty="0">
                <a:solidFill>
                  <a:srgbClr val="1888F7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核心体系</a:t>
            </a:r>
            <a:br>
              <a:rPr lang="en-US" altLang="zh-CN" dirty="0">
                <a:solidFill>
                  <a:schemeClr val="bg2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sz="20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sz="20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endParaRPr lang="en-US" altLang="zh-CN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43" name="圆角矩形 138"/>
          <p:cNvSpPr/>
          <p:nvPr/>
        </p:nvSpPr>
        <p:spPr>
          <a:xfrm>
            <a:off x="9472430" y="8022301"/>
            <a:ext cx="5275305" cy="2979528"/>
          </a:xfrm>
          <a:prstGeom prst="roundRect">
            <a:avLst>
              <a:gd name="adj" fmla="val 6883"/>
            </a:avLst>
          </a:prstGeom>
          <a:solidFill>
            <a:srgbClr val="0C62F6">
              <a:alpha val="40000"/>
            </a:srgb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none" lIns="0" tIns="108000" rIns="0" bIns="0" numCol="1" spcCol="38100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343785"/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工时管理</a:t>
            </a: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endParaRPr lang="en-US" altLang="zh-CN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44" name="圆角矩形 138"/>
          <p:cNvSpPr/>
          <p:nvPr/>
        </p:nvSpPr>
        <p:spPr>
          <a:xfrm>
            <a:off x="15076804" y="8022301"/>
            <a:ext cx="5439138" cy="2979528"/>
          </a:xfrm>
          <a:prstGeom prst="roundRect">
            <a:avLst>
              <a:gd name="adj" fmla="val 6883"/>
            </a:avLst>
          </a:prstGeom>
          <a:solidFill>
            <a:srgbClr val="0C62F6">
              <a:alpha val="40000"/>
            </a:srgb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none" lIns="0" tIns="108000" rIns="0" bIns="0" numCol="1" spcCol="38100" rtlCol="0" anchor="t" anchorCtr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defTabSz="2343785"/>
            <a:r>
              <a:rPr lang="zh-CN" altLang="en-US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  <a:t>项目信息</a:t>
            </a: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思源黑体 CN Medium" panose="020B0500000000000000" charset="-122"/>
              </a:rPr>
            </a:br>
            <a:endParaRPr lang="en-US" altLang="zh-CN" dirty="0">
              <a:solidFill>
                <a:schemeClr val="bg1"/>
              </a:soli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思源黑体 CN Medium" panose="020B0500000000000000" charset="-122"/>
            </a:endParaRPr>
          </a:p>
        </p:txBody>
      </p:sp>
      <p:sp>
        <p:nvSpPr>
          <p:cNvPr id="45" name="矩形: 圆角 44"/>
          <p:cNvSpPr/>
          <p:nvPr/>
        </p:nvSpPr>
        <p:spPr>
          <a:xfrm>
            <a:off x="4113840" y="8236499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常用功能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6" name="矩形: 圆角 45"/>
          <p:cNvSpPr/>
          <p:nvPr/>
        </p:nvSpPr>
        <p:spPr>
          <a:xfrm>
            <a:off x="6635139" y="8236499"/>
            <a:ext cx="241662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任务统计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7" name="矩形: 圆角 46"/>
          <p:cNvSpPr/>
          <p:nvPr/>
        </p:nvSpPr>
        <p:spPr>
          <a:xfrm>
            <a:off x="4125554" y="9043951"/>
            <a:ext cx="4946041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任务日历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矩形: 圆角 47"/>
          <p:cNvSpPr/>
          <p:nvPr/>
        </p:nvSpPr>
        <p:spPr>
          <a:xfrm>
            <a:off x="4162118" y="9812862"/>
            <a:ext cx="4946041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Helvetica"/>
                <a:ea typeface="Helvetica"/>
                <a:cs typeface="Helvetica"/>
                <a:sym typeface="Helvetica"/>
              </a:rPr>
              <a:t>任务信息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9" name="矩形: 圆角 48"/>
          <p:cNvSpPr/>
          <p:nvPr/>
        </p:nvSpPr>
        <p:spPr>
          <a:xfrm>
            <a:off x="9617436" y="8816918"/>
            <a:ext cx="4994320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工时汇报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0" name="矩形: 圆角 49"/>
          <p:cNvSpPr/>
          <p:nvPr/>
        </p:nvSpPr>
        <p:spPr>
          <a:xfrm>
            <a:off x="9572718" y="9772289"/>
            <a:ext cx="4994320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成员工时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1" name="矩形: 圆角 50"/>
          <p:cNvSpPr/>
          <p:nvPr/>
        </p:nvSpPr>
        <p:spPr>
          <a:xfrm>
            <a:off x="15433877" y="8635842"/>
            <a:ext cx="4760437" cy="2152076"/>
          </a:xfrm>
          <a:prstGeom prst="roundRect">
            <a:avLst/>
          </a:prstGeom>
          <a:solidFill>
            <a:srgbClr val="1989F8">
              <a:alpha val="48000"/>
            </a:srgb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项目概览</a:t>
            </a:r>
            <a:br>
              <a:rPr kumimoji="0" lang="en-US" altLang="zh-CN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</a:br>
            <a:br>
              <a:rPr kumimoji="0" lang="en-US" altLang="zh-CN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</a:br>
            <a:br>
              <a:rPr kumimoji="0" lang="en-US" altLang="zh-CN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</a:b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2" name="矩形: 圆角 51"/>
          <p:cNvSpPr/>
          <p:nvPr/>
        </p:nvSpPr>
        <p:spPr>
          <a:xfrm>
            <a:off x="15517754" y="9698695"/>
            <a:ext cx="134679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任务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6" name="矩形: 圆角 55"/>
          <p:cNvSpPr/>
          <p:nvPr/>
        </p:nvSpPr>
        <p:spPr>
          <a:xfrm>
            <a:off x="17122974" y="9711880"/>
            <a:ext cx="134679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附件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7" name="矩形: 圆角 56"/>
          <p:cNvSpPr/>
          <p:nvPr/>
        </p:nvSpPr>
        <p:spPr>
          <a:xfrm>
            <a:off x="18728194" y="9699056"/>
            <a:ext cx="1346798" cy="691251"/>
          </a:xfrm>
          <a:prstGeom prst="roundRect">
            <a:avLst/>
          </a:prstGeom>
          <a:solidFill>
            <a:srgbClr val="1989F8"/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defTabSz="825500" rtl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风险</a:t>
            </a:r>
            <a:endParaRPr kumimoji="0" lang="zh-CN" altLang="en-US" sz="2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2608" y="4014817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项目管理常见难题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74453" y="4014817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1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2608" y="5345676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我们为您提供整体解决方案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74453" y="5345676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2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12608" y="6676535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具体解决方案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74453" y="6676535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3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2608" y="9338253"/>
            <a:ext cx="1107501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727200" tIns="50800" rIns="50800" bIns="50800" anchor="ctr"/>
          <a:lstStyle/>
          <a:p>
            <a:pPr marL="0" marR="0" lvl="0" indent="0" algn="l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为什么选择项目管理系统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74453" y="9338253"/>
            <a:ext cx="151886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5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5435872" y="1139546"/>
            <a:ext cx="13512256" cy="1358768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defTabSz="825500">
              <a:lnSpc>
                <a:spcPct val="11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libaba-PuHuiTi-M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1" i="0" u="none" strike="noStrike" kern="0" cap="none" spc="1200" normalizeH="0" baseline="0" noProof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微软雅黑" panose="020B0503020204020204" charset="-122"/>
              </a:rPr>
              <a:t>目录</a:t>
            </a:r>
            <a:endParaRPr kumimoji="1" lang="zh-CN" altLang="en-US" sz="7200" b="1" i="0" u="none" strike="noStrike" kern="0" cap="none" spc="1200" normalizeH="0" baseline="0" noProof="0" dirty="0">
              <a:ln>
                <a:noFill/>
              </a:ln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2608" y="8007394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项目管理应用架构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74453" y="8007394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4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4055" y="330594"/>
            <a:ext cx="15506766" cy="920115"/>
          </a:xfrm>
        </p:spPr>
        <p:txBody>
          <a:bodyPr/>
          <a:lstStyle/>
          <a:p>
            <a:r>
              <a:rPr lang="zh-CN" altLang="en-US" dirty="0"/>
              <a:t>伙伴云项目管理，为成长期团队打造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8384585" y="2787206"/>
            <a:ext cx="5301355" cy="7604650"/>
            <a:chOff x="12115927" y="3431293"/>
            <a:chExt cx="5301355" cy="7604650"/>
          </a:xfrm>
        </p:grpSpPr>
        <p:sp>
          <p:nvSpPr>
            <p:cNvPr id="4" name="矩形 16"/>
            <p:cNvSpPr/>
            <p:nvPr/>
          </p:nvSpPr>
          <p:spPr>
            <a:xfrm>
              <a:off x="12115927" y="4828978"/>
              <a:ext cx="5301355" cy="62069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>
                <a:lnSpc>
                  <a:spcPct val="110000"/>
                </a:lnSpc>
                <a:defRPr sz="36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5" name="直角三角形 19"/>
            <p:cNvSpPr/>
            <p:nvPr/>
          </p:nvSpPr>
          <p:spPr>
            <a:xfrm flipH="1">
              <a:off x="17098800" y="10754302"/>
              <a:ext cx="281133" cy="28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5400000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2343785">
                <a:lnSpc>
                  <a:spcPct val="110000"/>
                </a:lnSpc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6" name="文本框 6"/>
            <p:cNvSpPr txBox="1"/>
            <p:nvPr/>
          </p:nvSpPr>
          <p:spPr>
            <a:xfrm>
              <a:off x="12748146" y="6291397"/>
              <a:ext cx="4031873" cy="2546721"/>
            </a:xfrm>
            <a:prstGeom prst="rect">
              <a:avLst/>
            </a:prstGeom>
            <a:ln w="12700">
              <a:miter lim="400000"/>
            </a:ln>
          </p:spPr>
          <p:txBody>
            <a:bodyPr wrap="none" tIns="91439" bIns="91439">
              <a:spAutoFit/>
            </a:bodyPr>
            <a:lstStyle>
              <a:lvl1pPr algn="l" defTabSz="825500">
                <a:lnSpc>
                  <a:spcPct val="110000"/>
                </a:lnSpc>
                <a:defRPr sz="3400">
                  <a:solidFill>
                    <a:srgbClr val="000000"/>
                  </a:solidFill>
                  <a:latin typeface="Source Han Sans CN Bold Bold"/>
                  <a:ea typeface="Source Han Sans CN Bold Bold"/>
                  <a:cs typeface="Source Han Sans CN Bold Bold"/>
                  <a:sym typeface="Source Han Sans CN Bold Bold"/>
                </a:defRPr>
              </a:lvl1pPr>
            </a:lstStyle>
            <a:p>
              <a:pPr algn="ctr"/>
              <a:r>
                <a:rPr lang="zh-CN" altLang="en-US" sz="15000" b="1" dirty="0">
                  <a:latin typeface="微软雅黑" panose="020B0503020204020204" charset="-122"/>
                  <a:ea typeface="微软雅黑" panose="020B0503020204020204" charset="-122"/>
                </a:rPr>
                <a:t>便宜</a:t>
              </a:r>
              <a:endParaRPr sz="15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37"/>
            <p:cNvSpPr/>
            <p:nvPr/>
          </p:nvSpPr>
          <p:spPr>
            <a:xfrm>
              <a:off x="13506604" y="3431293"/>
              <a:ext cx="2520000" cy="252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2343785">
                <a:lnSpc>
                  <a:spcPct val="110000"/>
                </a:lnSpc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b="1" dirty="0">
                <a:solidFill>
                  <a:srgbClr val="FF7AB3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340391" y="8702652"/>
              <a:ext cx="4789482" cy="1023676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9" bIns="91439">
              <a:spAutoFit/>
            </a:bodyPr>
            <a:lstStyle/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前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15</a:t>
              </a: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天免费体验*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部署价格仅为其他 项目管理</a:t>
              </a:r>
              <a:r>
                <a:rPr lang="en-US" altLang="zh-CN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工具的 </a:t>
              </a:r>
              <a:r>
                <a:rPr lang="en-US" altLang="zh-CN" sz="18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1/4</a:t>
              </a:r>
              <a:endParaRPr lang="en-US" altLang="zh-CN" sz="18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9" name="图片 8" descr="图标&#10;&#10;描述已自动生成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8410" y="4079293"/>
              <a:ext cx="1224000" cy="1224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710431" y="2701467"/>
            <a:ext cx="5301354" cy="7662148"/>
            <a:chOff x="960495" y="3430783"/>
            <a:chExt cx="5301354" cy="7662148"/>
          </a:xfrm>
        </p:grpSpPr>
        <p:sp>
          <p:nvSpPr>
            <p:cNvPr id="11" name="矩形 3"/>
            <p:cNvSpPr/>
            <p:nvPr/>
          </p:nvSpPr>
          <p:spPr>
            <a:xfrm>
              <a:off x="960495" y="4828468"/>
              <a:ext cx="5301354" cy="626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lnSpc>
                  <a:spcPct val="110000"/>
                </a:lnSpc>
                <a:defRPr sz="32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2" name="直角三角形 6"/>
            <p:cNvSpPr/>
            <p:nvPr/>
          </p:nvSpPr>
          <p:spPr>
            <a:xfrm flipH="1">
              <a:off x="5969379" y="10783049"/>
              <a:ext cx="281133" cy="28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5400000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2343785">
                <a:lnSpc>
                  <a:spcPct val="110000"/>
                </a:lnSpc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13" name="椭圆 37"/>
            <p:cNvSpPr/>
            <p:nvPr/>
          </p:nvSpPr>
          <p:spPr>
            <a:xfrm>
              <a:off x="2351172" y="3430783"/>
              <a:ext cx="2520000" cy="25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2343785">
                <a:lnSpc>
                  <a:spcPct val="110000"/>
                </a:lnSpc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14" name="文本框 6"/>
            <p:cNvSpPr txBox="1"/>
            <p:nvPr/>
          </p:nvSpPr>
          <p:spPr>
            <a:xfrm>
              <a:off x="1617678" y="6290888"/>
              <a:ext cx="4031873" cy="2546785"/>
            </a:xfrm>
            <a:prstGeom prst="rect">
              <a:avLst/>
            </a:prstGeom>
            <a:ln w="12700">
              <a:miter lim="400000"/>
            </a:ln>
          </p:spPr>
          <p:txBody>
            <a:bodyPr wrap="none" tIns="91439" bIns="91439">
              <a:spAutoFit/>
            </a:bodyPr>
            <a:lstStyle>
              <a:lvl1pPr algn="l" defTabSz="825500">
                <a:lnSpc>
                  <a:spcPct val="110000"/>
                </a:lnSpc>
                <a:defRPr sz="3400">
                  <a:solidFill>
                    <a:srgbClr val="000000"/>
                  </a:solidFill>
                  <a:latin typeface="Source Han Sans CN Bold Bold"/>
                  <a:ea typeface="Source Han Sans CN Bold Bold"/>
                  <a:cs typeface="Source Han Sans CN Bold Bold"/>
                  <a:sym typeface="Source Han Sans CN Bold Bold"/>
                </a:defRPr>
              </a:lvl1pPr>
            </a:lstStyle>
            <a:p>
              <a:pPr algn="ctr"/>
              <a:r>
                <a:rPr lang="zh-CN" altLang="en-US" sz="15000" b="1" dirty="0"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</a:rPr>
                <a:t>经典</a:t>
              </a:r>
              <a:endParaRPr lang="zh-CN" altLang="en-US" sz="15000" b="1" dirty="0"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</a:endParaRPr>
            </a:p>
          </p:txBody>
        </p:sp>
        <p:pic>
          <p:nvPicPr>
            <p:cNvPr id="15" name="图片 14" descr="图标&#10;&#10;描述已自动生成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172" y="3970273"/>
              <a:ext cx="1368000" cy="1368000"/>
            </a:xfrm>
            <a:prstGeom prst="rect">
              <a:avLst/>
            </a:prstGeom>
          </p:spPr>
        </p:pic>
        <p:sp>
          <p:nvSpPr>
            <p:cNvPr id="16" name="文本框 7"/>
            <p:cNvSpPr txBox="1"/>
            <p:nvPr/>
          </p:nvSpPr>
          <p:spPr>
            <a:xfrm>
              <a:off x="1312253" y="8702650"/>
              <a:ext cx="4829320" cy="1537663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9" bIns="91439">
              <a:spAutoFit/>
            </a:bodyPr>
            <a:lstStyle/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时尚中黑简体" charset="0"/>
                </a:rPr>
                <a:t>遵循项目管理规范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时尚中黑简体" charset="0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时尚中黑简体" charset="0"/>
                </a:rPr>
                <a:t>无冗余功能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时尚中黑简体" charset="0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时尚中黑简体" charset="0"/>
                </a:rPr>
                <a:t>轻量极简、开箱即用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时尚中黑简体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67509" y="2787714"/>
            <a:ext cx="5301355" cy="7669909"/>
            <a:chOff x="6538211" y="3393763"/>
            <a:chExt cx="5301355" cy="7669909"/>
          </a:xfrm>
        </p:grpSpPr>
        <p:sp>
          <p:nvSpPr>
            <p:cNvPr id="18" name="矩形 9"/>
            <p:cNvSpPr/>
            <p:nvPr/>
          </p:nvSpPr>
          <p:spPr>
            <a:xfrm>
              <a:off x="6538211" y="4827958"/>
              <a:ext cx="5301355" cy="62357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>
                <a:lnSpc>
                  <a:spcPct val="110000"/>
                </a:lnSpc>
                <a:defRPr sz="36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19" name="直角三角形 12"/>
            <p:cNvSpPr/>
            <p:nvPr/>
          </p:nvSpPr>
          <p:spPr>
            <a:xfrm flipH="1">
              <a:off x="11496976" y="10753790"/>
              <a:ext cx="281133" cy="28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5400000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2343785">
                <a:lnSpc>
                  <a:spcPct val="110000"/>
                </a:lnSpc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20" name="文本框 6"/>
            <p:cNvSpPr txBox="1"/>
            <p:nvPr/>
          </p:nvSpPr>
          <p:spPr>
            <a:xfrm>
              <a:off x="7195394" y="6290378"/>
              <a:ext cx="4031873" cy="2546721"/>
            </a:xfrm>
            <a:prstGeom prst="rect">
              <a:avLst/>
            </a:prstGeom>
            <a:ln w="12700">
              <a:miter lim="400000"/>
            </a:ln>
          </p:spPr>
          <p:txBody>
            <a:bodyPr wrap="none" tIns="91439" bIns="91439">
              <a:spAutoFit/>
            </a:bodyPr>
            <a:lstStyle>
              <a:lvl1pPr algn="l" defTabSz="825500">
                <a:lnSpc>
                  <a:spcPct val="110000"/>
                </a:lnSpc>
                <a:defRPr sz="3400">
                  <a:solidFill>
                    <a:srgbClr val="000000"/>
                  </a:solidFill>
                  <a:latin typeface="Source Han Sans CN Bold Bold"/>
                  <a:ea typeface="Source Han Sans CN Bold Bold"/>
                  <a:cs typeface="Source Han Sans CN Bold Bold"/>
                  <a:sym typeface="Source Han Sans CN Bold Bold"/>
                </a:defRPr>
              </a:lvl1pPr>
            </a:lstStyle>
            <a:p>
              <a:pPr algn="ctr"/>
              <a:r>
                <a:rPr lang="zh-CN" altLang="en-US" sz="15000" b="1" dirty="0">
                  <a:latin typeface="微软雅黑" panose="020B0503020204020204" charset="-122"/>
                  <a:ea typeface="微软雅黑" panose="020B0503020204020204" charset="-122"/>
                </a:rPr>
                <a:t>易用</a:t>
              </a:r>
              <a:endParaRPr sz="15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37"/>
            <p:cNvSpPr/>
            <p:nvPr/>
          </p:nvSpPr>
          <p:spPr>
            <a:xfrm>
              <a:off x="7951330" y="3393763"/>
              <a:ext cx="2520000" cy="252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lnSpc>
                  <a:spcPct val="110000"/>
                </a:lnSpc>
                <a:defRPr sz="3200" b="1">
                  <a:solidFill>
                    <a:srgbClr val="306FFE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pic>
          <p:nvPicPr>
            <p:cNvPr id="22" name="图片 21" descr="图标&#10;&#10;描述已自动生成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659" y="3750421"/>
              <a:ext cx="1872000" cy="1872000"/>
            </a:xfrm>
            <a:prstGeom prst="rect">
              <a:avLst/>
            </a:prstGeom>
          </p:spPr>
        </p:pic>
        <p:sp>
          <p:nvSpPr>
            <p:cNvPr id="23" name="文本框 7"/>
            <p:cNvSpPr txBox="1"/>
            <p:nvPr/>
          </p:nvSpPr>
          <p:spPr>
            <a:xfrm>
              <a:off x="6817774" y="8707390"/>
              <a:ext cx="4819769" cy="2051650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9" bIns="91439">
              <a:spAutoFit/>
            </a:bodyPr>
            <a:lstStyle/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轻松上手，一气呵成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多种视图，随意使用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显著降低大批量员工学习门槛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426047" y="2787714"/>
            <a:ext cx="5301355" cy="7669909"/>
            <a:chOff x="6538211" y="3393763"/>
            <a:chExt cx="5301355" cy="7669909"/>
          </a:xfrm>
        </p:grpSpPr>
        <p:sp>
          <p:nvSpPr>
            <p:cNvPr id="26" name="矩形 9"/>
            <p:cNvSpPr/>
            <p:nvPr/>
          </p:nvSpPr>
          <p:spPr>
            <a:xfrm>
              <a:off x="6538211" y="4827958"/>
              <a:ext cx="5301355" cy="62357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>
                <a:lnSpc>
                  <a:spcPct val="110000"/>
                </a:lnSpc>
                <a:defRPr sz="3600"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27" name="直角三角形 12"/>
            <p:cNvSpPr/>
            <p:nvPr/>
          </p:nvSpPr>
          <p:spPr>
            <a:xfrm flipH="1">
              <a:off x="11496976" y="10753790"/>
              <a:ext cx="281133" cy="281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5400000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2343785">
                <a:lnSpc>
                  <a:spcPct val="110000"/>
                </a:lnSpc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dirty="0"/>
            </a:p>
          </p:txBody>
        </p:sp>
        <p:sp>
          <p:nvSpPr>
            <p:cNvPr id="28" name="文本框 6"/>
            <p:cNvSpPr txBox="1"/>
            <p:nvPr/>
          </p:nvSpPr>
          <p:spPr>
            <a:xfrm>
              <a:off x="7195394" y="6290378"/>
              <a:ext cx="4031874" cy="2546785"/>
            </a:xfrm>
            <a:prstGeom prst="rect">
              <a:avLst/>
            </a:prstGeom>
            <a:ln w="12700">
              <a:miter lim="400000"/>
            </a:ln>
          </p:spPr>
          <p:txBody>
            <a:bodyPr wrap="none" tIns="91439" bIns="91439">
              <a:spAutoFit/>
            </a:bodyPr>
            <a:lstStyle>
              <a:lvl1pPr algn="l" defTabSz="825500">
                <a:lnSpc>
                  <a:spcPct val="110000"/>
                </a:lnSpc>
                <a:defRPr sz="3400">
                  <a:solidFill>
                    <a:srgbClr val="000000"/>
                  </a:solidFill>
                  <a:latin typeface="Source Han Sans CN Bold Bold"/>
                  <a:ea typeface="Source Han Sans CN Bold Bold"/>
                  <a:cs typeface="Source Han Sans CN Bold Bold"/>
                  <a:sym typeface="Source Han Sans CN Bold Bold"/>
                </a:defRPr>
              </a:lvl1pPr>
            </a:lstStyle>
            <a:p>
              <a:pPr algn="ctr"/>
              <a:r>
                <a:rPr lang="zh-CN" altLang="en-US" sz="15000" b="1" dirty="0">
                  <a:latin typeface="微软雅黑" panose="020B0503020204020204" charset="-122"/>
                  <a:ea typeface="微软雅黑" panose="020B0503020204020204" charset="-122"/>
                </a:rPr>
                <a:t>生长</a:t>
              </a:r>
              <a:endParaRPr sz="15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椭圆 37"/>
            <p:cNvSpPr/>
            <p:nvPr/>
          </p:nvSpPr>
          <p:spPr>
            <a:xfrm>
              <a:off x="7951330" y="3393763"/>
              <a:ext cx="2520000" cy="252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lnSpc>
                  <a:spcPct val="110000"/>
                </a:lnSpc>
                <a:defRPr sz="3200" b="1">
                  <a:solidFill>
                    <a:srgbClr val="306FFE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91659" y="3819754"/>
              <a:ext cx="1872000" cy="1733333"/>
            </a:xfrm>
            <a:prstGeom prst="rect">
              <a:avLst/>
            </a:prstGeom>
          </p:spPr>
        </p:pic>
        <p:sp>
          <p:nvSpPr>
            <p:cNvPr id="31" name="文本框 7"/>
            <p:cNvSpPr txBox="1"/>
            <p:nvPr/>
          </p:nvSpPr>
          <p:spPr>
            <a:xfrm>
              <a:off x="6817774" y="8707390"/>
              <a:ext cx="4819769" cy="1383775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9" bIns="91439">
              <a:spAutoFit/>
            </a:bodyPr>
            <a:lstStyle/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生长于零代码平台，可享受无边界扩展</a:t>
              </a:r>
              <a:endParaRPr lang="en-US" altLang="zh-CN" sz="1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457200" indent="-457200" algn="l">
                <a:lnSpc>
                  <a:spcPct val="13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/>
              </a:pPr>
              <a:r>
                <a:rPr lang="zh-CN" altLang="en-US" sz="1800" dirty="0">
                  <a:solidFill>
                    <a:schemeClr val="bg2"/>
                  </a:solidFill>
                  <a:latin typeface="微软雅黑" panose="020B0503020204020204" charset="-122"/>
                  <a:ea typeface="微软雅黑" panose="020B0503020204020204" charset="-122"/>
                </a:rPr>
                <a:t>伴随您公司业务的成长，可以将更多模块搬到线上</a:t>
              </a:r>
              <a:endParaRPr lang="zh-CN" altLang="en-US" sz="1800" dirty="0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18565" y="4382450"/>
            <a:ext cx="2314686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800" b="1" i="0" u="none" strike="noStrike" kern="0" cap="none" spc="1200" normalizeH="0" baseline="0" noProof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思源黑体 CN Medium" panose="020B0500000000000000" charset="-122"/>
              </a:rPr>
              <a:t>项目管理系统</a:t>
            </a:r>
            <a:endParaRPr kumimoji="1" lang="en-US" altLang="zh-CN" sz="14800" b="1" i="0" u="none" strike="noStrike" kern="0" cap="none" spc="1200" normalizeH="0" baseline="0" noProof="0" dirty="0">
              <a:ln>
                <a:noFill/>
              </a:ln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rPr>
              <a:t>伙伴云项目管理，成长期团队热爱的协作工具</a:t>
            </a:r>
            <a:endParaRPr kumimoji="1" lang="zh-CN" altLang="en-US" sz="7200" b="0" i="0" u="none" strike="noStrike" kern="0" cap="none" spc="1200" normalizeH="0" baseline="0" noProof="0" dirty="0">
              <a:ln>
                <a:noFill/>
              </a:ln>
              <a:solidFill>
                <a:srgbClr val="5E5E5E">
                  <a:alpha val="90000"/>
                </a:srgbClr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思源黑体 CN Medium" panose="020B05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73133" y="9070083"/>
            <a:ext cx="10437732" cy="646331"/>
            <a:chOff x="1334770" y="7563063"/>
            <a:chExt cx="10437732" cy="646331"/>
          </a:xfrm>
        </p:grpSpPr>
        <p:sp>
          <p:nvSpPr>
            <p:cNvPr id="4" name="形状"/>
            <p:cNvSpPr/>
            <p:nvPr/>
          </p:nvSpPr>
          <p:spPr>
            <a:xfrm>
              <a:off x="1334770" y="7633394"/>
              <a:ext cx="576000" cy="57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gradFill>
              <a:gsLst>
                <a:gs pos="2000">
                  <a:srgbClr val="1888F7"/>
                </a:gs>
                <a:gs pos="100000">
                  <a:srgbClr val="50D397"/>
                </a:gs>
              </a:gsLst>
              <a:lin ang="0" scaled="0"/>
            </a:gradFill>
            <a:ln w="12700">
              <a:miter lim="400000"/>
            </a:ln>
          </p:spPr>
          <p:txBody>
            <a:bodyPr lIns="91438" rIns="91438" anchor="ctr"/>
            <a:lstStyle/>
            <a:p>
              <a:pPr marL="0" marR="0" lvl="0" indent="0" algn="l" defTabSz="9131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>
                    <a:solidFill>
                      <a:srgbClr val="FFFFFF"/>
                    </a:solidFill>
                  </a:uFill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kumimoji="0" sz="5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>
                  <a:solidFill>
                    <a:srgbClr val="FFFFFF"/>
                  </a:solidFill>
                </a:uFill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Gill Sans" panose="020B0502020104020203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6875" y="7563063"/>
              <a:ext cx="9555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一个可以陪伴团队一起成长的生长型协作平台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951261" y="3999014"/>
            <a:ext cx="1107501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727200" tIns="50800" rIns="50800" bIns="50800" anchor="ctr"/>
          <a:lstStyle/>
          <a:p>
            <a:pPr algn="l" defTabSz="2343785">
              <a:lnSpc>
                <a:spcPct val="110000"/>
              </a:lnSpc>
            </a:pPr>
            <a:r>
              <a:rPr lang="zh-CN" altLang="en-US" sz="4800" dirty="0">
                <a:solidFill>
                  <a:srgbClr val="FFFFFF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项目管理常见难题</a:t>
            </a:r>
            <a:endParaRPr lang="zh-CN" altLang="en-US" sz="4800" dirty="0">
              <a:solidFill>
                <a:srgbClr val="FFFFFF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13106" y="3999014"/>
            <a:ext cx="151886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951261" y="5329873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200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我们为您提供整体解决方案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13106" y="5329873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51261" y="6660732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具体解决方案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13106" y="6660732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3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51261" y="9322450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为什么选择项目管理系统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13106" y="9322450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5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5435872" y="1139546"/>
            <a:ext cx="13512256" cy="1358768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defTabSz="825500">
              <a:lnSpc>
                <a:spcPct val="11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libaba-PuHuiTi-M"/>
              </a:defRPr>
            </a:lvl1pPr>
          </a:lstStyle>
          <a:p>
            <a:r>
              <a:rPr kumimoji="1" lang="zh-CN" altLang="en-US" b="1" spc="1200" dirty="0"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微软雅黑" panose="020B0503020204020204" charset="-122"/>
              </a:rPr>
              <a:t>目录</a:t>
            </a:r>
            <a:endParaRPr kumimoji="1" lang="zh-CN" altLang="en-US" b="1" spc="1200" dirty="0"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1261" y="7991591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项目管理应用架构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13106" y="7991591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4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64055" y="328988"/>
            <a:ext cx="15506766" cy="923328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项目管理常见难题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3565005" y="1225835"/>
            <a:ext cx="16555720" cy="615549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r>
              <a:rPr lang="zh-CN" altLang="en-US" b="1" dirty="0">
                <a:solidFill>
                  <a:schemeClr val="bg2"/>
                </a:solidFill>
                <a:latin typeface="+mj-lt"/>
                <a:ea typeface="阿里巴巴普惠体" panose="00020600040101010101" charset="-122"/>
                <a:cs typeface="阿里巴巴普惠体" panose="00020600040101010101" charset="-122"/>
              </a:rPr>
              <a:t>总是找不到一款顺手的项目协作工具</a:t>
            </a:r>
            <a:endParaRPr lang="zh-CN" altLang="en-US" b="1" dirty="0">
              <a:solidFill>
                <a:schemeClr val="bg2"/>
              </a:solidFill>
              <a:latin typeface="+mj-lt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5896" y="2149161"/>
            <a:ext cx="10133951" cy="4666912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defTabSz="1651000">
              <a:lnSpc>
                <a:spcPct val="110000"/>
              </a:lnSpc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50177" y="2384769"/>
            <a:ext cx="5109091" cy="562586"/>
          </a:xfrm>
          <a:prstGeom prst="rect">
            <a:avLst/>
          </a:prstGeom>
          <a:ln w="12700">
            <a:miter lim="400000"/>
          </a:ln>
        </p:spPr>
        <p:txBody>
          <a:bodyPr wrap="none" tIns="91438" bIns="9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>
              <a:lnSpc>
                <a:spcPct val="110000"/>
              </a:lnSpc>
              <a:defRPr sz="6400">
                <a:solidFill>
                  <a:srgbClr val="9785FF"/>
                </a:solidFill>
                <a:latin typeface="Source Han Sans CN Bold Bold"/>
                <a:ea typeface="Source Han Sans CN Bold Bold"/>
                <a:cs typeface="Source Han Sans CN Bold Bold"/>
                <a:sym typeface="Source Han Sans CN Bold Bold"/>
              </a:defRPr>
            </a:pPr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charset="0"/>
              </a:rPr>
              <a:t>用一个？任何一个都只看到一个角度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55828" y="2959106"/>
            <a:ext cx="7971944" cy="3282037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lvl="0" algn="just">
              <a:lnSpc>
                <a:spcPct val="130000"/>
              </a:lnSpc>
            </a:pPr>
            <a:r>
              <a:rPr lang="zh-CN" altLang="en-US" sz="2400" b="0" spc="200" dirty="0">
                <a:solidFill>
                  <a:srgbClr val="6096E6"/>
                </a:solidFill>
                <a:latin typeface="微软雅黑" panose="020B0503020204020204" charset="-122"/>
                <a:ea typeface="微软雅黑" panose="020B0503020204020204" charset="-122"/>
              </a:rPr>
              <a:t>甘特图：</a:t>
            </a:r>
            <a:r>
              <a:rPr lang="zh-CN" altLang="en-US" sz="2400" b="0" spc="200" dirty="0">
                <a:latin typeface="微软雅黑" panose="020B0503020204020204" charset="-122"/>
                <a:ea typeface="微软雅黑" panose="020B0503020204020204" charset="-122"/>
              </a:rPr>
              <a:t>工作量无法体现，不能实时更新项目进展，非专业软件操作难、读懂难；</a:t>
            </a:r>
            <a:endParaRPr lang="zh-CN" altLang="en-US" sz="2400" b="0" spc="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just">
              <a:lnSpc>
                <a:spcPct val="130000"/>
              </a:lnSpc>
            </a:pPr>
            <a:br>
              <a:rPr lang="en-US" altLang="zh-CN" sz="2400" b="0" spc="200" dirty="0">
                <a:solidFill>
                  <a:srgbClr val="6096E6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0" spc="200" dirty="0">
                <a:solidFill>
                  <a:srgbClr val="6096E6"/>
                </a:solidFill>
                <a:latin typeface="微软雅黑" panose="020B0503020204020204" charset="-122"/>
                <a:ea typeface="微软雅黑" panose="020B0503020204020204" charset="-122"/>
              </a:rPr>
              <a:t>任务list：</a:t>
            </a:r>
            <a:r>
              <a:rPr lang="zh-CN" altLang="en-US" sz="2400" b="0" spc="200" dirty="0">
                <a:latin typeface="微软雅黑" panose="020B0503020204020204" charset="-122"/>
                <a:ea typeface="微软雅黑" panose="020B0503020204020204" charset="-122"/>
              </a:rPr>
              <a:t>整理信息的工作量大，归纳工作繁琐耗时，缺少整体节奏规划，任务遗漏难以发觉；</a:t>
            </a:r>
            <a:endParaRPr lang="zh-CN" altLang="en-US" sz="2400" b="0" spc="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just">
              <a:lnSpc>
                <a:spcPct val="130000"/>
              </a:lnSpc>
            </a:pPr>
            <a:br>
              <a:rPr lang="en-US" altLang="zh-CN" sz="2400" b="0" spc="200" dirty="0">
                <a:solidFill>
                  <a:srgbClr val="6096E6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0" spc="200" dirty="0">
                <a:solidFill>
                  <a:srgbClr val="6096E6"/>
                </a:solidFill>
                <a:latin typeface="微软雅黑" panose="020B0503020204020204" charset="-122"/>
                <a:ea typeface="微软雅黑" panose="020B0503020204020204" charset="-122"/>
              </a:rPr>
              <a:t>日历视图：</a:t>
            </a:r>
            <a:r>
              <a:rPr lang="zh-CN" altLang="en-US" sz="2400" b="0" spc="200" dirty="0">
                <a:latin typeface="微软雅黑" panose="020B0503020204020204" charset="-122"/>
                <a:ea typeface="微软雅黑" panose="020B0503020204020204" charset="-122"/>
              </a:rPr>
              <a:t>任务进度、优先级不透明，</a:t>
            </a:r>
            <a:r>
              <a:rPr lang="zh-CN" altLang="en-US" sz="2400" b="0" spc="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无法预见风险。</a:t>
            </a:r>
            <a:endParaRPr lang="zh-CN" altLang="en-US" sz="2400" b="0" spc="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01536" y="2149162"/>
            <a:ext cx="10586568" cy="4708837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defTabSz="1651000">
              <a:lnSpc>
                <a:spcPct val="110000"/>
              </a:lnSpc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14918289" y="2390236"/>
            <a:ext cx="6221576" cy="568870"/>
          </a:xfrm>
          <a:prstGeom prst="rect">
            <a:avLst/>
          </a:prstGeom>
          <a:ln w="12700">
            <a:miter lim="400000"/>
          </a:ln>
        </p:spPr>
        <p:txBody>
          <a:bodyPr wrap="none" tIns="91438" bIns="9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charset="0"/>
              </a:rPr>
              <a:t>用多个？疲于对齐数据进度，往往贻误战机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29981" y="2957369"/>
            <a:ext cx="8798192" cy="1468311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lvl="0" algn="just">
              <a:lnSpc>
                <a:spcPct val="170000"/>
              </a:lnSpc>
            </a:pPr>
            <a:r>
              <a:rPr lang="zh-CN" altLang="en-US" sz="2400" b="0" spc="200" dirty="0">
                <a:solidFill>
                  <a:srgbClr val="68A3FA"/>
                </a:solidFill>
                <a:latin typeface="微软雅黑" panose="020B0503020204020204" charset="-122"/>
                <a:ea typeface="微软雅黑" panose="020B0503020204020204" charset="-122"/>
              </a:rPr>
              <a:t>账号不统一</a:t>
            </a:r>
            <a:r>
              <a:rPr lang="zh-CN" altLang="en-US" sz="2400" b="0" spc="200" dirty="0">
                <a:latin typeface="微软雅黑" panose="020B0503020204020204" charset="-122"/>
                <a:ea typeface="微软雅黑" panose="020B0503020204020204" charset="-122"/>
              </a:rPr>
              <a:t>：多个工具间来回切换，各发各的通知，影响效率和士气；</a:t>
            </a:r>
            <a:endParaRPr lang="en-US" altLang="zh-CN" sz="2400" b="0" spc="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just">
              <a:lnSpc>
                <a:spcPct val="170000"/>
              </a:lnSpc>
            </a:pPr>
            <a:br>
              <a:rPr lang="en-US" altLang="zh-CN" sz="2400" b="0" spc="200" dirty="0">
                <a:solidFill>
                  <a:srgbClr val="68A3FA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400" b="0" spc="200" dirty="0">
                <a:solidFill>
                  <a:srgbClr val="68A3FA"/>
                </a:solidFill>
                <a:latin typeface="微软雅黑" panose="020B0503020204020204" charset="-122"/>
                <a:ea typeface="微软雅黑" panose="020B0503020204020204" charset="-122"/>
              </a:rPr>
              <a:t>数据不统一</a:t>
            </a:r>
            <a:r>
              <a:rPr lang="zh-CN" altLang="en-US" sz="2400" b="0" spc="200" dirty="0">
                <a:latin typeface="微软雅黑" panose="020B0503020204020204" charset="-122"/>
                <a:ea typeface="微软雅黑" panose="020B0503020204020204" charset="-122"/>
              </a:rPr>
              <a:t>：协作团队进度不一，多端维护，几何级增加工作量，还容易造成遗漏</a:t>
            </a:r>
            <a:endParaRPr lang="zh-CN" altLang="en-US" sz="2400" b="0" spc="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just">
              <a:lnSpc>
                <a:spcPct val="170000"/>
              </a:lnSpc>
            </a:pPr>
            <a:endParaRPr lang="zh-CN" altLang="en-US" sz="2400" b="0" spc="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00" name="Rectangle 33"/>
          <p:cNvSpPr txBox="1"/>
          <p:nvPr/>
        </p:nvSpPr>
        <p:spPr>
          <a:xfrm>
            <a:off x="3565005" y="7050657"/>
            <a:ext cx="16555720" cy="615549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r>
              <a:rPr lang="zh-CN" altLang="en-US" b="1" dirty="0">
                <a:solidFill>
                  <a:schemeClr val="bg2"/>
                </a:solidFill>
                <a:latin typeface="+mj-lt"/>
                <a:ea typeface="阿里巴巴普惠体" panose="00020600040101010101" charset="-122"/>
                <a:cs typeface="阿里巴巴普惠体" panose="00020600040101010101" charset="-122"/>
              </a:rPr>
              <a:t>这些问题还时常困扰我们：</a:t>
            </a:r>
            <a:endParaRPr lang="zh-CN" altLang="en-US" b="1" dirty="0">
              <a:solidFill>
                <a:schemeClr val="bg2"/>
              </a:solidFill>
              <a:latin typeface="+mj-lt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2705" name="矩形 2704"/>
          <p:cNvSpPr/>
          <p:nvPr/>
        </p:nvSpPr>
        <p:spPr>
          <a:xfrm>
            <a:off x="4989870" y="7791748"/>
            <a:ext cx="14404259" cy="3894845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defTabSz="1651000">
              <a:lnSpc>
                <a:spcPct val="110000"/>
              </a:lnSpc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dirty="0"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</a:endParaRPr>
          </a:p>
        </p:txBody>
      </p:sp>
      <p:sp>
        <p:nvSpPr>
          <p:cNvPr id="2706" name="文本框 2705"/>
          <p:cNvSpPr txBox="1"/>
          <p:nvPr/>
        </p:nvSpPr>
        <p:spPr>
          <a:xfrm>
            <a:off x="6715433" y="8096464"/>
            <a:ext cx="12192000" cy="52322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公司同时进行多个项目，项目进度无法随时掌握，团队协作沟通不便捷；</a:t>
            </a:r>
            <a:endParaRPr lang="zh-CN" altLang="en-US" dirty="0">
              <a:effectLst/>
            </a:endParaRPr>
          </a:p>
        </p:txBody>
      </p:sp>
      <p:sp>
        <p:nvSpPr>
          <p:cNvPr id="2707" name="文本框 2706"/>
          <p:cNvSpPr txBox="1"/>
          <p:nvPr/>
        </p:nvSpPr>
        <p:spPr>
          <a:xfrm>
            <a:off x="5746865" y="9250088"/>
            <a:ext cx="12192000" cy="52322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项目关键节点缺少提醒，容易造成项目延误</a:t>
            </a:r>
            <a:endParaRPr lang="zh-CN" altLang="en-US" dirty="0">
              <a:effectLst/>
            </a:endParaRPr>
          </a:p>
        </p:txBody>
      </p:sp>
      <p:sp>
        <p:nvSpPr>
          <p:cNvPr id="2708" name="文本框 2707"/>
          <p:cNvSpPr txBox="1"/>
          <p:nvPr/>
        </p:nvSpPr>
        <p:spPr>
          <a:xfrm>
            <a:off x="5746865" y="10593407"/>
            <a:ext cx="12192000" cy="52322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项目复盘无依据，项目经验难沉淀</a:t>
            </a:r>
            <a:endParaRPr lang="zh-CN" alt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2608" y="4014816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项目管理常见难题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74453" y="4014816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1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2608" y="5345675"/>
            <a:ext cx="1107501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727200" tIns="50800" rIns="50800" bIns="50800" anchor="ctr"/>
          <a:lstStyle/>
          <a:p>
            <a:pPr algn="l" defTabSz="2343785">
              <a:lnSpc>
                <a:spcPct val="110000"/>
              </a:lnSpc>
            </a:pPr>
            <a:r>
              <a:rPr lang="zh-CN" altLang="en-US" sz="4800" dirty="0">
                <a:solidFill>
                  <a:srgbClr val="FFFFFF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我们为您提供整体解决方案</a:t>
            </a:r>
            <a:endParaRPr lang="zh-CN" altLang="en-US" sz="4800" dirty="0">
              <a:solidFill>
                <a:srgbClr val="FFFFFF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74453" y="5345675"/>
            <a:ext cx="151886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dirty="0">
                <a:solidFill>
                  <a:schemeClr val="bg1"/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12608" y="6676534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具体解决方案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74453" y="6676534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3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2608" y="9338252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为什么选择项目管理系统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74453" y="9338252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5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5435872" y="1139546"/>
            <a:ext cx="13512256" cy="1358768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defTabSz="825500">
              <a:lnSpc>
                <a:spcPct val="11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libaba-PuHuiTi-M"/>
              </a:defRPr>
            </a:lvl1pPr>
          </a:lstStyle>
          <a:p>
            <a:r>
              <a:rPr kumimoji="1" lang="zh-CN" altLang="en-US" b="1" spc="1200" dirty="0"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微软雅黑" panose="020B0503020204020204" charset="-122"/>
              </a:rPr>
              <a:t>目录</a:t>
            </a:r>
            <a:endParaRPr kumimoji="1" lang="zh-CN" altLang="en-US" b="1" spc="1200" dirty="0"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2608" y="8007393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algn="l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项目管理应用架构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74453" y="8007393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4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64055" y="328988"/>
            <a:ext cx="15506766" cy="923328"/>
          </a:xfrm>
        </p:spPr>
        <p:txBody>
          <a:bodyPr/>
          <a:lstStyle/>
          <a:p>
            <a:r>
              <a:rPr lang="zh-CN" altLang="en-US" dirty="0"/>
              <a:t>用项目管理系统：建立开放高效的协作体系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3565005" y="1225835"/>
            <a:ext cx="16555720" cy="615549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5E5E5E"/>
                </a:solidFill>
                <a:latin typeface="微软雅黑" panose="020B0503020204020204" charset="-122"/>
                <a:ea typeface="阿里巴巴普惠体" panose="00020600040101010101" charset="-122"/>
                <a:cs typeface="阿里巴巴普惠体" panose="00020600040101010101" charset="-122"/>
              </a:rPr>
              <a:t>伙伴云项目管理，为成长期团队打造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微软雅黑" panose="020B0503020204020204" charset="-122"/>
              <a:ea typeface="阿里巴巴普惠体" panose="00020600040101010101" charset="-122"/>
              <a:cs typeface="阿里巴巴普惠体" panose="00020600040101010101" charset="-122"/>
              <a:sym typeface="Alibaba PuHuiTi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5827" y="2149163"/>
            <a:ext cx="9426636" cy="2797430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6510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  <a:sym typeface="Helvetic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4599" y="2384769"/>
            <a:ext cx="5109091" cy="562586"/>
          </a:xfrm>
          <a:prstGeom prst="rect">
            <a:avLst/>
          </a:prstGeom>
          <a:ln w="12700">
            <a:miter lim="400000"/>
          </a:ln>
        </p:spPr>
        <p:txBody>
          <a:bodyPr wrap="none" tIns="91438" bIns="9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8288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400">
                <a:solidFill>
                  <a:srgbClr val="9785FF"/>
                </a:solidFill>
                <a:latin typeface="Source Han Sans CN Bold Bold"/>
                <a:ea typeface="Source Han Sans CN Bold Bold"/>
                <a:cs typeface="Source Han Sans CN Bold Bold"/>
                <a:sym typeface="Source Han Sans CN Bold Bold"/>
              </a:defRPr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charset="0"/>
                <a:sym typeface="Source Han Sans CN Bold Bold"/>
              </a:rPr>
              <a:t>用一个？任何一个都只看到一个角度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A2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  <a:sym typeface="Source Han Sans CN Bold Bold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40284" y="2959106"/>
            <a:ext cx="8389563" cy="1987487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just" defTabSz="18288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6096E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甘特图：</a:t>
            </a: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工作量无法体现，不能实时更新项目进展，非专业软件操作难、读懂难；</a:t>
            </a:r>
            <a:endParaRPr kumimoji="0" lang="zh-CN" altLang="en-US" sz="1800" b="0" i="0" u="none" strike="noStrike" kern="0" cap="none" spc="20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libaba PuHuiTi" panose="00020600040101010101" charset="-122"/>
              <a:sym typeface="Alibaba PuHuiTi" panose="00020600040101010101" charset="-122"/>
            </a:endParaRPr>
          </a:p>
          <a:p>
            <a:pPr marL="0" marR="0" lvl="0" indent="0" algn="just" defTabSz="18288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6096E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任务list：</a:t>
            </a: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整理信息的工作量大，归纳工作繁琐耗时，缺少整体节奏规划，任务遗漏难以发觉；</a:t>
            </a:r>
            <a:endParaRPr kumimoji="0" lang="zh-CN" altLang="en-US" sz="1800" b="0" i="0" u="none" strike="noStrike" kern="0" cap="none" spc="20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libaba PuHuiTi" panose="00020600040101010101" charset="-122"/>
              <a:sym typeface="Alibaba PuHuiTi" panose="00020600040101010101" charset="-122"/>
            </a:endParaRPr>
          </a:p>
          <a:p>
            <a:pPr marL="0" marR="0" lvl="0" indent="0" algn="just" defTabSz="18288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6096E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日历视图：</a:t>
            </a: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任务进度、优先级不透明，</a:t>
            </a: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+mn-ea"/>
              </a:rPr>
              <a:t>无法预见风险。</a:t>
            </a:r>
            <a:endParaRPr kumimoji="0" lang="zh-CN" altLang="en-US" sz="1800" b="0" i="0" u="none" strike="noStrike" kern="0" cap="none" spc="20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libaba PuHuiTi" panose="00020600040101010101" charset="-122"/>
              <a:sym typeface="Alibaba PuHuiTi" panose="0002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01537" y="2149163"/>
            <a:ext cx="9426636" cy="2797430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6510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  <a:sym typeface="Helvetica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14455683" y="2396594"/>
            <a:ext cx="6221576" cy="568870"/>
          </a:xfrm>
          <a:prstGeom prst="rect">
            <a:avLst/>
          </a:prstGeom>
          <a:ln w="12700">
            <a:miter lim="400000"/>
          </a:ln>
        </p:spPr>
        <p:txBody>
          <a:bodyPr wrap="none" tIns="91438" bIns="9143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A2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charset="0"/>
                <a:sym typeface="Alibaba PuHuiTi" panose="00020600040101010101" charset="-122"/>
              </a:rPr>
              <a:t>用多个？疲于对齐数据进度，往往贻误战机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00A2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  <a:sym typeface="Alibaba PuHuiTi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397729" y="2973786"/>
            <a:ext cx="8798192" cy="1468311"/>
          </a:xfrm>
          <a:prstGeom prst="rect">
            <a:avLst/>
          </a:prstGeom>
          <a:ln w="12700">
            <a:miter lim="400000"/>
          </a:ln>
        </p:spPr>
        <p:txBody>
          <a:bodyPr wrap="square" tIns="91438" bIns="91438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just" defTabSz="1828800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68A3F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账号不统一</a:t>
            </a: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：多个工具间来回切换，各发各的通知，影响效率和士气</a:t>
            </a:r>
            <a:endParaRPr kumimoji="0" lang="en-US" altLang="zh-CN" sz="1800" b="0" i="0" u="none" strike="noStrike" kern="0" cap="none" spc="20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libaba PuHuiTi" panose="00020600040101010101" charset="-122"/>
              <a:sym typeface="Alibaba PuHuiTi" panose="00020600040101010101" charset="-122"/>
            </a:endParaRPr>
          </a:p>
          <a:p>
            <a:pPr marL="0" marR="0" lvl="0" indent="0" algn="just" defTabSz="1828800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68A3F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数据不统一</a:t>
            </a:r>
            <a:r>
              <a:rPr kumimoji="0" lang="zh-CN" altLang="en-US" sz="1800" b="0" i="0" u="none" strike="noStrike" kern="0" cap="none" spc="20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rPr>
              <a:t>：协作团队进度不一，多端维护，几何级增加工作量，还容易造成遗漏</a:t>
            </a:r>
            <a:endParaRPr kumimoji="0" lang="zh-CN" altLang="en-US" sz="1800" b="0" i="0" u="none" strike="noStrike" kern="0" cap="none" spc="20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libaba PuHuiTi" panose="00020600040101010101" charset="-122"/>
              <a:sym typeface="Alibaba PuHuiTi" panose="00020600040101010101" charset="-122"/>
            </a:endParaRPr>
          </a:p>
          <a:p>
            <a:pPr marL="0" marR="0" lvl="0" indent="0" algn="just" defTabSz="1828800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20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libaba PuHuiTi" panose="00020600040101010101" charset="-122"/>
              <a:sym typeface="Alibaba PuHuiTi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67820" y="5236989"/>
            <a:ext cx="9414643" cy="138499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多人多项目的全面管理，以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任务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人员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，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工时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-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风险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四个维度围绕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优先级（重要度）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展开。需要从多个视角协作多人多项目设定、执行、进展与调整，消除单一视角的管理缺失。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60000"/>
                  <a:lumOff val="40000"/>
                </a:srgbClr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Alibaba PuHuiTi" panose="0002060004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05027" y="6912380"/>
            <a:ext cx="6778048" cy="5290282"/>
            <a:chOff x="3490953" y="8159257"/>
            <a:chExt cx="5831967" cy="4551862"/>
          </a:xfrm>
        </p:grpSpPr>
        <p:sp>
          <p:nvSpPr>
            <p:cNvPr id="19" name="椭圆 18"/>
            <p:cNvSpPr/>
            <p:nvPr/>
          </p:nvSpPr>
          <p:spPr>
            <a:xfrm>
              <a:off x="4778439" y="8159257"/>
              <a:ext cx="3054989" cy="3043071"/>
            </a:xfrm>
            <a:prstGeom prst="ellipse">
              <a:avLst/>
            </a:prstGeom>
            <a:solidFill>
              <a:schemeClr val="accent1">
                <a:alpha val="9937"/>
              </a:scheme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文本框 60"/>
            <p:cNvSpPr txBox="1"/>
            <p:nvPr/>
          </p:nvSpPr>
          <p:spPr>
            <a:xfrm>
              <a:off x="5297700" y="8411729"/>
              <a:ext cx="2095539" cy="50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任务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725" y="9668048"/>
              <a:ext cx="3054989" cy="3043071"/>
            </a:xfrm>
            <a:prstGeom prst="ellipse">
              <a:avLst/>
            </a:prstGeom>
            <a:solidFill>
              <a:schemeClr val="accent3">
                <a:lumMod val="75000"/>
                <a:alpha val="9507"/>
              </a:scheme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790817" y="8944901"/>
              <a:ext cx="3054989" cy="3043071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838525" y="8944901"/>
              <a:ext cx="3054989" cy="3043071"/>
            </a:xfrm>
            <a:prstGeom prst="ellipse">
              <a:avLst/>
            </a:prstGeom>
            <a:solidFill>
              <a:srgbClr val="FFFF00">
                <a:alpha val="12771"/>
              </a:srgbClr>
            </a:solidFill>
            <a:ln w="25400">
              <a:noFill/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4" name="文本框 77"/>
            <p:cNvSpPr txBox="1"/>
            <p:nvPr/>
          </p:nvSpPr>
          <p:spPr>
            <a:xfrm>
              <a:off x="5330454" y="11959011"/>
              <a:ext cx="2095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人员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5" name="文本框 78"/>
            <p:cNvSpPr txBox="1"/>
            <p:nvPr/>
          </p:nvSpPr>
          <p:spPr>
            <a:xfrm>
              <a:off x="3490953" y="10161478"/>
              <a:ext cx="20955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时间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6" name="文本框 79"/>
            <p:cNvSpPr txBox="1"/>
            <p:nvPr/>
          </p:nvSpPr>
          <p:spPr>
            <a:xfrm>
              <a:off x="7227381" y="10240305"/>
              <a:ext cx="2095539" cy="50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200" normalizeH="0" baseline="0" noProof="0" dirty="0">
                  <a:ln>
                    <a:noFill/>
                  </a:ln>
                  <a:solidFill>
                    <a:srgbClr val="00A2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rPr>
                <a:t>风险</a:t>
              </a:r>
              <a:endParaRPr kumimoji="0" lang="zh-CN" altLang="en-US" sz="3200" b="0" i="0" u="none" strike="noStrike" kern="0" cap="none" spc="200" normalizeH="0" baseline="0" noProof="0" dirty="0">
                <a:ln>
                  <a:noFill/>
                </a:ln>
                <a:solidFill>
                  <a:srgbClr val="00A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27" name="文本框 80"/>
            <p:cNvSpPr txBox="1"/>
            <p:nvPr/>
          </p:nvSpPr>
          <p:spPr>
            <a:xfrm>
              <a:off x="5767630" y="10194956"/>
              <a:ext cx="1152209" cy="4501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20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libaba PuHuiTi" panose="00020600040101010101" charset="-122"/>
                  <a:sym typeface="Alibaba PuHuiTi" panose="00020600040101010101" charset="-122"/>
                </a:rPr>
                <a:t>优先级</a:t>
              </a:r>
              <a:endParaRPr kumimoji="0" lang="zh-CN" altLang="en-US" sz="2800" b="1" i="0" u="none" strike="noStrike" kern="0" cap="none" spc="2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2540284" y="7147163"/>
            <a:ext cx="827010" cy="4721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6510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Helvetica"/>
              </a:rPr>
              <a:t>抽象层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  <a:sym typeface="Helvetic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989544" y="5236305"/>
            <a:ext cx="9426636" cy="138499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A2FF">
                    <a:lumMod val="60000"/>
                    <a:lumOff val="40000"/>
                  </a:srgbClr>
                </a:solidFill>
                <a:effectLst/>
                <a:uLnTx/>
                <a:uFillTx/>
                <a:latin typeface="阿里巴巴普惠体" charset="0"/>
                <a:ea typeface="阿里巴巴普惠体" charset="0"/>
                <a:cs typeface="阿里巴巴普惠体" charset="0"/>
                <a:sym typeface="Alibaba PuHuiTi" panose="00020600040101010101" charset="-122"/>
              </a:rPr>
              <a:t>伙伴云项目管理神器组合，提供多种工具组合协作视角，融合四维管理确保重点项目有效执行。并基于统一数据层，一个工具的进度状态调整，全局更新！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A2FF">
                  <a:lumMod val="60000"/>
                  <a:lumOff val="40000"/>
                </a:srgbClr>
              </a:soli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Alibaba PuHuiTi" panose="0002060004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216765" y="6495737"/>
            <a:ext cx="8379176" cy="5670571"/>
            <a:chOff x="13054735" y="6935778"/>
            <a:chExt cx="8379176" cy="5670571"/>
          </a:xfrm>
        </p:grpSpPr>
        <p:sp>
          <p:nvSpPr>
            <p:cNvPr id="39" name="椭圆 38"/>
            <p:cNvSpPr/>
            <p:nvPr/>
          </p:nvSpPr>
          <p:spPr>
            <a:xfrm>
              <a:off x="14831015" y="7554320"/>
              <a:ext cx="4339714" cy="4339714"/>
            </a:xfrm>
            <a:prstGeom prst="ellipse">
              <a:avLst/>
            </a:prstGeom>
            <a:ln w="25400">
              <a:solidFill>
                <a:srgbClr val="9785FF"/>
              </a:solidFill>
              <a:miter/>
            </a:ln>
          </p:spPr>
          <p:txBody>
            <a:bodyPr tIns="182878" bIns="18287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kumimoji="0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文本框 46"/>
            <p:cNvSpPr txBox="1"/>
            <p:nvPr/>
          </p:nvSpPr>
          <p:spPr>
            <a:xfrm>
              <a:off x="13572291" y="7516450"/>
              <a:ext cx="2153177" cy="738660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任务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关联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时间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1" name="文本框 67"/>
            <p:cNvSpPr txBox="1"/>
            <p:nvPr/>
          </p:nvSpPr>
          <p:spPr>
            <a:xfrm>
              <a:off x="19190568" y="12138385"/>
              <a:ext cx="2153177" cy="4679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工时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任务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人员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2" name="文本框 72"/>
            <p:cNvSpPr txBox="1"/>
            <p:nvPr/>
          </p:nvSpPr>
          <p:spPr>
            <a:xfrm>
              <a:off x="19187863" y="7453334"/>
              <a:ext cx="1958417" cy="4679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项目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进度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附件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3" name="文本框 81"/>
            <p:cNvSpPr txBox="1"/>
            <p:nvPr/>
          </p:nvSpPr>
          <p:spPr>
            <a:xfrm>
              <a:off x="13054735" y="12107728"/>
              <a:ext cx="2026042" cy="4679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分组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任务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+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人员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4" name="文本框 45"/>
            <p:cNvSpPr txBox="1"/>
            <p:nvPr/>
          </p:nvSpPr>
          <p:spPr>
            <a:xfrm>
              <a:off x="13593029" y="6940286"/>
              <a:ext cx="1803331" cy="720430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甘特图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6048264" y="8813044"/>
              <a:ext cx="1961122" cy="1944891"/>
            </a:xfrm>
            <a:prstGeom prst="ellipse">
              <a:avLst/>
            </a:prstGeom>
            <a:gradFill>
              <a:gsLst>
                <a:gs pos="0">
                  <a:srgbClr val="A46BFF"/>
                </a:gs>
                <a:gs pos="100000">
                  <a:srgbClr val="96A0FF"/>
                </a:gs>
              </a:gsLst>
              <a:lin ang="10800000"/>
            </a:gradFill>
            <a:ln w="12700">
              <a:miter lim="400000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468757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7200">
                  <a:solidFill>
                    <a:srgbClr val="F7F9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kumimoji="0" sz="7200" b="0" i="0" u="none" strike="noStrike" kern="0" cap="none" spc="0" normalizeH="0" baseline="0" noProof="0">
                <a:ln>
                  <a:noFill/>
                </a:ln>
                <a:solidFill>
                  <a:srgbClr val="F7F9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6" name="文本框 66"/>
            <p:cNvSpPr txBox="1"/>
            <p:nvPr/>
          </p:nvSpPr>
          <p:spPr>
            <a:xfrm>
              <a:off x="19140074" y="11555007"/>
              <a:ext cx="2293837" cy="720430"/>
            </a:xfrm>
            <a:prstGeom prst="rect">
              <a:avLst/>
            </a:prstGeom>
            <a:ln w="12700">
              <a:miter lim="400000"/>
            </a:ln>
          </p:spPr>
          <p:txBody>
            <a:bodyPr wrap="squar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日历视图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7" name="文本框 71"/>
            <p:cNvSpPr txBox="1"/>
            <p:nvPr/>
          </p:nvSpPr>
          <p:spPr>
            <a:xfrm>
              <a:off x="19293926" y="6935778"/>
              <a:ext cx="1620958" cy="615549"/>
            </a:xfrm>
            <a:prstGeom prst="rect">
              <a:avLst/>
            </a:prstGeom>
            <a:ln w="12700">
              <a:miter lim="400000"/>
            </a:ln>
          </p:spPr>
          <p:txBody>
            <a:bodyPr wrap="non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卡片视图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8" name="文本框 80"/>
            <p:cNvSpPr txBox="1"/>
            <p:nvPr/>
          </p:nvSpPr>
          <p:spPr>
            <a:xfrm>
              <a:off x="13208587" y="11594681"/>
              <a:ext cx="1620958" cy="615549"/>
            </a:xfrm>
            <a:prstGeom prst="rect">
              <a:avLst/>
            </a:prstGeom>
            <a:ln w="12700">
              <a:miter lim="400000"/>
            </a:ln>
          </p:spPr>
          <p:txBody>
            <a:bodyPr wrap="none" tIns="91438" bIns="9143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91919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阿里巴巴普惠体" panose="00020600040101010101" charset="-122"/>
                  <a:sym typeface="Alibaba PuHuiTi" panose="00020600040101010101" charset="-122"/>
                </a:rPr>
                <a:t>任务看板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1919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49" name="圆角矩形 120"/>
            <p:cNvSpPr/>
            <p:nvPr/>
          </p:nvSpPr>
          <p:spPr>
            <a:xfrm>
              <a:off x="14694864" y="10619981"/>
              <a:ext cx="1362416" cy="1362416"/>
            </a:xfrm>
            <a:prstGeom prst="ellipse">
              <a:avLst/>
            </a:pr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2700000"/>
            </a:gradFill>
            <a:ln w="12700">
              <a:miter lim="400000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468757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kumimoji="0" sz="7200" b="0" i="0" u="none" strike="noStrike" kern="0" cap="none" spc="0" normalizeH="0" baseline="0" noProof="0">
                <a:ln>
                  <a:noFill/>
                </a:ln>
                <a:solidFill>
                  <a:srgbClr val="AB84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圆角矩形 118"/>
            <p:cNvSpPr/>
            <p:nvPr/>
          </p:nvSpPr>
          <p:spPr>
            <a:xfrm>
              <a:off x="17851595" y="7519155"/>
              <a:ext cx="1501273" cy="1501272"/>
            </a:xfrm>
            <a:prstGeom prst="ellipse">
              <a:avLst/>
            </a:pr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2700000"/>
            </a:gradFill>
            <a:ln w="12700">
              <a:miter lim="400000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468757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kumimoji="0" sz="7200" b="0" i="0" u="none" strike="noStrike" kern="0" cap="none" spc="0" normalizeH="0" baseline="0" noProof="0">
                <a:ln>
                  <a:noFill/>
                </a:ln>
                <a:solidFill>
                  <a:srgbClr val="AB84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residential_142802"/>
            <p:cNvSpPr/>
            <p:nvPr/>
          </p:nvSpPr>
          <p:spPr>
            <a:xfrm>
              <a:off x="15032087" y="10880562"/>
              <a:ext cx="768219" cy="7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cubicBezTo>
                    <a:pt x="4844" y="0"/>
                    <a:pt x="0" y="4844"/>
                    <a:pt x="0" y="10798"/>
                  </a:cubicBezTo>
                  <a:cubicBezTo>
                    <a:pt x="0" y="16756"/>
                    <a:pt x="4844" y="21600"/>
                    <a:pt x="10798" y="21600"/>
                  </a:cubicBezTo>
                  <a:cubicBezTo>
                    <a:pt x="16756" y="21600"/>
                    <a:pt x="21600" y="16756"/>
                    <a:pt x="21600" y="10798"/>
                  </a:cubicBezTo>
                  <a:cubicBezTo>
                    <a:pt x="21600" y="4844"/>
                    <a:pt x="16756" y="0"/>
                    <a:pt x="10798" y="0"/>
                  </a:cubicBezTo>
                  <a:close/>
                  <a:moveTo>
                    <a:pt x="10798" y="19458"/>
                  </a:moveTo>
                  <a:cubicBezTo>
                    <a:pt x="10744" y="19458"/>
                    <a:pt x="10687" y="19448"/>
                    <a:pt x="10633" y="19448"/>
                  </a:cubicBezTo>
                  <a:cubicBezTo>
                    <a:pt x="7442" y="17852"/>
                    <a:pt x="5239" y="14566"/>
                    <a:pt x="5239" y="10754"/>
                  </a:cubicBezTo>
                  <a:cubicBezTo>
                    <a:pt x="5239" y="7020"/>
                    <a:pt x="7354" y="3792"/>
                    <a:pt x="10441" y="2162"/>
                  </a:cubicBezTo>
                  <a:cubicBezTo>
                    <a:pt x="10562" y="2156"/>
                    <a:pt x="10680" y="2142"/>
                    <a:pt x="10798" y="2142"/>
                  </a:cubicBezTo>
                  <a:cubicBezTo>
                    <a:pt x="15572" y="2142"/>
                    <a:pt x="19455" y="6028"/>
                    <a:pt x="19455" y="10798"/>
                  </a:cubicBezTo>
                  <a:cubicBezTo>
                    <a:pt x="19455" y="15572"/>
                    <a:pt x="15572" y="19458"/>
                    <a:pt x="10798" y="1945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tIns="91438" bIns="91438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0D0D0D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building_232538"/>
            <p:cNvSpPr/>
            <p:nvPr/>
          </p:nvSpPr>
          <p:spPr>
            <a:xfrm>
              <a:off x="18257344" y="7926708"/>
              <a:ext cx="724037" cy="65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30" y="18408"/>
                  </a:moveTo>
                  <a:lnTo>
                    <a:pt x="13830" y="20211"/>
                  </a:lnTo>
                  <a:lnTo>
                    <a:pt x="20084" y="20211"/>
                  </a:lnTo>
                  <a:lnTo>
                    <a:pt x="20084" y="18408"/>
                  </a:lnTo>
                  <a:close/>
                  <a:moveTo>
                    <a:pt x="1513" y="18408"/>
                  </a:moveTo>
                  <a:lnTo>
                    <a:pt x="1513" y="20211"/>
                  </a:lnTo>
                  <a:lnTo>
                    <a:pt x="7770" y="20211"/>
                  </a:lnTo>
                  <a:lnTo>
                    <a:pt x="7770" y="18408"/>
                  </a:lnTo>
                  <a:close/>
                  <a:moveTo>
                    <a:pt x="9282" y="15614"/>
                  </a:moveTo>
                  <a:lnTo>
                    <a:pt x="9282" y="20227"/>
                  </a:lnTo>
                  <a:lnTo>
                    <a:pt x="12314" y="20227"/>
                  </a:lnTo>
                  <a:lnTo>
                    <a:pt x="12314" y="15614"/>
                  </a:lnTo>
                  <a:close/>
                  <a:moveTo>
                    <a:pt x="15433" y="10413"/>
                  </a:moveTo>
                  <a:lnTo>
                    <a:pt x="15433" y="11292"/>
                  </a:lnTo>
                  <a:lnTo>
                    <a:pt x="16393" y="11292"/>
                  </a:lnTo>
                  <a:lnTo>
                    <a:pt x="16393" y="10413"/>
                  </a:lnTo>
                  <a:close/>
                  <a:moveTo>
                    <a:pt x="10319" y="10413"/>
                  </a:moveTo>
                  <a:lnTo>
                    <a:pt x="10319" y="11292"/>
                  </a:lnTo>
                  <a:lnTo>
                    <a:pt x="11279" y="11292"/>
                  </a:lnTo>
                  <a:lnTo>
                    <a:pt x="11279" y="10413"/>
                  </a:lnTo>
                  <a:close/>
                  <a:moveTo>
                    <a:pt x="5204" y="10413"/>
                  </a:moveTo>
                  <a:lnTo>
                    <a:pt x="5204" y="11292"/>
                  </a:lnTo>
                  <a:lnTo>
                    <a:pt x="6164" y="11292"/>
                  </a:lnTo>
                  <a:lnTo>
                    <a:pt x="6164" y="10413"/>
                  </a:lnTo>
                  <a:close/>
                  <a:moveTo>
                    <a:pt x="14676" y="9026"/>
                  </a:moveTo>
                  <a:lnTo>
                    <a:pt x="17153" y="9026"/>
                  </a:lnTo>
                  <a:cubicBezTo>
                    <a:pt x="17571" y="9026"/>
                    <a:pt x="17909" y="9337"/>
                    <a:pt x="17909" y="9719"/>
                  </a:cubicBezTo>
                  <a:lnTo>
                    <a:pt x="17909" y="11989"/>
                  </a:lnTo>
                  <a:cubicBezTo>
                    <a:pt x="17909" y="12372"/>
                    <a:pt x="17571" y="12682"/>
                    <a:pt x="17153" y="12682"/>
                  </a:cubicBezTo>
                  <a:lnTo>
                    <a:pt x="14676" y="12682"/>
                  </a:lnTo>
                  <a:cubicBezTo>
                    <a:pt x="14258" y="12682"/>
                    <a:pt x="13920" y="12372"/>
                    <a:pt x="13920" y="11989"/>
                  </a:cubicBezTo>
                  <a:lnTo>
                    <a:pt x="13920" y="9719"/>
                  </a:lnTo>
                  <a:cubicBezTo>
                    <a:pt x="13920" y="9337"/>
                    <a:pt x="14258" y="9026"/>
                    <a:pt x="14676" y="9026"/>
                  </a:cubicBezTo>
                  <a:close/>
                  <a:moveTo>
                    <a:pt x="9562" y="9026"/>
                  </a:moveTo>
                  <a:lnTo>
                    <a:pt x="12038" y="9026"/>
                  </a:lnTo>
                  <a:cubicBezTo>
                    <a:pt x="12456" y="9026"/>
                    <a:pt x="12795" y="9337"/>
                    <a:pt x="12795" y="9719"/>
                  </a:cubicBezTo>
                  <a:lnTo>
                    <a:pt x="12795" y="11989"/>
                  </a:lnTo>
                  <a:cubicBezTo>
                    <a:pt x="12795" y="12372"/>
                    <a:pt x="12456" y="12682"/>
                    <a:pt x="12038" y="12682"/>
                  </a:cubicBezTo>
                  <a:lnTo>
                    <a:pt x="9562" y="12682"/>
                  </a:lnTo>
                  <a:cubicBezTo>
                    <a:pt x="9145" y="12682"/>
                    <a:pt x="8803" y="12372"/>
                    <a:pt x="8803" y="11989"/>
                  </a:cubicBezTo>
                  <a:lnTo>
                    <a:pt x="8803" y="9719"/>
                  </a:lnTo>
                  <a:cubicBezTo>
                    <a:pt x="8803" y="9337"/>
                    <a:pt x="9145" y="9026"/>
                    <a:pt x="9562" y="9026"/>
                  </a:cubicBezTo>
                  <a:close/>
                  <a:moveTo>
                    <a:pt x="4448" y="9026"/>
                  </a:moveTo>
                  <a:lnTo>
                    <a:pt x="6924" y="9026"/>
                  </a:lnTo>
                  <a:cubicBezTo>
                    <a:pt x="7342" y="9026"/>
                    <a:pt x="7680" y="9337"/>
                    <a:pt x="7680" y="9719"/>
                  </a:cubicBezTo>
                  <a:lnTo>
                    <a:pt x="7680" y="11989"/>
                  </a:lnTo>
                  <a:cubicBezTo>
                    <a:pt x="7680" y="12372"/>
                    <a:pt x="7342" y="12682"/>
                    <a:pt x="6924" y="12682"/>
                  </a:cubicBezTo>
                  <a:lnTo>
                    <a:pt x="4448" y="12682"/>
                  </a:lnTo>
                  <a:cubicBezTo>
                    <a:pt x="4030" y="12682"/>
                    <a:pt x="3688" y="12372"/>
                    <a:pt x="3688" y="11989"/>
                  </a:cubicBezTo>
                  <a:lnTo>
                    <a:pt x="3688" y="9719"/>
                  </a:lnTo>
                  <a:cubicBezTo>
                    <a:pt x="3688" y="9337"/>
                    <a:pt x="4030" y="9026"/>
                    <a:pt x="4448" y="9026"/>
                  </a:cubicBezTo>
                  <a:close/>
                  <a:moveTo>
                    <a:pt x="15433" y="4999"/>
                  </a:moveTo>
                  <a:lnTo>
                    <a:pt x="15433" y="5879"/>
                  </a:lnTo>
                  <a:lnTo>
                    <a:pt x="16393" y="5879"/>
                  </a:lnTo>
                  <a:lnTo>
                    <a:pt x="16393" y="4999"/>
                  </a:lnTo>
                  <a:close/>
                  <a:moveTo>
                    <a:pt x="10319" y="4999"/>
                  </a:moveTo>
                  <a:lnTo>
                    <a:pt x="10319" y="5879"/>
                  </a:lnTo>
                  <a:lnTo>
                    <a:pt x="11279" y="5879"/>
                  </a:lnTo>
                  <a:lnTo>
                    <a:pt x="11279" y="4999"/>
                  </a:lnTo>
                  <a:close/>
                  <a:moveTo>
                    <a:pt x="5204" y="4999"/>
                  </a:moveTo>
                  <a:lnTo>
                    <a:pt x="5204" y="5879"/>
                  </a:lnTo>
                  <a:lnTo>
                    <a:pt x="6164" y="5879"/>
                  </a:lnTo>
                  <a:lnTo>
                    <a:pt x="6164" y="4999"/>
                  </a:lnTo>
                  <a:close/>
                  <a:moveTo>
                    <a:pt x="14676" y="3610"/>
                  </a:moveTo>
                  <a:lnTo>
                    <a:pt x="17153" y="3610"/>
                  </a:lnTo>
                  <a:cubicBezTo>
                    <a:pt x="17571" y="3610"/>
                    <a:pt x="17909" y="3920"/>
                    <a:pt x="17909" y="4303"/>
                  </a:cubicBezTo>
                  <a:lnTo>
                    <a:pt x="17909" y="6572"/>
                  </a:lnTo>
                  <a:cubicBezTo>
                    <a:pt x="17909" y="6955"/>
                    <a:pt x="17571" y="7268"/>
                    <a:pt x="17153" y="7268"/>
                  </a:cubicBezTo>
                  <a:lnTo>
                    <a:pt x="14676" y="7268"/>
                  </a:lnTo>
                  <a:cubicBezTo>
                    <a:pt x="14258" y="7268"/>
                    <a:pt x="13920" y="6955"/>
                    <a:pt x="13920" y="6572"/>
                  </a:cubicBezTo>
                  <a:lnTo>
                    <a:pt x="13920" y="4303"/>
                  </a:lnTo>
                  <a:cubicBezTo>
                    <a:pt x="13920" y="3920"/>
                    <a:pt x="14258" y="3610"/>
                    <a:pt x="14676" y="3610"/>
                  </a:cubicBezTo>
                  <a:close/>
                  <a:moveTo>
                    <a:pt x="9562" y="3610"/>
                  </a:moveTo>
                  <a:lnTo>
                    <a:pt x="12038" y="3610"/>
                  </a:lnTo>
                  <a:cubicBezTo>
                    <a:pt x="12456" y="3610"/>
                    <a:pt x="12795" y="3920"/>
                    <a:pt x="12795" y="4303"/>
                  </a:cubicBezTo>
                  <a:lnTo>
                    <a:pt x="12795" y="6572"/>
                  </a:lnTo>
                  <a:cubicBezTo>
                    <a:pt x="12795" y="6955"/>
                    <a:pt x="12456" y="7268"/>
                    <a:pt x="12038" y="7268"/>
                  </a:cubicBezTo>
                  <a:lnTo>
                    <a:pt x="9562" y="7268"/>
                  </a:lnTo>
                  <a:cubicBezTo>
                    <a:pt x="9145" y="7268"/>
                    <a:pt x="8803" y="6955"/>
                    <a:pt x="8803" y="6572"/>
                  </a:cubicBezTo>
                  <a:lnTo>
                    <a:pt x="8803" y="4303"/>
                  </a:lnTo>
                  <a:cubicBezTo>
                    <a:pt x="8803" y="3920"/>
                    <a:pt x="9145" y="3610"/>
                    <a:pt x="9562" y="3610"/>
                  </a:cubicBezTo>
                  <a:close/>
                  <a:moveTo>
                    <a:pt x="4448" y="3610"/>
                  </a:moveTo>
                  <a:lnTo>
                    <a:pt x="6924" y="3610"/>
                  </a:lnTo>
                  <a:cubicBezTo>
                    <a:pt x="7342" y="3610"/>
                    <a:pt x="7680" y="3920"/>
                    <a:pt x="7680" y="4303"/>
                  </a:cubicBezTo>
                  <a:lnTo>
                    <a:pt x="7680" y="6572"/>
                  </a:lnTo>
                  <a:cubicBezTo>
                    <a:pt x="7680" y="6955"/>
                    <a:pt x="7342" y="7268"/>
                    <a:pt x="6924" y="7268"/>
                  </a:cubicBezTo>
                  <a:lnTo>
                    <a:pt x="4448" y="7268"/>
                  </a:lnTo>
                  <a:cubicBezTo>
                    <a:pt x="4030" y="7268"/>
                    <a:pt x="3688" y="6955"/>
                    <a:pt x="3688" y="6572"/>
                  </a:cubicBezTo>
                  <a:lnTo>
                    <a:pt x="3688" y="4303"/>
                  </a:lnTo>
                  <a:cubicBezTo>
                    <a:pt x="3688" y="3920"/>
                    <a:pt x="4030" y="3610"/>
                    <a:pt x="4448" y="3610"/>
                  </a:cubicBezTo>
                  <a:close/>
                  <a:moveTo>
                    <a:pt x="2818" y="1389"/>
                  </a:moveTo>
                  <a:lnTo>
                    <a:pt x="2818" y="16971"/>
                  </a:lnTo>
                  <a:lnTo>
                    <a:pt x="7770" y="16971"/>
                  </a:lnTo>
                  <a:lnTo>
                    <a:pt x="7770" y="14918"/>
                  </a:lnTo>
                  <a:cubicBezTo>
                    <a:pt x="7770" y="14535"/>
                    <a:pt x="8108" y="14225"/>
                    <a:pt x="8526" y="14225"/>
                  </a:cubicBezTo>
                  <a:lnTo>
                    <a:pt x="13074" y="14225"/>
                  </a:lnTo>
                  <a:cubicBezTo>
                    <a:pt x="13492" y="14225"/>
                    <a:pt x="13830" y="14535"/>
                    <a:pt x="13830" y="14918"/>
                  </a:cubicBezTo>
                  <a:lnTo>
                    <a:pt x="13830" y="16971"/>
                  </a:lnTo>
                  <a:lnTo>
                    <a:pt x="18782" y="16971"/>
                  </a:lnTo>
                  <a:lnTo>
                    <a:pt x="18782" y="1389"/>
                  </a:lnTo>
                  <a:close/>
                  <a:moveTo>
                    <a:pt x="2062" y="0"/>
                  </a:moveTo>
                  <a:lnTo>
                    <a:pt x="19538" y="0"/>
                  </a:lnTo>
                  <a:cubicBezTo>
                    <a:pt x="19956" y="0"/>
                    <a:pt x="20295" y="310"/>
                    <a:pt x="20295" y="693"/>
                  </a:cubicBezTo>
                  <a:lnTo>
                    <a:pt x="20295" y="17019"/>
                  </a:lnTo>
                  <a:lnTo>
                    <a:pt x="20844" y="17019"/>
                  </a:lnTo>
                  <a:cubicBezTo>
                    <a:pt x="21262" y="17019"/>
                    <a:pt x="21600" y="17329"/>
                    <a:pt x="21600" y="17712"/>
                  </a:cubicBezTo>
                  <a:lnTo>
                    <a:pt x="21600" y="20904"/>
                  </a:lnTo>
                  <a:cubicBezTo>
                    <a:pt x="21600" y="21287"/>
                    <a:pt x="21262" y="21600"/>
                    <a:pt x="20844" y="21600"/>
                  </a:cubicBezTo>
                  <a:lnTo>
                    <a:pt x="756" y="21600"/>
                  </a:lnTo>
                  <a:cubicBezTo>
                    <a:pt x="338" y="21600"/>
                    <a:pt x="0" y="21287"/>
                    <a:pt x="0" y="20904"/>
                  </a:cubicBezTo>
                  <a:lnTo>
                    <a:pt x="0" y="17712"/>
                  </a:lnTo>
                  <a:cubicBezTo>
                    <a:pt x="0" y="17329"/>
                    <a:pt x="338" y="17019"/>
                    <a:pt x="756" y="17019"/>
                  </a:cubicBezTo>
                  <a:lnTo>
                    <a:pt x="1302" y="17019"/>
                  </a:lnTo>
                  <a:lnTo>
                    <a:pt x="1302" y="693"/>
                  </a:lnTo>
                  <a:cubicBezTo>
                    <a:pt x="1302" y="310"/>
                    <a:pt x="1640" y="0"/>
                    <a:pt x="2062" y="0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miter lim="400000"/>
            </a:ln>
          </p:spPr>
          <p:txBody>
            <a:bodyPr tIns="91438" bIns="91438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圆角矩形 122"/>
            <p:cNvSpPr/>
            <p:nvPr/>
          </p:nvSpPr>
          <p:spPr>
            <a:xfrm>
              <a:off x="14693061" y="7576862"/>
              <a:ext cx="1365121" cy="1389466"/>
            </a:xfrm>
            <a:prstGeom prst="ellipse">
              <a:avLst/>
            </a:pr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2700000"/>
            </a:gradFill>
            <a:ln w="12700">
              <a:miter lim="400000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468757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kumimoji="0" sz="7200" b="0" i="0" u="none" strike="noStrike" kern="0" cap="none" spc="0" normalizeH="0" baseline="0" noProof="0">
                <a:ln>
                  <a:noFill/>
                </a:ln>
                <a:solidFill>
                  <a:srgbClr val="AB84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residential_142802"/>
            <p:cNvSpPr/>
            <p:nvPr/>
          </p:nvSpPr>
          <p:spPr>
            <a:xfrm>
              <a:off x="14983397" y="7852771"/>
              <a:ext cx="775432" cy="80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86" y="13003"/>
                  </a:moveTo>
                  <a:lnTo>
                    <a:pt x="18445" y="13003"/>
                  </a:lnTo>
                  <a:lnTo>
                    <a:pt x="18445" y="14341"/>
                  </a:lnTo>
                  <a:lnTo>
                    <a:pt x="13286" y="14341"/>
                  </a:lnTo>
                  <a:close/>
                  <a:moveTo>
                    <a:pt x="3153" y="13003"/>
                  </a:moveTo>
                  <a:lnTo>
                    <a:pt x="8314" y="13003"/>
                  </a:lnTo>
                  <a:lnTo>
                    <a:pt x="8314" y="14341"/>
                  </a:lnTo>
                  <a:lnTo>
                    <a:pt x="3153" y="14341"/>
                  </a:lnTo>
                  <a:close/>
                  <a:moveTo>
                    <a:pt x="13286" y="9753"/>
                  </a:moveTo>
                  <a:lnTo>
                    <a:pt x="18445" y="9753"/>
                  </a:lnTo>
                  <a:lnTo>
                    <a:pt x="18445" y="11091"/>
                  </a:lnTo>
                  <a:lnTo>
                    <a:pt x="13286" y="11091"/>
                  </a:lnTo>
                  <a:close/>
                  <a:moveTo>
                    <a:pt x="3153" y="9753"/>
                  </a:moveTo>
                  <a:lnTo>
                    <a:pt x="8314" y="9753"/>
                  </a:lnTo>
                  <a:lnTo>
                    <a:pt x="8314" y="11091"/>
                  </a:lnTo>
                  <a:lnTo>
                    <a:pt x="3153" y="11091"/>
                  </a:lnTo>
                  <a:close/>
                  <a:moveTo>
                    <a:pt x="3153" y="6503"/>
                  </a:moveTo>
                  <a:lnTo>
                    <a:pt x="8314" y="6503"/>
                  </a:lnTo>
                  <a:lnTo>
                    <a:pt x="8314" y="7841"/>
                  </a:lnTo>
                  <a:lnTo>
                    <a:pt x="3153" y="7841"/>
                  </a:lnTo>
                  <a:close/>
                  <a:moveTo>
                    <a:pt x="13286" y="6503"/>
                  </a:moveTo>
                  <a:lnTo>
                    <a:pt x="18445" y="6503"/>
                  </a:lnTo>
                  <a:lnTo>
                    <a:pt x="18445" y="7841"/>
                  </a:lnTo>
                  <a:lnTo>
                    <a:pt x="13286" y="7841"/>
                  </a:lnTo>
                  <a:close/>
                  <a:moveTo>
                    <a:pt x="11466" y="4586"/>
                  </a:moveTo>
                  <a:lnTo>
                    <a:pt x="11466" y="20264"/>
                  </a:lnTo>
                  <a:lnTo>
                    <a:pt x="15197" y="20264"/>
                  </a:lnTo>
                  <a:lnTo>
                    <a:pt x="15197" y="17852"/>
                  </a:lnTo>
                  <a:lnTo>
                    <a:pt x="16533" y="17852"/>
                  </a:lnTo>
                  <a:lnTo>
                    <a:pt x="16533" y="20264"/>
                  </a:lnTo>
                  <a:lnTo>
                    <a:pt x="20264" y="20264"/>
                  </a:lnTo>
                  <a:lnTo>
                    <a:pt x="20264" y="4586"/>
                  </a:lnTo>
                  <a:close/>
                  <a:moveTo>
                    <a:pt x="3153" y="3250"/>
                  </a:moveTo>
                  <a:lnTo>
                    <a:pt x="8314" y="3250"/>
                  </a:lnTo>
                  <a:lnTo>
                    <a:pt x="8314" y="4586"/>
                  </a:lnTo>
                  <a:lnTo>
                    <a:pt x="3153" y="4586"/>
                  </a:lnTo>
                  <a:close/>
                  <a:moveTo>
                    <a:pt x="1336" y="1336"/>
                  </a:moveTo>
                  <a:lnTo>
                    <a:pt x="1336" y="20264"/>
                  </a:lnTo>
                  <a:lnTo>
                    <a:pt x="5067" y="20264"/>
                  </a:lnTo>
                  <a:lnTo>
                    <a:pt x="5067" y="17852"/>
                  </a:lnTo>
                  <a:lnTo>
                    <a:pt x="6403" y="17852"/>
                  </a:lnTo>
                  <a:lnTo>
                    <a:pt x="6403" y="20264"/>
                  </a:lnTo>
                  <a:lnTo>
                    <a:pt x="10130" y="20264"/>
                  </a:lnTo>
                  <a:lnTo>
                    <a:pt x="10130" y="1336"/>
                  </a:lnTo>
                  <a:close/>
                  <a:moveTo>
                    <a:pt x="0" y="0"/>
                  </a:moveTo>
                  <a:lnTo>
                    <a:pt x="11466" y="0"/>
                  </a:lnTo>
                  <a:lnTo>
                    <a:pt x="11466" y="3250"/>
                  </a:lnTo>
                  <a:lnTo>
                    <a:pt x="21600" y="325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2F2F2"/>
            </a:solidFill>
            <a:ln w="12700">
              <a:miter lim="400000"/>
            </a:ln>
          </p:spPr>
          <p:txBody>
            <a:bodyPr tIns="91438" bIns="91438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0D0D0D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文本框 103"/>
            <p:cNvSpPr txBox="1"/>
            <p:nvPr/>
          </p:nvSpPr>
          <p:spPr>
            <a:xfrm>
              <a:off x="15859816" y="9358552"/>
              <a:ext cx="2283918" cy="10152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libaba PuHuiTi" panose="00020600040101010101" charset="-122"/>
                  <a:sym typeface="Alibaba PuHuiTi" panose="00020600040101010101" charset="-122"/>
                </a:rPr>
                <a:t>项目协作</a:t>
              </a:r>
              <a:endPara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endParaRPr>
            </a:p>
            <a:p>
              <a:pPr marL="0" marR="0" lvl="0" indent="0" algn="ctr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libaba PuHuiTi" panose="00020600040101010101" charset="-122"/>
                  <a:sym typeface="Alibaba PuHuiTi" panose="00020600040101010101" charset="-122"/>
                </a:rPr>
                <a:t>统一数据层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libaba PuHuiTi" panose="00020600040101010101" charset="-122"/>
                <a:sym typeface="Alibaba PuHuiTi" panose="00020600040101010101" charset="-122"/>
              </a:endParaRPr>
            </a:p>
          </p:txBody>
        </p:sp>
        <p:sp>
          <p:nvSpPr>
            <p:cNvPr id="56" name="圆角矩形 118"/>
            <p:cNvSpPr/>
            <p:nvPr/>
          </p:nvSpPr>
          <p:spPr>
            <a:xfrm>
              <a:off x="18001271" y="10603751"/>
              <a:ext cx="1374138" cy="1374137"/>
            </a:xfrm>
            <a:prstGeom prst="ellipse">
              <a:avLst/>
            </a:prstGeom>
            <a:gradFill>
              <a:gsLst>
                <a:gs pos="0">
                  <a:srgbClr val="C772FF"/>
                </a:gs>
                <a:gs pos="100000">
                  <a:srgbClr val="6D2FFF"/>
                </a:gs>
              </a:gsLst>
              <a:lin ang="2700000"/>
            </a:gradFill>
            <a:ln w="12700">
              <a:miter lim="400000"/>
            </a:ln>
          </p:spPr>
          <p:txBody>
            <a:bodyPr lIns="50800" tIns="50800" rIns="50800" bIns="5080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ctr" defTabSz="468757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7200">
                  <a:solidFill>
                    <a:srgbClr val="AB84FF"/>
                  </a:solidFill>
                  <a:latin typeface="+mj-lt"/>
                  <a:ea typeface="+mj-ea"/>
                  <a:cs typeface="+mj-cs"/>
                  <a:sym typeface="微软雅黑" panose="020B0503020204020204" charset="-122"/>
                </a:defRPr>
              </a:pPr>
              <a:endParaRPr kumimoji="0" sz="7200" b="0" i="0" u="none" strike="noStrike" kern="0" cap="none" spc="0" normalizeH="0" baseline="0" noProof="0">
                <a:ln>
                  <a:noFill/>
                </a:ln>
                <a:solidFill>
                  <a:srgbClr val="AB84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residential_142802"/>
            <p:cNvSpPr/>
            <p:nvPr/>
          </p:nvSpPr>
          <p:spPr>
            <a:xfrm>
              <a:off x="18425054" y="10929252"/>
              <a:ext cx="522966" cy="71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extrusionOk="0">
                  <a:moveTo>
                    <a:pt x="11877" y="15471"/>
                  </a:moveTo>
                  <a:cubicBezTo>
                    <a:pt x="11855" y="15974"/>
                    <a:pt x="11828" y="16477"/>
                    <a:pt x="11796" y="16976"/>
                  </a:cubicBezTo>
                  <a:cubicBezTo>
                    <a:pt x="11792" y="17010"/>
                    <a:pt x="11810" y="17043"/>
                    <a:pt x="11841" y="17067"/>
                  </a:cubicBezTo>
                  <a:cubicBezTo>
                    <a:pt x="11868" y="17090"/>
                    <a:pt x="11904" y="17103"/>
                    <a:pt x="11940" y="17103"/>
                  </a:cubicBezTo>
                  <a:cubicBezTo>
                    <a:pt x="12291" y="17114"/>
                    <a:pt x="12610" y="17077"/>
                    <a:pt x="12870" y="17000"/>
                  </a:cubicBezTo>
                  <a:cubicBezTo>
                    <a:pt x="13108" y="16926"/>
                    <a:pt x="13248" y="16852"/>
                    <a:pt x="13274" y="16782"/>
                  </a:cubicBezTo>
                  <a:cubicBezTo>
                    <a:pt x="13310" y="16674"/>
                    <a:pt x="13108" y="16490"/>
                    <a:pt x="12893" y="16296"/>
                  </a:cubicBezTo>
                  <a:lnTo>
                    <a:pt x="12866" y="16269"/>
                  </a:lnTo>
                  <a:cubicBezTo>
                    <a:pt x="12587" y="16014"/>
                    <a:pt x="12273" y="15762"/>
                    <a:pt x="11877" y="15471"/>
                  </a:cubicBezTo>
                  <a:close/>
                  <a:moveTo>
                    <a:pt x="10220" y="11900"/>
                  </a:moveTo>
                  <a:lnTo>
                    <a:pt x="10202" y="11904"/>
                  </a:lnTo>
                  <a:cubicBezTo>
                    <a:pt x="9991" y="11924"/>
                    <a:pt x="9802" y="11957"/>
                    <a:pt x="9636" y="12004"/>
                  </a:cubicBezTo>
                  <a:cubicBezTo>
                    <a:pt x="9721" y="12132"/>
                    <a:pt x="9842" y="12246"/>
                    <a:pt x="9946" y="12346"/>
                  </a:cubicBezTo>
                  <a:cubicBezTo>
                    <a:pt x="10058" y="12447"/>
                    <a:pt x="10179" y="12554"/>
                    <a:pt x="10319" y="12665"/>
                  </a:cubicBezTo>
                  <a:lnTo>
                    <a:pt x="10332" y="11994"/>
                  </a:lnTo>
                  <a:cubicBezTo>
                    <a:pt x="10332" y="11967"/>
                    <a:pt x="10319" y="11944"/>
                    <a:pt x="10296" y="11924"/>
                  </a:cubicBezTo>
                  <a:cubicBezTo>
                    <a:pt x="10283" y="11914"/>
                    <a:pt x="10256" y="11900"/>
                    <a:pt x="10220" y="11900"/>
                  </a:cubicBezTo>
                  <a:close/>
                  <a:moveTo>
                    <a:pt x="11275" y="9564"/>
                  </a:moveTo>
                  <a:cubicBezTo>
                    <a:pt x="11491" y="9564"/>
                    <a:pt x="11689" y="9621"/>
                    <a:pt x="11823" y="9725"/>
                  </a:cubicBezTo>
                  <a:cubicBezTo>
                    <a:pt x="11958" y="9825"/>
                    <a:pt x="12026" y="9963"/>
                    <a:pt x="12021" y="10124"/>
                  </a:cubicBezTo>
                  <a:lnTo>
                    <a:pt x="12008" y="10576"/>
                  </a:lnTo>
                  <a:cubicBezTo>
                    <a:pt x="12008" y="10647"/>
                    <a:pt x="12084" y="10710"/>
                    <a:pt x="12174" y="10720"/>
                  </a:cubicBezTo>
                  <a:cubicBezTo>
                    <a:pt x="12403" y="10740"/>
                    <a:pt x="12623" y="10764"/>
                    <a:pt x="12821" y="10784"/>
                  </a:cubicBezTo>
                  <a:cubicBezTo>
                    <a:pt x="13018" y="10804"/>
                    <a:pt x="13203" y="10824"/>
                    <a:pt x="13360" y="10838"/>
                  </a:cubicBezTo>
                  <a:cubicBezTo>
                    <a:pt x="13854" y="10881"/>
                    <a:pt x="14052" y="11170"/>
                    <a:pt x="14029" y="11434"/>
                  </a:cubicBezTo>
                  <a:cubicBezTo>
                    <a:pt x="14002" y="11760"/>
                    <a:pt x="13652" y="12105"/>
                    <a:pt x="13072" y="12051"/>
                  </a:cubicBezTo>
                  <a:cubicBezTo>
                    <a:pt x="12897" y="12038"/>
                    <a:pt x="12704" y="12018"/>
                    <a:pt x="12502" y="11994"/>
                  </a:cubicBezTo>
                  <a:lnTo>
                    <a:pt x="12111" y="11954"/>
                  </a:lnTo>
                  <a:cubicBezTo>
                    <a:pt x="12026" y="11954"/>
                    <a:pt x="11976" y="11991"/>
                    <a:pt x="11976" y="12045"/>
                  </a:cubicBezTo>
                  <a:cubicBezTo>
                    <a:pt x="11963" y="12584"/>
                    <a:pt x="11954" y="13121"/>
                    <a:pt x="11940" y="13660"/>
                  </a:cubicBezTo>
                  <a:cubicBezTo>
                    <a:pt x="11936" y="13754"/>
                    <a:pt x="12017" y="13898"/>
                    <a:pt x="12111" y="13962"/>
                  </a:cubicBezTo>
                  <a:cubicBezTo>
                    <a:pt x="12556" y="14264"/>
                    <a:pt x="12987" y="14559"/>
                    <a:pt x="13400" y="14881"/>
                  </a:cubicBezTo>
                  <a:lnTo>
                    <a:pt x="13477" y="14938"/>
                  </a:lnTo>
                  <a:cubicBezTo>
                    <a:pt x="14222" y="15518"/>
                    <a:pt x="15476" y="16490"/>
                    <a:pt x="14775" y="17395"/>
                  </a:cubicBezTo>
                  <a:cubicBezTo>
                    <a:pt x="14299" y="18009"/>
                    <a:pt x="13414" y="18330"/>
                    <a:pt x="12219" y="18330"/>
                  </a:cubicBezTo>
                  <a:cubicBezTo>
                    <a:pt x="12093" y="18330"/>
                    <a:pt x="11967" y="18327"/>
                    <a:pt x="11841" y="18320"/>
                  </a:cubicBezTo>
                  <a:cubicBezTo>
                    <a:pt x="11747" y="18320"/>
                    <a:pt x="11680" y="18364"/>
                    <a:pt x="11675" y="18424"/>
                  </a:cubicBezTo>
                  <a:cubicBezTo>
                    <a:pt x="11657" y="18622"/>
                    <a:pt x="11635" y="18823"/>
                    <a:pt x="11612" y="19024"/>
                  </a:cubicBezTo>
                  <a:cubicBezTo>
                    <a:pt x="11581" y="19330"/>
                    <a:pt x="11293" y="19527"/>
                    <a:pt x="10889" y="19527"/>
                  </a:cubicBezTo>
                  <a:cubicBezTo>
                    <a:pt x="10629" y="19527"/>
                    <a:pt x="10372" y="19444"/>
                    <a:pt x="10202" y="19303"/>
                  </a:cubicBezTo>
                  <a:cubicBezTo>
                    <a:pt x="10040" y="19169"/>
                    <a:pt x="9964" y="19001"/>
                    <a:pt x="9986" y="18817"/>
                  </a:cubicBezTo>
                  <a:cubicBezTo>
                    <a:pt x="10009" y="18609"/>
                    <a:pt x="10031" y="18404"/>
                    <a:pt x="10049" y="18196"/>
                  </a:cubicBezTo>
                  <a:cubicBezTo>
                    <a:pt x="10058" y="18123"/>
                    <a:pt x="9977" y="18035"/>
                    <a:pt x="9883" y="18012"/>
                  </a:cubicBezTo>
                  <a:cubicBezTo>
                    <a:pt x="9267" y="17858"/>
                    <a:pt x="8670" y="17657"/>
                    <a:pt x="8194" y="17449"/>
                  </a:cubicBezTo>
                  <a:cubicBezTo>
                    <a:pt x="7852" y="17298"/>
                    <a:pt x="7700" y="17010"/>
                    <a:pt x="7807" y="16721"/>
                  </a:cubicBezTo>
                  <a:cubicBezTo>
                    <a:pt x="7947" y="16332"/>
                    <a:pt x="8477" y="16145"/>
                    <a:pt x="8930" y="16346"/>
                  </a:cubicBezTo>
                  <a:cubicBezTo>
                    <a:pt x="9182" y="16456"/>
                    <a:pt x="9582" y="16617"/>
                    <a:pt x="10076" y="16768"/>
                  </a:cubicBezTo>
                  <a:cubicBezTo>
                    <a:pt x="10139" y="16788"/>
                    <a:pt x="10166" y="16755"/>
                    <a:pt x="10170" y="16721"/>
                  </a:cubicBezTo>
                  <a:cubicBezTo>
                    <a:pt x="10211" y="16051"/>
                    <a:pt x="10247" y="15337"/>
                    <a:pt x="10269" y="14542"/>
                  </a:cubicBezTo>
                  <a:cubicBezTo>
                    <a:pt x="10274" y="14448"/>
                    <a:pt x="10193" y="14304"/>
                    <a:pt x="10098" y="14237"/>
                  </a:cubicBezTo>
                  <a:cubicBezTo>
                    <a:pt x="9824" y="14046"/>
                    <a:pt x="9591" y="13872"/>
                    <a:pt x="9380" y="13711"/>
                  </a:cubicBezTo>
                  <a:lnTo>
                    <a:pt x="9303" y="13650"/>
                  </a:lnTo>
                  <a:cubicBezTo>
                    <a:pt x="8598" y="13107"/>
                    <a:pt x="7421" y="12199"/>
                    <a:pt x="8122" y="11381"/>
                  </a:cubicBezTo>
                  <a:cubicBezTo>
                    <a:pt x="8495" y="10945"/>
                    <a:pt x="9173" y="10707"/>
                    <a:pt x="10193" y="10653"/>
                  </a:cubicBezTo>
                  <a:cubicBezTo>
                    <a:pt x="10287" y="10647"/>
                    <a:pt x="10363" y="10590"/>
                    <a:pt x="10363" y="10523"/>
                  </a:cubicBezTo>
                  <a:lnTo>
                    <a:pt x="10372" y="10201"/>
                  </a:lnTo>
                  <a:cubicBezTo>
                    <a:pt x="10381" y="9785"/>
                    <a:pt x="10844" y="9564"/>
                    <a:pt x="11275" y="9564"/>
                  </a:cubicBezTo>
                  <a:close/>
                  <a:moveTo>
                    <a:pt x="12144" y="8480"/>
                  </a:moveTo>
                  <a:cubicBezTo>
                    <a:pt x="10806" y="8617"/>
                    <a:pt x="9467" y="8721"/>
                    <a:pt x="8457" y="8798"/>
                  </a:cubicBezTo>
                  <a:cubicBezTo>
                    <a:pt x="8304" y="8812"/>
                    <a:pt x="8196" y="8842"/>
                    <a:pt x="8174" y="8852"/>
                  </a:cubicBezTo>
                  <a:cubicBezTo>
                    <a:pt x="8156" y="8865"/>
                    <a:pt x="8124" y="8889"/>
                    <a:pt x="8093" y="8909"/>
                  </a:cubicBezTo>
                  <a:cubicBezTo>
                    <a:pt x="4244" y="11169"/>
                    <a:pt x="1926" y="14364"/>
                    <a:pt x="1558" y="17912"/>
                  </a:cubicBezTo>
                  <a:cubicBezTo>
                    <a:pt x="1580" y="17942"/>
                    <a:pt x="1620" y="18006"/>
                    <a:pt x="1683" y="18079"/>
                  </a:cubicBezTo>
                  <a:cubicBezTo>
                    <a:pt x="2977" y="19632"/>
                    <a:pt x="5735" y="20420"/>
                    <a:pt x="9880" y="20426"/>
                  </a:cubicBezTo>
                  <a:lnTo>
                    <a:pt x="9930" y="20426"/>
                  </a:lnTo>
                  <a:cubicBezTo>
                    <a:pt x="12944" y="20426"/>
                    <a:pt x="15935" y="20118"/>
                    <a:pt x="18823" y="19511"/>
                  </a:cubicBezTo>
                  <a:cubicBezTo>
                    <a:pt x="18944" y="19488"/>
                    <a:pt x="19093" y="19387"/>
                    <a:pt x="19138" y="19303"/>
                  </a:cubicBezTo>
                  <a:cubicBezTo>
                    <a:pt x="20719" y="16218"/>
                    <a:pt x="18477" y="11162"/>
                    <a:pt x="12625" y="8550"/>
                  </a:cubicBezTo>
                  <a:cubicBezTo>
                    <a:pt x="12513" y="8500"/>
                    <a:pt x="12292" y="8466"/>
                    <a:pt x="12144" y="8480"/>
                  </a:cubicBezTo>
                  <a:close/>
                  <a:moveTo>
                    <a:pt x="11134" y="6971"/>
                  </a:moveTo>
                  <a:cubicBezTo>
                    <a:pt x="10267" y="7068"/>
                    <a:pt x="9418" y="7202"/>
                    <a:pt x="8609" y="7367"/>
                  </a:cubicBezTo>
                  <a:cubicBezTo>
                    <a:pt x="8515" y="7387"/>
                    <a:pt x="8434" y="7464"/>
                    <a:pt x="8443" y="7531"/>
                  </a:cubicBezTo>
                  <a:cubicBezTo>
                    <a:pt x="8448" y="7584"/>
                    <a:pt x="8515" y="7625"/>
                    <a:pt x="8591" y="7625"/>
                  </a:cubicBezTo>
                  <a:cubicBezTo>
                    <a:pt x="9386" y="7564"/>
                    <a:pt x="10411" y="7484"/>
                    <a:pt x="11426" y="7387"/>
                  </a:cubicBezTo>
                  <a:cubicBezTo>
                    <a:pt x="11466" y="7383"/>
                    <a:pt x="11497" y="7370"/>
                    <a:pt x="11511" y="7350"/>
                  </a:cubicBezTo>
                  <a:cubicBezTo>
                    <a:pt x="11529" y="7333"/>
                    <a:pt x="11529" y="7310"/>
                    <a:pt x="11520" y="7286"/>
                  </a:cubicBezTo>
                  <a:cubicBezTo>
                    <a:pt x="11488" y="7216"/>
                    <a:pt x="11453" y="7145"/>
                    <a:pt x="11412" y="7078"/>
                  </a:cubicBezTo>
                  <a:cubicBezTo>
                    <a:pt x="11381" y="7021"/>
                    <a:pt x="11264" y="6971"/>
                    <a:pt x="11165" y="6971"/>
                  </a:cubicBezTo>
                  <a:cubicBezTo>
                    <a:pt x="11156" y="6971"/>
                    <a:pt x="11147" y="6971"/>
                    <a:pt x="11134" y="6971"/>
                  </a:cubicBezTo>
                  <a:close/>
                  <a:moveTo>
                    <a:pt x="6656" y="1304"/>
                  </a:moveTo>
                  <a:cubicBezTo>
                    <a:pt x="4378" y="1921"/>
                    <a:pt x="2981" y="3504"/>
                    <a:pt x="3013" y="5432"/>
                  </a:cubicBezTo>
                  <a:cubicBezTo>
                    <a:pt x="3013" y="5506"/>
                    <a:pt x="3071" y="5492"/>
                    <a:pt x="3121" y="5486"/>
                  </a:cubicBezTo>
                  <a:cubicBezTo>
                    <a:pt x="3615" y="5375"/>
                    <a:pt x="4109" y="5321"/>
                    <a:pt x="4594" y="5321"/>
                  </a:cubicBezTo>
                  <a:cubicBezTo>
                    <a:pt x="5726" y="5321"/>
                    <a:pt x="6795" y="5613"/>
                    <a:pt x="7774" y="6186"/>
                  </a:cubicBezTo>
                  <a:cubicBezTo>
                    <a:pt x="7868" y="6243"/>
                    <a:pt x="8066" y="6273"/>
                    <a:pt x="8178" y="6253"/>
                  </a:cubicBezTo>
                  <a:lnTo>
                    <a:pt x="8308" y="6226"/>
                  </a:lnTo>
                  <a:cubicBezTo>
                    <a:pt x="8344" y="6220"/>
                    <a:pt x="8371" y="6203"/>
                    <a:pt x="8380" y="6183"/>
                  </a:cubicBezTo>
                  <a:cubicBezTo>
                    <a:pt x="8394" y="6166"/>
                    <a:pt x="8389" y="6143"/>
                    <a:pt x="8376" y="6123"/>
                  </a:cubicBezTo>
                  <a:cubicBezTo>
                    <a:pt x="7913" y="5415"/>
                    <a:pt x="7271" y="4808"/>
                    <a:pt x="6471" y="4312"/>
                  </a:cubicBezTo>
                  <a:cubicBezTo>
                    <a:pt x="6229" y="4164"/>
                    <a:pt x="6143" y="3953"/>
                    <a:pt x="6242" y="3749"/>
                  </a:cubicBezTo>
                  <a:cubicBezTo>
                    <a:pt x="6359" y="3507"/>
                    <a:pt x="6696" y="3333"/>
                    <a:pt x="7042" y="3333"/>
                  </a:cubicBezTo>
                  <a:cubicBezTo>
                    <a:pt x="7221" y="3333"/>
                    <a:pt x="7401" y="3383"/>
                    <a:pt x="7549" y="3477"/>
                  </a:cubicBezTo>
                  <a:cubicBezTo>
                    <a:pt x="8542" y="4087"/>
                    <a:pt x="9332" y="4879"/>
                    <a:pt x="9903" y="5817"/>
                  </a:cubicBezTo>
                  <a:cubicBezTo>
                    <a:pt x="9939" y="5878"/>
                    <a:pt x="10038" y="5925"/>
                    <a:pt x="10123" y="5925"/>
                  </a:cubicBezTo>
                  <a:cubicBezTo>
                    <a:pt x="10195" y="5918"/>
                    <a:pt x="10217" y="5901"/>
                    <a:pt x="10226" y="5888"/>
                  </a:cubicBezTo>
                  <a:cubicBezTo>
                    <a:pt x="10244" y="5864"/>
                    <a:pt x="10249" y="5838"/>
                    <a:pt x="10240" y="5807"/>
                  </a:cubicBezTo>
                  <a:cubicBezTo>
                    <a:pt x="9615" y="4148"/>
                    <a:pt x="8520" y="2656"/>
                    <a:pt x="6992" y="1371"/>
                  </a:cubicBezTo>
                  <a:cubicBezTo>
                    <a:pt x="6921" y="1311"/>
                    <a:pt x="6754" y="1277"/>
                    <a:pt x="6656" y="1304"/>
                  </a:cubicBezTo>
                  <a:close/>
                  <a:moveTo>
                    <a:pt x="7114" y="0"/>
                  </a:moveTo>
                  <a:cubicBezTo>
                    <a:pt x="7311" y="0"/>
                    <a:pt x="7491" y="60"/>
                    <a:pt x="7639" y="174"/>
                  </a:cubicBezTo>
                  <a:cubicBezTo>
                    <a:pt x="9651" y="1723"/>
                    <a:pt x="11044" y="3558"/>
                    <a:pt x="11789" y="5620"/>
                  </a:cubicBezTo>
                  <a:cubicBezTo>
                    <a:pt x="11816" y="5697"/>
                    <a:pt x="11861" y="5754"/>
                    <a:pt x="11884" y="5774"/>
                  </a:cubicBezTo>
                  <a:cubicBezTo>
                    <a:pt x="11947" y="5787"/>
                    <a:pt x="12099" y="5821"/>
                    <a:pt x="12225" y="5885"/>
                  </a:cubicBezTo>
                  <a:cubicBezTo>
                    <a:pt x="12301" y="5925"/>
                    <a:pt x="12369" y="5978"/>
                    <a:pt x="12423" y="6039"/>
                  </a:cubicBezTo>
                  <a:cubicBezTo>
                    <a:pt x="12755" y="6394"/>
                    <a:pt x="12989" y="6810"/>
                    <a:pt x="13128" y="7266"/>
                  </a:cubicBezTo>
                  <a:cubicBezTo>
                    <a:pt x="13159" y="7360"/>
                    <a:pt x="13276" y="7487"/>
                    <a:pt x="13384" y="7534"/>
                  </a:cubicBezTo>
                  <a:cubicBezTo>
                    <a:pt x="16106" y="8731"/>
                    <a:pt x="18549" y="10790"/>
                    <a:pt x="19928" y="13043"/>
                  </a:cubicBezTo>
                  <a:cubicBezTo>
                    <a:pt x="21469" y="15561"/>
                    <a:pt x="21599" y="18110"/>
                    <a:pt x="20301" y="20222"/>
                  </a:cubicBezTo>
                  <a:cubicBezTo>
                    <a:pt x="20238" y="20323"/>
                    <a:pt x="20153" y="20400"/>
                    <a:pt x="20045" y="20453"/>
                  </a:cubicBezTo>
                  <a:cubicBezTo>
                    <a:pt x="19906" y="20520"/>
                    <a:pt x="19748" y="20534"/>
                    <a:pt x="19672" y="20540"/>
                  </a:cubicBezTo>
                  <a:cubicBezTo>
                    <a:pt x="19645" y="20544"/>
                    <a:pt x="19623" y="20551"/>
                    <a:pt x="19596" y="20557"/>
                  </a:cubicBezTo>
                  <a:cubicBezTo>
                    <a:pt x="16483" y="21238"/>
                    <a:pt x="13303" y="21600"/>
                    <a:pt x="10393" y="21600"/>
                  </a:cubicBezTo>
                  <a:cubicBezTo>
                    <a:pt x="9845" y="21600"/>
                    <a:pt x="9297" y="21587"/>
                    <a:pt x="8767" y="21563"/>
                  </a:cubicBezTo>
                  <a:cubicBezTo>
                    <a:pt x="4257" y="21349"/>
                    <a:pt x="1423" y="20302"/>
                    <a:pt x="107" y="18364"/>
                  </a:cubicBezTo>
                  <a:cubicBezTo>
                    <a:pt x="71" y="18314"/>
                    <a:pt x="44" y="18260"/>
                    <a:pt x="30" y="18207"/>
                  </a:cubicBezTo>
                  <a:cubicBezTo>
                    <a:pt x="17" y="18150"/>
                    <a:pt x="12" y="18079"/>
                    <a:pt x="8" y="18029"/>
                  </a:cubicBezTo>
                  <a:lnTo>
                    <a:pt x="3" y="17989"/>
                  </a:lnTo>
                  <a:cubicBezTo>
                    <a:pt x="-1" y="17959"/>
                    <a:pt x="-1" y="17928"/>
                    <a:pt x="3" y="17895"/>
                  </a:cubicBezTo>
                  <a:cubicBezTo>
                    <a:pt x="403" y="13995"/>
                    <a:pt x="2874" y="10518"/>
                    <a:pt x="6965" y="8101"/>
                  </a:cubicBezTo>
                  <a:cubicBezTo>
                    <a:pt x="6961" y="8061"/>
                    <a:pt x="6947" y="8000"/>
                    <a:pt x="6938" y="7937"/>
                  </a:cubicBezTo>
                  <a:cubicBezTo>
                    <a:pt x="6885" y="7621"/>
                    <a:pt x="6858" y="7363"/>
                    <a:pt x="6853" y="7125"/>
                  </a:cubicBezTo>
                  <a:cubicBezTo>
                    <a:pt x="6817" y="7102"/>
                    <a:pt x="6754" y="7061"/>
                    <a:pt x="6678" y="7018"/>
                  </a:cubicBezTo>
                  <a:cubicBezTo>
                    <a:pt x="5524" y="6381"/>
                    <a:pt x="4221" y="6300"/>
                    <a:pt x="2878" y="6786"/>
                  </a:cubicBezTo>
                  <a:cubicBezTo>
                    <a:pt x="2833" y="6803"/>
                    <a:pt x="2788" y="6813"/>
                    <a:pt x="2748" y="6823"/>
                  </a:cubicBezTo>
                  <a:cubicBezTo>
                    <a:pt x="2734" y="6827"/>
                    <a:pt x="2716" y="6830"/>
                    <a:pt x="2694" y="6837"/>
                  </a:cubicBezTo>
                  <a:cubicBezTo>
                    <a:pt x="2609" y="6860"/>
                    <a:pt x="2460" y="6900"/>
                    <a:pt x="2312" y="6911"/>
                  </a:cubicBezTo>
                  <a:cubicBezTo>
                    <a:pt x="1935" y="6937"/>
                    <a:pt x="1643" y="6766"/>
                    <a:pt x="1585" y="6481"/>
                  </a:cubicBezTo>
                  <a:cubicBezTo>
                    <a:pt x="956" y="3433"/>
                    <a:pt x="2990" y="862"/>
                    <a:pt x="6647" y="84"/>
                  </a:cubicBezTo>
                  <a:cubicBezTo>
                    <a:pt x="6673" y="77"/>
                    <a:pt x="6700" y="74"/>
                    <a:pt x="6727" y="70"/>
                  </a:cubicBezTo>
                  <a:lnTo>
                    <a:pt x="6745" y="64"/>
                  </a:lnTo>
                  <a:cubicBezTo>
                    <a:pt x="6822" y="40"/>
                    <a:pt x="6956" y="0"/>
                    <a:pt x="7114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tIns="91438" bIns="91438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1pPr>
              <a:lvl2pPr marL="0" marR="0" indent="5861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2pPr>
              <a:lvl3pPr marL="0" marR="0" indent="117221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3pPr>
              <a:lvl4pPr marL="0" marR="0" indent="175831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4pPr>
              <a:lvl5pPr marL="0" marR="0" indent="234442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5pPr>
              <a:lvl6pPr marL="0" marR="0" indent="292989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6pPr>
              <a:lvl7pPr marL="0" marR="0" indent="351599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7pPr>
              <a:lvl8pPr marL="0" marR="0" indent="410210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8pPr>
              <a:lvl9pPr marL="0" marR="0" indent="4688205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0" i="0" u="none" strike="noStrike" cap="none" spc="0" normalizeH="0" baseline="0">
                  <a:ln>
                    <a:noFill/>
                  </a:ln>
                  <a:solidFill>
                    <a:srgbClr val="919191"/>
                  </a:solidFill>
                  <a:effectLst/>
                  <a:uFillTx/>
                  <a:latin typeface="Alibaba PuHuiTi" panose="00020600040101010101" charset="-122"/>
                  <a:ea typeface="Alibaba PuHuiTi" panose="00020600040101010101" charset="-122"/>
                  <a:cs typeface="Alibaba PuHuiTi" panose="00020600040101010101" charset="-122"/>
                  <a:sym typeface="Alibaba PuHuiTi" panose="00020600040101010101" charset="-122"/>
                </a:defRPr>
              </a:lvl9pPr>
            </a:lstStyle>
            <a:p>
              <a:pPr marL="0" marR="0" lvl="0" indent="0" algn="l" defTabSz="1828800" rtl="0" eaLnBrk="1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600" b="1">
                  <a:solidFill>
                    <a:srgbClr val="0D0D0D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21490446" y="6778116"/>
            <a:ext cx="827010" cy="4721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ctr" defTabSz="16510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阿里巴巴普惠体" panose="00020600040101010101" charset="-122"/>
                <a:sym typeface="Helvetica"/>
              </a:rPr>
              <a:t>表现层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阿里巴巴普惠体" panose="00020600040101010101" charset="-122"/>
              <a:sym typeface="Helvetica"/>
            </a:endParaRPr>
          </a:p>
        </p:txBody>
      </p:sp>
      <p:sp>
        <p:nvSpPr>
          <p:cNvPr id="32" name="右箭头 6"/>
          <p:cNvSpPr/>
          <p:nvPr/>
        </p:nvSpPr>
        <p:spPr>
          <a:xfrm>
            <a:off x="11407698" y="8735527"/>
            <a:ext cx="1583894" cy="80629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="horz" wrap="square" lIns="91439" tIns="91439" rIns="91439" bIns="9143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1pPr>
            <a:lvl2pPr marL="0" marR="0" indent="5861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2pPr>
            <a:lvl3pPr marL="0" marR="0" indent="117221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3pPr>
            <a:lvl4pPr marL="0" marR="0" indent="175831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4pPr>
            <a:lvl5pPr marL="0" marR="0" indent="234442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5pPr>
            <a:lvl6pPr marL="0" marR="0" indent="292989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6pPr>
            <a:lvl7pPr marL="0" marR="0" indent="351599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7pPr>
            <a:lvl8pPr marL="0" marR="0" indent="410210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8pPr>
            <a:lvl9pPr marL="0" marR="0" indent="4688205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cap="none" spc="0" normalizeH="0" baseline="0">
                <a:ln>
                  <a:noFill/>
                </a:ln>
                <a:solidFill>
                  <a:srgbClr val="919191"/>
                </a:solidFill>
                <a:effectLst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Alibaba PuHuiTi" panose="00020600040101010101" charset="-122"/>
              </a:defRPr>
            </a:lvl9pPr>
          </a:lstStyle>
          <a:p>
            <a:pPr marL="0" marR="0" lvl="0" indent="0" algn="l" defTabSz="8255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595457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2608" y="3998191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项目管理常见难题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74453" y="3998191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1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2608" y="5329050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我们为您提供整体解决方案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74453" y="5329050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2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12608" y="6659909"/>
            <a:ext cx="1107501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/>
          </a:gradFill>
          <a:ln w="12700">
            <a:miter lim="400000"/>
          </a:ln>
        </p:spPr>
        <p:txBody>
          <a:bodyPr lIns="727200" tIns="50800" rIns="50800" bIns="50800" anchor="ctr"/>
          <a:lstStyle/>
          <a:p>
            <a:pPr marL="0" marR="0" lvl="0" indent="0" algn="l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具体解决方案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174453" y="6659909"/>
            <a:ext cx="1518864" cy="863056"/>
          </a:xfrm>
          <a:prstGeom prst="rect">
            <a:avLst/>
          </a:prstGeom>
          <a:gradFill>
            <a:gsLst>
              <a:gs pos="0">
                <a:srgbClr val="1888F7"/>
              </a:gs>
              <a:gs pos="100000">
                <a:srgbClr val="50D39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3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2608" y="9321627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为什么选择项目管理系统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74453" y="9321627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5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2" name="Rectangle 33"/>
          <p:cNvSpPr txBox="1"/>
          <p:nvPr/>
        </p:nvSpPr>
        <p:spPr>
          <a:xfrm>
            <a:off x="5435872" y="1139546"/>
            <a:ext cx="13512256" cy="1358768"/>
          </a:xfrm>
          <a:prstGeom prst="rect">
            <a:avLst/>
          </a:prstGeom>
          <a:ln w="12700">
            <a:miter lim="400000"/>
          </a:ln>
        </p:spPr>
        <p:txBody>
          <a:bodyPr tIns="91439" bIns="91439" anchor="ctr">
            <a:spAutoFit/>
          </a:bodyPr>
          <a:lstStyle>
            <a:lvl1pPr defTabSz="825500">
              <a:lnSpc>
                <a:spcPct val="110000"/>
              </a:lnSpc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Alibaba-PuHuiTi-M"/>
              </a:defRPr>
            </a:lvl1pPr>
          </a:lstStyle>
          <a:p>
            <a:pPr marL="0" marR="0" lvl="0" indent="0" algn="ctr" defTabSz="825500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7200" b="1" i="0" u="none" strike="noStrike" kern="0" cap="none" spc="1200" normalizeH="0" baseline="0" noProof="0" dirty="0">
                <a:ln>
                  <a:noFill/>
                </a:ln>
                <a:gradFill>
                  <a:gsLst>
                    <a:gs pos="0">
                      <a:srgbClr val="1888F7"/>
                    </a:gs>
                    <a:gs pos="100000">
                      <a:srgbClr val="50D397"/>
                    </a:gs>
                  </a:gsLst>
                  <a:lin ang="0" scaled="0"/>
                </a:gra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微软雅黑" panose="020B0503020204020204" charset="-122"/>
              </a:rPr>
              <a:t>目录</a:t>
            </a:r>
            <a:endParaRPr kumimoji="1" lang="zh-CN" altLang="en-US" sz="7200" b="1" i="0" u="none" strike="noStrike" kern="0" cap="none" spc="1200" normalizeH="0" baseline="0" noProof="0" dirty="0">
              <a:ln>
                <a:noFill/>
              </a:ln>
              <a:gradFill>
                <a:gsLst>
                  <a:gs pos="0">
                    <a:srgbClr val="1888F7"/>
                  </a:gs>
                  <a:gs pos="100000">
                    <a:srgbClr val="50D397"/>
                  </a:gs>
                </a:gsLst>
                <a:lin ang="0" scaled="0"/>
              </a:gradFill>
              <a:effectLst/>
              <a:uLnTx/>
              <a:uFillTx/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12608" y="7990768"/>
            <a:ext cx="1107501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594" rtlCol="0" anchor="ctr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dirty="0">
                <a:solidFill>
                  <a:srgbClr val="FFFFFF">
                    <a:lumMod val="50000"/>
                  </a:srgb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</a:rPr>
              <a:t>项目管理应用架构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74453" y="7990768"/>
            <a:ext cx="1518864" cy="863056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Alibaba PuHuiTi" panose="00020600040101010101" charset="-122"/>
              </a:rPr>
              <a:t>4</a:t>
            </a:r>
            <a:endParaRPr kumimoji="0" lang="zh-CN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Alibaba PuHuiTi" panose="0002060004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r="1367"/>
          <a:stretch>
            <a:fillRect/>
          </a:stretch>
        </p:blipFill>
        <p:spPr>
          <a:xfrm>
            <a:off x="4778477" y="2629989"/>
            <a:ext cx="14763136" cy="8797325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每个项目相互独立，再多项目并行也能及时把控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/>
              <a:t>过去：同时进行多个项目，项目进度无法随时掌握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11008655" y="1752111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项目工作区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r="13583"/>
          <a:stretch>
            <a:fillRect/>
          </a:stretch>
        </p:blipFill>
        <p:spPr>
          <a:xfrm>
            <a:off x="6160773" y="3116369"/>
            <a:ext cx="12062453" cy="8797325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任务职责明确，跟进效率显著提高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b="1" dirty="0"/>
              <a:t>过去：</a:t>
            </a:r>
            <a:r>
              <a:rPr lang="en-US" altLang="zh-CN" b="1" dirty="0"/>
              <a:t>Excel</a:t>
            </a:r>
            <a:r>
              <a:rPr lang="zh-CN" altLang="en-US" b="1" dirty="0"/>
              <a:t>不好协同，费时费力、复杂麻烦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11008655" y="2238491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ibaba PuHuiTi" panose="00020600040101010101" charset="-122"/>
                <a:ea typeface="Alibaba PuHuiTi" panose="00020600040101010101" charset="-122"/>
                <a:cs typeface="Alibaba PuHuiTi" panose="00020600040101010101" charset="-122"/>
                <a:sym typeface="Helvetica"/>
              </a:rPr>
              <a:t>任务看板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graphicFrame>
        <p:nvGraphicFramePr>
          <p:cNvPr id="14" name="表格 5"/>
          <p:cNvGraphicFramePr>
            <a:graphicFrameLocks noGrp="1"/>
          </p:cNvGraphicFramePr>
          <p:nvPr/>
        </p:nvGraphicFramePr>
        <p:xfrm>
          <a:off x="664055" y="1308734"/>
          <a:ext cx="5961508" cy="671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0754"/>
                <a:gridCol w="2980754"/>
              </a:tblGrid>
              <a:tr h="671788">
                <a:tc>
                  <a:txBody>
                    <a:bodyPr/>
                    <a:lstStyle/>
                    <a:p>
                      <a:pPr marL="0" marR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❶ </a:t>
                      </a:r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任务看板</a:t>
                      </a:r>
                      <a:endParaRPr kumimoji="1" lang="en-US" altLang="zh-CN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/>
                            </a:gs>
                            <a:gs pos="100000">
                              <a:srgbClr val="50D397"/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❷ 项目工作台</a:t>
                      </a:r>
                      <a:endParaRPr kumimoji="1" lang="zh-CN" altLang="en-US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b="6648"/>
          <a:stretch>
            <a:fillRect/>
          </a:stretch>
        </p:blipFill>
        <p:spPr>
          <a:xfrm>
            <a:off x="1190560" y="3454241"/>
            <a:ext cx="8816933" cy="7424164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dirty="0"/>
              <a:t>任务职责明确，跟进效率显著提高</a:t>
            </a:r>
            <a:endParaRPr kumimoji="1" lang="zh-CN" altLang="en-US" b="1" dirty="0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11"/>
          </p:nvPr>
        </p:nvSpPr>
        <p:spPr>
          <a:xfrm>
            <a:off x="3139145" y="12352124"/>
            <a:ext cx="18105710" cy="1363875"/>
          </a:xfrm>
        </p:spPr>
        <p:txBody>
          <a:bodyPr/>
          <a:lstStyle/>
          <a:p>
            <a:r>
              <a:rPr lang="zh-CN" altLang="en-US" b="1" dirty="0"/>
              <a:t>过去：</a:t>
            </a:r>
            <a:r>
              <a:rPr lang="en-US" altLang="zh-CN" b="1" dirty="0"/>
              <a:t>Excel</a:t>
            </a:r>
            <a:r>
              <a:rPr lang="zh-CN" altLang="en-US" b="1" dirty="0"/>
              <a:t>不好协同，费时费力、复杂麻烦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>
          <a:xfrm>
            <a:off x="4415681" y="2626242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任务日历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  <p:graphicFrame>
        <p:nvGraphicFramePr>
          <p:cNvPr id="14" name="表格 5"/>
          <p:cNvGraphicFramePr>
            <a:graphicFrameLocks noGrp="1"/>
          </p:cNvGraphicFramePr>
          <p:nvPr/>
        </p:nvGraphicFramePr>
        <p:xfrm>
          <a:off x="664055" y="1308734"/>
          <a:ext cx="5961508" cy="671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0754"/>
                <a:gridCol w="2980754"/>
              </a:tblGrid>
              <a:tr h="671788">
                <a:tc>
                  <a:txBody>
                    <a:bodyPr/>
                    <a:lstStyle/>
                    <a:p>
                      <a:pPr marL="0" marR="0" algn="l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❶ </a:t>
                      </a:r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>
                                  <a:alpha val="20000"/>
                                </a:srgbClr>
                              </a:gs>
                              <a:gs pos="100000">
                                <a:srgbClr val="50D397">
                                  <a:alpha val="20000"/>
                                </a:srgbClr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任务看板</a:t>
                      </a:r>
                      <a:endParaRPr kumimoji="1" lang="en-US" altLang="zh-CN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>
                                <a:alpha val="20000"/>
                              </a:srgbClr>
                            </a:gs>
                            <a:gs pos="100000">
                              <a:srgbClr val="50D397">
                                <a:alpha val="20000"/>
                              </a:srgbClr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CN" altLang="en-US" sz="3200" b="0" i="0" u="none" strike="noStrike" cap="none" spc="0" normalizeH="0" baseline="0" dirty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1888F7"/>
                              </a:gs>
                              <a:gs pos="100000">
                                <a:srgbClr val="50D397"/>
                              </a:gs>
                            </a:gsLst>
                            <a:lin ang="2700000" scaled="0"/>
                          </a:gradFill>
                          <a:effectLst/>
                          <a:uFillTx/>
                          <a:latin typeface="Alibaba PuHuiTi" panose="00020600040101010101" charset="-122"/>
                          <a:ea typeface="Alibaba PuHuiTi" panose="00020600040101010101" charset="-122"/>
                          <a:cs typeface="Alibaba PuHuiTi" panose="00020600040101010101" charset="-122"/>
                          <a:sym typeface="思源黑体 CN Medium" panose="020B0500000000000000" charset="-122"/>
                        </a:rPr>
                        <a:t>❷ 项目工作台</a:t>
                      </a:r>
                      <a:endParaRPr kumimoji="1" lang="zh-CN" altLang="en-US" sz="3200" b="0" i="0" u="none" strike="noStrike" cap="none" spc="0" normalizeH="0" baseline="0" dirty="0">
                        <a:ln>
                          <a:noFill/>
                        </a:ln>
                        <a:gradFill>
                          <a:gsLst>
                            <a:gs pos="0">
                              <a:srgbClr val="1888F7"/>
                            </a:gs>
                            <a:gs pos="100000">
                              <a:srgbClr val="50D397"/>
                            </a:gs>
                          </a:gsLst>
                          <a:lin ang="2700000" scaled="0"/>
                        </a:gradFill>
                        <a:effectLst/>
                        <a:uFillTx/>
                        <a:latin typeface="Alibaba PuHuiTi" panose="00020600040101010101" charset="-122"/>
                        <a:ea typeface="Alibaba PuHuiTi" panose="00020600040101010101" charset="-122"/>
                        <a:cs typeface="Alibaba PuHuiTi" panose="00020600040101010101" charset="-122"/>
                        <a:sym typeface="思源黑体 CN Medium" panose="020B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7121"/>
          <a:stretch>
            <a:fillRect/>
          </a:stretch>
        </p:blipFill>
        <p:spPr>
          <a:xfrm>
            <a:off x="11953701" y="3454241"/>
            <a:ext cx="11432771" cy="7424164"/>
          </a:xfrm>
          <a:prstGeom prst="roundRect">
            <a:avLst>
              <a:gd name="adj" fmla="val 4023"/>
            </a:avLst>
          </a:prstGeom>
          <a:solidFill>
            <a:schemeClr val="bg2"/>
          </a:solidFill>
          <a:ln w="76200">
            <a:gradFill>
              <a:gsLst>
                <a:gs pos="0">
                  <a:srgbClr val="1888F7"/>
                </a:gs>
                <a:gs pos="100000">
                  <a:srgbClr val="50D397"/>
                </a:gs>
              </a:gsLst>
              <a:lin ang="2700000" scaled="0"/>
            </a:gradFill>
          </a:ln>
        </p:spPr>
      </p:pic>
      <p:sp>
        <p:nvSpPr>
          <p:cNvPr id="3" name="圆角矩形 4"/>
          <p:cNvSpPr/>
          <p:nvPr/>
        </p:nvSpPr>
        <p:spPr>
          <a:xfrm>
            <a:off x="16604102" y="2626242"/>
            <a:ext cx="2366690" cy="827999"/>
          </a:xfrm>
          <a:prstGeom prst="roundRect">
            <a:avLst/>
          </a:prstGeom>
          <a:gradFill>
            <a:gsLst>
              <a:gs pos="100000">
                <a:srgbClr val="50D397"/>
              </a:gs>
              <a:gs pos="0">
                <a:srgbClr val="1888F7"/>
              </a:gs>
            </a:gsLst>
            <a:lin ang="2700000" scaled="0"/>
          </a:gradFill>
          <a:ln w="254000" cap="rnd">
            <a:solidFill>
              <a:srgbClr val="1888F7">
                <a:alpha val="14000"/>
              </a:srgbClr>
            </a:solidFill>
            <a:round/>
          </a:ln>
        </p:spPr>
        <p:txBody>
          <a:bodyPr lIns="50800" tIns="50800" rIns="50800" bIns="50800" anchor="ctr"/>
          <a:lstStyle/>
          <a:p>
            <a:pPr marL="0" marR="0" lvl="0" indent="0" algn="ctr" defTabSz="2343785" rtl="0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sym typeface="Helvetica"/>
              </a:rPr>
              <a:t>任务信息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ibaba PuHuiTi" panose="00020600040101010101" charset="-122"/>
              <a:ea typeface="Alibaba PuHuiTi" panose="00020600040101010101" charset="-122"/>
              <a:cs typeface="Alibaba PuHuiTi" panose="00020600040101010101" charset="-122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COMMONDATA" val="eyJoZGlkIjoiM2Y4YmY0MjQyMjk1OThmMDM0NjAxN2QyZGJjY2E2NjYifQ==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919191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icrosoft YaHei"/>
        <a:ea typeface="Microsoft YaHei"/>
        <a:cs typeface="Microsoft YaHei"/>
      </a:majorFont>
      <a:minorFont>
        <a:latin typeface="思源黑体 CN Medium"/>
        <a:ea typeface="思源黑体 CN Medium"/>
        <a:cs typeface="思源黑体 CN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595457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ln w="12700">
          <a:miter lim="400000"/>
        </a:ln>
      </a:spPr>
      <a:bodyPr wrap="none" tIns="91439" bIns="91439">
        <a:spAutoFit/>
      </a:bodyPr>
      <a:lstStyle>
        <a:defPPr algn="l">
          <a:defRPr sz="8800" dirty="0">
            <a:latin typeface="阿里巴巴普惠体" panose="00020600040101010101" charset="-122"/>
            <a:ea typeface="阿里巴巴普惠体" panose="00020600040101010101" charset="-122"/>
            <a:cs typeface="阿里巴巴普惠体" panose="0002060004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icrosoft YaHei"/>
        <a:ea typeface="Microsoft YaHei"/>
        <a:cs typeface="Microsoft YaHei"/>
      </a:majorFont>
      <a:minorFont>
        <a:latin typeface="思源黑体 CN Medium"/>
        <a:ea typeface="思源黑体 CN Medium"/>
        <a:cs typeface="思源黑体 CN Medium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1" i="0" u="none" strike="noStrike" cap="none" spc="0" normalizeH="0" baseline="0">
            <a:ln>
              <a:noFill/>
            </a:ln>
            <a:solidFill>
              <a:srgbClr val="595457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0" i="0" u="none" strike="noStrike" cap="none" spc="0" normalizeH="0" baseline="0">
            <a:ln>
              <a:noFill/>
            </a:ln>
            <a:solidFill>
              <a:srgbClr val="919191"/>
            </a:solidFill>
            <a:effectLst/>
            <a:uFillTx/>
            <a:latin typeface="Alibaba PuHuiTi" panose="00020600040101010101" charset="-122"/>
            <a:ea typeface="Alibaba PuHuiTi" panose="00020600040101010101" charset="-122"/>
            <a:cs typeface="Alibaba PuHuiTi" panose="00020600040101010101" charset="-122"/>
            <a:sym typeface="Alibaba PuHuiTi" panose="0002060004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Medi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思源黑体 CN Medium"/>
        <a:font script="Hebr" typeface="思源黑体 CN Medium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Medium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1883</Words>
  <Application>WPS 演示</Application>
  <PresentationFormat>自定义</PresentationFormat>
  <Paragraphs>369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Alibaba PuHuiTi</vt:lpstr>
      <vt:lpstr>Helvetica</vt:lpstr>
      <vt:lpstr>阿里巴巴普惠体</vt:lpstr>
      <vt:lpstr>思源黑体 CN Medium</vt:lpstr>
      <vt:lpstr>黑体</vt:lpstr>
      <vt:lpstr>Alibaba-PuHuiTi-M</vt:lpstr>
      <vt:lpstr>Segoe Print</vt:lpstr>
      <vt:lpstr>Helvetica Neue</vt:lpstr>
      <vt:lpstr>微软雅黑</vt:lpstr>
      <vt:lpstr>Alibaba PuHuiTi Medium</vt:lpstr>
      <vt:lpstr>微软雅黑 Light</vt:lpstr>
      <vt:lpstr>Times New Roman</vt:lpstr>
      <vt:lpstr>Gill Sans</vt:lpstr>
      <vt:lpstr>阿里巴巴普惠体 Medium</vt:lpstr>
      <vt:lpstr>Source Han Sans CN Bold Bold</vt:lpstr>
      <vt:lpstr>阿里巴巴普惠体</vt:lpstr>
      <vt:lpstr>Calibri</vt:lpstr>
      <vt:lpstr>时尚中黑简体</vt:lpstr>
      <vt:lpstr>Arial Unicode MS</vt:lpstr>
      <vt:lpstr>Gill Sans MT</vt:lpstr>
      <vt:lpstr>21_BasicWhite</vt:lpstr>
      <vt:lpstr>自定义设计方案</vt:lpstr>
      <vt:lpstr>PowerPoint 演示文稿</vt:lpstr>
      <vt:lpstr>PowerPoint 演示文稿</vt:lpstr>
      <vt:lpstr>项目管理常见难题</vt:lpstr>
      <vt:lpstr>PowerPoint 演示文稿</vt:lpstr>
      <vt:lpstr>用项目管理系统：建立开放高效的协作体系</vt:lpstr>
      <vt:lpstr>PowerPoint 演示文稿</vt:lpstr>
      <vt:lpstr>每个项目相互独立，再多项目并行也能及时把控</vt:lpstr>
      <vt:lpstr>任务职责明确，跟进效率显著提高</vt:lpstr>
      <vt:lpstr>任务职责明确，跟进效率显著提高</vt:lpstr>
      <vt:lpstr>项目进度一目了然，有序管理任务排期</vt:lpstr>
      <vt:lpstr>项目进度一目了然，有序管理任务排期</vt:lpstr>
      <vt:lpstr>风险信息清晰可见，成员工时开放透明</vt:lpstr>
      <vt:lpstr>风险信息清晰可见，成员工时开放透明</vt:lpstr>
      <vt:lpstr>项目高效复盘，信息统一沉淀</vt:lpstr>
      <vt:lpstr>PowerPoint 演示文稿</vt:lpstr>
      <vt:lpstr>项目管理应用架构</vt:lpstr>
      <vt:lpstr>PowerPoint 演示文稿</vt:lpstr>
      <vt:lpstr>项伙伴云项目管理，为成长期团队打造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阿勋呦.</cp:lastModifiedBy>
  <cp:revision>345</cp:revision>
  <dcterms:created xsi:type="dcterms:W3CDTF">2022-09-07T06:26:00Z</dcterms:created>
  <dcterms:modified xsi:type="dcterms:W3CDTF">2022-09-30T15:57:44Z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DDC6C8BB68B23DB9DBCA10639E8CD5B5</vt:lpwstr>
  </property>
</Properties>
</file>