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3"/>
    <p:sldId id="261" r:id="rId4"/>
    <p:sldId id="262" r:id="rId5"/>
    <p:sldId id="363" r:id="rId6"/>
    <p:sldId id="294" r:id="rId7"/>
    <p:sldId id="295" r:id="rId8"/>
    <p:sldId id="400" r:id="rId9"/>
    <p:sldId id="263" r:id="rId10"/>
    <p:sldId id="439" r:id="rId11"/>
    <p:sldId id="466" r:id="rId12"/>
    <p:sldId id="438" r:id="rId13"/>
    <p:sldId id="519" r:id="rId14"/>
    <p:sldId id="520" r:id="rId15"/>
    <p:sldId id="486" r:id="rId16"/>
    <p:sldId id="485" r:id="rId17"/>
    <p:sldId id="479" r:id="rId18"/>
    <p:sldId id="513" r:id="rId19"/>
    <p:sldId id="512" r:id="rId20"/>
    <p:sldId id="478" r:id="rId21"/>
    <p:sldId id="401" r:id="rId22"/>
    <p:sldId id="482" r:id="rId23"/>
    <p:sldId id="293" r:id="rId24"/>
  </p:sldIdLst>
  <p:sldSz cx="12192000" cy="6858000"/>
  <p:notesSz cx="6858000" cy="9144000"/>
  <p:custDataLst>
    <p:tags r:id="rId30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C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3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256" name="Shape 25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 panose="020F0502020204030204"/>
      </a:defRPr>
    </a:lvl1pPr>
    <a:lvl2pPr indent="228600" latinLnBrk="0">
      <a:defRPr sz="1200">
        <a:latin typeface="+mn-lt"/>
        <a:ea typeface="+mn-ea"/>
        <a:cs typeface="+mn-cs"/>
        <a:sym typeface="Calibri" panose="020F0502020204030204"/>
      </a:defRPr>
    </a:lvl2pPr>
    <a:lvl3pPr indent="457200" latinLnBrk="0">
      <a:defRPr sz="1200">
        <a:latin typeface="+mn-lt"/>
        <a:ea typeface="+mn-ea"/>
        <a:cs typeface="+mn-cs"/>
        <a:sym typeface="Calibri" panose="020F0502020204030204"/>
      </a:defRPr>
    </a:lvl3pPr>
    <a:lvl4pPr indent="685800" latinLnBrk="0">
      <a:defRPr sz="1200">
        <a:latin typeface="+mn-lt"/>
        <a:ea typeface="+mn-ea"/>
        <a:cs typeface="+mn-cs"/>
        <a:sym typeface="Calibri" panose="020F0502020204030204"/>
      </a:defRPr>
    </a:lvl4pPr>
    <a:lvl5pPr indent="914400" latinLnBrk="0">
      <a:defRPr sz="1200">
        <a:latin typeface="+mn-lt"/>
        <a:ea typeface="+mn-ea"/>
        <a:cs typeface="+mn-cs"/>
        <a:sym typeface="Calibri" panose="020F0502020204030204"/>
      </a:defRPr>
    </a:lvl5pPr>
    <a:lvl6pPr indent="1143000" latinLnBrk="0">
      <a:defRPr sz="1200">
        <a:latin typeface="+mn-lt"/>
        <a:ea typeface="+mn-ea"/>
        <a:cs typeface="+mn-cs"/>
        <a:sym typeface="Calibri" panose="020F0502020204030204"/>
      </a:defRPr>
    </a:lvl6pPr>
    <a:lvl7pPr indent="1371600" latinLnBrk="0">
      <a:defRPr sz="1200">
        <a:latin typeface="+mn-lt"/>
        <a:ea typeface="+mn-ea"/>
        <a:cs typeface="+mn-cs"/>
        <a:sym typeface="Calibri" panose="020F0502020204030204"/>
      </a:defRPr>
    </a:lvl7pPr>
    <a:lvl8pPr indent="1600200" latinLnBrk="0">
      <a:defRPr sz="1200">
        <a:latin typeface="+mn-lt"/>
        <a:ea typeface="+mn-ea"/>
        <a:cs typeface="+mn-cs"/>
        <a:sym typeface="Calibri" panose="020F0502020204030204"/>
      </a:defRPr>
    </a:lvl8pPr>
    <a:lvl9pPr indent="1828800" latinLnBrk="0">
      <a:defRPr sz="1200">
        <a:latin typeface="+mn-lt"/>
        <a:ea typeface="+mn-ea"/>
        <a:cs typeface="+mn-cs"/>
        <a:sym typeface="Calibri" panose="020F050202020403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pt 模版修改3-04.jpg" descr="ppt 模版修改3-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-1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58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pt 模版修改3-04.jpg" descr="ppt 模版修改3-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0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1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pt 模版修改3-05.jpg" descr="ppt 模版修改3-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-1"/>
            <a:ext cx="12190926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9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66" name="正文级别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6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标题文本"/>
          <p:cNvSpPr txBox="1"/>
          <p:nvPr>
            <p:ph type="title" hasCustomPrompt="1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175" name="正文级别 1…"/>
          <p:cNvSpPr txBox="1"/>
          <p:nvPr>
            <p:ph type="body" sz="quarter" idx="1" hasCustomPrompt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7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84" name="正文级别 1…"/>
          <p:cNvSpPr txBox="1"/>
          <p:nvPr>
            <p:ph type="body"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8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标题文本"/>
          <p:cNvSpPr txBox="1"/>
          <p:nvPr>
            <p:ph type="title" hasCustomPrompt="1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93" name="正文级别 1…"/>
          <p:cNvSpPr txBox="1"/>
          <p:nvPr>
            <p:ph type="body" sz="quarter" idx="1" hasCustomPrompt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94" name="文本占位符 4"/>
          <p:cNvSpPr/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</a:p>
        </p:txBody>
      </p:sp>
      <p:sp>
        <p:nvSpPr>
          <p:cNvPr id="19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0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ppt 模版修改3-01.jpg" descr="ppt 模版修改3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0"/>
            <a:ext cx="12190926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18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pt 模版修改3-02.jpg" descr="ppt 模版修改3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0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2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图片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096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146" name="iSlide™ 版权声明  COPYRIGHT NOTICEdde2c2de-4721-42d5-ad7a-0e7cc1010371"/>
          <p:cNvGrpSpPr/>
          <p:nvPr/>
        </p:nvGrpSpPr>
        <p:grpSpPr>
          <a:xfrm>
            <a:off x="1955798" y="1929122"/>
            <a:ext cx="7977518" cy="3840600"/>
            <a:chOff x="0" y="0"/>
            <a:chExt cx="7977516" cy="3840599"/>
          </a:xfrm>
        </p:grpSpPr>
        <p:sp>
          <p:nvSpPr>
            <p:cNvPr id="3" name="ïṧľíḋé"/>
            <p:cNvSpPr/>
            <p:nvPr/>
          </p:nvSpPr>
          <p:spPr>
            <a:xfrm>
              <a:off x="-1" y="248434"/>
              <a:ext cx="2296476" cy="1779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" name="íśļïďè"/>
            <p:cNvSpPr/>
            <p:nvPr/>
          </p:nvSpPr>
          <p:spPr>
            <a:xfrm>
              <a:off x="1260650" y="179621"/>
              <a:ext cx="386061" cy="139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" name="išḻîḋê"/>
            <p:cNvSpPr/>
            <p:nvPr/>
          </p:nvSpPr>
          <p:spPr>
            <a:xfrm>
              <a:off x="1677231" y="292159"/>
              <a:ext cx="66928" cy="3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" name="îṩľíḋê"/>
            <p:cNvSpPr/>
            <p:nvPr/>
          </p:nvSpPr>
          <p:spPr>
            <a:xfrm>
              <a:off x="1702010" y="188297"/>
              <a:ext cx="119702" cy="61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" name="îŝļîḓe"/>
            <p:cNvSpPr/>
            <p:nvPr/>
          </p:nvSpPr>
          <p:spPr>
            <a:xfrm>
              <a:off x="1830768" y="187926"/>
              <a:ext cx="93116" cy="40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" name="iṣ1îďé"/>
            <p:cNvSpPr/>
            <p:nvPr/>
          </p:nvSpPr>
          <p:spPr>
            <a:xfrm>
              <a:off x="1957448" y="135658"/>
              <a:ext cx="229565" cy="52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" name="íṧliďe"/>
            <p:cNvSpPr/>
            <p:nvPr/>
          </p:nvSpPr>
          <p:spPr>
            <a:xfrm>
              <a:off x="2065132" y="-1"/>
              <a:ext cx="525972" cy="14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" name="iṣļïďe"/>
            <p:cNvSpPr/>
            <p:nvPr/>
          </p:nvSpPr>
          <p:spPr>
            <a:xfrm>
              <a:off x="2381980" y="4389"/>
              <a:ext cx="1024346" cy="52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" name="îŝḷiḋè"/>
            <p:cNvSpPr/>
            <p:nvPr/>
          </p:nvSpPr>
          <p:spPr>
            <a:xfrm>
              <a:off x="1911656" y="196491"/>
              <a:ext cx="421472" cy="292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" name="îṥļîḓé"/>
            <p:cNvSpPr/>
            <p:nvPr/>
          </p:nvSpPr>
          <p:spPr>
            <a:xfrm>
              <a:off x="1822992" y="403006"/>
              <a:ext cx="106641" cy="50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" name="išļíḓè"/>
            <p:cNvSpPr/>
            <p:nvPr/>
          </p:nvSpPr>
          <p:spPr>
            <a:xfrm>
              <a:off x="2164559" y="782341"/>
              <a:ext cx="152079" cy="120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" name="iṥ1ídè"/>
            <p:cNvSpPr/>
            <p:nvPr/>
          </p:nvSpPr>
          <p:spPr>
            <a:xfrm>
              <a:off x="1883124" y="1288296"/>
              <a:ext cx="34229" cy="25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5" name="îṥľíḋé"/>
            <p:cNvSpPr/>
            <p:nvPr/>
          </p:nvSpPr>
          <p:spPr>
            <a:xfrm>
              <a:off x="1310028" y="1581164"/>
              <a:ext cx="266755" cy="95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6" name="iṥḷíḓe"/>
            <p:cNvSpPr/>
            <p:nvPr/>
          </p:nvSpPr>
          <p:spPr>
            <a:xfrm>
              <a:off x="1542473" y="1677745"/>
              <a:ext cx="176606" cy="55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7" name="íSľîďè"/>
            <p:cNvSpPr/>
            <p:nvPr/>
          </p:nvSpPr>
          <p:spPr>
            <a:xfrm>
              <a:off x="1447523" y="1710412"/>
              <a:ext cx="57793" cy="24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8" name="ïṧ1îďe"/>
            <p:cNvSpPr/>
            <p:nvPr/>
          </p:nvSpPr>
          <p:spPr>
            <a:xfrm>
              <a:off x="1746030" y="1709559"/>
              <a:ext cx="44531" cy="2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9" name="îŝḻíḓè"/>
            <p:cNvSpPr/>
            <p:nvPr/>
          </p:nvSpPr>
          <p:spPr>
            <a:xfrm>
              <a:off x="1610178" y="1584967"/>
              <a:ext cx="38646" cy="23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0" name="iṡļiḑé"/>
            <p:cNvSpPr/>
            <p:nvPr/>
          </p:nvSpPr>
          <p:spPr>
            <a:xfrm>
              <a:off x="1562772" y="1608574"/>
              <a:ext cx="31743" cy="15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1" name="ïṡľïḍe"/>
            <p:cNvSpPr/>
            <p:nvPr/>
          </p:nvSpPr>
          <p:spPr>
            <a:xfrm>
              <a:off x="1479555" y="1503503"/>
              <a:ext cx="22495" cy="4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2" name="ïṧ1îďé"/>
            <p:cNvSpPr/>
            <p:nvPr/>
          </p:nvSpPr>
          <p:spPr>
            <a:xfrm>
              <a:off x="1481410" y="1464536"/>
              <a:ext cx="26879" cy="27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3" name="ïṩļîḍè"/>
            <p:cNvSpPr/>
            <p:nvPr/>
          </p:nvSpPr>
          <p:spPr>
            <a:xfrm>
              <a:off x="1517810" y="1465789"/>
              <a:ext cx="20029" cy="2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4" name="íSļíḓè"/>
            <p:cNvSpPr/>
            <p:nvPr/>
          </p:nvSpPr>
          <p:spPr>
            <a:xfrm>
              <a:off x="1499062" y="1498249"/>
              <a:ext cx="22953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5" name="îšḷiḍè"/>
            <p:cNvSpPr/>
            <p:nvPr/>
          </p:nvSpPr>
          <p:spPr>
            <a:xfrm>
              <a:off x="1554528" y="1537803"/>
              <a:ext cx="12989" cy="19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6" name="íśļîḓé"/>
            <p:cNvSpPr/>
            <p:nvPr/>
          </p:nvSpPr>
          <p:spPr>
            <a:xfrm>
              <a:off x="1557971" y="1569251"/>
              <a:ext cx="19858" cy="12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7" name="iSlïḓe"/>
            <p:cNvSpPr/>
            <p:nvPr/>
          </p:nvSpPr>
          <p:spPr>
            <a:xfrm>
              <a:off x="1360468" y="1676609"/>
              <a:ext cx="25161" cy="16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8" name="iSḷíḍè"/>
            <p:cNvSpPr/>
            <p:nvPr/>
          </p:nvSpPr>
          <p:spPr>
            <a:xfrm>
              <a:off x="1804168" y="1704469"/>
              <a:ext cx="26692" cy="1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9" name="ïṡḻíḓé"/>
            <p:cNvSpPr/>
            <p:nvPr/>
          </p:nvSpPr>
          <p:spPr>
            <a:xfrm>
              <a:off x="1794144" y="1729530"/>
              <a:ext cx="22592" cy="15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0" name="iŝḷïḋé"/>
            <p:cNvSpPr/>
            <p:nvPr/>
          </p:nvSpPr>
          <p:spPr>
            <a:xfrm>
              <a:off x="1843112" y="1747093"/>
              <a:ext cx="28448" cy="18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1" name="íŝľîdé"/>
            <p:cNvSpPr/>
            <p:nvPr/>
          </p:nvSpPr>
          <p:spPr>
            <a:xfrm>
              <a:off x="1875597" y="1733084"/>
              <a:ext cx="17693" cy="1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2" name="isḷiḓè"/>
            <p:cNvSpPr/>
            <p:nvPr/>
          </p:nvSpPr>
          <p:spPr>
            <a:xfrm>
              <a:off x="1837940" y="1709992"/>
              <a:ext cx="12990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3" name="iṥlíḋé"/>
            <p:cNvSpPr/>
            <p:nvPr/>
          </p:nvSpPr>
          <p:spPr>
            <a:xfrm>
              <a:off x="1905042" y="1734760"/>
              <a:ext cx="20019" cy="18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4" name="îśľíḋê"/>
            <p:cNvSpPr/>
            <p:nvPr/>
          </p:nvSpPr>
          <p:spPr>
            <a:xfrm>
              <a:off x="1883779" y="1765321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5" name="ísļïḓe"/>
            <p:cNvSpPr/>
            <p:nvPr/>
          </p:nvSpPr>
          <p:spPr>
            <a:xfrm>
              <a:off x="1907826" y="1766718"/>
              <a:ext cx="16536" cy="26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6" name="ïsḷîḑê"/>
            <p:cNvSpPr/>
            <p:nvPr/>
          </p:nvSpPr>
          <p:spPr>
            <a:xfrm>
              <a:off x="1917055" y="1797785"/>
              <a:ext cx="14732" cy="13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7" name="îṩḻiḋè"/>
            <p:cNvSpPr/>
            <p:nvPr/>
          </p:nvSpPr>
          <p:spPr>
            <a:xfrm>
              <a:off x="1691019" y="1876695"/>
              <a:ext cx="19706" cy="27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8" name="îṧḷîḋè"/>
            <p:cNvSpPr/>
            <p:nvPr/>
          </p:nvSpPr>
          <p:spPr>
            <a:xfrm>
              <a:off x="1660866" y="1875118"/>
              <a:ext cx="13934" cy="23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9" name="iṥľiḋe"/>
            <p:cNvSpPr/>
            <p:nvPr/>
          </p:nvSpPr>
          <p:spPr>
            <a:xfrm>
              <a:off x="1927225" y="1822849"/>
              <a:ext cx="15927" cy="14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0" name="iSľíḋê"/>
            <p:cNvSpPr/>
            <p:nvPr/>
          </p:nvSpPr>
          <p:spPr>
            <a:xfrm>
              <a:off x="1909695" y="1846630"/>
              <a:ext cx="12989" cy="18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1" name="isľïḋé"/>
            <p:cNvSpPr/>
            <p:nvPr/>
          </p:nvSpPr>
          <p:spPr>
            <a:xfrm>
              <a:off x="1898610" y="1870664"/>
              <a:ext cx="12989" cy="14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2" name="îṡ1íḓê"/>
            <p:cNvSpPr/>
            <p:nvPr/>
          </p:nvSpPr>
          <p:spPr>
            <a:xfrm>
              <a:off x="1882620" y="1898552"/>
              <a:ext cx="12989" cy="17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3" name="îṩ1iḓé"/>
            <p:cNvSpPr/>
            <p:nvPr/>
          </p:nvSpPr>
          <p:spPr>
            <a:xfrm>
              <a:off x="1871960" y="1938744"/>
              <a:ext cx="31094" cy="30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4" name="íṧḻiḓe"/>
            <p:cNvSpPr/>
            <p:nvPr/>
          </p:nvSpPr>
          <p:spPr>
            <a:xfrm>
              <a:off x="1960900" y="1861216"/>
              <a:ext cx="20412" cy="17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5" name="îṣḻîḍè"/>
            <p:cNvSpPr/>
            <p:nvPr/>
          </p:nvSpPr>
          <p:spPr>
            <a:xfrm>
              <a:off x="1904454" y="1917810"/>
              <a:ext cx="17050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6" name="îślïde"/>
            <p:cNvSpPr/>
            <p:nvPr/>
          </p:nvSpPr>
          <p:spPr>
            <a:xfrm>
              <a:off x="598764" y="791580"/>
              <a:ext cx="66056" cy="58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7" name="ïšľidê"/>
            <p:cNvSpPr/>
            <p:nvPr/>
          </p:nvSpPr>
          <p:spPr>
            <a:xfrm>
              <a:off x="596697" y="642643"/>
              <a:ext cx="35113" cy="38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8" name="íšḷîḍê"/>
            <p:cNvSpPr/>
            <p:nvPr/>
          </p:nvSpPr>
          <p:spPr>
            <a:xfrm>
              <a:off x="593459" y="598289"/>
              <a:ext cx="22278" cy="33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9" name="iSlïdè"/>
            <p:cNvSpPr/>
            <p:nvPr/>
          </p:nvSpPr>
          <p:spPr>
            <a:xfrm>
              <a:off x="622777" y="614128"/>
              <a:ext cx="12989" cy="14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0" name="išlídé"/>
            <p:cNvSpPr/>
            <p:nvPr/>
          </p:nvSpPr>
          <p:spPr>
            <a:xfrm>
              <a:off x="178142" y="587908"/>
              <a:ext cx="72487" cy="34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1" name="îšḻîḓé"/>
            <p:cNvSpPr/>
            <p:nvPr/>
          </p:nvSpPr>
          <p:spPr>
            <a:xfrm>
              <a:off x="1354275" y="1895117"/>
              <a:ext cx="1251024" cy="1878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2" name="îŝľïḋê"/>
            <p:cNvSpPr/>
            <p:nvPr/>
          </p:nvSpPr>
          <p:spPr>
            <a:xfrm>
              <a:off x="1974978" y="3769273"/>
              <a:ext cx="140062" cy="7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3" name="i$ļïďê"/>
            <p:cNvSpPr/>
            <p:nvPr/>
          </p:nvSpPr>
          <p:spPr>
            <a:xfrm>
              <a:off x="2141078" y="3723313"/>
              <a:ext cx="87407" cy="37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4" name="íSliḑè"/>
            <p:cNvSpPr/>
            <p:nvPr/>
          </p:nvSpPr>
          <p:spPr>
            <a:xfrm>
              <a:off x="3080307" y="1176424"/>
              <a:ext cx="1809140" cy="2074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5" name="iṣ1ïḓe"/>
            <p:cNvSpPr/>
            <p:nvPr/>
          </p:nvSpPr>
          <p:spPr>
            <a:xfrm>
              <a:off x="5018410" y="2394523"/>
              <a:ext cx="17842" cy="21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6" name="ïṩḷïḍè"/>
            <p:cNvSpPr/>
            <p:nvPr/>
          </p:nvSpPr>
          <p:spPr>
            <a:xfrm>
              <a:off x="4667302" y="2612852"/>
              <a:ext cx="197257" cy="377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7" name="iŝ1íďé"/>
            <p:cNvSpPr/>
            <p:nvPr/>
          </p:nvSpPr>
          <p:spPr>
            <a:xfrm>
              <a:off x="4719044" y="2647471"/>
              <a:ext cx="12989" cy="20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8" name="í$ḷíďê"/>
            <p:cNvSpPr/>
            <p:nvPr/>
          </p:nvSpPr>
          <p:spPr>
            <a:xfrm>
              <a:off x="4698644" y="2616082"/>
              <a:ext cx="16729" cy="16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9" name="ïśḻíde"/>
            <p:cNvSpPr/>
            <p:nvPr/>
          </p:nvSpPr>
          <p:spPr>
            <a:xfrm>
              <a:off x="4678340" y="2626411"/>
              <a:ext cx="16148" cy="13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0" name="íṥlíḋe"/>
            <p:cNvSpPr/>
            <p:nvPr/>
          </p:nvSpPr>
          <p:spPr>
            <a:xfrm>
              <a:off x="4663675" y="2594388"/>
              <a:ext cx="12989" cy="19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1" name="íṧḻiďê"/>
            <p:cNvSpPr/>
            <p:nvPr/>
          </p:nvSpPr>
          <p:spPr>
            <a:xfrm>
              <a:off x="4988947" y="2845151"/>
              <a:ext cx="21245" cy="28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2" name="i$ḷíḓe"/>
            <p:cNvSpPr/>
            <p:nvPr/>
          </p:nvSpPr>
          <p:spPr>
            <a:xfrm>
              <a:off x="5038935" y="2823277"/>
              <a:ext cx="12989" cy="18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3" name="îş1íḓè"/>
            <p:cNvSpPr/>
            <p:nvPr/>
          </p:nvSpPr>
          <p:spPr>
            <a:xfrm>
              <a:off x="3374892" y="2706791"/>
              <a:ext cx="25298" cy="24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4" name="îšḷidé"/>
            <p:cNvSpPr/>
            <p:nvPr/>
          </p:nvSpPr>
          <p:spPr>
            <a:xfrm>
              <a:off x="3693952" y="2219469"/>
              <a:ext cx="18455" cy="16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5" name="íṡlîḍê"/>
            <p:cNvSpPr/>
            <p:nvPr/>
          </p:nvSpPr>
          <p:spPr>
            <a:xfrm>
              <a:off x="3752058" y="2145241"/>
              <a:ext cx="16435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6" name="iŝľiďe"/>
            <p:cNvSpPr/>
            <p:nvPr/>
          </p:nvSpPr>
          <p:spPr>
            <a:xfrm>
              <a:off x="3730815" y="2191139"/>
              <a:ext cx="12989" cy="12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7" name="ïslïdé"/>
            <p:cNvSpPr/>
            <p:nvPr/>
          </p:nvSpPr>
          <p:spPr>
            <a:xfrm>
              <a:off x="2916045" y="1800855"/>
              <a:ext cx="18712" cy="16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8" name="íṡľîḓe"/>
            <p:cNvSpPr/>
            <p:nvPr/>
          </p:nvSpPr>
          <p:spPr>
            <a:xfrm>
              <a:off x="2894998" y="1804163"/>
              <a:ext cx="14625" cy="14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9" name="işḷïḑè"/>
            <p:cNvSpPr/>
            <p:nvPr/>
          </p:nvSpPr>
          <p:spPr>
            <a:xfrm>
              <a:off x="2889640" y="1771325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0" name="íśḷíďé"/>
            <p:cNvSpPr/>
            <p:nvPr/>
          </p:nvSpPr>
          <p:spPr>
            <a:xfrm>
              <a:off x="2923035" y="1772846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1" name="îṣḷïḍe"/>
            <p:cNvSpPr/>
            <p:nvPr/>
          </p:nvSpPr>
          <p:spPr>
            <a:xfrm>
              <a:off x="2852390" y="1746321"/>
              <a:ext cx="12989" cy="17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2" name="ïŝ1ïḑé"/>
            <p:cNvSpPr/>
            <p:nvPr/>
          </p:nvSpPr>
          <p:spPr>
            <a:xfrm>
              <a:off x="4194388" y="109822"/>
              <a:ext cx="3219273" cy="2105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3" name="išḷiďé"/>
            <p:cNvSpPr/>
            <p:nvPr/>
          </p:nvSpPr>
          <p:spPr>
            <a:xfrm>
              <a:off x="5149741" y="50201"/>
              <a:ext cx="261140" cy="7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4" name="iṣļiḑè"/>
            <p:cNvSpPr/>
            <p:nvPr/>
          </p:nvSpPr>
          <p:spPr>
            <a:xfrm>
              <a:off x="6793316" y="715102"/>
              <a:ext cx="172939" cy="20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5" name="i$1ïḓé"/>
            <p:cNvSpPr/>
            <p:nvPr/>
          </p:nvSpPr>
          <p:spPr>
            <a:xfrm>
              <a:off x="6957041" y="943964"/>
              <a:ext cx="121206" cy="115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6" name="íṥlîḋè"/>
            <p:cNvSpPr/>
            <p:nvPr/>
          </p:nvSpPr>
          <p:spPr>
            <a:xfrm>
              <a:off x="6862929" y="1067388"/>
              <a:ext cx="218041" cy="211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7" name="ïṥ1íďe"/>
            <p:cNvSpPr/>
            <p:nvPr/>
          </p:nvSpPr>
          <p:spPr>
            <a:xfrm>
              <a:off x="6908624" y="1272372"/>
              <a:ext cx="37819" cy="33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8" name="iSľiḑê"/>
            <p:cNvSpPr/>
            <p:nvPr/>
          </p:nvSpPr>
          <p:spPr>
            <a:xfrm>
              <a:off x="6852754" y="1279224"/>
              <a:ext cx="46565" cy="65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9" name="ïśľiḋè"/>
            <p:cNvSpPr/>
            <p:nvPr/>
          </p:nvSpPr>
          <p:spPr>
            <a:xfrm>
              <a:off x="6674050" y="1520882"/>
              <a:ext cx="44303" cy="85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0" name="ïṡ1íḑe"/>
            <p:cNvSpPr/>
            <p:nvPr/>
          </p:nvSpPr>
          <p:spPr>
            <a:xfrm>
              <a:off x="6401633" y="1676981"/>
              <a:ext cx="48600" cy="50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1" name="išḻíḓe"/>
            <p:cNvSpPr/>
            <p:nvPr/>
          </p:nvSpPr>
          <p:spPr>
            <a:xfrm>
              <a:off x="6704879" y="1711993"/>
              <a:ext cx="126125" cy="16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2" name="îṥļidè"/>
            <p:cNvSpPr/>
            <p:nvPr/>
          </p:nvSpPr>
          <p:spPr>
            <a:xfrm>
              <a:off x="6654344" y="1935947"/>
              <a:ext cx="70903" cy="77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3" name="îŝḷîdé"/>
            <p:cNvSpPr/>
            <p:nvPr/>
          </p:nvSpPr>
          <p:spPr>
            <a:xfrm>
              <a:off x="6733969" y="1871262"/>
              <a:ext cx="33319" cy="33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4" name="i$ļíḋè"/>
            <p:cNvSpPr/>
            <p:nvPr/>
          </p:nvSpPr>
          <p:spPr>
            <a:xfrm>
              <a:off x="6842102" y="1896225"/>
              <a:ext cx="56025" cy="389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5" name="iSľïḓê"/>
            <p:cNvSpPr/>
            <p:nvPr/>
          </p:nvSpPr>
          <p:spPr>
            <a:xfrm>
              <a:off x="6807176" y="1840580"/>
              <a:ext cx="15456" cy="20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6" name="íṣḻïḍê"/>
            <p:cNvSpPr/>
            <p:nvPr/>
          </p:nvSpPr>
          <p:spPr>
            <a:xfrm>
              <a:off x="6766513" y="1911288"/>
              <a:ext cx="37863" cy="38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7" name="iṣlíḍe"/>
            <p:cNvSpPr/>
            <p:nvPr/>
          </p:nvSpPr>
          <p:spPr>
            <a:xfrm>
              <a:off x="6796285" y="1952581"/>
              <a:ext cx="29601" cy="43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8" name="iṥliḓé"/>
            <p:cNvSpPr/>
            <p:nvPr/>
          </p:nvSpPr>
          <p:spPr>
            <a:xfrm>
              <a:off x="6835402" y="1929728"/>
              <a:ext cx="23771" cy="4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9" name="íślîḋè"/>
            <p:cNvSpPr/>
            <p:nvPr/>
          </p:nvSpPr>
          <p:spPr>
            <a:xfrm>
              <a:off x="6793261" y="1968222"/>
              <a:ext cx="129151" cy="126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0" name="îŝḷîḋé"/>
            <p:cNvSpPr/>
            <p:nvPr/>
          </p:nvSpPr>
          <p:spPr>
            <a:xfrm>
              <a:off x="6443286" y="2060850"/>
              <a:ext cx="261797" cy="302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1" name="îṣḻîḓè"/>
            <p:cNvSpPr/>
            <p:nvPr/>
          </p:nvSpPr>
          <p:spPr>
            <a:xfrm>
              <a:off x="6706223" y="2206630"/>
              <a:ext cx="175516" cy="209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2" name="íṣlïḑé"/>
            <p:cNvSpPr/>
            <p:nvPr/>
          </p:nvSpPr>
          <p:spPr>
            <a:xfrm>
              <a:off x="6942328" y="2180431"/>
              <a:ext cx="32551" cy="82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3" name="iṧḷîdé"/>
            <p:cNvSpPr/>
            <p:nvPr/>
          </p:nvSpPr>
          <p:spPr>
            <a:xfrm>
              <a:off x="6956687" y="2331604"/>
              <a:ext cx="65560" cy="29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4" name="iSľïḍè"/>
            <p:cNvSpPr/>
            <p:nvPr/>
          </p:nvSpPr>
          <p:spPr>
            <a:xfrm>
              <a:off x="6821599" y="2492968"/>
              <a:ext cx="106006" cy="64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5" name="îšľîḍé"/>
            <p:cNvSpPr/>
            <p:nvPr/>
          </p:nvSpPr>
          <p:spPr>
            <a:xfrm>
              <a:off x="6736657" y="2486323"/>
              <a:ext cx="71800" cy="3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6" name="íṩľîḑê"/>
            <p:cNvSpPr/>
            <p:nvPr/>
          </p:nvSpPr>
          <p:spPr>
            <a:xfrm>
              <a:off x="6635198" y="2493364"/>
              <a:ext cx="58921" cy="27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7" name="iṩḷîḓe"/>
            <p:cNvSpPr/>
            <p:nvPr/>
          </p:nvSpPr>
          <p:spPr>
            <a:xfrm>
              <a:off x="6707111" y="2525138"/>
              <a:ext cx="43741" cy="24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8" name="iṥḷîḍè"/>
            <p:cNvSpPr/>
            <p:nvPr/>
          </p:nvSpPr>
          <p:spPr>
            <a:xfrm>
              <a:off x="6348004" y="2427388"/>
              <a:ext cx="263047" cy="75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9" name="îşļiḋè"/>
            <p:cNvSpPr/>
            <p:nvPr/>
          </p:nvSpPr>
          <p:spPr>
            <a:xfrm>
              <a:off x="6087670" y="2091359"/>
              <a:ext cx="280221" cy="328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0" name="íš1îďê"/>
            <p:cNvSpPr/>
            <p:nvPr/>
          </p:nvSpPr>
          <p:spPr>
            <a:xfrm>
              <a:off x="5658502" y="1981067"/>
              <a:ext cx="60432" cy="91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1" name="iṧlîḑe"/>
            <p:cNvSpPr/>
            <p:nvPr/>
          </p:nvSpPr>
          <p:spPr>
            <a:xfrm>
              <a:off x="5466376" y="2080498"/>
              <a:ext cx="16040" cy="19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2" name="iṥlïḍé"/>
            <p:cNvSpPr/>
            <p:nvPr/>
          </p:nvSpPr>
          <p:spPr>
            <a:xfrm>
              <a:off x="5463709" y="2119723"/>
              <a:ext cx="17104" cy="15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3" name="ïṥlíḑê"/>
            <p:cNvSpPr/>
            <p:nvPr/>
          </p:nvSpPr>
          <p:spPr>
            <a:xfrm>
              <a:off x="5446060" y="2055937"/>
              <a:ext cx="14954" cy="16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4" name="îşľiďè"/>
            <p:cNvSpPr/>
            <p:nvPr/>
          </p:nvSpPr>
          <p:spPr>
            <a:xfrm>
              <a:off x="4842366" y="1476456"/>
              <a:ext cx="17742" cy="24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5" name="i$1iḍé"/>
            <p:cNvSpPr/>
            <p:nvPr/>
          </p:nvSpPr>
          <p:spPr>
            <a:xfrm>
              <a:off x="4358145" y="1221252"/>
              <a:ext cx="53368" cy="35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6" name="îṣľïḑe"/>
            <p:cNvSpPr/>
            <p:nvPr/>
          </p:nvSpPr>
          <p:spPr>
            <a:xfrm>
              <a:off x="3321160" y="268803"/>
              <a:ext cx="1621427" cy="944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7" name="ïṩḻîḑê"/>
            <p:cNvSpPr/>
            <p:nvPr/>
          </p:nvSpPr>
          <p:spPr>
            <a:xfrm>
              <a:off x="4605562" y="142362"/>
              <a:ext cx="244966" cy="142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8" name="işļïdê"/>
            <p:cNvSpPr/>
            <p:nvPr/>
          </p:nvSpPr>
          <p:spPr>
            <a:xfrm>
              <a:off x="3808843" y="62541"/>
              <a:ext cx="284342" cy="108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9" name="işlíďe"/>
            <p:cNvSpPr/>
            <p:nvPr/>
          </p:nvSpPr>
          <p:spPr>
            <a:xfrm>
              <a:off x="3131477" y="382721"/>
              <a:ext cx="181570" cy="74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0" name="íSḻïḓè"/>
            <p:cNvSpPr/>
            <p:nvPr/>
          </p:nvSpPr>
          <p:spPr>
            <a:xfrm>
              <a:off x="3448037" y="281006"/>
              <a:ext cx="32779" cy="15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1" name="ïS1îdê"/>
            <p:cNvSpPr/>
            <p:nvPr/>
          </p:nvSpPr>
          <p:spPr>
            <a:xfrm>
              <a:off x="3457211" y="468842"/>
              <a:ext cx="27922" cy="18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2" name="isḻiḑe"/>
            <p:cNvSpPr/>
            <p:nvPr/>
          </p:nvSpPr>
          <p:spPr>
            <a:xfrm>
              <a:off x="3460357" y="489069"/>
              <a:ext cx="16948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3" name="ïSľîďê"/>
            <p:cNvSpPr/>
            <p:nvPr/>
          </p:nvSpPr>
          <p:spPr>
            <a:xfrm>
              <a:off x="3338212" y="669177"/>
              <a:ext cx="112334" cy="10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4" name="ïs1ídé"/>
            <p:cNvSpPr/>
            <p:nvPr/>
          </p:nvSpPr>
          <p:spPr>
            <a:xfrm>
              <a:off x="3441887" y="592227"/>
              <a:ext cx="164258" cy="215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5" name="íṩḷíḋé"/>
            <p:cNvSpPr/>
            <p:nvPr/>
          </p:nvSpPr>
          <p:spPr>
            <a:xfrm>
              <a:off x="3467651" y="687339"/>
              <a:ext cx="12990" cy="16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6" name="išḷîḓè"/>
            <p:cNvSpPr/>
            <p:nvPr/>
          </p:nvSpPr>
          <p:spPr>
            <a:xfrm>
              <a:off x="3484815" y="820796"/>
              <a:ext cx="14104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7" name="îṣḻîḑe"/>
            <p:cNvSpPr/>
            <p:nvPr/>
          </p:nvSpPr>
          <p:spPr>
            <a:xfrm>
              <a:off x="3504981" y="825204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8" name="ïṧľiḍê"/>
            <p:cNvSpPr/>
            <p:nvPr/>
          </p:nvSpPr>
          <p:spPr>
            <a:xfrm>
              <a:off x="3598957" y="1087718"/>
              <a:ext cx="31343" cy="36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9" name="îṧlïdé"/>
            <p:cNvSpPr/>
            <p:nvPr/>
          </p:nvSpPr>
          <p:spPr>
            <a:xfrm>
              <a:off x="3764210" y="1009702"/>
              <a:ext cx="25941" cy="41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0" name="íṥ1îdé"/>
            <p:cNvSpPr/>
            <p:nvPr/>
          </p:nvSpPr>
          <p:spPr>
            <a:xfrm>
              <a:off x="3754077" y="1066560"/>
              <a:ext cx="35194" cy="61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1" name="iṧḻídé"/>
            <p:cNvSpPr/>
            <p:nvPr/>
          </p:nvSpPr>
          <p:spPr>
            <a:xfrm>
              <a:off x="3861433" y="1149401"/>
              <a:ext cx="69438" cy="37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2" name="íślïďe"/>
            <p:cNvSpPr/>
            <p:nvPr/>
          </p:nvSpPr>
          <p:spPr>
            <a:xfrm>
              <a:off x="3894408" y="1207636"/>
              <a:ext cx="15389" cy="13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3" name="isľiḍè"/>
            <p:cNvSpPr/>
            <p:nvPr/>
          </p:nvSpPr>
          <p:spPr>
            <a:xfrm>
              <a:off x="4133129" y="1220725"/>
              <a:ext cx="77273" cy="26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4" name="iś1ïďè"/>
            <p:cNvSpPr/>
            <p:nvPr/>
          </p:nvSpPr>
          <p:spPr>
            <a:xfrm>
              <a:off x="3996405" y="527102"/>
              <a:ext cx="25720" cy="21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5" name="ísḷiḋe"/>
            <p:cNvSpPr/>
            <p:nvPr/>
          </p:nvSpPr>
          <p:spPr>
            <a:xfrm>
              <a:off x="6466107" y="2582796"/>
              <a:ext cx="1049789" cy="802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6" name="ísļíḑê"/>
            <p:cNvSpPr/>
            <p:nvPr/>
          </p:nvSpPr>
          <p:spPr>
            <a:xfrm>
              <a:off x="7092908" y="3432790"/>
              <a:ext cx="98325" cy="81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7" name="iṣḷîḓe"/>
            <p:cNvSpPr/>
            <p:nvPr/>
          </p:nvSpPr>
          <p:spPr>
            <a:xfrm>
              <a:off x="7542517" y="3427981"/>
              <a:ext cx="267418" cy="167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8" name="îŝḻiďê"/>
            <p:cNvSpPr/>
            <p:nvPr/>
          </p:nvSpPr>
          <p:spPr>
            <a:xfrm>
              <a:off x="7846702" y="3261521"/>
              <a:ext cx="130815" cy="199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9" name="iś1ïḍê"/>
            <p:cNvSpPr/>
            <p:nvPr/>
          </p:nvSpPr>
          <p:spPr>
            <a:xfrm>
              <a:off x="7856151" y="3084552"/>
              <a:ext cx="12989" cy="22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0" name="ísḻíďe"/>
            <p:cNvSpPr/>
            <p:nvPr/>
          </p:nvSpPr>
          <p:spPr>
            <a:xfrm>
              <a:off x="7827935" y="2802561"/>
              <a:ext cx="83362" cy="103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1" name="ïsḻiḍê"/>
            <p:cNvSpPr/>
            <p:nvPr/>
          </p:nvSpPr>
          <p:spPr>
            <a:xfrm>
              <a:off x="7944545" y="2690519"/>
              <a:ext cx="29847" cy="50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2" name="îṧľîďê"/>
            <p:cNvSpPr/>
            <p:nvPr/>
          </p:nvSpPr>
          <p:spPr>
            <a:xfrm>
              <a:off x="7639167" y="2410407"/>
              <a:ext cx="36313" cy="51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3" name="îṥļiḋe"/>
            <p:cNvSpPr/>
            <p:nvPr/>
          </p:nvSpPr>
          <p:spPr>
            <a:xfrm>
              <a:off x="7687256" y="2449701"/>
              <a:ext cx="36203" cy="31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4" name="îṡlïde"/>
            <p:cNvSpPr/>
            <p:nvPr/>
          </p:nvSpPr>
          <p:spPr>
            <a:xfrm>
              <a:off x="7702422" y="2491999"/>
              <a:ext cx="29603" cy="30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5" name="iŝḷîḓé"/>
            <p:cNvSpPr/>
            <p:nvPr/>
          </p:nvSpPr>
          <p:spPr>
            <a:xfrm>
              <a:off x="7739113" y="2478066"/>
              <a:ext cx="37107" cy="33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6" name="ïṧḷîḓé"/>
            <p:cNvSpPr/>
            <p:nvPr/>
          </p:nvSpPr>
          <p:spPr>
            <a:xfrm>
              <a:off x="7758293" y="2529344"/>
              <a:ext cx="29750" cy="18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7" name="iṩliḋe"/>
            <p:cNvSpPr/>
            <p:nvPr/>
          </p:nvSpPr>
          <p:spPr>
            <a:xfrm>
              <a:off x="7793822" y="2501974"/>
              <a:ext cx="21793" cy="42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8" name="íṩľíḋê"/>
            <p:cNvSpPr/>
            <p:nvPr/>
          </p:nvSpPr>
          <p:spPr>
            <a:xfrm>
              <a:off x="7805684" y="2559508"/>
              <a:ext cx="19383" cy="16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9" name="íṩḻïḓé"/>
            <p:cNvSpPr/>
            <p:nvPr/>
          </p:nvSpPr>
          <p:spPr>
            <a:xfrm>
              <a:off x="7555035" y="2329354"/>
              <a:ext cx="69095" cy="6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0" name="ïşḻïdé"/>
            <p:cNvSpPr/>
            <p:nvPr/>
          </p:nvSpPr>
          <p:spPr>
            <a:xfrm>
              <a:off x="7508016" y="2373869"/>
              <a:ext cx="91627" cy="73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1" name="iş1ïḓe"/>
            <p:cNvSpPr/>
            <p:nvPr/>
          </p:nvSpPr>
          <p:spPr>
            <a:xfrm>
              <a:off x="7038842" y="2269118"/>
              <a:ext cx="522204" cy="308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2" name="išḷïďê"/>
            <p:cNvSpPr/>
            <p:nvPr/>
          </p:nvSpPr>
          <p:spPr>
            <a:xfrm>
              <a:off x="7112320" y="2018708"/>
              <a:ext cx="14547" cy="18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3" name="ïṩ1iḑé"/>
            <p:cNvSpPr/>
            <p:nvPr/>
          </p:nvSpPr>
          <p:spPr>
            <a:xfrm>
              <a:off x="7367414" y="1769963"/>
              <a:ext cx="12989" cy="17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4" name="îŝļïḍè"/>
            <p:cNvSpPr/>
            <p:nvPr/>
          </p:nvSpPr>
          <p:spPr>
            <a:xfrm>
              <a:off x="7346559" y="1830605"/>
              <a:ext cx="14568" cy="24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5" name="îsḻiďê"/>
            <p:cNvSpPr/>
            <p:nvPr/>
          </p:nvSpPr>
          <p:spPr>
            <a:xfrm>
              <a:off x="7747646" y="2034030"/>
              <a:ext cx="15137" cy="22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</p:grpSp>
      <p:pic>
        <p:nvPicPr>
          <p:cNvPr id="147" name="图片 151" descr="图片 15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98453" y="99550"/>
            <a:ext cx="1161337" cy="41653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48" name="标题文本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149" name="正文级别 1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50" name="幻灯片编号"/>
          <p:cNvSpPr txBox="1"/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tags" Target="../tags/tag2.xml"/><Relationship Id="rId2" Type="http://schemas.openxmlformats.org/officeDocument/2006/relationships/image" Target="../media/image12.jpeg"/><Relationship Id="rId18" Type="http://schemas.openxmlformats.org/officeDocument/2006/relationships/slideLayout" Target="../slideLayouts/slideLayout11.xml"/><Relationship Id="rId17" Type="http://schemas.openxmlformats.org/officeDocument/2006/relationships/image" Target="../media/image26.png"/><Relationship Id="rId16" Type="http://schemas.openxmlformats.org/officeDocument/2006/relationships/image" Target="../media/image25.png"/><Relationship Id="rId15" Type="http://schemas.openxmlformats.org/officeDocument/2006/relationships/image" Target="../media/image24.png"/><Relationship Id="rId14" Type="http://schemas.openxmlformats.org/officeDocument/2006/relationships/image" Target="../media/image23.png"/><Relationship Id="rId13" Type="http://schemas.openxmlformats.org/officeDocument/2006/relationships/image" Target="../media/image22.png"/><Relationship Id="rId12" Type="http://schemas.openxmlformats.org/officeDocument/2006/relationships/image" Target="../media/image21.png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精准管控"/>
          <p:cNvSpPr txBox="1"/>
          <p:nvPr/>
        </p:nvSpPr>
        <p:spPr>
          <a:xfrm>
            <a:off x="861695" y="2779713"/>
            <a:ext cx="6372225" cy="994410"/>
          </a:xfrm>
          <a:prstGeom prst="rect">
            <a:avLst/>
          </a:prstGeom>
          <a:ln w="12700">
            <a:miter lim="400000"/>
          </a:ln>
        </p:spPr>
        <p:txBody>
          <a:bodyPr wrap="square" lIns="35716" tIns="35716" rIns="35716" bIns="35716" anchor="ctr">
            <a:spAutoFit/>
          </a:bodyPr>
          <a:lstStyle>
            <a:lvl1pPr defTabSz="457200">
              <a:defRPr sz="30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l"/>
            <a:r>
              <a:rPr lang="zh-CN"/>
              <a:t>送祝福、对春联、晒年味</a:t>
            </a:r>
            <a:endParaRPr lang="zh-CN"/>
          </a:p>
          <a:p>
            <a:pPr algn="l"/>
            <a:r>
              <a:rPr lang="zh-CN"/>
              <a:t> </a:t>
            </a:r>
            <a:r>
              <a:rPr lang="en-US" altLang="zh-CN"/>
              <a:t>            </a:t>
            </a:r>
            <a:r>
              <a:rPr lang="en-US" altLang="zh-CN" sz="2400"/>
              <a:t>——</a:t>
            </a:r>
            <a:r>
              <a:rPr lang="zh-CN" sz="2400"/>
              <a:t>春节</a:t>
            </a:r>
            <a:r>
              <a:rPr lang="zh-CN" sz="2400">
                <a:sym typeface="+mn-ea"/>
              </a:rPr>
              <a:t>活动</a:t>
            </a:r>
            <a:r>
              <a:rPr lang="zh-CN" sz="2400"/>
              <a:t>运营推荐方案</a:t>
            </a:r>
            <a:endParaRPr lang="zh-CN" sz="2400"/>
          </a:p>
        </p:txBody>
      </p:sp>
      <p:sp>
        <p:nvSpPr>
          <p:cNvPr id="260" name="精准管控"/>
          <p:cNvSpPr txBox="1"/>
          <p:nvPr/>
        </p:nvSpPr>
        <p:spPr>
          <a:xfrm>
            <a:off x="860893" y="5629727"/>
            <a:ext cx="4197980" cy="71151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>
            <a:spAutoFit/>
          </a:bodyPr>
          <a:lstStyle/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姓名：</a:t>
            </a:r>
          </a:p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部门：</a:t>
            </a:r>
          </a:p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日期：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88955" cy="329184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新春送祝福（方式一）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环节流程：</a:t>
            </a:r>
            <a:endParaRPr lang="zh-CN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领导送祝福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新春送祝福环节开始时，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企业核心管理层在企业公共群以及平台社区内发布祝福；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发布群内通知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领导发布祝福后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，发布活动环节规则、操作流程等信息至全员群，动员全员参与到新春送祝福环节中；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祝福带动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由人力资源部率先发送祝福，为员工打样，同时起到带动作用；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本日祝语精选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从每日的祝语中选出语句优美，文采惊艳的作为精选，并在群内公布，建议每日精选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祝语获赞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 N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数据统计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整个环节中分两次公布获赞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 N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的摆列情况（建议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日公布）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935970" cy="181483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新春送祝福（方式一）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活动意义：企业内相互送祝福，表达自身心意的同时营造相互关怀的氛围，打造其乐融融的企业文化；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学员操作路径（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端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&amp;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移动端）：学员界面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社区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发表文章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输入文章名称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在补充内容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正文中撰写祝福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选择圈子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（新春送祝福）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发布；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27125" y="2703830"/>
            <a:ext cx="8322310" cy="3952206"/>
            <a:chOff x="1775" y="3909"/>
            <a:chExt cx="13842" cy="657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661" y="3909"/>
              <a:ext cx="2956" cy="6573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5" y="4160"/>
              <a:ext cx="8100" cy="6247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10781" y="4740"/>
              <a:ext cx="1077" cy="61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标题</a:t>
              </a:r>
              <a:endPara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733" y="7162"/>
              <a:ext cx="1163" cy="61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正文</a:t>
              </a:r>
              <a:endPara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739" y="9368"/>
              <a:ext cx="1158" cy="61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圈子</a:t>
              </a:r>
              <a:endPara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938" y="5052"/>
              <a:ext cx="162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858" y="5029"/>
              <a:ext cx="1135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806" y="7451"/>
              <a:ext cx="162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167" y="6307"/>
              <a:ext cx="1766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152" y="6302"/>
              <a:ext cx="0" cy="885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768" y="9739"/>
              <a:ext cx="1673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3009" y="8291"/>
              <a:ext cx="0" cy="1398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1718" y="9709"/>
              <a:ext cx="1291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</p:grp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88955" cy="366141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新春送祝福（方式二）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环节流程：</a:t>
            </a:r>
            <a:endParaRPr lang="zh-CN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领导拜新年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提前录制好公司最高领导的祝福视频，在全员群与平台微课上进行上传，为增加拜年氛围，公司核心领导层可在群内发拜年红包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核心领导发布祝福微课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司核心领导发布祝福视频微课，起到新年祝福的引领作用（建议提前与核心领导沟通好，也可以提前拍好，届时上传，尽可能确保核心领导的拜年视频靠前），为确保祝福视频的美观度，可用抖音进行拍摄，或用剪映进行模板编辑；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发布送祝福群内提示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新春送祝福环节开始时，在群内发布送祝福的消息提示，提醒大家这一事项；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祝福微课获赞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 N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数据统计；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88955" cy="144526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新春送祝福（方式二）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学员操作路径（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端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&amp;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移动端）：学员界面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微课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发布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视频微课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拍摄微课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上传视频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填写信息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知识分类选择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新春拜新年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可见范围设置为全员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发布；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 descr="a8f497c3870cee4270b1549ffc711a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710180"/>
            <a:ext cx="1689735" cy="375475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6" name="图片 5" descr="1b389046a488b954f36c11fa82ffa4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2728595"/>
            <a:ext cx="1685290" cy="374713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7" name="图片 6" descr="c810e083bf7d9a29acafdebd77ab3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2710180"/>
            <a:ext cx="1673225" cy="371983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8" name="椭圆 7"/>
          <p:cNvSpPr/>
          <p:nvPr/>
        </p:nvSpPr>
        <p:spPr>
          <a:xfrm>
            <a:off x="1219835" y="4438015"/>
            <a:ext cx="431800" cy="431800"/>
          </a:xfrm>
          <a:prstGeom prst="ellips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99100" y="5998210"/>
            <a:ext cx="431800" cy="431800"/>
          </a:xfrm>
          <a:prstGeom prst="ellips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88590" y="4328160"/>
            <a:ext cx="109791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点击进入微课界面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00825" y="4331970"/>
            <a:ext cx="109791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点击进入微课发布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45420" y="4331970"/>
            <a:ext cx="109791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信息填写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视频上传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88955" cy="292290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新春晒归程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-2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环节流程：</a:t>
            </a:r>
            <a:endParaRPr lang="zh-CN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发布晒归途群内提示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新春晒归程环节开始时，在群内发布归途中注意安全的问候以及提示信息，同时提示员工晒归途环节启动，请前往参与；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晒归途带动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由人力资源部率先发布个人归家旅程，为员工打样，同时起到带动作用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归途精选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选择一些有图片有特色，文字精美的个人归途分享至群里，突出氛围即可；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个人归途获赞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 N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数据统计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年后进行获赞统计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88955" cy="181483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新春晒归程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活动意义：不到放假，所有人都已归心似箭，归途上的喜悦心情难以言表，那就用照片和文字传达；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学员操作路径（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端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&amp;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移动端）：学员界面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社区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发表文章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输入文章名称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在补充内容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正文中描述归途中的所见所闻所感等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上传图片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选择圈子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（新春晒归程）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发布；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3385185"/>
            <a:ext cx="3987800" cy="334708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" name="图片 3" descr="63a1f9bb735c78e7daafde8163ee9f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3283585"/>
            <a:ext cx="1550670" cy="3448685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5" name="直接连接符 4"/>
          <p:cNvCxnSpPr/>
          <p:nvPr/>
        </p:nvCxnSpPr>
        <p:spPr>
          <a:xfrm>
            <a:off x="5343525" y="3819525"/>
            <a:ext cx="103822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6" name="直接连接符 5"/>
          <p:cNvCxnSpPr/>
          <p:nvPr/>
        </p:nvCxnSpPr>
        <p:spPr>
          <a:xfrm flipH="1">
            <a:off x="7105650" y="3790950"/>
            <a:ext cx="91440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4" name="文本框 13"/>
          <p:cNvSpPr txBox="1"/>
          <p:nvPr/>
        </p:nvSpPr>
        <p:spPr>
          <a:xfrm>
            <a:off x="6491692" y="3607353"/>
            <a:ext cx="647531" cy="3667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标题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03473" y="4669315"/>
            <a:ext cx="699238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图片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160010" y="5445125"/>
            <a:ext cx="111442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9" name="直接连接符 8"/>
          <p:cNvCxnSpPr/>
          <p:nvPr/>
        </p:nvCxnSpPr>
        <p:spPr>
          <a:xfrm>
            <a:off x="6274435" y="4463415"/>
            <a:ext cx="0" cy="98171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6499312" y="4255053"/>
            <a:ext cx="647531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正文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514725" y="4852670"/>
            <a:ext cx="286702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12" name="直接连接符 11"/>
          <p:cNvCxnSpPr/>
          <p:nvPr/>
        </p:nvCxnSpPr>
        <p:spPr>
          <a:xfrm flipH="1">
            <a:off x="7084695" y="4439285"/>
            <a:ext cx="91440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13" name="直接连接符 12"/>
          <p:cNvCxnSpPr/>
          <p:nvPr/>
        </p:nvCxnSpPr>
        <p:spPr>
          <a:xfrm flipH="1">
            <a:off x="6283325" y="4464050"/>
            <a:ext cx="1682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16" name="直接连接符 15"/>
          <p:cNvCxnSpPr/>
          <p:nvPr/>
        </p:nvCxnSpPr>
        <p:spPr>
          <a:xfrm>
            <a:off x="6754495" y="5229225"/>
            <a:ext cx="249428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17" name="直接连接符 16"/>
          <p:cNvCxnSpPr/>
          <p:nvPr/>
        </p:nvCxnSpPr>
        <p:spPr>
          <a:xfrm flipV="1">
            <a:off x="6754495" y="5061585"/>
            <a:ext cx="0" cy="17272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8" name="文本框 17"/>
          <p:cNvSpPr txBox="1"/>
          <p:nvPr/>
        </p:nvSpPr>
        <p:spPr>
          <a:xfrm>
            <a:off x="6485693" y="6021230"/>
            <a:ext cx="699238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圈子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168900" y="6204585"/>
            <a:ext cx="111442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20" name="直接连接符 19"/>
          <p:cNvCxnSpPr/>
          <p:nvPr/>
        </p:nvCxnSpPr>
        <p:spPr>
          <a:xfrm flipH="1">
            <a:off x="6734175" y="5459095"/>
            <a:ext cx="121285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21" name="直接连接符 20"/>
          <p:cNvCxnSpPr/>
          <p:nvPr/>
        </p:nvCxnSpPr>
        <p:spPr>
          <a:xfrm>
            <a:off x="6733540" y="5456555"/>
            <a:ext cx="0" cy="487045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88955" cy="329184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新春对春联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27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环节流程：</a:t>
            </a:r>
            <a:endParaRPr lang="zh-CN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发布对春联群内提示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新春对春联环节开始时，在群内发布对春联的消息提示及玩法，提醒大家这一事项；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对春联带动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人力资源部的同事提前准备好若干春联的上联或下联，并在对春联环节开始时在社区内进行一次上联或下联的应答，并分享至全员群；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春联应答建议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有美好的新联寓意，能突出新春的分为，上下联对照工整；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选出好的对联分享到群内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统计获赞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 N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的对联，应对着获得对子王称号，以及相应奖励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88955" cy="144526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新春对春联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27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活动意义：贴春联是全国春节的统一习俗，虽然没办法写下来贴在门上，但是我们可以对春联体验其中的乐趣；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学员操作路径（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端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&amp;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移动端）：学员界面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社区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选择圈子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（新春对春联）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选择要对的春联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写回答；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3510" y="2781300"/>
            <a:ext cx="3137535" cy="115316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220" y="2776220"/>
            <a:ext cx="3477895" cy="115824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2655" y="2766060"/>
            <a:ext cx="3262630" cy="1165225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24" name="文本框 23"/>
          <p:cNvSpPr txBox="1"/>
          <p:nvPr/>
        </p:nvSpPr>
        <p:spPr>
          <a:xfrm>
            <a:off x="765175" y="2853690"/>
            <a:ext cx="436245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电脑端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5" name="图片 24" descr="f5e21c6a423145fd52a807e24868f4c"/>
          <p:cNvPicPr>
            <a:picLocks noChangeAspect="1"/>
          </p:cNvPicPr>
          <p:nvPr/>
        </p:nvPicPr>
        <p:blipFill>
          <a:blip r:embed="rId4"/>
          <a:srcRect t="16585" b="59864"/>
          <a:stretch>
            <a:fillRect/>
          </a:stretch>
        </p:blipFill>
        <p:spPr>
          <a:xfrm>
            <a:off x="1413510" y="4796790"/>
            <a:ext cx="2959100" cy="154940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26" name="图片 25" descr="dae7b4bfde4851cf896bc3b9539a4f6"/>
          <p:cNvPicPr>
            <a:picLocks noChangeAspect="1"/>
          </p:cNvPicPr>
          <p:nvPr/>
        </p:nvPicPr>
        <p:blipFill>
          <a:blip r:embed="rId5"/>
          <a:srcRect t="20861" b="53861"/>
          <a:stretch>
            <a:fillRect/>
          </a:stretch>
        </p:blipFill>
        <p:spPr>
          <a:xfrm>
            <a:off x="5016500" y="4796790"/>
            <a:ext cx="3086100" cy="154940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27" name="图片 26" descr="7e4cab4c424e93906a8121eb3d53caa"/>
          <p:cNvPicPr>
            <a:picLocks noChangeAspect="1"/>
          </p:cNvPicPr>
          <p:nvPr/>
        </p:nvPicPr>
        <p:blipFill>
          <a:blip r:embed="rId6"/>
          <a:srcRect t="76602"/>
          <a:stretch>
            <a:fillRect/>
          </a:stretch>
        </p:blipFill>
        <p:spPr>
          <a:xfrm>
            <a:off x="8630920" y="4781550"/>
            <a:ext cx="3086100" cy="1564640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28" name="文本框 27"/>
          <p:cNvSpPr txBox="1"/>
          <p:nvPr/>
        </p:nvSpPr>
        <p:spPr>
          <a:xfrm>
            <a:off x="748665" y="5061585"/>
            <a:ext cx="436245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手机端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294890" y="4005580"/>
            <a:ext cx="1482725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点击回答问题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92825" y="4005580"/>
            <a:ext cx="1118870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点击对联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839960" y="4005580"/>
            <a:ext cx="828675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写回答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65400" y="6428740"/>
            <a:ext cx="1482725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点击圈子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076315" y="6428740"/>
            <a:ext cx="1118870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点击对联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823450" y="6428740"/>
            <a:ext cx="828675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写回答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88955" cy="255333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新春晒年味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27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环节流程：</a:t>
            </a:r>
            <a:endParaRPr lang="zh-CN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发布晒年味群内提示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新春晒年味环节开始时，在群内发布晒年味的消息提示，提醒大家这一事项；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晒年味带动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人力资源部的同事率先拍一些晒年味的图发布至社区，并分享至全员群；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年味美图精选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选择一些有年味意义的图片分享至群里，突出氛围即可；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年味美图获赞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 N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数据统计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年后进行获赞统计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88955" cy="21837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新春晒年味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-1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27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活动意义：各地、各家的过年习俗不同、氛围不同，拍照晒年味既可以让大家领略不同地域的新年氛围和习俗，同时分享了发图人内心的喜悦；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学员操作路径（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端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&amp;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移动端）：学员界面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社区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发表文章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输入文章名称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标题（建议为：某地区年味）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在补充内容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正文中描述过年习俗、特点等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上传图片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选择圈子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（新春晒年味）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发布；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3385185"/>
            <a:ext cx="3987800" cy="334708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" name="图片 3" descr="63a1f9bb735c78e7daafde8163ee9f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3283585"/>
            <a:ext cx="1550670" cy="3448685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5" name="直接连接符 4"/>
          <p:cNvCxnSpPr/>
          <p:nvPr/>
        </p:nvCxnSpPr>
        <p:spPr>
          <a:xfrm>
            <a:off x="5343525" y="3819525"/>
            <a:ext cx="103822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6" name="直接连接符 5"/>
          <p:cNvCxnSpPr/>
          <p:nvPr/>
        </p:nvCxnSpPr>
        <p:spPr>
          <a:xfrm flipH="1">
            <a:off x="7105650" y="3790950"/>
            <a:ext cx="91440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4" name="文本框 13"/>
          <p:cNvSpPr txBox="1"/>
          <p:nvPr/>
        </p:nvSpPr>
        <p:spPr>
          <a:xfrm>
            <a:off x="6491692" y="3607353"/>
            <a:ext cx="647531" cy="3667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标题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03473" y="4669315"/>
            <a:ext cx="699238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图片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160010" y="5445125"/>
            <a:ext cx="111442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9" name="直接连接符 8"/>
          <p:cNvCxnSpPr/>
          <p:nvPr/>
        </p:nvCxnSpPr>
        <p:spPr>
          <a:xfrm>
            <a:off x="6274435" y="4463415"/>
            <a:ext cx="0" cy="98171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6499312" y="4255053"/>
            <a:ext cx="647531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正文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514725" y="4852670"/>
            <a:ext cx="286702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12" name="直接连接符 11"/>
          <p:cNvCxnSpPr/>
          <p:nvPr/>
        </p:nvCxnSpPr>
        <p:spPr>
          <a:xfrm flipH="1">
            <a:off x="7084695" y="4439285"/>
            <a:ext cx="91440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13" name="直接连接符 12"/>
          <p:cNvCxnSpPr/>
          <p:nvPr/>
        </p:nvCxnSpPr>
        <p:spPr>
          <a:xfrm flipH="1">
            <a:off x="6283325" y="4464050"/>
            <a:ext cx="1682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16" name="直接连接符 15"/>
          <p:cNvCxnSpPr/>
          <p:nvPr/>
        </p:nvCxnSpPr>
        <p:spPr>
          <a:xfrm>
            <a:off x="6754495" y="5229225"/>
            <a:ext cx="249428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17" name="直接连接符 16"/>
          <p:cNvCxnSpPr/>
          <p:nvPr/>
        </p:nvCxnSpPr>
        <p:spPr>
          <a:xfrm flipV="1">
            <a:off x="6754495" y="5061585"/>
            <a:ext cx="0" cy="17272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8" name="文本框 17"/>
          <p:cNvSpPr txBox="1"/>
          <p:nvPr/>
        </p:nvSpPr>
        <p:spPr>
          <a:xfrm>
            <a:off x="6485693" y="6021230"/>
            <a:ext cx="699238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圈子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168900" y="6204585"/>
            <a:ext cx="111442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20" name="直接连接符 19"/>
          <p:cNvCxnSpPr/>
          <p:nvPr/>
        </p:nvCxnSpPr>
        <p:spPr>
          <a:xfrm flipH="1">
            <a:off x="6734175" y="5459095"/>
            <a:ext cx="121285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21" name="直接连接符 20"/>
          <p:cNvCxnSpPr/>
          <p:nvPr/>
        </p:nvCxnSpPr>
        <p:spPr>
          <a:xfrm>
            <a:off x="6733540" y="5456555"/>
            <a:ext cx="0" cy="487045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ppt 模版修改3-08.jpg" descr="ppt 模版修改3-0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9" y="-1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19" name="精准管控"/>
          <p:cNvSpPr txBox="1"/>
          <p:nvPr/>
        </p:nvSpPr>
        <p:spPr>
          <a:xfrm>
            <a:off x="798288" y="2925062"/>
            <a:ext cx="2914400" cy="51593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2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t>1、此处为大标题</a:t>
            </a:r>
          </a:p>
        </p:txBody>
      </p:sp>
      <p:sp>
        <p:nvSpPr>
          <p:cNvPr id="320" name="精准管控"/>
          <p:cNvSpPr txBox="1"/>
          <p:nvPr/>
        </p:nvSpPr>
        <p:spPr>
          <a:xfrm>
            <a:off x="4358094" y="2820151"/>
            <a:ext cx="2914401" cy="51593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2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t>2、此处为大标题</a:t>
            </a:r>
          </a:p>
        </p:txBody>
      </p:sp>
      <p:sp>
        <p:nvSpPr>
          <p:cNvPr id="321" name="精准管控"/>
          <p:cNvSpPr txBox="1"/>
          <p:nvPr/>
        </p:nvSpPr>
        <p:spPr>
          <a:xfrm>
            <a:off x="4919505" y="3568413"/>
            <a:ext cx="2914401" cy="144049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>
            <a:spAutoFit/>
          </a:bodyPr>
          <a:lstStyle/>
          <a:p>
            <a:pPr defTabSz="457200">
              <a:lnSpc>
                <a:spcPct val="130000"/>
              </a:lnSpc>
              <a:defRPr sz="1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此处为小标题</a:t>
            </a:r>
          </a:p>
          <a:p>
            <a:pPr defTabSz="457200">
              <a:lnSpc>
                <a:spcPct val="130000"/>
              </a:lnSpc>
              <a:defRPr sz="1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此处为小标题</a:t>
            </a:r>
          </a:p>
          <a:p>
            <a:pPr defTabSz="457200">
              <a:lnSpc>
                <a:spcPct val="130000"/>
              </a:lnSpc>
              <a:defRPr sz="1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此处为小标题</a:t>
            </a:r>
          </a:p>
          <a:p>
            <a:pPr defTabSz="457200">
              <a:lnSpc>
                <a:spcPct val="130000"/>
              </a:lnSpc>
              <a:defRPr sz="1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此处为小标题</a:t>
            </a:r>
          </a:p>
        </p:txBody>
      </p:sp>
      <p:sp>
        <p:nvSpPr>
          <p:cNvPr id="322" name="精准管控"/>
          <p:cNvSpPr txBox="1"/>
          <p:nvPr/>
        </p:nvSpPr>
        <p:spPr>
          <a:xfrm>
            <a:off x="972653" y="2415963"/>
            <a:ext cx="5088747" cy="640080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37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 altLang="en-US"/>
              <a:t>活动方案</a:t>
            </a:r>
            <a:endParaRPr lang="zh-CN" altLang="en-US"/>
          </a:p>
        </p:txBody>
      </p:sp>
      <p:sp>
        <p:nvSpPr>
          <p:cNvPr id="323" name="精准管控"/>
          <p:cNvSpPr txBox="1"/>
          <p:nvPr/>
        </p:nvSpPr>
        <p:spPr>
          <a:xfrm>
            <a:off x="703580" y="3234055"/>
            <a:ext cx="6187440" cy="587375"/>
          </a:xfrm>
          <a:prstGeom prst="rect">
            <a:avLst/>
          </a:prstGeom>
          <a:ln w="12700">
            <a:miter lim="400000"/>
          </a:ln>
        </p:spPr>
        <p:txBody>
          <a:bodyPr wrap="square" lIns="35716" tIns="35716" rIns="35716" bIns="35716">
            <a:spAutoFit/>
          </a:bodyPr>
          <a:lstStyle>
            <a:lvl1pPr defTabSz="457200">
              <a:lnSpc>
                <a:spcPct val="120000"/>
              </a:lnSpc>
              <a:defRPr sz="32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en-US" altLang="zh-CN" sz="2800"/>
              <a:t>“</a:t>
            </a:r>
            <a:r>
              <a:rPr lang="zh-CN" sz="2800">
                <a:sym typeface="+mn-ea"/>
              </a:rPr>
              <a:t>送祝福，对春联，</a:t>
            </a:r>
            <a:r>
              <a:rPr lang="zh-CN" sz="2800">
                <a:sym typeface="+mn-ea"/>
              </a:rPr>
              <a:t>晒年味</a:t>
            </a:r>
            <a:r>
              <a:rPr lang="en-US" altLang="zh-CN" sz="2800"/>
              <a:t>”</a:t>
            </a:r>
            <a:r>
              <a:rPr lang="zh-CN" sz="2800"/>
              <a:t>主题活动</a:t>
            </a:r>
            <a:endParaRPr lang="zh-CN" sz="280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1036955"/>
            <a:ext cx="10431780" cy="21837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4：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数据统计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28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-1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29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统计每个环节的获赞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 N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统计送祝福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晒归程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晒年味</a:t>
            </a: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获赞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TOP N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，操作路径：从学员端进入社区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点击圈子图标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点击文章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查看送祝福环节获赞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TOP N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统计拜新年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开工大吉获赞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TOP N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，操作路径：进入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PC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端学员界面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知识库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在全部课程中选择微课类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选择点赞排序，如下图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: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3285490"/>
            <a:ext cx="5767070" cy="325501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1036955"/>
            <a:ext cx="821436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5：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Arial" panose="020B0604020202020204"/>
              </a:rPr>
              <a:t>公告栏信息展示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30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将此次活动经过以及结果在公告栏发布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公告栏操作路径：培训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新建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公告标题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填写公告内容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设置可见范围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发布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430" y="2755900"/>
            <a:ext cx="4486910" cy="275463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0" y="2755900"/>
            <a:ext cx="4513580" cy="2754630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活动方案一：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662305" y="965200"/>
            <a:ext cx="6901815" cy="572389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活动主题：</a:t>
            </a: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迎新春，送祝福</a:t>
            </a:r>
            <a:endParaRPr lang="en-US" altLang="zh-CN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活动时间：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16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--1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30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活动目的：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春节是一年之岁首、传统意义上的年节，带有浓郁的各地域特色，热闹喜庆的气氛洋溢。为增强企业的春节氛围，拉动员工间的相互交流、友好祝福、喜悦分享，风俗展示，特设计此运营活动。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活动目标：参与率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90%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以上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活动对象：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全体员工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活动框架与功能模块：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sz="13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活动资源：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 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获奖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奖品；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 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奖品建议：零食大礼包、电影票、京东购物卡等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备注：以上奖项为建议项，各企业可根据实际情况设定奖励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945130" y="4442703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社区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77595" y="4255559"/>
            <a:ext cx="1440180" cy="713526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迎新春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送祝福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587625" y="4224020"/>
            <a:ext cx="288290" cy="809625"/>
          </a:xfrm>
          <a:prstGeom prst="leftBrac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 upright="0">
            <a:no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02750" y="6295390"/>
            <a:ext cx="80137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登陆首页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945130" y="3998203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微课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945130" y="4889108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公告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8" name="图片 7" descr="新年启动页750-12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635" y="1341120"/>
            <a:ext cx="2959100" cy="475869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活动方案：</a:t>
            </a:r>
            <a:endParaRPr lang="zh-CN"/>
          </a:p>
        </p:txBody>
      </p:sp>
      <p:sp>
        <p:nvSpPr>
          <p:cNvPr id="2" name="文本框 1"/>
          <p:cNvSpPr txBox="1"/>
          <p:nvPr/>
        </p:nvSpPr>
        <p:spPr>
          <a:xfrm>
            <a:off x="857250" y="1013460"/>
            <a:ext cx="1063244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      </a:t>
            </a: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春节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到来，每个人心里充满着期待和喜悦，无不沉浸在欢愉的气氛中。为此企业可打造一个相互祝福，共享喜悦的载体，引导员工表达，营造企业文化，烘托新春氛围。通过平台保留每次新春的美好记录，形成持续的企业文化延伸。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3925" y="2839720"/>
            <a:ext cx="10394950" cy="26752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</a:pP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建议从一下各项中选择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1-2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项进行开展：</a:t>
            </a:r>
            <a:endParaRPr kumimoji="0" lang="zh-CN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送祝福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春</a:t>
            </a: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节前，员工通过社区写祝语、相互送祝福，选出获赞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TOP N</a:t>
            </a: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kumimoji="0" lang="zh-CN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晒归程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春节前，拍回家过年的旅程（实图），配上文字在社区发布，选出获赞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TOP N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对春联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春节前，在社区内发布春联的上联或下联，员工对出对应的下联或上联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晒年味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春节期间，拍最具年味的实图在社区发布，选出获赞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TOP N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数据统计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&amp;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颁奖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春节后进行数据统计并颁奖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7735" y="2284095"/>
            <a:ext cx="1233170" cy="3670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活动规则：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0528" y="3511820"/>
            <a:ext cx="1836043" cy="713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71"/>
          <p:cNvSpPr txBox="1"/>
          <p:nvPr/>
        </p:nvSpPr>
        <p:spPr>
          <a:xfrm>
            <a:off x="1250205" y="3601736"/>
            <a:ext cx="1737569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</a:rPr>
              <a:t>活动实施</a:t>
            </a:r>
            <a:endParaRPr lang="zh-CN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35576" y="4365023"/>
            <a:ext cx="6940723" cy="713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73"/>
          <p:cNvSpPr txBox="1"/>
          <p:nvPr/>
        </p:nvSpPr>
        <p:spPr>
          <a:xfrm>
            <a:off x="4038829" y="4516094"/>
            <a:ext cx="6680979" cy="3683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200" dirty="0" smtClean="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2022</a:t>
            </a:r>
            <a:r>
              <a:rPr lang="zh-CN" altLang="zh-CN" sz="1200" dirty="0" smtClean="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月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28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日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-1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月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29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日，完成各阶段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TOP N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人员数据统计</a:t>
            </a:r>
            <a:endParaRPr lang="zh-CN" altLang="en-US" sz="1200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62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活动步骤</a:t>
            </a:r>
            <a:endParaRPr lang="zh-CN"/>
          </a:p>
        </p:txBody>
      </p:sp>
      <p:grpSp>
        <p:nvGrpSpPr>
          <p:cNvPr id="15" name="组合 45"/>
          <p:cNvGrpSpPr/>
          <p:nvPr/>
        </p:nvGrpSpPr>
        <p:grpSpPr>
          <a:xfrm>
            <a:off x="1199515" y="1699895"/>
            <a:ext cx="9700895" cy="4286573"/>
            <a:chOff x="1218293" y="1811087"/>
            <a:chExt cx="9700667" cy="4182665"/>
          </a:xfrm>
        </p:grpSpPr>
        <p:sp>
          <p:nvSpPr>
            <p:cNvPr id="21" name="矩形 20"/>
            <p:cNvSpPr/>
            <p:nvPr/>
          </p:nvSpPr>
          <p:spPr>
            <a:xfrm>
              <a:off x="1246290" y="1889151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3535354" y="1914561"/>
              <a:ext cx="0" cy="4063386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3443123" y="2171283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246290" y="2737008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246290" y="5297417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443123" y="3017055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429871" y="4713305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429871" y="5572327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左箭头 92"/>
            <p:cNvSpPr/>
            <p:nvPr/>
          </p:nvSpPr>
          <p:spPr>
            <a:xfrm rot="5400000" flipH="1">
              <a:off x="1998963" y="2387187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1" name="左箭头 92"/>
            <p:cNvSpPr/>
            <p:nvPr/>
          </p:nvSpPr>
          <p:spPr>
            <a:xfrm rot="5400000" flipH="1">
              <a:off x="2004945" y="3268804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2" name="文本框 57"/>
            <p:cNvSpPr txBox="1"/>
            <p:nvPr/>
          </p:nvSpPr>
          <p:spPr>
            <a:xfrm>
              <a:off x="1289543" y="1910914"/>
              <a:ext cx="1737528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latin typeface="微软雅黑" panose="020B0503020204020204" charset="-122"/>
                  <a:ea typeface="微软雅黑" panose="020B0503020204020204" charset="-122"/>
                </a:rPr>
                <a:t>活动准备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58"/>
            <p:cNvSpPr txBox="1"/>
            <p:nvPr/>
          </p:nvSpPr>
          <p:spPr>
            <a:xfrm>
              <a:off x="1218293" y="2789036"/>
              <a:ext cx="1925999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sz="1600" b="1" dirty="0" smtClean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平台设置</a:t>
              </a:r>
              <a:endParaRPr 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文本框 61"/>
            <p:cNvSpPr txBox="1"/>
            <p:nvPr/>
          </p:nvSpPr>
          <p:spPr>
            <a:xfrm>
              <a:off x="1270038" y="5413972"/>
              <a:ext cx="1836000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结果公</a:t>
              </a: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示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961274" y="1853998"/>
              <a:ext cx="6941176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文本框 63"/>
            <p:cNvSpPr txBox="1"/>
            <p:nvPr/>
          </p:nvSpPr>
          <p:spPr>
            <a:xfrm>
              <a:off x="4040802" y="1811087"/>
              <a:ext cx="6832439" cy="6295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2022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16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日前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，确定活动 </a:t>
              </a: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目标，方案 </a:t>
              </a:r>
              <a:r>
                <a:rPr lang="zh-CN" altLang="en-US" sz="1200" b="1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，参与规则</a:t>
              </a: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，学员操作说明，活动物资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；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移动端登录海报、</a:t>
              </a:r>
              <a:r>
                <a:rPr lang="en-US" altLang="zh-CN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banner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图、</a:t>
              </a:r>
              <a:r>
                <a:rPr lang="en-US" altLang="zh-CN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icon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设置</a:t>
              </a:r>
              <a:r>
                <a:rPr lang="zh-CN" altLang="en-US" sz="1200" b="1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确定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推广渠道、登录指引 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和下达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活动通知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61878" y="2730630"/>
              <a:ext cx="6940572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65"/>
            <p:cNvSpPr txBox="1"/>
            <p:nvPr/>
          </p:nvSpPr>
          <p:spPr>
            <a:xfrm>
              <a:off x="4063026" y="2876192"/>
              <a:ext cx="6855934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2022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16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日前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</a:t>
              </a:r>
              <a:r>
                <a:rPr 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/>
                </a:rPr>
                <a:t>完成平台社区内圈子创建、课程上传设置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961274" y="3566584"/>
              <a:ext cx="6940568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文本框 68"/>
            <p:cNvSpPr txBox="1"/>
            <p:nvPr/>
          </p:nvSpPr>
          <p:spPr>
            <a:xfrm>
              <a:off x="4040827" y="3735067"/>
              <a:ext cx="6703152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2022</a:t>
              </a:r>
              <a:r>
                <a:rPr lang="zh-CN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16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-1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27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日，分阶段完成活动内容。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246290" y="4406881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文本框 71"/>
            <p:cNvSpPr txBox="1"/>
            <p:nvPr/>
          </p:nvSpPr>
          <p:spPr>
            <a:xfrm>
              <a:off x="1275967" y="4494617"/>
              <a:ext cx="1737528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数据统计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961274" y="5249321"/>
              <a:ext cx="694056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文本框 73"/>
            <p:cNvSpPr txBox="1"/>
            <p:nvPr/>
          </p:nvSpPr>
          <p:spPr>
            <a:xfrm>
              <a:off x="4064525" y="5396730"/>
              <a:ext cx="6680822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2022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30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，管理员将各阶段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TOP N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人员名单发布至公告，并进行奖品派发；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436499" y="3858570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左箭头 92"/>
            <p:cNvSpPr/>
            <p:nvPr/>
          </p:nvSpPr>
          <p:spPr>
            <a:xfrm rot="5400000" flipH="1">
              <a:off x="2021947" y="4962800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7" name="左箭头 92"/>
          <p:cNvSpPr/>
          <p:nvPr/>
        </p:nvSpPr>
        <p:spPr>
          <a:xfrm rot="5400000" flipH="1">
            <a:off x="1972706" y="4039255"/>
            <a:ext cx="326605" cy="5415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965200"/>
            <a:ext cx="10579100" cy="281495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：前期准备工作 ——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16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活动线上宣传，公布活动流程与规则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确定活动目标、方案 、活动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规则、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活动物资、登录指引，形成通知通过各方渠道触达到员工；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）设置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设置平台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。操作路径：管理后台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关闭门户开启按钮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编辑门户；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撰写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门户名称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生效范围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全公司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正常状态与选中状态图标选取更改；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PC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端自定义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开启原图上传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选择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仅图片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展示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3295" y="3843655"/>
            <a:ext cx="2317750" cy="301434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910080" y="408686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4163695" y="3949700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910080" y="4408805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4163695" y="4271645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910080" y="637032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4" name="文本框 13"/>
          <p:cNvSpPr txBox="1"/>
          <p:nvPr/>
        </p:nvSpPr>
        <p:spPr>
          <a:xfrm>
            <a:off x="4163695" y="6233160"/>
            <a:ext cx="14617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选择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“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仅图片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”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展示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910080" y="609727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6" name="文本框 15"/>
          <p:cNvSpPr txBox="1"/>
          <p:nvPr/>
        </p:nvSpPr>
        <p:spPr>
          <a:xfrm>
            <a:off x="4163695" y="5958840"/>
            <a:ext cx="1393825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更改替换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banner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图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7610" y="6423660"/>
            <a:ext cx="320929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可替换</a:t>
            </a:r>
            <a:r>
              <a:rPr kumimoji="0" lang="en-US" alt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图（其后方案均可使用）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4" name="图片 3" descr="春节banner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3994785"/>
            <a:ext cx="5630545" cy="221488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965200"/>
            <a:ext cx="7476490" cy="110680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：前期准备工作 ——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16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找到能获得积分的项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点击移动箭头，将社区移至前十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4595" y="4305300"/>
            <a:ext cx="82232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12340" y="6245225"/>
            <a:ext cx="161099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可替换</a:t>
            </a:r>
            <a:r>
              <a:rPr kumimoji="0" lang="en-US" alt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图标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38560" y="5127625"/>
            <a:ext cx="43878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效果预览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3" name="图片 2" descr="APP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36940" y="1190625"/>
            <a:ext cx="2522220" cy="5251450"/>
          </a:xfrm>
          <a:prstGeom prst="rect">
            <a:avLst/>
          </a:prstGeom>
        </p:spPr>
      </p:pic>
      <p:pic>
        <p:nvPicPr>
          <p:cNvPr id="5" name="图片 4" descr="APP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35647" b="39141"/>
          <a:stretch>
            <a:fillRect/>
          </a:stretch>
        </p:blipFill>
        <p:spPr>
          <a:xfrm>
            <a:off x="880745" y="2193290"/>
            <a:ext cx="3987800" cy="2093595"/>
          </a:xfrm>
          <a:prstGeom prst="rect">
            <a:avLst/>
          </a:prstGeom>
        </p:spPr>
      </p:pic>
      <p:pic>
        <p:nvPicPr>
          <p:cNvPr id="6" name="图片 5" descr="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9090" y="5563870"/>
            <a:ext cx="666750" cy="666750"/>
          </a:xfrm>
          <a:prstGeom prst="rect">
            <a:avLst/>
          </a:prstGeom>
        </p:spPr>
      </p:pic>
      <p:pic>
        <p:nvPicPr>
          <p:cNvPr id="8" name="图片 7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745" y="4797425"/>
            <a:ext cx="666750" cy="666750"/>
          </a:xfrm>
          <a:prstGeom prst="rect">
            <a:avLst/>
          </a:prstGeom>
        </p:spPr>
      </p:pic>
      <p:pic>
        <p:nvPicPr>
          <p:cNvPr id="10" name="图片 9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1950" y="4797425"/>
            <a:ext cx="666750" cy="666750"/>
          </a:xfrm>
          <a:prstGeom prst="rect">
            <a:avLst/>
          </a:prstGeom>
        </p:spPr>
      </p:pic>
      <p:pic>
        <p:nvPicPr>
          <p:cNvPr id="11" name="图片 10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3155" y="4797425"/>
            <a:ext cx="666750" cy="666750"/>
          </a:xfrm>
          <a:prstGeom prst="rect">
            <a:avLst/>
          </a:prstGeom>
        </p:spPr>
      </p:pic>
      <p:pic>
        <p:nvPicPr>
          <p:cNvPr id="17" name="图片 16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4360" y="4797425"/>
            <a:ext cx="666750" cy="666750"/>
          </a:xfrm>
          <a:prstGeom prst="rect">
            <a:avLst/>
          </a:prstGeom>
        </p:spPr>
      </p:pic>
      <p:pic>
        <p:nvPicPr>
          <p:cNvPr id="18" name="图片 17" descr="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6360" y="4797425"/>
            <a:ext cx="666750" cy="666750"/>
          </a:xfrm>
          <a:prstGeom prst="rect">
            <a:avLst/>
          </a:prstGeom>
        </p:spPr>
      </p:pic>
      <p:pic>
        <p:nvPicPr>
          <p:cNvPr id="19" name="图片 18" descr="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48200" y="4797425"/>
            <a:ext cx="666750" cy="666750"/>
          </a:xfrm>
          <a:prstGeom prst="rect">
            <a:avLst/>
          </a:prstGeom>
        </p:spPr>
      </p:pic>
      <p:pic>
        <p:nvPicPr>
          <p:cNvPr id="32" name="图片 31" descr="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8455" y="4797425"/>
            <a:ext cx="666750" cy="666750"/>
          </a:xfrm>
          <a:prstGeom prst="rect">
            <a:avLst/>
          </a:prstGeom>
        </p:spPr>
      </p:pic>
      <p:pic>
        <p:nvPicPr>
          <p:cNvPr id="33" name="图片 32" descr="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88710" y="4797425"/>
            <a:ext cx="666750" cy="666750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0745" y="5563870"/>
            <a:ext cx="666750" cy="666750"/>
          </a:xfrm>
          <a:prstGeom prst="rect">
            <a:avLst/>
          </a:prstGeom>
        </p:spPr>
      </p:pic>
      <p:pic>
        <p:nvPicPr>
          <p:cNvPr id="35" name="图片 34" descr="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21155" y="5563870"/>
            <a:ext cx="666750" cy="666750"/>
          </a:xfrm>
          <a:prstGeom prst="rect">
            <a:avLst/>
          </a:prstGeom>
        </p:spPr>
      </p:pic>
      <p:pic>
        <p:nvPicPr>
          <p:cNvPr id="36" name="图片 35" descr="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78075" y="5563870"/>
            <a:ext cx="666750" cy="666750"/>
          </a:xfrm>
          <a:prstGeom prst="rect">
            <a:avLst/>
          </a:prstGeom>
        </p:spPr>
      </p:pic>
      <p:pic>
        <p:nvPicPr>
          <p:cNvPr id="37" name="图片 36" descr="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39440" y="5563870"/>
            <a:ext cx="666750" cy="666750"/>
          </a:xfrm>
          <a:prstGeom prst="rect">
            <a:avLst/>
          </a:prstGeom>
        </p:spPr>
      </p:pic>
      <p:pic>
        <p:nvPicPr>
          <p:cNvPr id="38" name="图片 37" descr="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05885" y="5579110"/>
            <a:ext cx="666750" cy="666750"/>
          </a:xfrm>
          <a:prstGeom prst="rect">
            <a:avLst/>
          </a:prstGeom>
        </p:spPr>
      </p:pic>
      <p:pic>
        <p:nvPicPr>
          <p:cNvPr id="39" name="图片 38" descr="1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47565" y="5563870"/>
            <a:ext cx="666750" cy="6667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9150350" cy="144526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：平台设置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16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社区内圈子创建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圈子创建路径：人才发展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→圈子管理→新建圈子（新春送祝福、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新春晒归程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、新春对春联、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新春晒年味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......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665" y="2944495"/>
            <a:ext cx="3651885" cy="321246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5810250" y="2879090"/>
            <a:ext cx="2954484" cy="3367218"/>
            <a:chOff x="9489" y="4877"/>
            <a:chExt cx="5049" cy="5754"/>
          </a:xfrm>
        </p:grpSpPr>
        <p:pic>
          <p:nvPicPr>
            <p:cNvPr id="4" name="图片 3" descr="02a5411025bad99c5280710aae87dc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89" y="4877"/>
              <a:ext cx="2549" cy="567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cxnSp>
          <p:nvCxnSpPr>
            <p:cNvPr id="5" name="直接连接符 4"/>
            <p:cNvCxnSpPr/>
            <p:nvPr/>
          </p:nvCxnSpPr>
          <p:spPr>
            <a:xfrm>
              <a:off x="11913" y="6242"/>
              <a:ext cx="63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2545" y="6226"/>
              <a:ext cx="454" cy="989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sp>
          <p:nvSpPr>
            <p:cNvPr id="18" name="文本框 17"/>
            <p:cNvSpPr txBox="1"/>
            <p:nvPr/>
          </p:nvSpPr>
          <p:spPr>
            <a:xfrm>
              <a:off x="13000" y="7215"/>
              <a:ext cx="1380" cy="522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创建话题</a:t>
              </a:r>
              <a:endPara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1907" y="9375"/>
              <a:ext cx="63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2551" y="9375"/>
              <a:ext cx="454" cy="989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sp>
          <p:nvSpPr>
            <p:cNvPr id="22" name="文本框 21"/>
            <p:cNvSpPr txBox="1"/>
            <p:nvPr/>
          </p:nvSpPr>
          <p:spPr>
            <a:xfrm>
              <a:off x="13005" y="10109"/>
              <a:ext cx="1533" cy="522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选择圈子</a:t>
              </a:r>
              <a:endPara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23" name="图片 22" descr="678daca293d8b3fc826818d0908f0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5075" y="2845435"/>
            <a:ext cx="1530350" cy="34010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4" name="文本框 23"/>
          <p:cNvSpPr txBox="1"/>
          <p:nvPr/>
        </p:nvSpPr>
        <p:spPr>
          <a:xfrm>
            <a:off x="10696575" y="4150995"/>
            <a:ext cx="80137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效果展示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86480" y="5549265"/>
            <a:ext cx="91122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新建圈子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935970" cy="255333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：平台设置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16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课程上传设置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在公告栏内公布企业当下所需要的课程内容主题，以及课程标准，由学员上传，平台管理员做审核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课程上传后台设置：管理后台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设置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通用设置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审批设置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开启课程上传审批（若需审批则开启，若关闭学员可直接上传）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开启学员上传课程；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课程上传路径：（学员移动端）首页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微课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发布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视频微课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拍摄微课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3690620"/>
            <a:ext cx="3652520" cy="275018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230" y="3690620"/>
            <a:ext cx="4251325" cy="275018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5" name="图片 4" descr="3cc8b5a4a67c94bfa8f7b99b8dd97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0105" y="2851150"/>
            <a:ext cx="1737995" cy="386334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1870075" y="6440805"/>
            <a:ext cx="2058670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课程上传后台设置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1875" y="6440805"/>
            <a:ext cx="2058670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课程上传路径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8270,&quot;width&quot;:3972}"/>
</p:tagLst>
</file>

<file path=ppt/tags/tag2.xml><?xml version="1.0" encoding="utf-8"?>
<p:tagLst xmlns:p="http://schemas.openxmlformats.org/presentationml/2006/main">
  <p:tag name="KSO_WM_UNIT_PLACING_PICTURE_USER_VIEWPORT" val="{&quot;height&quot;:8270,&quot;width&quot;:3972}"/>
</p:tagLst>
</file>

<file path=ppt/tags/tag3.xml><?xml version="1.0" encoding="utf-8"?>
<p:tagLst xmlns:p="http://schemas.openxmlformats.org/presentationml/2006/main">
  <p:tag name="KSO_WPP_MARK_KEY" val="3bf5e2ec-c3e9-4d33-9c8e-8a18b5f56e78"/>
  <p:tag name="COMMONDATA" val="eyJoZGlkIjoiZTQxNTAzZmM3ZDdhNjYwOTdmMDI2NzdkMmU4NTQ2NWQifQ==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3923</Words>
  <Application>WPS 演示</Application>
  <PresentationFormat/>
  <Paragraphs>287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Arial</vt:lpstr>
      <vt:lpstr>微软雅黑</vt:lpstr>
      <vt:lpstr>Arial Black</vt:lpstr>
      <vt:lpstr>Calibri</vt:lpstr>
      <vt:lpstr>Wingdings</vt:lpstr>
      <vt:lpstr>Times New Roman</vt:lpstr>
      <vt:lpstr>思源黑体 CN</vt:lpstr>
      <vt:lpstr>黑体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词不达噫</cp:lastModifiedBy>
  <cp:revision>78</cp:revision>
  <dcterms:created xsi:type="dcterms:W3CDTF">2021-08-17T10:35:00Z</dcterms:created>
  <dcterms:modified xsi:type="dcterms:W3CDTF">2023-01-09T06:59:53Z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79DB4867710B4576A30AA19AA300C5E1</vt:lpwstr>
  </property>
</Properties>
</file>