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58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8" r:id="rId14"/>
    <p:sldId id="289" r:id="rId15"/>
    <p:sldId id="290" r:id="rId16"/>
    <p:sldId id="291" r:id="rId17"/>
    <p:sldId id="292" r:id="rId18"/>
    <p:sldId id="283" r:id="rId19"/>
    <p:sldId id="284" r:id="rId20"/>
    <p:sldId id="285" r:id="rId21"/>
    <p:sldId id="286" r:id="rId22"/>
    <p:sldId id="287" r:id="rId23"/>
    <p:sldId id="262" r:id="rId24"/>
  </p:sldIdLst>
  <p:sldSz cx="12192000" cy="6858000"/>
  <p:notesSz cx="6858000" cy="9144000"/>
  <p:embeddedFontLst>
    <p:embeddedFont>
      <p:font typeface="思源宋体 CN Light" panose="02020300000000000000" charset="-122"/>
      <p:regular r:id="rId30"/>
    </p:embeddedFont>
    <p:embeddedFont>
      <p:font typeface="思源宋体 CN Heavy" panose="02020900000000000000" charset="-122"/>
      <p:bold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429"/>
    <a:srgbClr val="F49424"/>
    <a:srgbClr val="3F6648"/>
    <a:srgbClr val="D7EAD7"/>
    <a:srgbClr val="F8FFF8"/>
    <a:srgbClr val="F1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24.xml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Light" panose="02020300000000000000" charset="-122"/>
                <a:ea typeface="思源宋体 CN Light" panose="02020300000000000000" charset="-122"/>
              </a:rPr>
            </a:fld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Light" panose="02020300000000000000" charset="-122"/>
                <a:ea typeface="思源宋体 CN Light" panose="02020300000000000000" charset="-122"/>
              </a:rPr>
            </a:fld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jpeg"/><Relationship Id="rId5" Type="http://schemas.openxmlformats.org/officeDocument/2006/relationships/tags" Target="../tags/tag3.xml"/><Relationship Id="rId4" Type="http://schemas.openxmlformats.org/officeDocument/2006/relationships/image" Target="../media/image4.jpeg"/><Relationship Id="rId3" Type="http://schemas.openxmlformats.org/officeDocument/2006/relationships/tags" Target="../tags/tag2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2.jpe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tags" Target="../tags/tag7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78077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13351" r="9998" b="13157"/>
          <a:stretch>
            <a:fillRect/>
          </a:stretch>
        </p:blipFill>
        <p:spPr>
          <a:xfrm>
            <a:off x="4970780" y="0"/>
            <a:ext cx="7221220" cy="68662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72" h="10813">
                <a:moveTo>
                  <a:pt x="0" y="0"/>
                </a:moveTo>
                <a:lnTo>
                  <a:pt x="11372" y="0"/>
                </a:lnTo>
                <a:lnTo>
                  <a:pt x="11372" y="10813"/>
                </a:lnTo>
                <a:lnTo>
                  <a:pt x="0" y="1081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 userDrawn="1"/>
        </p:nvSpPr>
        <p:spPr>
          <a:xfrm>
            <a:off x="6450965" y="528320"/>
            <a:ext cx="1050290" cy="398145"/>
          </a:xfrm>
          <a:prstGeom prst="rect">
            <a:avLst/>
          </a:prstGeom>
          <a:solidFill>
            <a:srgbClr val="D7E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678074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8384" b="80504"/>
          <a:stretch>
            <a:fillRect/>
          </a:stretch>
        </p:blipFill>
        <p:spPr>
          <a:xfrm flipV="1">
            <a:off x="0" y="6193790"/>
            <a:ext cx="2152015" cy="6724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83" h="1494">
                <a:moveTo>
                  <a:pt x="0" y="0"/>
                </a:moveTo>
                <a:lnTo>
                  <a:pt x="4537" y="0"/>
                </a:lnTo>
                <a:lnTo>
                  <a:pt x="4537" y="1"/>
                </a:lnTo>
                <a:cubicBezTo>
                  <a:pt x="4594" y="173"/>
                  <a:pt x="4675" y="347"/>
                  <a:pt x="4763" y="519"/>
                </a:cubicBezTo>
                <a:lnTo>
                  <a:pt x="4783" y="559"/>
                </a:lnTo>
                <a:lnTo>
                  <a:pt x="4783" y="560"/>
                </a:lnTo>
                <a:cubicBezTo>
                  <a:pt x="4746" y="571"/>
                  <a:pt x="4707" y="584"/>
                  <a:pt x="4666" y="598"/>
                </a:cubicBezTo>
                <a:cubicBezTo>
                  <a:pt x="4015" y="819"/>
                  <a:pt x="3148" y="1146"/>
                  <a:pt x="2258" y="1325"/>
                </a:cubicBezTo>
                <a:cubicBezTo>
                  <a:pt x="1367" y="1504"/>
                  <a:pt x="867" y="1498"/>
                  <a:pt x="212" y="1492"/>
                </a:cubicBezTo>
                <a:cubicBezTo>
                  <a:pt x="140" y="1491"/>
                  <a:pt x="72" y="1489"/>
                  <a:pt x="7" y="1485"/>
                </a:cubicBezTo>
                <a:lnTo>
                  <a:pt x="0" y="148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78074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40713" t="2867" b="17466"/>
          <a:stretch>
            <a:fillRect/>
          </a:stretch>
        </p:blipFill>
        <p:spPr>
          <a:xfrm rot="21120000" flipH="1" flipV="1">
            <a:off x="-315574" y="1612995"/>
            <a:ext cx="6286373" cy="57102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00" h="8993">
                <a:moveTo>
                  <a:pt x="0" y="0"/>
                </a:moveTo>
                <a:lnTo>
                  <a:pt x="9900" y="1391"/>
                </a:lnTo>
                <a:lnTo>
                  <a:pt x="9900" y="2483"/>
                </a:lnTo>
                <a:lnTo>
                  <a:pt x="9733" y="2459"/>
                </a:lnTo>
                <a:lnTo>
                  <a:pt x="8815" y="8993"/>
                </a:lnTo>
                <a:lnTo>
                  <a:pt x="8800" y="8984"/>
                </a:lnTo>
                <a:cubicBezTo>
                  <a:pt x="8778" y="8972"/>
                  <a:pt x="8757" y="8957"/>
                  <a:pt x="8735" y="8940"/>
                </a:cubicBezTo>
                <a:cubicBezTo>
                  <a:pt x="8509" y="8759"/>
                  <a:pt x="8984" y="8667"/>
                  <a:pt x="8311" y="8166"/>
                </a:cubicBezTo>
                <a:cubicBezTo>
                  <a:pt x="7638" y="7664"/>
                  <a:pt x="6379" y="7254"/>
                  <a:pt x="5369" y="6431"/>
                </a:cubicBezTo>
                <a:cubicBezTo>
                  <a:pt x="4359" y="5607"/>
                  <a:pt x="3742" y="4739"/>
                  <a:pt x="3261" y="4050"/>
                </a:cubicBezTo>
                <a:cubicBezTo>
                  <a:pt x="2779" y="3361"/>
                  <a:pt x="3447" y="3590"/>
                  <a:pt x="2964" y="2988"/>
                </a:cubicBezTo>
                <a:cubicBezTo>
                  <a:pt x="2481" y="2386"/>
                  <a:pt x="1504" y="1737"/>
                  <a:pt x="843" y="1038"/>
                </a:cubicBezTo>
                <a:cubicBezTo>
                  <a:pt x="480" y="655"/>
                  <a:pt x="217" y="308"/>
                  <a:pt x="20" y="29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678078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46828" t="26452" r="8870" b="20011"/>
          <a:stretch>
            <a:fillRect/>
          </a:stretch>
        </p:blipFill>
        <p:spPr>
          <a:xfrm>
            <a:off x="217805" y="2094230"/>
            <a:ext cx="5752465" cy="4635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5" h="3815">
                <a:moveTo>
                  <a:pt x="0" y="0"/>
                </a:moveTo>
                <a:lnTo>
                  <a:pt x="4735" y="0"/>
                </a:lnTo>
                <a:lnTo>
                  <a:pt x="4735" y="3815"/>
                </a:lnTo>
                <a:lnTo>
                  <a:pt x="0" y="381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 descr="67807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t="84054" r="60020"/>
          <a:stretch>
            <a:fillRect/>
          </a:stretch>
        </p:blipFill>
        <p:spPr>
          <a:xfrm flipH="1">
            <a:off x="8726805" y="5936615"/>
            <a:ext cx="3465195" cy="9213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95" h="1222">
                <a:moveTo>
                  <a:pt x="0" y="0"/>
                </a:moveTo>
                <a:lnTo>
                  <a:pt x="36" y="7"/>
                </a:lnTo>
                <a:cubicBezTo>
                  <a:pt x="235" y="43"/>
                  <a:pt x="454" y="88"/>
                  <a:pt x="652" y="142"/>
                </a:cubicBezTo>
                <a:cubicBezTo>
                  <a:pt x="1073" y="257"/>
                  <a:pt x="1258" y="423"/>
                  <a:pt x="1606" y="490"/>
                </a:cubicBezTo>
                <a:cubicBezTo>
                  <a:pt x="1954" y="557"/>
                  <a:pt x="1870" y="436"/>
                  <a:pt x="2394" y="475"/>
                </a:cubicBezTo>
                <a:cubicBezTo>
                  <a:pt x="2918" y="514"/>
                  <a:pt x="3795" y="557"/>
                  <a:pt x="4227" y="687"/>
                </a:cubicBezTo>
                <a:cubicBezTo>
                  <a:pt x="4660" y="817"/>
                  <a:pt x="4509" y="944"/>
                  <a:pt x="4560" y="1126"/>
                </a:cubicBezTo>
                <a:cubicBezTo>
                  <a:pt x="4567" y="1149"/>
                  <a:pt x="4575" y="1171"/>
                  <a:pt x="4583" y="1193"/>
                </a:cubicBezTo>
                <a:lnTo>
                  <a:pt x="4595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678074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6064" t="25031" r="34976" b="10514"/>
          <a:stretch>
            <a:fillRect/>
          </a:stretch>
        </p:blipFill>
        <p:spPr>
          <a:xfrm>
            <a:off x="242570" y="1755140"/>
            <a:ext cx="6083935" cy="4434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73" h="6030">
                <a:moveTo>
                  <a:pt x="940" y="0"/>
                </a:moveTo>
                <a:lnTo>
                  <a:pt x="971" y="0"/>
                </a:lnTo>
                <a:lnTo>
                  <a:pt x="925" y="219"/>
                </a:lnTo>
                <a:cubicBezTo>
                  <a:pt x="947" y="171"/>
                  <a:pt x="961" y="99"/>
                  <a:pt x="977" y="15"/>
                </a:cubicBezTo>
                <a:lnTo>
                  <a:pt x="980" y="0"/>
                </a:lnTo>
                <a:lnTo>
                  <a:pt x="5891" y="0"/>
                </a:lnTo>
                <a:lnTo>
                  <a:pt x="5902" y="9"/>
                </a:lnTo>
                <a:cubicBezTo>
                  <a:pt x="6184" y="244"/>
                  <a:pt x="6385" y="499"/>
                  <a:pt x="6623" y="737"/>
                </a:cubicBezTo>
                <a:cubicBezTo>
                  <a:pt x="7071" y="1185"/>
                  <a:pt x="6904" y="1244"/>
                  <a:pt x="7122" y="1699"/>
                </a:cubicBezTo>
                <a:cubicBezTo>
                  <a:pt x="7341" y="2155"/>
                  <a:pt x="7458" y="2547"/>
                  <a:pt x="7713" y="3013"/>
                </a:cubicBezTo>
                <a:cubicBezTo>
                  <a:pt x="7928" y="3407"/>
                  <a:pt x="8057" y="3555"/>
                  <a:pt x="8270" y="3849"/>
                </a:cubicBezTo>
                <a:lnTo>
                  <a:pt x="8273" y="3854"/>
                </a:lnTo>
                <a:lnTo>
                  <a:pt x="8273" y="5767"/>
                </a:lnTo>
                <a:lnTo>
                  <a:pt x="8266" y="5769"/>
                </a:lnTo>
                <a:cubicBezTo>
                  <a:pt x="7972" y="5826"/>
                  <a:pt x="7629" y="5868"/>
                  <a:pt x="7214" y="5916"/>
                </a:cubicBezTo>
                <a:cubicBezTo>
                  <a:pt x="6514" y="5998"/>
                  <a:pt x="6368" y="6042"/>
                  <a:pt x="5309" y="6028"/>
                </a:cubicBezTo>
                <a:cubicBezTo>
                  <a:pt x="4251" y="6013"/>
                  <a:pt x="2882" y="5883"/>
                  <a:pt x="1924" y="5843"/>
                </a:cubicBezTo>
                <a:cubicBezTo>
                  <a:pt x="966" y="5803"/>
                  <a:pt x="818" y="5896"/>
                  <a:pt x="519" y="5825"/>
                </a:cubicBezTo>
                <a:cubicBezTo>
                  <a:pt x="220" y="5754"/>
                  <a:pt x="493" y="5688"/>
                  <a:pt x="426" y="5492"/>
                </a:cubicBezTo>
                <a:cubicBezTo>
                  <a:pt x="359" y="5295"/>
                  <a:pt x="271" y="5118"/>
                  <a:pt x="186" y="4844"/>
                </a:cubicBezTo>
                <a:cubicBezTo>
                  <a:pt x="100" y="4571"/>
                  <a:pt x="0" y="4593"/>
                  <a:pt x="0" y="4123"/>
                </a:cubicBezTo>
                <a:cubicBezTo>
                  <a:pt x="0" y="3653"/>
                  <a:pt x="126" y="3008"/>
                  <a:pt x="186" y="2494"/>
                </a:cubicBezTo>
                <a:cubicBezTo>
                  <a:pt x="245" y="1980"/>
                  <a:pt x="134" y="2076"/>
                  <a:pt x="297" y="1551"/>
                </a:cubicBezTo>
                <a:cubicBezTo>
                  <a:pt x="439" y="1092"/>
                  <a:pt x="764" y="391"/>
                  <a:pt x="935" y="10"/>
                </a:cubicBezTo>
                <a:lnTo>
                  <a:pt x="940" y="0"/>
                </a:lnTo>
                <a:close/>
              </a:path>
            </a:pathLst>
          </a:custGeom>
        </p:spPr>
      </p:pic>
      <p:pic>
        <p:nvPicPr>
          <p:cNvPr id="21" name="图片 20" descr="67807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t="84054" r="60020"/>
          <a:stretch>
            <a:fillRect/>
          </a:stretch>
        </p:blipFill>
        <p:spPr>
          <a:xfrm flipH="1">
            <a:off x="8726805" y="5936615"/>
            <a:ext cx="3465195" cy="9213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95" h="1222">
                <a:moveTo>
                  <a:pt x="0" y="0"/>
                </a:moveTo>
                <a:lnTo>
                  <a:pt x="36" y="7"/>
                </a:lnTo>
                <a:cubicBezTo>
                  <a:pt x="235" y="43"/>
                  <a:pt x="454" y="88"/>
                  <a:pt x="652" y="142"/>
                </a:cubicBezTo>
                <a:cubicBezTo>
                  <a:pt x="1073" y="257"/>
                  <a:pt x="1258" y="423"/>
                  <a:pt x="1606" y="490"/>
                </a:cubicBezTo>
                <a:cubicBezTo>
                  <a:pt x="1954" y="557"/>
                  <a:pt x="1870" y="436"/>
                  <a:pt x="2394" y="475"/>
                </a:cubicBezTo>
                <a:cubicBezTo>
                  <a:pt x="2918" y="514"/>
                  <a:pt x="3795" y="557"/>
                  <a:pt x="4227" y="687"/>
                </a:cubicBezTo>
                <a:cubicBezTo>
                  <a:pt x="4660" y="817"/>
                  <a:pt x="4509" y="944"/>
                  <a:pt x="4560" y="1126"/>
                </a:cubicBezTo>
                <a:cubicBezTo>
                  <a:pt x="4567" y="1149"/>
                  <a:pt x="4575" y="1171"/>
                  <a:pt x="4583" y="1193"/>
                </a:cubicBezTo>
                <a:lnTo>
                  <a:pt x="4595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 descr="67807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8384" b="80504"/>
          <a:stretch>
            <a:fillRect/>
          </a:stretch>
        </p:blipFill>
        <p:spPr>
          <a:xfrm>
            <a:off x="0" y="0"/>
            <a:ext cx="2444115" cy="7639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83" h="1494">
                <a:moveTo>
                  <a:pt x="0" y="0"/>
                </a:moveTo>
                <a:lnTo>
                  <a:pt x="4537" y="0"/>
                </a:lnTo>
                <a:lnTo>
                  <a:pt x="4537" y="1"/>
                </a:lnTo>
                <a:cubicBezTo>
                  <a:pt x="4594" y="173"/>
                  <a:pt x="4675" y="347"/>
                  <a:pt x="4763" y="519"/>
                </a:cubicBezTo>
                <a:lnTo>
                  <a:pt x="4783" y="559"/>
                </a:lnTo>
                <a:lnTo>
                  <a:pt x="4783" y="560"/>
                </a:lnTo>
                <a:cubicBezTo>
                  <a:pt x="4746" y="571"/>
                  <a:pt x="4707" y="584"/>
                  <a:pt x="4666" y="598"/>
                </a:cubicBezTo>
                <a:cubicBezTo>
                  <a:pt x="4015" y="819"/>
                  <a:pt x="3148" y="1146"/>
                  <a:pt x="2258" y="1325"/>
                </a:cubicBezTo>
                <a:cubicBezTo>
                  <a:pt x="1367" y="1504"/>
                  <a:pt x="867" y="1498"/>
                  <a:pt x="212" y="1492"/>
                </a:cubicBezTo>
                <a:cubicBezTo>
                  <a:pt x="140" y="1491"/>
                  <a:pt x="72" y="1489"/>
                  <a:pt x="7" y="1485"/>
                </a:cubicBezTo>
                <a:lnTo>
                  <a:pt x="0" y="148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6780738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2301" t="46470"/>
          <a:stretch>
            <a:fillRect/>
          </a:stretch>
        </p:blipFill>
        <p:spPr>
          <a:xfrm>
            <a:off x="9184005" y="5272405"/>
            <a:ext cx="3007995" cy="15855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40" h="5187">
                <a:moveTo>
                  <a:pt x="9840" y="0"/>
                </a:moveTo>
                <a:lnTo>
                  <a:pt x="9840" y="5187"/>
                </a:lnTo>
                <a:lnTo>
                  <a:pt x="1" y="5187"/>
                </a:lnTo>
                <a:lnTo>
                  <a:pt x="0" y="5182"/>
                </a:lnTo>
                <a:cubicBezTo>
                  <a:pt x="-3" y="5082"/>
                  <a:pt x="20" y="4969"/>
                  <a:pt x="26" y="4854"/>
                </a:cubicBezTo>
                <a:cubicBezTo>
                  <a:pt x="38" y="4624"/>
                  <a:pt x="120" y="4466"/>
                  <a:pt x="193" y="4278"/>
                </a:cubicBezTo>
                <a:cubicBezTo>
                  <a:pt x="266" y="4090"/>
                  <a:pt x="296" y="4026"/>
                  <a:pt x="390" y="3914"/>
                </a:cubicBezTo>
                <a:cubicBezTo>
                  <a:pt x="484" y="3802"/>
                  <a:pt x="490" y="3771"/>
                  <a:pt x="663" y="3717"/>
                </a:cubicBezTo>
                <a:cubicBezTo>
                  <a:pt x="836" y="3663"/>
                  <a:pt x="1044" y="3727"/>
                  <a:pt x="1253" y="3642"/>
                </a:cubicBezTo>
                <a:cubicBezTo>
                  <a:pt x="1462" y="3557"/>
                  <a:pt x="1472" y="3535"/>
                  <a:pt x="1708" y="3293"/>
                </a:cubicBezTo>
                <a:cubicBezTo>
                  <a:pt x="1944" y="3051"/>
                  <a:pt x="2177" y="2639"/>
                  <a:pt x="2435" y="2430"/>
                </a:cubicBezTo>
                <a:cubicBezTo>
                  <a:pt x="2693" y="2221"/>
                  <a:pt x="2738" y="2309"/>
                  <a:pt x="2996" y="2248"/>
                </a:cubicBezTo>
                <a:cubicBezTo>
                  <a:pt x="3254" y="2187"/>
                  <a:pt x="3465" y="2200"/>
                  <a:pt x="3723" y="2127"/>
                </a:cubicBezTo>
                <a:cubicBezTo>
                  <a:pt x="3981" y="2054"/>
                  <a:pt x="4060" y="1914"/>
                  <a:pt x="4284" y="1884"/>
                </a:cubicBezTo>
                <a:cubicBezTo>
                  <a:pt x="4508" y="1854"/>
                  <a:pt x="4614" y="1957"/>
                  <a:pt x="4844" y="1975"/>
                </a:cubicBezTo>
                <a:cubicBezTo>
                  <a:pt x="5074" y="1993"/>
                  <a:pt x="5180" y="1996"/>
                  <a:pt x="5435" y="1975"/>
                </a:cubicBezTo>
                <a:cubicBezTo>
                  <a:pt x="5690" y="1954"/>
                  <a:pt x="5899" y="1908"/>
                  <a:pt x="6117" y="1869"/>
                </a:cubicBezTo>
                <a:cubicBezTo>
                  <a:pt x="6335" y="1830"/>
                  <a:pt x="6250" y="1817"/>
                  <a:pt x="6526" y="1778"/>
                </a:cubicBezTo>
                <a:cubicBezTo>
                  <a:pt x="6802" y="1739"/>
                  <a:pt x="7226" y="1696"/>
                  <a:pt x="7496" y="1672"/>
                </a:cubicBezTo>
                <a:cubicBezTo>
                  <a:pt x="7766" y="1648"/>
                  <a:pt x="7742" y="1690"/>
                  <a:pt x="7875" y="1657"/>
                </a:cubicBezTo>
                <a:cubicBezTo>
                  <a:pt x="8008" y="1624"/>
                  <a:pt x="8054" y="1690"/>
                  <a:pt x="8163" y="1505"/>
                </a:cubicBezTo>
                <a:cubicBezTo>
                  <a:pt x="8272" y="1320"/>
                  <a:pt x="8129" y="1018"/>
                  <a:pt x="8420" y="733"/>
                </a:cubicBezTo>
                <a:cubicBezTo>
                  <a:pt x="8711" y="448"/>
                  <a:pt x="9044" y="305"/>
                  <a:pt x="9617" y="81"/>
                </a:cubicBezTo>
                <a:cubicBezTo>
                  <a:pt x="9671" y="60"/>
                  <a:pt x="9726" y="40"/>
                  <a:pt x="9783" y="20"/>
                </a:cubicBezTo>
                <a:lnTo>
                  <a:pt x="9840" y="0"/>
                </a:lnTo>
                <a:close/>
              </a:path>
            </a:pathLst>
          </a:custGeom>
        </p:spPr>
      </p:pic>
      <p:pic>
        <p:nvPicPr>
          <p:cNvPr id="27" name="图片 26" descr="6780738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0116" b="41977"/>
          <a:stretch>
            <a:fillRect/>
          </a:stretch>
        </p:blipFill>
        <p:spPr>
          <a:xfrm>
            <a:off x="0" y="0"/>
            <a:ext cx="1762760" cy="13671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51" h="5622">
                <a:moveTo>
                  <a:pt x="0" y="0"/>
                </a:moveTo>
                <a:lnTo>
                  <a:pt x="7251" y="0"/>
                </a:lnTo>
                <a:lnTo>
                  <a:pt x="7245" y="14"/>
                </a:lnTo>
                <a:cubicBezTo>
                  <a:pt x="7150" y="265"/>
                  <a:pt x="6978" y="613"/>
                  <a:pt x="6858" y="876"/>
                </a:cubicBezTo>
                <a:cubicBezTo>
                  <a:pt x="6696" y="1227"/>
                  <a:pt x="6632" y="1355"/>
                  <a:pt x="6508" y="1558"/>
                </a:cubicBezTo>
                <a:cubicBezTo>
                  <a:pt x="6384" y="1761"/>
                  <a:pt x="6366" y="1779"/>
                  <a:pt x="6236" y="1891"/>
                </a:cubicBezTo>
                <a:cubicBezTo>
                  <a:pt x="6106" y="2003"/>
                  <a:pt x="6018" y="2055"/>
                  <a:pt x="5857" y="2119"/>
                </a:cubicBezTo>
                <a:cubicBezTo>
                  <a:pt x="5696" y="2183"/>
                  <a:pt x="5700" y="2062"/>
                  <a:pt x="5433" y="2210"/>
                </a:cubicBezTo>
                <a:cubicBezTo>
                  <a:pt x="5166" y="2358"/>
                  <a:pt x="4818" y="2722"/>
                  <a:pt x="4524" y="2861"/>
                </a:cubicBezTo>
                <a:cubicBezTo>
                  <a:pt x="4230" y="3000"/>
                  <a:pt x="4339" y="2928"/>
                  <a:pt x="3963" y="2907"/>
                </a:cubicBezTo>
                <a:cubicBezTo>
                  <a:pt x="3587" y="2886"/>
                  <a:pt x="2990" y="2722"/>
                  <a:pt x="2645" y="2755"/>
                </a:cubicBezTo>
                <a:cubicBezTo>
                  <a:pt x="2300" y="2788"/>
                  <a:pt x="2309" y="2885"/>
                  <a:pt x="2236" y="3073"/>
                </a:cubicBezTo>
                <a:cubicBezTo>
                  <a:pt x="2163" y="3261"/>
                  <a:pt x="2248" y="3500"/>
                  <a:pt x="2281" y="3694"/>
                </a:cubicBezTo>
                <a:cubicBezTo>
                  <a:pt x="2314" y="3888"/>
                  <a:pt x="2384" y="3828"/>
                  <a:pt x="2402" y="4043"/>
                </a:cubicBezTo>
                <a:cubicBezTo>
                  <a:pt x="2420" y="4258"/>
                  <a:pt x="2402" y="4534"/>
                  <a:pt x="2372" y="4770"/>
                </a:cubicBezTo>
                <a:cubicBezTo>
                  <a:pt x="2342" y="5006"/>
                  <a:pt x="2333" y="5055"/>
                  <a:pt x="2251" y="5225"/>
                </a:cubicBezTo>
                <a:cubicBezTo>
                  <a:pt x="2169" y="5395"/>
                  <a:pt x="2127" y="5586"/>
                  <a:pt x="1963" y="5619"/>
                </a:cubicBezTo>
                <a:cubicBezTo>
                  <a:pt x="1799" y="5652"/>
                  <a:pt x="1618" y="5437"/>
                  <a:pt x="1433" y="5391"/>
                </a:cubicBezTo>
                <a:cubicBezTo>
                  <a:pt x="1248" y="5345"/>
                  <a:pt x="1200" y="5409"/>
                  <a:pt x="1039" y="5391"/>
                </a:cubicBezTo>
                <a:cubicBezTo>
                  <a:pt x="878" y="5373"/>
                  <a:pt x="854" y="5254"/>
                  <a:pt x="630" y="5300"/>
                </a:cubicBezTo>
                <a:cubicBezTo>
                  <a:pt x="434" y="5340"/>
                  <a:pt x="205" y="5519"/>
                  <a:pt x="2" y="5594"/>
                </a:cubicBezTo>
                <a:lnTo>
                  <a:pt x="0" y="559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78077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13351" r="9998" b="23441"/>
          <a:stretch>
            <a:fillRect/>
          </a:stretch>
        </p:blipFill>
        <p:spPr>
          <a:xfrm>
            <a:off x="5639435" y="0"/>
            <a:ext cx="6552565" cy="5358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19" h="8439">
                <a:moveTo>
                  <a:pt x="0" y="0"/>
                </a:moveTo>
                <a:lnTo>
                  <a:pt x="10319" y="0"/>
                </a:lnTo>
                <a:lnTo>
                  <a:pt x="10319" y="8439"/>
                </a:lnTo>
                <a:lnTo>
                  <a:pt x="0" y="84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 userDrawn="1"/>
        </p:nvSpPr>
        <p:spPr>
          <a:xfrm>
            <a:off x="7501255" y="441960"/>
            <a:ext cx="1050290" cy="398145"/>
          </a:xfrm>
          <a:prstGeom prst="rect">
            <a:avLst/>
          </a:prstGeom>
          <a:solidFill>
            <a:srgbClr val="D7E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678074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8384" b="80504"/>
          <a:stretch>
            <a:fillRect/>
          </a:stretch>
        </p:blipFill>
        <p:spPr>
          <a:xfrm flipV="1">
            <a:off x="0" y="6193790"/>
            <a:ext cx="2152015" cy="6724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83" h="1494">
                <a:moveTo>
                  <a:pt x="0" y="0"/>
                </a:moveTo>
                <a:lnTo>
                  <a:pt x="4537" y="0"/>
                </a:lnTo>
                <a:lnTo>
                  <a:pt x="4537" y="1"/>
                </a:lnTo>
                <a:cubicBezTo>
                  <a:pt x="4594" y="173"/>
                  <a:pt x="4675" y="347"/>
                  <a:pt x="4763" y="519"/>
                </a:cubicBezTo>
                <a:lnTo>
                  <a:pt x="4783" y="559"/>
                </a:lnTo>
                <a:lnTo>
                  <a:pt x="4783" y="560"/>
                </a:lnTo>
                <a:cubicBezTo>
                  <a:pt x="4746" y="571"/>
                  <a:pt x="4707" y="584"/>
                  <a:pt x="4666" y="598"/>
                </a:cubicBezTo>
                <a:cubicBezTo>
                  <a:pt x="4015" y="819"/>
                  <a:pt x="3148" y="1146"/>
                  <a:pt x="2258" y="1325"/>
                </a:cubicBezTo>
                <a:cubicBezTo>
                  <a:pt x="1367" y="1504"/>
                  <a:pt x="867" y="1498"/>
                  <a:pt x="212" y="1492"/>
                </a:cubicBezTo>
                <a:cubicBezTo>
                  <a:pt x="140" y="1491"/>
                  <a:pt x="72" y="1489"/>
                  <a:pt x="7" y="1485"/>
                </a:cubicBezTo>
                <a:lnTo>
                  <a:pt x="0" y="1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6780774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76559" r="9998" b="13157"/>
          <a:stretch>
            <a:fillRect/>
          </a:stretch>
        </p:blipFill>
        <p:spPr>
          <a:xfrm>
            <a:off x="5639435" y="5358765"/>
            <a:ext cx="6552565" cy="8718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19" h="1373">
                <a:moveTo>
                  <a:pt x="0" y="0"/>
                </a:moveTo>
                <a:lnTo>
                  <a:pt x="10319" y="0"/>
                </a:lnTo>
                <a:lnTo>
                  <a:pt x="10319" y="1373"/>
                </a:lnTo>
                <a:lnTo>
                  <a:pt x="0" y="13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 descr="6780774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76559" r="11601" b="14747"/>
          <a:stretch>
            <a:fillRect/>
          </a:stretch>
        </p:blipFill>
        <p:spPr>
          <a:xfrm rot="21000000">
            <a:off x="6033259" y="6090086"/>
            <a:ext cx="6348768" cy="12894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98" h="2031">
                <a:moveTo>
                  <a:pt x="0" y="0"/>
                </a:moveTo>
                <a:lnTo>
                  <a:pt x="9998" y="0"/>
                </a:lnTo>
                <a:lnTo>
                  <a:pt x="9640" y="2031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14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6.png"/><Relationship Id="rId7" Type="http://schemas.openxmlformats.org/officeDocument/2006/relationships/image" Target="../media/image25.png"/><Relationship Id="rId6" Type="http://schemas.openxmlformats.org/officeDocument/2006/relationships/tags" Target="../tags/tag101.xml"/><Relationship Id="rId5" Type="http://schemas.openxmlformats.org/officeDocument/2006/relationships/image" Target="../media/image24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6.png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6.png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0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9" Type="http://schemas.openxmlformats.org/officeDocument/2006/relationships/image" Target="../media/image6.png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microsoft.com/office/2007/relationships/hdphoto" Target="../media/image8.wdp"/><Relationship Id="rId11" Type="http://schemas.openxmlformats.org/officeDocument/2006/relationships/image" Target="../media/image7.png"/><Relationship Id="rId10" Type="http://schemas.openxmlformats.org/officeDocument/2006/relationships/tags" Target="../tags/tag48.xml"/><Relationship Id="rId1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88645" y="2177415"/>
            <a:ext cx="61455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世界读书日</a:t>
            </a:r>
            <a:endParaRPr lang="zh-CN" altLang="en-US" sz="8800" b="1">
              <a:solidFill>
                <a:srgbClr val="243429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23" name="圆角矩形 22"/>
          <p:cNvSpPr/>
          <p:nvPr>
            <p:custDataLst>
              <p:tags r:id="rId2"/>
            </p:custDataLst>
          </p:nvPr>
        </p:nvSpPr>
        <p:spPr>
          <a:xfrm>
            <a:off x="755015" y="4879975"/>
            <a:ext cx="2358390" cy="529590"/>
          </a:xfrm>
          <a:prstGeom prst="roundRect">
            <a:avLst>
              <a:gd name="adj" fmla="val 50000"/>
            </a:avLst>
          </a:prstGeom>
          <a:solidFill>
            <a:srgbClr val="F49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1000760" y="4982845"/>
            <a:ext cx="1866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 b="1">
                <a:solidFill>
                  <a:srgbClr val="F8FFF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北森酷学院</a:t>
            </a:r>
            <a:endParaRPr lang="zh-CN" altLang="en-US" sz="1600" b="1">
              <a:solidFill>
                <a:srgbClr val="F8FFF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4055" y="374015"/>
            <a:ext cx="439420" cy="109220"/>
            <a:chOff x="660" y="519"/>
            <a:chExt cx="692" cy="172"/>
          </a:xfrm>
        </p:grpSpPr>
        <p:sp>
          <p:nvSpPr>
            <p:cNvPr id="7" name="椭圆 6"/>
            <p:cNvSpPr/>
            <p:nvPr>
              <p:custDataLst>
                <p:tags r:id="rId4"/>
              </p:custDataLst>
            </p:nvPr>
          </p:nvSpPr>
          <p:spPr>
            <a:xfrm>
              <a:off x="66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920" y="519"/>
              <a:ext cx="173" cy="173"/>
            </a:xfrm>
            <a:prstGeom prst="ellipse">
              <a:avLst/>
            </a:prstGeom>
            <a:noFill/>
            <a:ln>
              <a:solidFill>
                <a:srgbClr val="3F66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C8C1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118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" name="图片 2" descr="北森酷学院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845185" y="1847215"/>
            <a:ext cx="5080000" cy="451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启动页设置：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管理后台-管理-门户设置-启动页配置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启动页开关：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启用状态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端口选择：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小程序/其他端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目前小程序支持自定义启动页停留时长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启动页配置-点击“更改”选择本地启动页，上传完成后点击保存。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82775"/>
            <a:ext cx="4556760" cy="38627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551305" y="1847215"/>
            <a:ext cx="8144510" cy="1116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icon宫格：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88820" y="3429000"/>
            <a:ext cx="7801610" cy="24815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264731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1.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管理端上传素材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将录制好的视频进行上传；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管理端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知识库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素材库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本地上传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上传知识（本地上传）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1400" i="1" kern="0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注意：音视频文件限制在5G内，具体格式可在平台查看</a:t>
            </a:r>
            <a:endParaRPr lang="zh-CN" altLang="en-US" sz="1600" i="1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1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共沐书香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悦享智慧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14185" y="158813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105" y="2082800"/>
            <a:ext cx="5233670" cy="2466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1500" y="3903980"/>
            <a:ext cx="3315335" cy="2037715"/>
          </a:xfrm>
          <a:prstGeom prst="rect">
            <a:avLst/>
          </a:prstGeom>
        </p:spPr>
      </p:pic>
      <p:pic>
        <p:nvPicPr>
          <p:cNvPr id="9" name="图片 8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264731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2.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学习项目创建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管理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-培训-学习项目-新建学习项目-添加所选定的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素材、实操作业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-编辑项目内容-点击发布。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400" i="1" kern="0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注意：项目封面需在【高级编辑】模式下进行更换</a:t>
            </a:r>
            <a:endParaRPr lang="zh-CN" altLang="en-US" sz="1400" i="1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1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共沐书香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悦享智慧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705" y="2101215"/>
            <a:ext cx="6340475" cy="3495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4135" y="1845310"/>
            <a:ext cx="2773045" cy="27698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1355725" y="5963285"/>
            <a:ext cx="5096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zh-CN" altLang="en-US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根据企业需求可设置</a:t>
            </a:r>
            <a:r>
              <a:rPr lang="en-US" altLang="zh-CN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</a:t>
            </a:r>
            <a:r>
              <a:rPr lang="zh-CN" altLang="en-US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自学</a:t>
            </a:r>
            <a:r>
              <a:rPr lang="en-US" altLang="zh-CN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\</a:t>
            </a:r>
            <a:r>
              <a:rPr lang="zh-CN" altLang="en-US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任务分派</a:t>
            </a:r>
            <a:r>
              <a:rPr lang="en-US" altLang="zh-CN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</a:t>
            </a:r>
            <a:r>
              <a:rPr lang="zh-CN" altLang="en-US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两种学习方式</a:t>
            </a:r>
            <a:endParaRPr lang="zh-CN" altLang="en-US" sz="1400" i="1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8" name="图片 7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264731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3.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学员参与活动（自学）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学员端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知识库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-学习项目-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开始学习（视频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+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实操作业）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400" i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若需学员按顺序进行学习，可在学习项目新建时进行设置</a:t>
            </a:r>
            <a:endParaRPr lang="zh-CN" altLang="en-US" sz="1400" i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1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共沐书香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悦享智慧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学员端编辑页面展示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8135" y="2289175"/>
            <a:ext cx="5748020" cy="3667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8335" y="2017395"/>
            <a:ext cx="3261995" cy="2495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167765" y="2017395"/>
            <a:ext cx="2835275" cy="2679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4.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心得评选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管理端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培训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-学习项目-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数据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统计数据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查看详情（进行评选）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若实操作业需审批，则在学员端个人中心进行审批操作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1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共沐书香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悦享智慧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8515" y="2084070"/>
            <a:ext cx="6149975" cy="1609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8515" y="3693160"/>
            <a:ext cx="4369435" cy="2936875"/>
          </a:xfrm>
          <a:prstGeom prst="rect">
            <a:avLst/>
          </a:prstGeom>
        </p:spPr>
      </p:pic>
      <p:pic>
        <p:nvPicPr>
          <p:cNvPr id="8" name="图片 7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005205" y="2017395"/>
            <a:ext cx="3214370" cy="2679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5.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公布结果＆颁发奖品：</a:t>
            </a:r>
            <a:endParaRPr lang="en-US" altLang="zh-CN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pPr marL="285750" indent="-285750" algn="l" fontAlgn="auto">
              <a:lnSpc>
                <a:spcPct val="17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创建公告：管理端-运营-业务运营工具-公告通知-新建－完善公告内容。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 algn="l">
              <a:lnSpc>
                <a:spcPct val="17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颁奖：根据前期设置的奖励制度，对相关人员进行颁奖。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1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共沐书香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悦享智慧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61840" y="2094230"/>
            <a:ext cx="6172200" cy="1865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65390" y="2656840"/>
            <a:ext cx="2835910" cy="3115945"/>
          </a:xfrm>
          <a:prstGeom prst="rect">
            <a:avLst/>
          </a:prstGeom>
        </p:spPr>
      </p:pic>
      <p:pic>
        <p:nvPicPr>
          <p:cNvPr id="8" name="图片 7" descr="北森酷学院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165350"/>
            <a:ext cx="2647315" cy="252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7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1.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管理端积分设置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管理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运营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激励规则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编辑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编辑社区积分获得的相关内容（奖励积分&amp;上限设置）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点击保存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2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春来肆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阅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”·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万物复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书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6615" y="3708400"/>
            <a:ext cx="5855335" cy="2274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95" y="2078990"/>
            <a:ext cx="5619115" cy="15430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303135" y="164782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图片 4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2647315" cy="252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9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2.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管理端商品设置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9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管理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运营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积分管理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积分商城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新建商品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90000"/>
              </a:lnSpc>
              <a:buFont typeface="Wingdings" panose="05000000000000000000" charset="0"/>
              <a:buNone/>
            </a:pPr>
            <a:r>
              <a:rPr lang="zh-CN" altLang="en-US" sz="1400" i="1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设置商品基本信息、领取方式、兑换设置</a:t>
            </a:r>
            <a:endParaRPr lang="zh-CN" altLang="en-US" sz="1400" i="1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82994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2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：春来肆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阅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”·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万物复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书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3135" y="164782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190" y="2339340"/>
            <a:ext cx="5544820" cy="14389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1190" y="3778250"/>
            <a:ext cx="2572385" cy="20332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2940" y="3778250"/>
            <a:ext cx="2973070" cy="1873250"/>
          </a:xfrm>
          <a:prstGeom prst="rect">
            <a:avLst/>
          </a:prstGeom>
        </p:spPr>
      </p:pic>
      <p:pic>
        <p:nvPicPr>
          <p:cNvPr id="11" name="图片 10" descr="北森酷学院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3669030" cy="2343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9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3.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管理员创建圈子：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90000"/>
              </a:lnSpc>
              <a:buNone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运营-社区管理-圈子管理-新建圈子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90000"/>
              </a:lnSpc>
              <a:buNone/>
            </a:pPr>
            <a:r>
              <a:rPr lang="zh-CN" altLang="en-US" sz="1400" i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完善圈子信息：名称、封面（素材有提供）、圈子介绍</a:t>
            </a:r>
            <a:endParaRPr lang="zh-CN" altLang="en-US" sz="1400" i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90000"/>
              </a:lnSpc>
              <a:buNone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82994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2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：春来肆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阅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”·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万物复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书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3135" y="164782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840" y="2216785"/>
            <a:ext cx="6005830" cy="1472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4755" y="3056890"/>
            <a:ext cx="4889500" cy="3060700"/>
          </a:xfrm>
          <a:prstGeom prst="rect">
            <a:avLst/>
          </a:prstGeom>
        </p:spPr>
      </p:pic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0991850" y="374015"/>
            <a:ext cx="439420" cy="109220"/>
            <a:chOff x="660" y="519"/>
            <a:chExt cx="692" cy="172"/>
          </a:xfrm>
        </p:grpSpPr>
        <p:sp>
          <p:nvSpPr>
            <p:cNvPr id="7" name="椭圆 6"/>
            <p:cNvSpPr/>
            <p:nvPr>
              <p:custDataLst>
                <p:tags r:id="rId1"/>
              </p:custDataLst>
            </p:nvPr>
          </p:nvSpPr>
          <p:spPr>
            <a:xfrm>
              <a:off x="66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920" y="519"/>
              <a:ext cx="173" cy="173"/>
            </a:xfrm>
            <a:prstGeom prst="ellipse">
              <a:avLst/>
            </a:prstGeom>
            <a:noFill/>
            <a:ln>
              <a:solidFill>
                <a:srgbClr val="3F66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C8C1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3"/>
              </p:custDataLst>
            </p:nvPr>
          </p:nvSpPr>
          <p:spPr>
            <a:xfrm>
              <a:off x="118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94995" y="1125220"/>
            <a:ext cx="2273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目</a:t>
            </a:r>
            <a:r>
              <a:rPr lang="en-US" altLang="zh-CN" sz="6600" b="1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 </a:t>
            </a:r>
            <a:r>
              <a:rPr lang="zh-CN" altLang="en-US" sz="6600" b="1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录</a:t>
            </a:r>
            <a:endParaRPr lang="zh-CN" altLang="en-US" sz="6600" b="1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743200" y="1772285"/>
            <a:ext cx="2134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0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C</a:t>
            </a:r>
            <a:r>
              <a:rPr lang="en-US" altLang="zh-CN" sz="2000" b="1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ontents</a:t>
            </a:r>
            <a:endParaRPr lang="en-US" altLang="zh-CN" sz="2000" b="1">
              <a:solidFill>
                <a:srgbClr val="243429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grpSp>
        <p:nvGrpSpPr>
          <p:cNvPr id="30" name="组合 29"/>
          <p:cNvGrpSpPr/>
          <p:nvPr>
            <p:custDataLst>
              <p:tags r:id="rId6"/>
            </p:custDataLst>
          </p:nvPr>
        </p:nvGrpSpPr>
        <p:grpSpPr>
          <a:xfrm>
            <a:off x="7005320" y="1543050"/>
            <a:ext cx="3248660" cy="697865"/>
            <a:chOff x="11074" y="2430"/>
            <a:chExt cx="5116" cy="1099"/>
          </a:xfrm>
        </p:grpSpPr>
        <p:sp>
          <p:nvSpPr>
            <p:cNvPr id="4" name="圆角矩形 3"/>
            <p:cNvSpPr/>
            <p:nvPr>
              <p:custDataLst>
                <p:tags r:id="rId7"/>
              </p:custDataLst>
            </p:nvPr>
          </p:nvSpPr>
          <p:spPr>
            <a:xfrm>
              <a:off x="11156" y="2430"/>
              <a:ext cx="1091" cy="1091"/>
            </a:xfrm>
            <a:prstGeom prst="roundRect">
              <a:avLst/>
            </a:prstGeom>
            <a:noFill/>
            <a:ln>
              <a:solidFill>
                <a:srgbClr val="F4942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BEDC8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宋体 CN Light" panose="02020300000000000000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12479" y="2513"/>
              <a:ext cx="371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活动素材总览</a:t>
              </a:r>
              <a:endParaRPr lang="zh-CN" altLang="en-US" sz="2600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11074" y="2513"/>
              <a:ext cx="1245" cy="1016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p>
              <a:pPr algn="ctr">
                <a:buClrTx/>
                <a:buSzTx/>
                <a:buFontTx/>
              </a:pPr>
              <a:r>
                <a:rPr lang="en-US" altLang="zh-CN" sz="3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0</a:t>
              </a:r>
              <a:r>
                <a:rPr lang="zh-CN" altLang="en-US" sz="3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1</a:t>
              </a:r>
              <a:endParaRPr lang="zh-CN" altLang="en-US" sz="3600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0"/>
            </p:custDataLst>
          </p:nvPr>
        </p:nvGrpSpPr>
        <p:grpSpPr>
          <a:xfrm>
            <a:off x="7009765" y="2689860"/>
            <a:ext cx="3248660" cy="697865"/>
            <a:chOff x="11039" y="4173"/>
            <a:chExt cx="5116" cy="1099"/>
          </a:xfrm>
        </p:grpSpPr>
        <p:sp>
          <p:nvSpPr>
            <p:cNvPr id="17" name="文本框 16"/>
            <p:cNvSpPr txBox="1"/>
            <p:nvPr>
              <p:custDataLst>
                <p:tags r:id="rId11"/>
              </p:custDataLst>
            </p:nvPr>
          </p:nvSpPr>
          <p:spPr>
            <a:xfrm>
              <a:off x="11039" y="4256"/>
              <a:ext cx="1245" cy="1016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p>
              <a:pPr algn="ctr">
                <a:buClrTx/>
                <a:buSzTx/>
                <a:buFontTx/>
              </a:pPr>
              <a:r>
                <a:rPr lang="en-US" altLang="zh-CN" sz="3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02</a:t>
              </a:r>
              <a:endParaRPr lang="en-US" altLang="zh-CN" sz="3600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12"/>
              </p:custDataLst>
            </p:nvPr>
          </p:nvSpPr>
          <p:spPr>
            <a:xfrm>
              <a:off x="11121" y="4173"/>
              <a:ext cx="1091" cy="1091"/>
            </a:xfrm>
            <a:prstGeom prst="roundRect">
              <a:avLst/>
            </a:prstGeom>
            <a:noFill/>
            <a:ln>
              <a:solidFill>
                <a:srgbClr val="F4942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BEDC8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宋体 CN Light" panose="02020300000000000000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3"/>
              </p:custDataLst>
            </p:nvPr>
          </p:nvSpPr>
          <p:spPr>
            <a:xfrm>
              <a:off x="12444" y="4256"/>
              <a:ext cx="371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活动方案介绍</a:t>
              </a:r>
              <a:endParaRPr lang="zh-CN" altLang="en-US" sz="2600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4"/>
            </p:custDataLst>
          </p:nvPr>
        </p:nvGrpSpPr>
        <p:grpSpPr>
          <a:xfrm>
            <a:off x="7005320" y="3836670"/>
            <a:ext cx="3270885" cy="697865"/>
            <a:chOff x="11074" y="5916"/>
            <a:chExt cx="5151" cy="1099"/>
          </a:xfrm>
        </p:grpSpPr>
        <p:sp>
          <p:nvSpPr>
            <p:cNvPr id="23" name="文本框 22"/>
            <p:cNvSpPr txBox="1"/>
            <p:nvPr>
              <p:custDataLst>
                <p:tags r:id="rId15"/>
              </p:custDataLst>
            </p:nvPr>
          </p:nvSpPr>
          <p:spPr>
            <a:xfrm>
              <a:off x="11074" y="5999"/>
              <a:ext cx="1245" cy="1016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p>
              <a:pPr algn="ctr">
                <a:buClrTx/>
                <a:buSzTx/>
                <a:buFontTx/>
              </a:pPr>
              <a:r>
                <a:rPr lang="en-US" altLang="zh-CN" sz="3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03</a:t>
              </a:r>
              <a:endParaRPr lang="en-US" altLang="zh-CN" sz="3600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endParaRPr>
            </a:p>
          </p:txBody>
        </p:sp>
        <p:sp>
          <p:nvSpPr>
            <p:cNvPr id="22" name="圆角矩形 21"/>
            <p:cNvSpPr/>
            <p:nvPr>
              <p:custDataLst>
                <p:tags r:id="rId16"/>
              </p:custDataLst>
            </p:nvPr>
          </p:nvSpPr>
          <p:spPr>
            <a:xfrm>
              <a:off x="11156" y="5916"/>
              <a:ext cx="1091" cy="1091"/>
            </a:xfrm>
            <a:prstGeom prst="roundRect">
              <a:avLst/>
            </a:prstGeom>
            <a:noFill/>
            <a:ln>
              <a:solidFill>
                <a:srgbClr val="F4942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BEDC8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宋体 CN Light" panose="02020300000000000000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17"/>
              </p:custDataLst>
            </p:nvPr>
          </p:nvSpPr>
          <p:spPr>
            <a:xfrm>
              <a:off x="12514" y="5999"/>
              <a:ext cx="371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600">
                  <a:solidFill>
                    <a:srgbClr val="243429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Light" panose="02020300000000000000" charset="-122"/>
                </a:rPr>
                <a:t>平台常规操作</a:t>
              </a:r>
              <a:endParaRPr lang="zh-CN" altLang="en-US" sz="2600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endParaRPr>
            </a:p>
          </p:txBody>
        </p:sp>
      </p:grpSp>
      <p:pic>
        <p:nvPicPr>
          <p:cNvPr id="15" name="图片 14" descr="北森酷学院logo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1295" y="229870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2647315" cy="252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90000"/>
              </a:lnSpc>
              <a:buClrTx/>
              <a:buSzTx/>
              <a:buFontTx/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4.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学员参与活动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学员端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社区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发表文章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填写内容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圈子选择『四月读书月』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点击发布。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82994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2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：春来肆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阅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”·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万物复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书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16395" y="181356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学员端编辑页面展示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3296" r="2133" b="10328"/>
          <a:stretch>
            <a:fillRect/>
          </a:stretch>
        </p:blipFill>
        <p:spPr>
          <a:xfrm>
            <a:off x="5033645" y="2261235"/>
            <a:ext cx="6269355" cy="207264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8960" y="3537585"/>
            <a:ext cx="4127500" cy="264858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5" name="图片 4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2647315" cy="252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5.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+mn-ea"/>
              </a:rPr>
              <a:t>学员端商品兑换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学员（手机）端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我的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工具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积分商城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点击商品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立即兑换。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algn="l" fontAlgn="auto">
              <a:lnSpc>
                <a:spcPct val="190000"/>
              </a:lnSpc>
              <a:buClrTx/>
              <a:buSzTx/>
              <a:buFontTx/>
              <a:buNone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82994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活动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2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：春来肆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阅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”·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万物复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书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（主题参考）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10020" y="19329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</a:rPr>
              <a:t>学员端编辑页面展示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715" y="2494280"/>
            <a:ext cx="1853565" cy="35261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6395" y="2443480"/>
            <a:ext cx="1739900" cy="3576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0615" y="2495550"/>
            <a:ext cx="1859280" cy="3524885"/>
          </a:xfrm>
          <a:prstGeom prst="rect">
            <a:avLst/>
          </a:prstGeom>
        </p:spPr>
      </p:pic>
      <p:pic>
        <p:nvPicPr>
          <p:cNvPr id="9" name="图片 8" descr="北森酷学院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11175" y="1724025"/>
            <a:ext cx="42481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 b="1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世界读书日</a:t>
            </a:r>
            <a:endParaRPr lang="zh-CN" altLang="en-US" sz="6000" b="1">
              <a:solidFill>
                <a:srgbClr val="243429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"/>
            </p:custDataLst>
          </p:nvPr>
        </p:nvSpPr>
        <p:spPr>
          <a:xfrm>
            <a:off x="457835" y="2364740"/>
            <a:ext cx="6866255" cy="1430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dist" fontAlgn="auto">
              <a:lnSpc>
                <a:spcPct val="150000"/>
              </a:lnSpc>
            </a:pPr>
            <a:r>
              <a:rPr lang="zh-CN" altLang="en-US" sz="5800" dirty="0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思源宋体 CN Light" panose="02020300000000000000" charset="-122"/>
              </a:rPr>
              <a:t>分享完毕</a:t>
            </a:r>
            <a:r>
              <a:rPr lang="en-US" altLang="zh-CN" sz="5800" dirty="0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思源宋体 CN Light" panose="02020300000000000000" charset="-122"/>
              </a:rPr>
              <a:t>,</a:t>
            </a:r>
            <a:r>
              <a:rPr lang="zh-CN" altLang="en-US" sz="5800" dirty="0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思源宋体 CN Light" panose="02020300000000000000" charset="-122"/>
              </a:rPr>
              <a:t>感谢倾听</a:t>
            </a:r>
            <a:endParaRPr lang="zh-CN" altLang="en-US" sz="5800" dirty="0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  <a:sym typeface="思源宋体 CN Light" panose="02020300000000000000" charset="-122"/>
            </a:endParaRPr>
          </a:p>
        </p:txBody>
      </p:sp>
      <p:sp>
        <p:nvSpPr>
          <p:cNvPr id="23" name="圆角矩形 22"/>
          <p:cNvSpPr/>
          <p:nvPr>
            <p:custDataLst>
              <p:tags r:id="rId3"/>
            </p:custDataLst>
          </p:nvPr>
        </p:nvSpPr>
        <p:spPr>
          <a:xfrm>
            <a:off x="666115" y="5032375"/>
            <a:ext cx="2358390" cy="529590"/>
          </a:xfrm>
          <a:prstGeom prst="roundRect">
            <a:avLst>
              <a:gd name="adj" fmla="val 50000"/>
            </a:avLst>
          </a:prstGeom>
          <a:solidFill>
            <a:srgbClr val="F49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911860" y="5135245"/>
            <a:ext cx="1866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 b="1">
                <a:solidFill>
                  <a:srgbClr val="F8FFF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北森酷学院</a:t>
            </a:r>
            <a:endParaRPr lang="zh-CN" altLang="en-US" sz="1600" b="1">
              <a:solidFill>
                <a:srgbClr val="F8FFF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4055" y="374015"/>
            <a:ext cx="439420" cy="109220"/>
            <a:chOff x="660" y="519"/>
            <a:chExt cx="692" cy="172"/>
          </a:xfrm>
        </p:grpSpPr>
        <p:sp>
          <p:nvSpPr>
            <p:cNvPr id="7" name="椭圆 6"/>
            <p:cNvSpPr/>
            <p:nvPr>
              <p:custDataLst>
                <p:tags r:id="rId5"/>
              </p:custDataLst>
            </p:nvPr>
          </p:nvSpPr>
          <p:spPr>
            <a:xfrm>
              <a:off x="66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6"/>
              </p:custDataLst>
            </p:nvPr>
          </p:nvSpPr>
          <p:spPr>
            <a:xfrm>
              <a:off x="920" y="519"/>
              <a:ext cx="173" cy="173"/>
            </a:xfrm>
            <a:prstGeom prst="ellipse">
              <a:avLst/>
            </a:prstGeom>
            <a:noFill/>
            <a:ln>
              <a:solidFill>
                <a:srgbClr val="3F66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C8C1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7"/>
              </p:custDataLst>
            </p:nvPr>
          </p:nvSpPr>
          <p:spPr>
            <a:xfrm>
              <a:off x="118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0991850" y="374015"/>
            <a:ext cx="439420" cy="109220"/>
            <a:chOff x="660" y="519"/>
            <a:chExt cx="692" cy="172"/>
          </a:xfrm>
        </p:grpSpPr>
        <p:sp>
          <p:nvSpPr>
            <p:cNvPr id="15" name="椭圆 14"/>
            <p:cNvSpPr/>
            <p:nvPr>
              <p:custDataLst>
                <p:tags r:id="rId1"/>
              </p:custDataLst>
            </p:nvPr>
          </p:nvSpPr>
          <p:spPr>
            <a:xfrm>
              <a:off x="66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>
              <p:custDataLst>
                <p:tags r:id="rId2"/>
              </p:custDataLst>
            </p:nvPr>
          </p:nvSpPr>
          <p:spPr>
            <a:xfrm>
              <a:off x="920" y="519"/>
              <a:ext cx="173" cy="173"/>
            </a:xfrm>
            <a:prstGeom prst="ellipse">
              <a:avLst/>
            </a:prstGeom>
            <a:noFill/>
            <a:ln>
              <a:solidFill>
                <a:srgbClr val="3F66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C8C1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3"/>
              </p:custDataLst>
            </p:nvPr>
          </p:nvSpPr>
          <p:spPr>
            <a:xfrm>
              <a:off x="118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6386830" y="1696720"/>
            <a:ext cx="868045" cy="121539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44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01</a:t>
            </a:r>
            <a:endParaRPr lang="en-US" altLang="zh-CN" sz="4400" b="1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386830" y="3142615"/>
            <a:ext cx="4770755" cy="1000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5400" b="1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活动素材总览</a:t>
            </a:r>
            <a:endParaRPr lang="zh-CN" altLang="en-US" sz="5400" b="1">
              <a:solidFill>
                <a:srgbClr val="243429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7258050" y="2369185"/>
            <a:ext cx="1770380" cy="44513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20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PART  ONE</a:t>
            </a:r>
            <a:endParaRPr lang="en-US" altLang="zh-CN" sz="2000" b="1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6517640" y="4718050"/>
            <a:ext cx="360000" cy="36000"/>
          </a:xfrm>
          <a:prstGeom prst="rect">
            <a:avLst/>
          </a:prstGeom>
          <a:solidFill>
            <a:srgbClr val="3F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6877685" y="4718050"/>
            <a:ext cx="360000" cy="36000"/>
          </a:xfrm>
          <a:prstGeom prst="rect">
            <a:avLst/>
          </a:prstGeom>
          <a:solidFill>
            <a:srgbClr val="F49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北森酷学院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1135" y="143510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83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活动素材总览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0" y="2705281"/>
            <a:ext cx="3601085" cy="415271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671" h="6540">
                <a:moveTo>
                  <a:pt x="0" y="0"/>
                </a:moveTo>
                <a:lnTo>
                  <a:pt x="29" y="0"/>
                </a:lnTo>
                <a:cubicBezTo>
                  <a:pt x="3152" y="40"/>
                  <a:pt x="5671" y="2584"/>
                  <a:pt x="5671" y="5716"/>
                </a:cubicBezTo>
                <a:cubicBezTo>
                  <a:pt x="5671" y="5985"/>
                  <a:pt x="5652" y="6250"/>
                  <a:pt x="5616" y="6509"/>
                </a:cubicBezTo>
                <a:lnTo>
                  <a:pt x="5612" y="6540"/>
                </a:lnTo>
                <a:lnTo>
                  <a:pt x="0" y="6540"/>
                </a:lnTo>
                <a:lnTo>
                  <a:pt x="0" y="0"/>
                </a:lnTo>
                <a:close/>
              </a:path>
            </a:pathLst>
          </a:custGeom>
          <a:solidFill>
            <a:srgbClr val="3F664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3"/>
            </p:custDataLst>
          </p:nvPr>
        </p:nvSpPr>
        <p:spPr>
          <a:xfrm>
            <a:off x="3886200" y="5788025"/>
            <a:ext cx="711835" cy="711835"/>
          </a:xfrm>
          <a:prstGeom prst="ellipse">
            <a:avLst/>
          </a:prstGeom>
          <a:solidFill>
            <a:srgbClr val="3F664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4"/>
            </p:custDataLst>
          </p:nvPr>
        </p:nvSpPr>
        <p:spPr>
          <a:xfrm>
            <a:off x="657860" y="2526030"/>
            <a:ext cx="356235" cy="356235"/>
          </a:xfrm>
          <a:prstGeom prst="ellipse">
            <a:avLst/>
          </a:prstGeom>
          <a:solidFill>
            <a:srgbClr val="F49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167130" y="1370965"/>
            <a:ext cx="1391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banner </a:t>
            </a:r>
            <a:endParaRPr lang="en-US" altLang="zh-CN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2447925" y="1278890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* 3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套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1964690"/>
            <a:ext cx="132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启动页</a:t>
            </a:r>
            <a:r>
              <a:rPr lang="en-US" altLang="zh-CN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 </a:t>
            </a:r>
            <a:endParaRPr lang="en-US" altLang="zh-CN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167130" y="2558415"/>
            <a:ext cx="1322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icon </a:t>
            </a:r>
            <a:endParaRPr lang="en-US" altLang="zh-CN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489835" y="1864360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* 3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套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489835" y="2499995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* 1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套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pic>
        <p:nvPicPr>
          <p:cNvPr id="9" name="图片 8" descr="7b0a20202020227069636672616d65646573223a20222670666d383432343432323238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/>
                </a14:imgProps>
              </a:ext>
            </a:extLst>
          </a:blip>
          <a:srcRect/>
          <a:stretch>
            <a:fillRect/>
          </a:stretch>
        </p:blipFill>
        <p:spPr>
          <a:xfrm>
            <a:off x="4356735" y="1864360"/>
            <a:ext cx="2446655" cy="4893945"/>
          </a:xfrm>
          <a:prstGeom prst="rect">
            <a:avLst/>
          </a:prstGeom>
        </p:spPr>
      </p:pic>
      <p:pic>
        <p:nvPicPr>
          <p:cNvPr id="10" name="图片 9" descr="板式1读书1200x47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23735" y="1043940"/>
            <a:ext cx="4241800" cy="1661795"/>
          </a:xfrm>
          <a:prstGeom prst="rect">
            <a:avLst/>
          </a:prstGeom>
        </p:spPr>
      </p:pic>
      <p:pic>
        <p:nvPicPr>
          <p:cNvPr id="13" name="图片 12" descr="板式3读书1200x47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04050" y="3070225"/>
            <a:ext cx="4314825" cy="169037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1167130" y="3201035"/>
            <a:ext cx="1539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学习项目封面</a:t>
            </a:r>
            <a:r>
              <a:rPr lang="en-US" altLang="zh-CN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 </a:t>
            </a:r>
            <a:endParaRPr lang="en-US" altLang="zh-CN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1167130" y="4026535"/>
            <a:ext cx="1463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圈子封面</a:t>
            </a:r>
            <a:r>
              <a:rPr lang="en-US" altLang="zh-CN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 </a:t>
            </a:r>
            <a:endParaRPr lang="en-US" altLang="zh-CN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2490470" y="3263900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* 1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套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8"/>
            </p:custDataLst>
          </p:nvPr>
        </p:nvSpPr>
        <p:spPr>
          <a:xfrm>
            <a:off x="2489835" y="3971290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* 1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套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pic>
        <p:nvPicPr>
          <p:cNvPr id="5" name="图片 4" descr="北森酷学院logo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0991850" y="374015"/>
            <a:ext cx="439420" cy="109220"/>
            <a:chOff x="660" y="519"/>
            <a:chExt cx="692" cy="172"/>
          </a:xfrm>
        </p:grpSpPr>
        <p:sp>
          <p:nvSpPr>
            <p:cNvPr id="15" name="椭圆 14"/>
            <p:cNvSpPr/>
            <p:nvPr>
              <p:custDataLst>
                <p:tags r:id="rId1"/>
              </p:custDataLst>
            </p:nvPr>
          </p:nvSpPr>
          <p:spPr>
            <a:xfrm>
              <a:off x="66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>
              <p:custDataLst>
                <p:tags r:id="rId2"/>
              </p:custDataLst>
            </p:nvPr>
          </p:nvSpPr>
          <p:spPr>
            <a:xfrm>
              <a:off x="920" y="519"/>
              <a:ext cx="173" cy="173"/>
            </a:xfrm>
            <a:prstGeom prst="ellipse">
              <a:avLst/>
            </a:prstGeom>
            <a:noFill/>
            <a:ln>
              <a:solidFill>
                <a:srgbClr val="3F66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C8C1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3"/>
              </p:custDataLst>
            </p:nvPr>
          </p:nvSpPr>
          <p:spPr>
            <a:xfrm>
              <a:off x="118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6386830" y="1696720"/>
            <a:ext cx="868045" cy="121539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44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02</a:t>
            </a:r>
            <a:endParaRPr lang="en-US" altLang="zh-CN" sz="4400" b="1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385560" y="3099435"/>
            <a:ext cx="4432935" cy="1000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5400" b="1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活动方案介绍</a:t>
            </a:r>
            <a:endParaRPr lang="en-US" altLang="zh-CN" sz="5400" b="1">
              <a:solidFill>
                <a:srgbClr val="243429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7258050" y="2369185"/>
            <a:ext cx="1770380" cy="44513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20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PART  TWO</a:t>
            </a:r>
            <a:endParaRPr lang="en-US" altLang="zh-CN" sz="2000" b="1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6517640" y="4718050"/>
            <a:ext cx="360000" cy="36000"/>
          </a:xfrm>
          <a:prstGeom prst="rect">
            <a:avLst/>
          </a:prstGeom>
          <a:solidFill>
            <a:srgbClr val="3F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6877685" y="4718050"/>
            <a:ext cx="360000" cy="36000"/>
          </a:xfrm>
          <a:prstGeom prst="rect">
            <a:avLst/>
          </a:prstGeom>
          <a:solidFill>
            <a:srgbClr val="F49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北森酷学院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3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活动方案介绍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845185" y="1847215"/>
            <a:ext cx="9687560" cy="4819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本次活动旨在营造浓厚的学习氛围，鼓励全员参与阅读、分享与交流，通过文字的传递和思想的碰撞，激发创新思维，提升个人素养与团队凝聚力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,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打造一个充满活力与智慧的学习型组织。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线上学习项目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邀请老板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高层领导带头，带来一场书籍推荐课程（可选择直播或录播形式）。员工需在一个自然月内完成阅读，并提交一篇读书心得。最终，高管将对所有心得进行评选，选出前三名优秀作品！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14-4.18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邀请目标人群进行视频录制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直播安排分享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.2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1-4.22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内部宣传、提前装修首页及搭建项目；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4.23     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学员进行课程学习，接受任务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4.24-4.30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学员进行书籍阅读并提交阅读心得</a:t>
            </a:r>
            <a:endParaRPr lang="en-US" altLang="zh-CN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5.7-5.9  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高层查看学员读书心得，并评选优秀学员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5.12-5.13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公布优秀学员并进行奖励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京东卡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书籍等实物奖励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份。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5135880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1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、参考主题：共沐书香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悦享智慧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pic>
        <p:nvPicPr>
          <p:cNvPr id="3" name="图片 2" descr="5学习项目封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1155" y="3997960"/>
            <a:ext cx="3614420" cy="2033270"/>
          </a:xfrm>
          <a:prstGeom prst="rect">
            <a:avLst/>
          </a:prstGeom>
        </p:spPr>
      </p:pic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活动方案介绍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845185" y="1847215"/>
            <a:ext cx="8328660" cy="4819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为引导公司全体员工养成，读好书，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好读书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的习惯，营造出乐于学习，主动学习的良好氛围，特在四月开展读书月活动。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7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线上社区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员工可推荐自己近期阅读的好书，并撰写心得感悟发布至学习平台社区，即可获得读书月活动专属积分！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7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.2</a:t>
            </a:r>
            <a:r>
              <a:rPr 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1-4.22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内部宣传、提前装修首页及搭建社区；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7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4.23-4.30    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学员在对应社区圈子内发布推荐书籍及感想。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7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平台积分奖励，积分可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用于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兑换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精美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礼品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657923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2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、参考主题：春来肆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阅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”·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万物复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“</a:t>
            </a:r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书</a:t>
            </a: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”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pic>
        <p:nvPicPr>
          <p:cNvPr id="3" name="图片 2" descr="6社区封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5625" y="3847465"/>
            <a:ext cx="2344420" cy="2344420"/>
          </a:xfrm>
          <a:prstGeom prst="rect">
            <a:avLst/>
          </a:prstGeom>
        </p:spPr>
      </p:pic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0991850" y="374015"/>
            <a:ext cx="439420" cy="109220"/>
            <a:chOff x="660" y="519"/>
            <a:chExt cx="692" cy="172"/>
          </a:xfrm>
        </p:grpSpPr>
        <p:sp>
          <p:nvSpPr>
            <p:cNvPr id="15" name="椭圆 14"/>
            <p:cNvSpPr/>
            <p:nvPr>
              <p:custDataLst>
                <p:tags r:id="rId1"/>
              </p:custDataLst>
            </p:nvPr>
          </p:nvSpPr>
          <p:spPr>
            <a:xfrm>
              <a:off x="66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>
              <p:custDataLst>
                <p:tags r:id="rId2"/>
              </p:custDataLst>
            </p:nvPr>
          </p:nvSpPr>
          <p:spPr>
            <a:xfrm>
              <a:off x="920" y="519"/>
              <a:ext cx="173" cy="173"/>
            </a:xfrm>
            <a:prstGeom prst="ellipse">
              <a:avLst/>
            </a:prstGeom>
            <a:noFill/>
            <a:ln>
              <a:solidFill>
                <a:srgbClr val="3F66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C8C1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3"/>
              </p:custDataLst>
            </p:nvPr>
          </p:nvSpPr>
          <p:spPr>
            <a:xfrm>
              <a:off x="1180" y="519"/>
              <a:ext cx="173" cy="173"/>
            </a:xfrm>
            <a:prstGeom prst="ellipse">
              <a:avLst/>
            </a:prstGeom>
            <a:solidFill>
              <a:srgbClr val="3F6648"/>
            </a:solidFill>
            <a:ln>
              <a:solidFill>
                <a:srgbClr val="3F66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6386830" y="1696720"/>
            <a:ext cx="868045" cy="121539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44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03</a:t>
            </a:r>
            <a:endParaRPr lang="en-US" altLang="zh-CN" sz="4400" b="1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385560" y="3121025"/>
            <a:ext cx="4936490" cy="1000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5400" b="1">
                <a:solidFill>
                  <a:srgbClr val="243429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平台常规操作</a:t>
            </a:r>
            <a:endParaRPr lang="zh-CN" altLang="en-US" sz="5400" b="1">
              <a:solidFill>
                <a:srgbClr val="243429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7258050" y="2369185"/>
            <a:ext cx="2091055" cy="44513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2000" b="1">
                <a:solidFill>
                  <a:srgbClr val="F49424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PART  THREE</a:t>
            </a:r>
            <a:endParaRPr lang="en-US" altLang="zh-CN" sz="2000" b="1">
              <a:solidFill>
                <a:srgbClr val="F49424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6517640" y="4718050"/>
            <a:ext cx="360000" cy="36000"/>
          </a:xfrm>
          <a:prstGeom prst="rect">
            <a:avLst/>
          </a:prstGeom>
          <a:solidFill>
            <a:srgbClr val="3F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6877685" y="4718050"/>
            <a:ext cx="360000" cy="36000"/>
          </a:xfrm>
          <a:prstGeom prst="rect">
            <a:avLst/>
          </a:prstGeom>
          <a:solidFill>
            <a:srgbClr val="F49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北森酷学院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035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平台常规操作</a:t>
            </a:r>
            <a:endParaRPr lang="zh-CN" altLang="en-US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845185" y="1847215"/>
            <a:ext cx="5080000" cy="2528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设置平台banner图操作路径：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门户规则：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撰写门户名称-生效范围“全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公司”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门户装修：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500" dirty="0">
              <a:solidFill>
                <a:schemeClr val="bg2">
                  <a:lumMod val="25000"/>
                </a:schemeClr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3F6648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3F6648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3005" y="1859280"/>
            <a:ext cx="4644390" cy="40398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图片 4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0600" y="85725"/>
            <a:ext cx="3475990" cy="398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UNIT_PLACING_PICTURE_USER_VIEWPORT" val="{&quot;height&quot;:2754,&quot;width&quot;:9112}"/>
</p:tagLst>
</file>

<file path=ppt/tags/tag101.xml><?xml version="1.0" encoding="utf-8"?>
<p:tagLst xmlns:p="http://schemas.openxmlformats.org/presentationml/2006/main">
  <p:tag name="KSO_WM_UNIT_PLACING_PICTURE_USER_VIEWPORT" val="{&quot;height&quot;:3994,&quot;width&quot;:3636}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COMMONDATA" val="eyJoZGlkIjoiZDQwMmFiZTkwNTk4YzMyNTM1NWQ3MGM1OTYwMzE2NzcifQ==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DIAGRAM_VIRTUALLY_FRAME" val="{&quot;height&quot;:335.8,&quot;left&quot;:551.6,&quot;top&quot;:115.75,&quot;width&quot;:256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2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3.xml><?xml version="1.0" encoding="utf-8"?>
<p:tagLst xmlns:p="http://schemas.openxmlformats.org/presentationml/2006/main">
  <p:tag name="KSO_WM_DIAGRAM_VIRTUALLY_FRAME" val="{&quot;height&quot;:335.8,&quot;left&quot;:551.6,&quot;top&quot;:115.75,&quot;width&quot;:256.1}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7.xml><?xml version="1.0" encoding="utf-8"?>
<p:tagLst xmlns:p="http://schemas.openxmlformats.org/presentationml/2006/main">
  <p:tag name="KSO_WM_DIAGRAM_VIRTUALLY_FRAME" val="{&quot;height&quot;:335.8,&quot;left&quot;:551.6,&quot;top&quot;:115.75,&quot;width&quot;:256.1}"/>
</p:tagLst>
</file>

<file path=ppt/tags/tag28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29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2216</Words>
  <Application>WPS 演示</Application>
  <PresentationFormat>宽屏</PresentationFormat>
  <Paragraphs>279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思源宋体 CN Light</vt:lpstr>
      <vt:lpstr>思源宋体 CN Heavy</vt:lpstr>
      <vt:lpstr>Source Han Sans CN Bold</vt:lpstr>
      <vt:lpstr>Source Han Sans CN Regular</vt:lpstr>
      <vt:lpstr>Arial</vt:lpstr>
      <vt:lpstr>阿里巴巴普惠体 R</vt:lpstr>
      <vt:lpstr>微软雅黑</vt:lpstr>
      <vt:lpstr>Arial Unicode MS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张莹</dc:creator>
  <cp:lastModifiedBy>～～～</cp:lastModifiedBy>
  <cp:revision>16</cp:revision>
  <dcterms:created xsi:type="dcterms:W3CDTF">2023-05-17T10:48:00Z</dcterms:created>
  <dcterms:modified xsi:type="dcterms:W3CDTF">2025-04-01T08:05:45Z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EFF4A3087477463DAEAB68AD4D04A985_11</vt:lpwstr>
  </property>
  <property fmtid="{D5CDD505-2E9C-101B-9397-08002B2CF9AE}" pid="3" name="KSOProductBuildVer">
    <vt:lpwstr>2052-12.1.0.20305</vt:lpwstr>
  </property>
</Properties>
</file>