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6" r:id="rId4"/>
    <p:sldId id="258" r:id="rId5"/>
    <p:sldId id="265" r:id="rId6"/>
    <p:sldId id="277" r:id="rId7"/>
    <p:sldId id="278" r:id="rId8"/>
    <p:sldId id="279" r:id="rId9"/>
    <p:sldId id="280" r:id="rId10"/>
    <p:sldId id="28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4" r:id="rId23"/>
    <p:sldId id="264" r:id="rId24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汉仪大圣体简" panose="00020600040101010101" charset="-122"/>
      <p:regular r:id="rId29"/>
    </p:embeddedFont>
    <p:embeddedFont>
      <p:font typeface="汉仪伊宁隶简" panose="00020600040101010101" charset="-122"/>
      <p:regular r:id="rId30"/>
    </p:embeddedFont>
    <p:embeddedFont>
      <p:font typeface="楷体" panose="02010609060101010101" pitchFamily="49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657"/>
    <a:srgbClr val="AC444B"/>
    <a:srgbClr val="FF5D6E"/>
    <a:srgbClr val="CE4831"/>
    <a:srgbClr val="C8895D"/>
    <a:srgbClr val="D8220A"/>
    <a:srgbClr val="333F5F"/>
    <a:srgbClr val="343859"/>
    <a:srgbClr val="FFCF6B"/>
    <a:srgbClr val="FEB1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42"/>
        <p:guide pos="38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4" Type="http://schemas.openxmlformats.org/officeDocument/2006/relationships/image" Target="../media/image2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1.xml"/><Relationship Id="rId5" Type="http://schemas.openxmlformats.org/officeDocument/2006/relationships/image" Target="../media/image2.png"/><Relationship Id="rId4" Type="http://schemas.openxmlformats.org/officeDocument/2006/relationships/image" Target="../media/image14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5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8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1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../media/image2.png"/><Relationship Id="rId7" Type="http://schemas.microsoft.com/office/2007/relationships/hdphoto" Target="../media/image23.wdp"/><Relationship Id="rId6" Type="http://schemas.openxmlformats.org/officeDocument/2006/relationships/image" Target="../media/image22.png"/><Relationship Id="rId5" Type="http://schemas.microsoft.com/office/2007/relationships/hdphoto" Target="../media/image21.wdp"/><Relationship Id="rId4" Type="http://schemas.openxmlformats.org/officeDocument/2006/relationships/image" Target="../media/image20.png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7.xml"/><Relationship Id="rId6" Type="http://schemas.openxmlformats.org/officeDocument/2006/relationships/image" Target="../media/image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0.xml"/><Relationship Id="rId6" Type="http://schemas.openxmlformats.org/officeDocument/2006/relationships/image" Target="../media/image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3.xml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6.xml"/><Relationship Id="rId7" Type="http://schemas.openxmlformats.org/officeDocument/2006/relationships/image" Target="../media/image2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9.xml"/><Relationship Id="rId6" Type="http://schemas.openxmlformats.org/officeDocument/2006/relationships/image" Target="../media/image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Relationship Id="rId3" Type="http://schemas.openxmlformats.org/officeDocument/2006/relationships/image" Target="../media/image2.png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2.xml"/><Relationship Id="rId6" Type="http://schemas.openxmlformats.org/officeDocument/2006/relationships/image" Target="../media/image2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5.xml"/><Relationship Id="rId6" Type="http://schemas.openxmlformats.org/officeDocument/2006/relationships/image" Target="../media/image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8.xml"/><Relationship Id="rId4" Type="http://schemas.openxmlformats.org/officeDocument/2006/relationships/image" Target="../media/image2.png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4" Type="http://schemas.openxmlformats.org/officeDocument/2006/relationships/image" Target="../media/image2.pn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9.wdp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3.xml"/><Relationship Id="rId10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image" Target="../media/image2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9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8.xml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556375" y="1558925"/>
            <a:ext cx="4397375" cy="1352550"/>
          </a:xfrm>
        </p:spPr>
        <p:txBody>
          <a:bodyPr>
            <a:noAutofit/>
          </a:bodyPr>
          <a:p>
            <a:pPr algn="dist"/>
            <a:r>
              <a:rPr lang="zh-CN" altLang="en-US" sz="80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元宵节</a:t>
            </a:r>
            <a:endParaRPr lang="zh-CN" altLang="en-US" sz="80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5040" y="3806190"/>
            <a:ext cx="6188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酷渲（北京）科技有限公司</a:t>
            </a:r>
            <a:endParaRPr lang="zh-CN" altLang="en-US" sz="20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30090" y="1892300"/>
            <a:ext cx="2197735" cy="68643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36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正月十五</a:t>
            </a:r>
            <a:endParaRPr lang="zh-CN" altLang="en-US" sz="36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133350"/>
            <a:ext cx="3185160" cy="3143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6188710" cy="571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平台功能及相应展示模块（banner、启动页）设置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190" y="2146935"/>
            <a:ext cx="5366385" cy="4438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设置平台启动页操作路径：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   管理后台-管理-门户设置-启动页配置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启动页开关：启用状态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端口选择：小程序/其他端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    目前小程序支持自定义启动页停留时长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600" b="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1863090"/>
            <a:ext cx="4470400" cy="37896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7407910" cy="571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ClrTx/>
              <a:buSzTx/>
              <a:buFontTx/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平台功能及相应展示模块（banner、启动页、icon）设置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0440" y="2082165"/>
            <a:ext cx="10786110" cy="676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icon宫格：移动端自定义-点击icon宫格-找到社区-点击移动箭头，将社区移至前十-点击“编辑”，替换icon。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014220" y="3056255"/>
            <a:ext cx="8163560" cy="259651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4236085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活动参考：飞花灯谜庆元宵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8880" y="2691130"/>
            <a:ext cx="279463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、管理员导入试题</a:t>
            </a:r>
            <a:endParaRPr lang="zh-CN" altLang="en-US" sz="16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培训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考试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试题管理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导入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500" y="1846580"/>
            <a:ext cx="6856730" cy="22383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20710" y="1356995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0865" y="3560445"/>
            <a:ext cx="4975225" cy="2460625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4683760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飞花灯谜庆元宵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880" y="2146935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、【题库练习】新建</a:t>
            </a:r>
            <a:endParaRPr lang="zh-CN" altLang="en-US" sz="16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培训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题库练习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新建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完善题库基本信息（名称、封面、所属部门）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选择题库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选择练习对象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20710" y="1356995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18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6740" y="1846580"/>
            <a:ext cx="7327900" cy="20980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075" y="3352800"/>
            <a:ext cx="3219450" cy="300228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4683760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飞花灯谜庆元宵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880" y="2146935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、学员参与活动</a:t>
            </a:r>
            <a:endParaRPr lang="zh-CN" altLang="en-US" sz="16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手机端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智能练习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顺序练习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随机练习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注意：手机端金刚区需提前配置【练习】功能入口（门户设置）详细操作可咨询平台服务人员</a:t>
            </a: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0710" y="1429385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18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7b0a20202020227069636672616d65646573223a20222670666d38343234343232323830262673707432312d312626626474303026267764743235353026266f726773697a6537303235322e353137262670667431333326220a7d0a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6811645" y="2009140"/>
            <a:ext cx="2242185" cy="4484370"/>
          </a:xfrm>
          <a:prstGeom prst="rect">
            <a:avLst/>
          </a:prstGeom>
        </p:spPr>
      </p:pic>
      <p:pic>
        <p:nvPicPr>
          <p:cNvPr id="8" name="图片 7" descr="7b0a20202020227069636672616d65646573223a20222670666d38333234343232323730262673707432312d312626626474303026267764743235353026266f726773697a6537303235322e353137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8472805" y="2009140"/>
            <a:ext cx="3612515" cy="458724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4683760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飞花灯谜庆元宵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8880" y="2146935"/>
            <a:ext cx="3578860" cy="4123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、管理员汇总数据</a:t>
            </a:r>
            <a:endParaRPr lang="zh-CN" altLang="en-US" sz="16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培训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题库练习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数据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导出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注意：管理员可通过导出数据表格进行</a:t>
            </a:r>
            <a:r>
              <a:rPr lang="en-US" altLang="zh-CN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累计正确率</a:t>
            </a:r>
            <a:r>
              <a:rPr lang="en-US" altLang="zh-CN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排行，排名前五可进行表彰及奖励；</a:t>
            </a: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或根据企业自定义规则进行数据统计。</a:t>
            </a: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0710" y="1386840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7740" y="2147570"/>
            <a:ext cx="6802755" cy="1774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0745" y="3623310"/>
            <a:ext cx="5619750" cy="199263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4683760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飞花灯谜庆元宵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880" y="2146935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、公布结果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&amp;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颁发奖品</a:t>
            </a:r>
            <a:endParaRPr lang="zh-CN" altLang="en-US" sz="16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创建公告：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管理端-运营-业务运营工具-公告通知-新建－完善公告内容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颁奖：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根据前期设置的奖励制度，对相关人员进行颁奖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0710" y="1386840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940" y="1893570"/>
            <a:ext cx="6974205" cy="2108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10" y="2961640"/>
            <a:ext cx="2775585" cy="3048635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5464175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情暖元宵节</a:t>
            </a:r>
            <a:endParaRPr lang="zh-CN" altLang="en-US" sz="24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880" y="2146935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1、新建圈子：</a:t>
            </a: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管理后台-运营-社区管理-圈子设置-新建（圈子名称、封面、圈子介绍）</a:t>
            </a: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6740" y="1640205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230" y="2094230"/>
            <a:ext cx="6662420" cy="13030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370" y="3083560"/>
            <a:ext cx="4685030" cy="3124835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5464175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情暖元宵节</a:t>
            </a:r>
            <a:endParaRPr lang="zh-CN" altLang="en-US" sz="24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8755" y="2854960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2、学员参与活动--发文章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：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学员端-社区-文章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6250" y="1736090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280" y="2242820"/>
            <a:ext cx="4710430" cy="1380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8835" y="3142615"/>
            <a:ext cx="2964815" cy="24155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6060" y="2854960"/>
            <a:ext cx="1689100" cy="348742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5464175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情暖元宵节</a:t>
            </a:r>
            <a:endParaRPr lang="zh-CN" altLang="en-US" sz="24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8755" y="2854960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3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、学员参与活动--点赞：</a:t>
            </a: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学员端-社区-文章-点赞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6250" y="1833245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3525" y="2339975"/>
            <a:ext cx="5003165" cy="2334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4615" y="2949575"/>
            <a:ext cx="1694180" cy="340868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958465" y="1603375"/>
            <a:ext cx="1820545" cy="1352550"/>
          </a:xfrm>
        </p:spPr>
        <p:txBody>
          <a:bodyPr>
            <a:noAutofit/>
          </a:bodyPr>
          <a:p>
            <a:pPr algn="dist"/>
            <a:r>
              <a:rPr lang="zh-CN" altLang="en-US" sz="115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目</a:t>
            </a:r>
            <a:endParaRPr lang="zh-CN" altLang="en-US" sz="115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03395" y="2361565"/>
            <a:ext cx="944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录</a:t>
            </a:r>
            <a:endParaRPr lang="zh-CN" altLang="en-US" sz="60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8840" y="1145540"/>
            <a:ext cx="561975" cy="561975"/>
          </a:xfrm>
          <a:prstGeom prst="ellipse">
            <a:avLst/>
          </a:prstGeom>
          <a:noFill/>
          <a:ln w="25400">
            <a:solidFill>
              <a:srgbClr val="FFCF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F3F5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31535" y="1162050"/>
            <a:ext cx="604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</a:rPr>
              <a:t>壹</a:t>
            </a:r>
            <a:endParaRPr lang="zh-CN" altLang="en-US" sz="2800" b="1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74080" y="2290445"/>
            <a:ext cx="561975" cy="561975"/>
          </a:xfrm>
          <a:prstGeom prst="ellipse">
            <a:avLst/>
          </a:prstGeom>
          <a:noFill/>
          <a:ln w="25400">
            <a:solidFill>
              <a:srgbClr val="FFCF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F3F5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46775" y="2306955"/>
            <a:ext cx="604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</a:rPr>
              <a:t>贰</a:t>
            </a:r>
            <a:endParaRPr lang="zh-CN" altLang="en-US" sz="2800" b="1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79795" y="3442335"/>
            <a:ext cx="561975" cy="561975"/>
          </a:xfrm>
          <a:prstGeom prst="ellipse">
            <a:avLst/>
          </a:prstGeom>
          <a:noFill/>
          <a:ln w="25400">
            <a:solidFill>
              <a:srgbClr val="FFCF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F3F5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52490" y="3458845"/>
            <a:ext cx="604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</a:rPr>
              <a:t>叁</a:t>
            </a:r>
            <a:endParaRPr lang="zh-CN" altLang="en-US" sz="2800" b="1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76720" y="1042670"/>
            <a:ext cx="44704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zh-CN" sz="4400" b="1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活动素材总览</a:t>
            </a:r>
            <a:endParaRPr lang="zh-CN" altLang="zh-CN" sz="4400" b="1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76720" y="2187575"/>
            <a:ext cx="41624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zh-CN" sz="4400" b="1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运营方案介绍</a:t>
            </a:r>
            <a:endParaRPr lang="zh-CN" altLang="zh-CN" sz="4400" b="1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76720" y="3332480"/>
            <a:ext cx="400748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zh-CN" sz="4400" b="1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常规操作说明</a:t>
            </a:r>
            <a:endParaRPr lang="zh-CN" altLang="zh-CN" sz="4400" b="1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5464175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情暖元宵节</a:t>
            </a:r>
            <a:endParaRPr lang="zh-CN" altLang="en-US" sz="24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8755" y="2854960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4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、统计数据：</a:t>
            </a: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管理后台-运营-社区管理-文章管理-查看-统计数据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6250" y="1833245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0" y="2332990"/>
            <a:ext cx="5954395" cy="2099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9325" y="4318635"/>
            <a:ext cx="5090795" cy="185293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4683760" cy="5715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</a:t>
            </a: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元宵情暖元宵节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880" y="2146935"/>
            <a:ext cx="3443605" cy="1476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、公布结果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&amp;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颁发奖品</a:t>
            </a:r>
            <a:endParaRPr lang="zh-CN" altLang="en-US" sz="16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创建公告：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管理端-运营-业务运营工具-公告通知-新建－完善公告内容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颁奖：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根据前期设置的奖励制度，对相关人员进行颁奖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0710" y="1386840"/>
            <a:ext cx="27914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管理端页面展示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940" y="1893570"/>
            <a:ext cx="6974205" cy="2108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10" y="2961640"/>
            <a:ext cx="2775585" cy="3048635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556375" y="1558925"/>
            <a:ext cx="4397375" cy="1352550"/>
          </a:xfrm>
        </p:spPr>
        <p:txBody>
          <a:bodyPr>
            <a:noAutofit/>
          </a:bodyPr>
          <a:p>
            <a:pPr algn="dist"/>
            <a:r>
              <a:rPr lang="zh-CN" altLang="en-US" sz="80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元宵节</a:t>
            </a:r>
            <a:endParaRPr lang="zh-CN" altLang="en-US" sz="80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6290" y="3642995"/>
            <a:ext cx="6188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酷渲（北京）科技有限公司</a:t>
            </a:r>
            <a:endParaRPr lang="en-US" altLang="zh-CN" sz="20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30090" y="1892300"/>
            <a:ext cx="2197735" cy="68643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3600">
                <a:solidFill>
                  <a:srgbClr val="FFCF6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正月十五</a:t>
            </a:r>
            <a:endParaRPr lang="zh-CN" altLang="en-US" sz="3600">
              <a:solidFill>
                <a:srgbClr val="FFCF6B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429385" y="1127125"/>
            <a:ext cx="9338945" cy="4603750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80075" y="2086610"/>
            <a:ext cx="837565" cy="837565"/>
          </a:xfrm>
          <a:prstGeom prst="ellipse">
            <a:avLst/>
          </a:prstGeom>
          <a:noFill/>
          <a:ln w="25400">
            <a:solidFill>
              <a:srgbClr val="FFCF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F3F5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>
              <a:lnSpc>
                <a:spcPct val="90000"/>
              </a:lnSpc>
            </a:pP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8325" y="2183130"/>
            <a:ext cx="90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40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</a:rPr>
              <a:t>壹</a:t>
            </a:r>
            <a:endParaRPr lang="zh-CN" altLang="en-US" sz="4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95370" y="3127375"/>
            <a:ext cx="55721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60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活动素材总览</a:t>
            </a:r>
            <a:endParaRPr lang="zh-CN" altLang="zh-CN" sz="6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67510" y="1275715"/>
            <a:ext cx="8863330" cy="4306570"/>
          </a:xfrm>
          <a:prstGeom prst="roundRect">
            <a:avLst>
              <a:gd name="adj" fmla="val 13281"/>
            </a:avLst>
          </a:prstGeom>
          <a:noFill/>
          <a:ln w="28575" cmpd="sng">
            <a:solidFill>
              <a:srgbClr val="FF000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FFF8E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2175" y="767715"/>
            <a:ext cx="379158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活动素材总览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190" y="1559560"/>
            <a:ext cx="6941185" cy="4841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70000"/>
              </a:lnSpc>
            </a:pPr>
            <a:r>
              <a:rPr lang="en-US" altLang="zh-CN" sz="3200" b="1">
                <a:solidFill>
                  <a:srgbClr val="AC444B"/>
                </a:solidFill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 </a:t>
            </a:r>
            <a:r>
              <a:rPr lang="zh-CN" altLang="en-US" sz="1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宣传素材：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banner*3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启动页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icon*1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1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活动素材：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题库练习封面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（参考素材，根据客户需求使用）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圈子封面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*1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（以上所有素材见运营包）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algn="l"/>
            <a:endParaRPr lang="en-US" altLang="zh-CN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6" name="图片 5" descr="元宵banner（1）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810" y="1559560"/>
            <a:ext cx="6377305" cy="850265"/>
          </a:xfrm>
          <a:prstGeom prst="rect">
            <a:avLst/>
          </a:prstGeom>
        </p:spPr>
      </p:pic>
      <p:pic>
        <p:nvPicPr>
          <p:cNvPr id="7" name="图片 6" descr="元宵banner（2）1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7665" y="2572385"/>
            <a:ext cx="6191885" cy="825500"/>
          </a:xfrm>
          <a:prstGeom prst="rect">
            <a:avLst/>
          </a:prstGeom>
        </p:spPr>
      </p:pic>
      <p:pic>
        <p:nvPicPr>
          <p:cNvPr id="8" name="图片 7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5758180" y="3560445"/>
            <a:ext cx="1380490" cy="2761615"/>
          </a:xfrm>
          <a:prstGeom prst="rect">
            <a:avLst/>
          </a:prstGeom>
        </p:spPr>
      </p:pic>
      <p:pic>
        <p:nvPicPr>
          <p:cNvPr id="10" name="图片 9" descr="7b0a20202020227069636672616d65646573223a20222670666d383332343432323237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/>
                </a14:imgProps>
              </a:ext>
            </a:extLst>
          </a:blip>
          <a:srcRect/>
          <a:stretch>
            <a:fillRect/>
          </a:stretch>
        </p:blipFill>
        <p:spPr>
          <a:xfrm>
            <a:off x="7248525" y="3560445"/>
            <a:ext cx="2230755" cy="284035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01040" y="6121400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6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429385" y="1127125"/>
            <a:ext cx="9338945" cy="4603750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80075" y="2086610"/>
            <a:ext cx="837565" cy="837565"/>
          </a:xfrm>
          <a:prstGeom prst="ellipse">
            <a:avLst/>
          </a:prstGeom>
          <a:noFill/>
          <a:ln w="25400">
            <a:solidFill>
              <a:srgbClr val="FFCF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F3F5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>
              <a:lnSpc>
                <a:spcPct val="90000"/>
              </a:lnSpc>
            </a:pP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8325" y="2183130"/>
            <a:ext cx="90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40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</a:rPr>
              <a:t>贰</a:t>
            </a:r>
            <a:endParaRPr lang="zh-CN" altLang="en-US" sz="4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51175" y="3127375"/>
            <a:ext cx="66986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60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运营方案介绍</a:t>
            </a:r>
            <a:endParaRPr lang="zh-CN" altLang="zh-CN" sz="6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67510" y="1275715"/>
            <a:ext cx="8863330" cy="4306570"/>
          </a:xfrm>
          <a:prstGeom prst="roundRect">
            <a:avLst>
              <a:gd name="adj" fmla="val 13281"/>
            </a:avLst>
          </a:prstGeom>
          <a:noFill/>
          <a:ln w="28575" cmpd="sng">
            <a:solidFill>
              <a:srgbClr val="FF000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FFF8E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2175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活动运营方案介绍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190" y="1356995"/>
            <a:ext cx="3816985" cy="571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主题参考：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飞花灯谜庆元宵</a:t>
            </a:r>
            <a:endParaRPr lang="en-US" altLang="zh-CN" sz="2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190" y="1928495"/>
            <a:ext cx="8194675" cy="4457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活动目的：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弘扬传统文化，丰富员工业余生活，结合节日属性，设置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元宵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相关知识题目，进行趣味答题，提升平台活跃度。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活动形式：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题库练习（线上）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试题来源：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运营资源包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参与规则：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元宵假期，学员自愿参与活动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实施安排建议：</a:t>
            </a:r>
            <a:endParaRPr lang="zh-CN" altLang="en-US" sz="16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2.10-2.11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内部宣传、提前装饰首页；上传题库，设置题库练习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2.12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学员进入题库练习参与答题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2.13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管理员汇总学员参与数据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2.14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获奖人员数据公布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活动建议：</a:t>
            </a:r>
            <a:endParaRPr lang="zh-CN" altLang="en-US" sz="16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1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、奖品建议：排名表彰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--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京东卡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书籍等实物奖励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11" name="图片 10" descr="学习封面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8655" y="2697480"/>
            <a:ext cx="2882900" cy="1621790"/>
          </a:xfrm>
          <a:prstGeom prst="rect">
            <a:avLst/>
          </a:prstGeom>
        </p:spPr>
      </p:pic>
      <p:pic>
        <p:nvPicPr>
          <p:cNvPr id="12" name="图片 11" descr="学习项目封面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4095" y="4540250"/>
            <a:ext cx="3035935" cy="170815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2175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活动运营方案介绍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190" y="1356995"/>
            <a:ext cx="5424805" cy="571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主题参考：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情暖元宵节</a:t>
            </a:r>
            <a:endParaRPr lang="en-US" altLang="zh-CN" sz="2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190" y="1928495"/>
            <a:ext cx="8194675" cy="4457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活动目的：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弘扬中华名族传统文化，了解元宵节历史渊源，征集与元宵节相关的摄影作品，例如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花灯照片、团圆场景、特色美食等，体现元宵节的氛围和文化内涵。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活动形式：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社区（线上）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参与规则：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元宵节，学员自愿参与活动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实施安排建议：</a:t>
            </a:r>
            <a:endParaRPr lang="zh-CN" altLang="en-US" sz="16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2.10-2.11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内部宣传、提前装饰首页及搭建社区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2.12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学员进入社区在对应圈子内进行文章发表及互动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2.13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管理员汇总学员参与数据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2.14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获奖人员数据公布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活动建议：</a:t>
            </a:r>
            <a:endParaRPr lang="zh-CN" altLang="en-US" sz="16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1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、奖品建议：排名表彰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--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京东卡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书籍等实物奖励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6" name="图片 5" descr="圈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200" y="3026410"/>
            <a:ext cx="2540000" cy="2540000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429385" y="1127125"/>
            <a:ext cx="9338945" cy="4603750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80075" y="2086610"/>
            <a:ext cx="837565" cy="837565"/>
          </a:xfrm>
          <a:prstGeom prst="ellipse">
            <a:avLst/>
          </a:prstGeom>
          <a:noFill/>
          <a:ln w="25400">
            <a:solidFill>
              <a:srgbClr val="FFCF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F3F5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>
              <a:lnSpc>
                <a:spcPct val="90000"/>
              </a:lnSpc>
            </a:pP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8325" y="2183130"/>
            <a:ext cx="90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40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</a:rPr>
              <a:t>叁</a:t>
            </a:r>
            <a:endParaRPr lang="zh-CN" altLang="en-US" sz="4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03575" y="3225165"/>
            <a:ext cx="63493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60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en-US" altLang="zh-CN" sz="60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67510" y="1275715"/>
            <a:ext cx="8863330" cy="4306570"/>
          </a:xfrm>
          <a:prstGeom prst="roundRect">
            <a:avLst>
              <a:gd name="adj" fmla="val 13281"/>
            </a:avLst>
          </a:prstGeom>
          <a:noFill/>
          <a:ln w="28575" cmpd="sng">
            <a:solidFill>
              <a:srgbClr val="FF000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FFF8E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07340" y="338455"/>
            <a:ext cx="11583670" cy="6181725"/>
          </a:xfrm>
          <a:prstGeom prst="roundRect">
            <a:avLst>
              <a:gd name="adj" fmla="val 13281"/>
            </a:avLst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87850" y="767715"/>
            <a:ext cx="437832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zh-CN" sz="3600" b="1">
                <a:solidFill>
                  <a:srgbClr val="343859"/>
                </a:solidFill>
                <a:latin typeface="汉仪大圣体简" panose="00020600040101010101" charset="-122"/>
                <a:ea typeface="汉仪大圣体简" panose="00020600040101010101" charset="-122"/>
                <a:sym typeface="汉仪伊宁隶简" panose="00020600040101010101" charset="-122"/>
              </a:rPr>
              <a:t>平台常规操作说明</a:t>
            </a:r>
            <a:endParaRPr lang="zh-CN" altLang="zh-CN" sz="36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sym typeface="汉仪伊宁隶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1466215"/>
            <a:ext cx="6188710" cy="571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平台功能及相应展示模块（banner、启动页）设置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190" y="2146935"/>
            <a:ext cx="5366385" cy="4438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  <a:p>
            <a:pPr algn="l"/>
            <a:endParaRPr lang="zh-CN" altLang="en-US" sz="3200" b="1">
              <a:solidFill>
                <a:srgbClr val="343859"/>
              </a:solidFill>
              <a:latin typeface="汉仪大圣体简" panose="00020600040101010101" charset="-122"/>
              <a:ea typeface="汉仪大圣体简" panose="00020600040101010101" charset="-122"/>
              <a:cs typeface="汉仪大圣体简" panose="0002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0840" y="2146935"/>
            <a:ext cx="4353560" cy="378650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045" y="0"/>
            <a:ext cx="3185160" cy="3143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2242</Words>
  <Application>WPS 演示</Application>
  <PresentationFormat>宽屏</PresentationFormat>
  <Paragraphs>345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Wingdings</vt:lpstr>
      <vt:lpstr>汉仪大圣体简</vt:lpstr>
      <vt:lpstr>汉仪伊宁隶简</vt:lpstr>
      <vt:lpstr>阿里巴巴普惠体 R</vt:lpstr>
      <vt:lpstr>Source Han Sans CN Bold</vt:lpstr>
      <vt:lpstr>Source Han Sans CN Regular</vt:lpstr>
      <vt:lpstr>Arial</vt:lpstr>
      <vt:lpstr>思源黑体 CN Regular</vt:lpstr>
      <vt:lpstr>楷体</vt:lpstr>
      <vt:lpstr>Arial Unicode MS</vt:lpstr>
      <vt:lpstr>Calibri</vt:lpstr>
      <vt:lpstr>黑体</vt:lpstr>
      <vt:lpstr>Office 主题​​</vt:lpstr>
      <vt:lpstr>元宵节</vt:lpstr>
      <vt:lpstr>目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元宵节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～～～</cp:lastModifiedBy>
  <cp:revision>192</cp:revision>
  <dcterms:created xsi:type="dcterms:W3CDTF">2019-06-19T02:08:00Z</dcterms:created>
  <dcterms:modified xsi:type="dcterms:W3CDTF">2025-02-05T02:27:10Z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569446E9212A46938ABD3C811EE85DC7_11</vt:lpwstr>
  </property>
  <property fmtid="{D5CDD505-2E9C-101B-9397-08002B2CF9AE}" pid="4" name="KSOTemplateUUID">
    <vt:lpwstr>v1.0_mb_35yAvIrqbv9xZ9/xp+tLsA==</vt:lpwstr>
  </property>
</Properties>
</file>