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handoutMasterIdLst>
    <p:handoutMasterId r:id="rId27"/>
  </p:handoutMasterIdLst>
  <p:sldIdLst>
    <p:sldId id="256" r:id="rId5"/>
    <p:sldId id="272" r:id="rId7"/>
    <p:sldId id="316" r:id="rId8"/>
    <p:sldId id="257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26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4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54C"/>
    <a:srgbClr val="FAA451"/>
    <a:srgbClr val="4AB16A"/>
    <a:srgbClr val="FEE59B"/>
    <a:srgbClr val="D65147"/>
    <a:srgbClr val="FF9972"/>
    <a:srgbClr val="F8A38A"/>
    <a:srgbClr val="006E48"/>
    <a:srgbClr val="F37007"/>
    <a:srgbClr val="337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654" y="54"/>
      </p:cViewPr>
      <p:guideLst>
        <p:guide orient="horz" pos="2117"/>
        <p:guide pos="347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18" Type="http://schemas.openxmlformats.org/officeDocument/2006/relationships/tags" Target="../tags/tag122.xml"/><Relationship Id="rId17" Type="http://schemas.openxmlformats.org/officeDocument/2006/relationships/tags" Target="../tags/tag121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84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23.xml"/><Relationship Id="rId11" Type="http://schemas.openxmlformats.org/officeDocument/2006/relationships/tags" Target="../tags/tag193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195.xml"/><Relationship Id="rId11" Type="http://schemas.openxmlformats.org/officeDocument/2006/relationships/image" Target="../media/image10.png"/><Relationship Id="rId10" Type="http://schemas.openxmlformats.org/officeDocument/2006/relationships/image" Target="../media/image28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196.xml"/><Relationship Id="rId11" Type="http://schemas.openxmlformats.org/officeDocument/2006/relationships/image" Target="../media/image10.png"/><Relationship Id="rId10" Type="http://schemas.openxmlformats.org/officeDocument/2006/relationships/image" Target="../media/image30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23.xml"/><Relationship Id="rId13" Type="http://schemas.openxmlformats.org/officeDocument/2006/relationships/tags" Target="../tags/tag197.xml"/><Relationship Id="rId12" Type="http://schemas.openxmlformats.org/officeDocument/2006/relationships/image" Target="../media/image10.png"/><Relationship Id="rId11" Type="http://schemas.openxmlformats.org/officeDocument/2006/relationships/image" Target="../media/image33.png"/><Relationship Id="rId10" Type="http://schemas.openxmlformats.org/officeDocument/2006/relationships/image" Target="../media/image3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198.xml"/><Relationship Id="rId11" Type="http://schemas.openxmlformats.org/officeDocument/2006/relationships/image" Target="../media/image10.png"/><Relationship Id="rId10" Type="http://schemas.openxmlformats.org/officeDocument/2006/relationships/image" Target="../media/image35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199.xml"/><Relationship Id="rId11" Type="http://schemas.openxmlformats.org/officeDocument/2006/relationships/image" Target="../media/image10.png"/><Relationship Id="rId10" Type="http://schemas.openxmlformats.org/officeDocument/2006/relationships/image" Target="../media/image37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200.xml"/><Relationship Id="rId11" Type="http://schemas.openxmlformats.org/officeDocument/2006/relationships/image" Target="../media/image10.png"/><Relationship Id="rId10" Type="http://schemas.openxmlformats.org/officeDocument/2006/relationships/image" Target="../media/image39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201.xml"/><Relationship Id="rId11" Type="http://schemas.openxmlformats.org/officeDocument/2006/relationships/image" Target="../media/image10.png"/><Relationship Id="rId10" Type="http://schemas.openxmlformats.org/officeDocument/2006/relationships/image" Target="../media/image41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4" Type="http://schemas.openxmlformats.org/officeDocument/2006/relationships/notesSlide" Target="../notesSlides/notesSlide14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202.xml"/><Relationship Id="rId11" Type="http://schemas.openxmlformats.org/officeDocument/2006/relationships/image" Target="../media/image10.png"/><Relationship Id="rId10" Type="http://schemas.openxmlformats.org/officeDocument/2006/relationships/image" Target="../media/image43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6" Type="http://schemas.openxmlformats.org/officeDocument/2006/relationships/notesSlide" Target="../notesSlides/notesSlide15.xml"/><Relationship Id="rId15" Type="http://schemas.openxmlformats.org/officeDocument/2006/relationships/slideLayout" Target="../slideLayouts/slideLayout23.xml"/><Relationship Id="rId14" Type="http://schemas.openxmlformats.org/officeDocument/2006/relationships/tags" Target="../tags/tag203.xml"/><Relationship Id="rId13" Type="http://schemas.openxmlformats.org/officeDocument/2006/relationships/image" Target="../media/image10.png"/><Relationship Id="rId12" Type="http://schemas.microsoft.com/office/2007/relationships/hdphoto" Target="../media/image47.wdp"/><Relationship Id="rId11" Type="http://schemas.openxmlformats.org/officeDocument/2006/relationships/image" Target="../media/image46.png"/><Relationship Id="rId10" Type="http://schemas.microsoft.com/office/2007/relationships/hdphoto" Target="../media/image45.wdp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85.xml"/><Relationship Id="rId12" Type="http://schemas.openxmlformats.org/officeDocument/2006/relationships/image" Target="../media/image10.pn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23.xml"/><Relationship Id="rId13" Type="http://schemas.openxmlformats.org/officeDocument/2006/relationships/tags" Target="../tags/tag204.xml"/><Relationship Id="rId12" Type="http://schemas.openxmlformats.org/officeDocument/2006/relationships/image" Target="../media/image10.png"/><Relationship Id="rId11" Type="http://schemas.openxmlformats.org/officeDocument/2006/relationships/image" Target="../media/image50.png"/><Relationship Id="rId10" Type="http://schemas.microsoft.com/office/2007/relationships/hdphoto" Target="../media/image49.wdp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3" Type="http://schemas.openxmlformats.org/officeDocument/2006/relationships/image" Target="../media/image51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186.xml"/><Relationship Id="rId10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3.png"/><Relationship Id="rId7" Type="http://schemas.openxmlformats.org/officeDocument/2006/relationships/image" Target="../media/image17.png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87.xml"/><Relationship Id="rId14" Type="http://schemas.openxmlformats.org/officeDocument/2006/relationships/image" Target="../media/image10.png"/><Relationship Id="rId13" Type="http://schemas.openxmlformats.org/officeDocument/2006/relationships/image" Target="../media/image22.png"/><Relationship Id="rId12" Type="http://schemas.microsoft.com/office/2007/relationships/hdphoto" Target="../media/image21.wdp"/><Relationship Id="rId11" Type="http://schemas.openxmlformats.org/officeDocument/2006/relationships/image" Target="../media/image20.png"/><Relationship Id="rId10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88.xml"/><Relationship Id="rId10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23.xml"/><Relationship Id="rId11" Type="http://schemas.openxmlformats.org/officeDocument/2006/relationships/tags" Target="../tags/tag189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23.xml"/><Relationship Id="rId11" Type="http://schemas.openxmlformats.org/officeDocument/2006/relationships/tags" Target="../tags/tag190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91.xml"/><Relationship Id="rId10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23.xml"/><Relationship Id="rId11" Type="http://schemas.openxmlformats.org/officeDocument/2006/relationships/tags" Target="../tags/tag192.xml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红色背景156"/>
          <p:cNvPicPr>
            <a:picLocks noChangeAspect="1"/>
          </p:cNvPicPr>
          <p:nvPr/>
        </p:nvPicPr>
        <p:blipFill>
          <a:blip r:embed="rId1"/>
          <a:srcRect t="56182"/>
          <a:stretch>
            <a:fillRect/>
          </a:stretch>
        </p:blipFill>
        <p:spPr>
          <a:xfrm flipV="1">
            <a:off x="0" y="-12700"/>
            <a:ext cx="12190730" cy="6870700"/>
          </a:xfrm>
          <a:prstGeom prst="rect">
            <a:avLst/>
          </a:prstGeom>
        </p:spPr>
      </p:pic>
      <p:pic>
        <p:nvPicPr>
          <p:cNvPr id="14" name="图片 13" descr="圣诞快乐-祥云底"/>
          <p:cNvPicPr>
            <a:picLocks noChangeAspect="1"/>
          </p:cNvPicPr>
          <p:nvPr/>
        </p:nvPicPr>
        <p:blipFill>
          <a:blip r:embed="rId2"/>
          <a:srcRect r="724"/>
          <a:stretch>
            <a:fillRect/>
          </a:stretch>
        </p:blipFill>
        <p:spPr>
          <a:xfrm>
            <a:off x="0" y="4754880"/>
            <a:ext cx="12204700" cy="2063115"/>
          </a:xfrm>
          <a:prstGeom prst="rect">
            <a:avLst/>
          </a:prstGeom>
        </p:spPr>
      </p:pic>
      <p:pic>
        <p:nvPicPr>
          <p:cNvPr id="4" name="图片 3" descr="圣诞素材-017-雪地"/>
          <p:cNvPicPr>
            <a:picLocks noChangeAspect="1"/>
          </p:cNvPicPr>
          <p:nvPr/>
        </p:nvPicPr>
        <p:blipFill>
          <a:blip r:embed="rId3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 descr="圣诞素材-014-顶"/>
          <p:cNvPicPr>
            <a:picLocks noChangeAspect="1"/>
          </p:cNvPicPr>
          <p:nvPr/>
        </p:nvPicPr>
        <p:blipFill>
          <a:blip r:embed="rId4"/>
          <a:srcRect l="783" t="7905" r="313"/>
          <a:stretch>
            <a:fillRect/>
          </a:stretch>
        </p:blipFill>
        <p:spPr>
          <a:xfrm>
            <a:off x="-635" y="0"/>
            <a:ext cx="12190730" cy="3321685"/>
          </a:xfrm>
          <a:prstGeom prst="rect">
            <a:avLst/>
          </a:prstGeom>
        </p:spPr>
      </p:pic>
      <p:pic>
        <p:nvPicPr>
          <p:cNvPr id="3" name="图片 2" descr="圣诞快乐-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178" y="1268095"/>
            <a:ext cx="6049645" cy="3830320"/>
          </a:xfrm>
          <a:prstGeom prst="rect">
            <a:avLst/>
          </a:prstGeom>
          <a:effectLst>
            <a:outerShdw blurRad="76200" dist="889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11" name="图片 10" descr="圣诞素材-0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1220" y="3767455"/>
            <a:ext cx="5126355" cy="3090545"/>
          </a:xfrm>
          <a:prstGeom prst="rect">
            <a:avLst/>
          </a:prstGeom>
        </p:spPr>
      </p:pic>
      <p:pic>
        <p:nvPicPr>
          <p:cNvPr id="34" name="图片 33" descr="圣诞素材-015-圣诞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28905" y="3041015"/>
            <a:ext cx="3595370" cy="3397885"/>
          </a:xfrm>
          <a:prstGeom prst="rect">
            <a:avLst/>
          </a:prstGeom>
        </p:spPr>
      </p:pic>
      <p:pic>
        <p:nvPicPr>
          <p:cNvPr id="10" name="图片 9" descr="圣诞素材-0010-房子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50975" y="3540760"/>
            <a:ext cx="4276090" cy="3465195"/>
          </a:xfrm>
          <a:prstGeom prst="rect">
            <a:avLst/>
          </a:prstGeom>
        </p:spPr>
      </p:pic>
      <p:sp>
        <p:nvSpPr>
          <p:cNvPr id="18" name="TextBox 127"/>
          <p:cNvSpPr txBox="1"/>
          <p:nvPr/>
        </p:nvSpPr>
        <p:spPr>
          <a:xfrm>
            <a:off x="322580" y="6192520"/>
            <a:ext cx="4091940" cy="625475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noAutofit/>
          </a:bodyPr>
          <a:p>
            <a:pPr algn="dist">
              <a:lnSpc>
                <a:spcPct val="250000"/>
              </a:lnSpc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Source Han Sans K Medium" panose="020B0600000000000000" pitchFamily="34" charset="-128"/>
              </a:rPr>
              <a:t>酷渲（北京）科技有限公司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Source Han Sans K Medium" panose="020B0600000000000000" pitchFamily="34" charset="-128"/>
            </a:endParaRPr>
          </a:p>
        </p:txBody>
      </p:sp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42045" y="597535"/>
            <a:ext cx="3185160" cy="31432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060575" y="821690"/>
            <a:ext cx="809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219200"/>
            <a:r>
              <a:rPr lang="zh-CN" altLang="en-US" sz="24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平台功能及相应展示模块（banner、启动页、icon）设置</a:t>
            </a:r>
            <a:endParaRPr lang="zh-CN" altLang="en-US" sz="2400" b="1" dirty="0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33525" y="1784985"/>
            <a:ext cx="4251960" cy="3024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启动页设置：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管理后台-管理-门户设置-启动页配置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启动页开关：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启用状态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端口选择：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小程序/其他端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   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目前小程序支持自定义启动页停留时长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   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0" y="1882775"/>
            <a:ext cx="4340225" cy="36791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060575" y="821690"/>
            <a:ext cx="809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219200"/>
            <a:r>
              <a:rPr lang="zh-CN" altLang="en-US" sz="24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平台功能及相应展示模块（banner、启动页、icon）设置</a:t>
            </a:r>
            <a:endParaRPr lang="zh-CN" altLang="en-US" sz="2400" b="1" dirty="0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90090" y="1784985"/>
            <a:ext cx="8794115" cy="992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icon</a:t>
            </a: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宫格：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060575" y="2637155"/>
            <a:ext cx="7801610" cy="24815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60794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：梦幻平安夜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·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茶语心愿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3065" y="277812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、新建圈子：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管理后台-运营-社区管理-圈子设置-新建（圈子名称、封面、圈子介绍）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7875" y="2108200"/>
            <a:ext cx="6276340" cy="1227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30265" y="3094990"/>
            <a:ext cx="4225290" cy="27870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图片 3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60794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：梦幻平安夜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·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茶语心愿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3065" y="277812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发文章：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学员端-社区-文章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20335" y="2213610"/>
            <a:ext cx="4710430" cy="1380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32345" y="2952115"/>
            <a:ext cx="2964815" cy="2415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24475" y="2952115"/>
            <a:ext cx="1830070" cy="377571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3" name="图片 12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60794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：梦幻平安夜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·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茶语心愿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3065" y="277812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点赞：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学员端-社区-文章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点赞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学员端编辑页面展示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2960" y="2330450"/>
            <a:ext cx="4933315" cy="230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69275" y="2778125"/>
            <a:ext cx="1884680" cy="3791585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60794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：梦幻平安夜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·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茶语心愿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3065" y="2778125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4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、统计数据：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管理后台-运营-社区管理-文章管理-查看-统计数据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6110" y="2173605"/>
            <a:ext cx="5954395" cy="2099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99710" y="4276725"/>
            <a:ext cx="5090795" cy="1852930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60794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：梦幻平安夜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·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茶语心愿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34845" y="2332990"/>
            <a:ext cx="2773045" cy="101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5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、公布结果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&amp;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颁发奖品：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en-US" altLang="zh-CN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创建公告：管理端-运营-业务运营工具-公告通知-新建－完善公告内容</a:t>
            </a:r>
            <a:endParaRPr lang="en-US" altLang="zh-CN" sz="1200" i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颁奖：根据前期设置的奖励制度，对相关人员进行颁奖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5565" y="176339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ln w="15875"/>
                <a:solidFill>
                  <a:schemeClr val="accent6">
                    <a:lumMod val="75000"/>
                  </a:schemeClr>
                </a:solidFill>
                <a:effectLst/>
                <a:latin typeface="字魂73号-江南手书" panose="00000500000000000000" charset="-122"/>
                <a:ea typeface="字魂73号-江南手书" panose="00000500000000000000" charset="-122"/>
              </a:rPr>
              <a:t>管理端编辑页面展示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 sz="2000" b="1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63820" y="2240915"/>
            <a:ext cx="5612130" cy="1696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37755" y="3278505"/>
            <a:ext cx="2775585" cy="3048635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8520" y="897890"/>
            <a:ext cx="46342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：圣诞嘉年华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7150" y="2341245"/>
            <a:ext cx="2590800" cy="3024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、新建抽奖：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管理后台-运营-业务运营工具-运营活动-抽奖管理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新建（活动基本信息、奖品设置、抽奖人员设置）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47490" y="2341245"/>
            <a:ext cx="5515610" cy="276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1525" y="2698750"/>
            <a:ext cx="4350385" cy="3557270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8520" y="897890"/>
            <a:ext cx="46342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：圣诞嘉年华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7150" y="2341245"/>
            <a:ext cx="2590800" cy="3024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、分享活动：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管理后台-运营-业务运营工具-运营活动-抽奖管理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分享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支持链接分享或海报形式分享</a:t>
            </a:r>
            <a:endParaRPr lang="zh-CN" altLang="en-US" sz="1200" i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5830" y="2174240"/>
            <a:ext cx="5868035" cy="2998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7975" y="3119755"/>
            <a:ext cx="2395855" cy="3285490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8520" y="897890"/>
            <a:ext cx="46342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：圣诞嘉年华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22475" y="2394585"/>
            <a:ext cx="3415665" cy="20688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3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、学员参与抽奖活动：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手机点击链接（识别海报二维码）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参与抽奖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例如：扭蛋机</a:t>
            </a:r>
            <a:endParaRPr lang="zh-CN" altLang="en-US" sz="1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2" name="图片 1" descr="7b0a20202020227069636672616d65646573223a20222670666d38343234343232323830262673707432312d312626626474303026267764743235353026266f726773697a6537303232382e343630262670667431333326220a7d0a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/>
                </a14:imgProps>
              </a:ext>
            </a:extLst>
          </a:blip>
          <a:srcRect/>
          <a:stretch>
            <a:fillRect/>
          </a:stretch>
        </p:blipFill>
        <p:spPr>
          <a:xfrm>
            <a:off x="6054725" y="1748790"/>
            <a:ext cx="2357755" cy="4716145"/>
          </a:xfrm>
          <a:prstGeom prst="rect">
            <a:avLst/>
          </a:prstGeom>
        </p:spPr>
      </p:pic>
      <p:pic>
        <p:nvPicPr>
          <p:cNvPr id="7" name="图片 6" descr="7b0a20202020227069636672616d65646573223a20222670666d38343234343232323830262673707432312d312626626474303026267764743235353026266f726773697a6537303234372e343635262670667431333326220a7d0a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/>
                </a14:imgProps>
              </a:ext>
            </a:extLst>
          </a:blip>
          <a:srcRect/>
          <a:stretch>
            <a:fillRect/>
          </a:stretch>
        </p:blipFill>
        <p:spPr>
          <a:xfrm>
            <a:off x="8608695" y="1856740"/>
            <a:ext cx="2094865" cy="4199255"/>
          </a:xfrm>
          <a:prstGeom prst="rect">
            <a:avLst/>
          </a:prstGeom>
        </p:spPr>
      </p:pic>
      <p:pic>
        <p:nvPicPr>
          <p:cNvPr id="10" name="图片 9" descr="酷渲--logo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红色背景156"/>
          <p:cNvPicPr>
            <a:picLocks noChangeAspect="1"/>
          </p:cNvPicPr>
          <p:nvPr/>
        </p:nvPicPr>
        <p:blipFill>
          <a:blip r:embed="rId1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3" name="图片 2" descr="圣诞快乐-祥云底"/>
          <p:cNvPicPr>
            <a:picLocks noChangeAspect="1"/>
          </p:cNvPicPr>
          <p:nvPr/>
        </p:nvPicPr>
        <p:blipFill>
          <a:blip r:embed="rId2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2" name="图片 1" descr="C:\Users\Administrator\Desktop\圣诞素材-004.png圣诞素材-004"/>
          <p:cNvPicPr>
            <a:picLocks noChangeAspect="1"/>
          </p:cNvPicPr>
          <p:nvPr/>
        </p:nvPicPr>
        <p:blipFill>
          <a:blip r:embed="rId3"/>
          <a:srcRect l="1440"/>
          <a:stretch>
            <a:fillRect/>
          </a:stretch>
        </p:blipFill>
        <p:spPr>
          <a:xfrm>
            <a:off x="-658177" y="-278130"/>
            <a:ext cx="13508355" cy="7245985"/>
          </a:xfrm>
          <a:prstGeom prst="rect">
            <a:avLst/>
          </a:prstGeom>
        </p:spPr>
      </p:pic>
      <p:pic>
        <p:nvPicPr>
          <p:cNvPr id="5" name="图片 4" descr="圣诞素材-017-雪地"/>
          <p:cNvPicPr>
            <a:picLocks noChangeAspect="1"/>
          </p:cNvPicPr>
          <p:nvPr/>
        </p:nvPicPr>
        <p:blipFill>
          <a:blip r:embed="rId4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538730" y="2160905"/>
            <a:ext cx="205486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ctr"/>
            <a:r>
              <a:rPr lang="zh-CN" altLang="en-US" sz="6000" b="1" spc="500">
                <a:solidFill>
                  <a:srgbClr val="C00000"/>
                </a:solidFill>
                <a:uFillTx/>
                <a:latin typeface="造字工房尚黑 G0v1 纤细长体" charset="-122"/>
                <a:ea typeface="造字工房尚黑 G0v1 纤细长体" charset="-122"/>
                <a:cs typeface="微软雅黑" panose="020B0503020204020204" charset="-122"/>
              </a:rPr>
              <a:t>目录</a:t>
            </a:r>
            <a:endParaRPr lang="zh-CN" altLang="en-US" sz="6000" b="1" spc="500">
              <a:solidFill>
                <a:srgbClr val="C00000"/>
              </a:solidFill>
              <a:uFillTx/>
              <a:latin typeface="造字工房尚黑 G0v1 纤细长体" charset="-122"/>
              <a:ea typeface="造字工房尚黑 G0v1 纤细长体" charset="-122"/>
              <a:cs typeface="微软雅黑" panose="020B0503020204020204" charset="-122"/>
            </a:endParaRPr>
          </a:p>
        </p:txBody>
      </p:sp>
      <p:pic>
        <p:nvPicPr>
          <p:cNvPr id="11" name="图片 10" descr="圣诞素材-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1220" y="3862070"/>
            <a:ext cx="4969510" cy="299593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5517515" y="1686582"/>
            <a:ext cx="4610100" cy="2737177"/>
            <a:chOff x="9143" y="1788"/>
            <a:chExt cx="7260" cy="3879"/>
          </a:xfrm>
        </p:grpSpPr>
        <p:sp>
          <p:nvSpPr>
            <p:cNvPr id="28" name="TextBox 127"/>
            <p:cNvSpPr txBox="1"/>
            <p:nvPr/>
          </p:nvSpPr>
          <p:spPr>
            <a:xfrm>
              <a:off x="9926" y="1788"/>
              <a:ext cx="6477" cy="3879"/>
            </a:xfrm>
            <a:prstGeom prst="rect">
              <a:avLst/>
            </a:prstGeom>
            <a:noFill/>
          </p:spPr>
          <p:txBody>
            <a:bodyPr wrap="square" lIns="68575" tIns="0" rIns="68575" bIns="0" rtlCol="0" anchor="t">
              <a:noAutofit/>
            </a:bodyPr>
            <a:p>
              <a:pPr algn="l">
                <a:lnSpc>
                  <a:spcPct val="2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宋简" panose="02010609000101010101" charset="-122"/>
                  <a:ea typeface="汉仪中宋简" panose="02010609000101010101" charset="-122"/>
                  <a:cs typeface="汉仪中宋简" panose="02010609000101010101" charset="-122"/>
                  <a:sym typeface="Source Han Sans K Medium" panose="020B0600000000000000" pitchFamily="34" charset="-128"/>
                </a:rPr>
                <a:t>01 | </a:t>
              </a:r>
              <a:r>
                <a:rPr lang="zh-CN" alt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宋简" panose="02010609000101010101" charset="-122"/>
                  <a:ea typeface="汉仪中宋简" panose="02010609000101010101" charset="-122"/>
                  <a:cs typeface="汉仪中宋简" panose="02010609000101010101" charset="-122"/>
                  <a:sym typeface="Source Han Sans K Medium" panose="020B0600000000000000" pitchFamily="34" charset="-128"/>
                </a:rPr>
                <a:t>活动素材总览</a:t>
              </a:r>
              <a:endPara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  <a:sym typeface="Source Han Sans K Medium" panose="020B0600000000000000" pitchFamily="34" charset="-128"/>
              </a:endParaRPr>
            </a:p>
            <a:p>
              <a:pPr algn="l">
                <a:lnSpc>
                  <a:spcPct val="2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宋简" panose="02010609000101010101" charset="-122"/>
                  <a:ea typeface="汉仪中宋简" panose="02010609000101010101" charset="-122"/>
                  <a:cs typeface="汉仪中宋简" panose="02010609000101010101" charset="-122"/>
                  <a:sym typeface="Source Han Sans K Medium" panose="020B0600000000000000" pitchFamily="34" charset="-128"/>
                </a:rPr>
                <a:t>02 | </a:t>
              </a:r>
              <a:r>
                <a:rPr lang="zh-CN" alt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宋简" panose="02010609000101010101" charset="-122"/>
                  <a:ea typeface="汉仪中宋简" panose="02010609000101010101" charset="-122"/>
                  <a:cs typeface="汉仪中宋简" panose="02010609000101010101" charset="-122"/>
                  <a:sym typeface="Source Han Sans K Medium" panose="020B0600000000000000" pitchFamily="34" charset="-128"/>
                </a:rPr>
                <a:t>活动运营方案介绍</a:t>
              </a:r>
              <a:endPara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  <a:sym typeface="Source Han Sans K Medium" panose="020B0600000000000000" pitchFamily="34" charset="-128"/>
              </a:endParaRPr>
            </a:p>
            <a:p>
              <a:pPr algn="l">
                <a:lnSpc>
                  <a:spcPct val="2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宋简" panose="02010609000101010101" charset="-122"/>
                  <a:ea typeface="汉仪中宋简" panose="02010609000101010101" charset="-122"/>
                  <a:cs typeface="汉仪中宋简" panose="02010609000101010101" charset="-122"/>
                  <a:sym typeface="Source Han Sans K Medium" panose="020B0600000000000000" pitchFamily="34" charset="-128"/>
                </a:rPr>
                <a:t>03 | </a:t>
              </a:r>
              <a:r>
                <a:rPr lang="zh-CN" altLang="en-US" sz="2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宋简" panose="02010609000101010101" charset="-122"/>
                  <a:ea typeface="汉仪中宋简" panose="02010609000101010101" charset="-122"/>
                  <a:cs typeface="汉仪中宋简" panose="02010609000101010101" charset="-122"/>
                  <a:sym typeface="Source Han Sans K Medium" panose="020B0600000000000000" pitchFamily="34" charset="-128"/>
                </a:rPr>
                <a:t>平台常规操作说明</a:t>
              </a:r>
              <a:endPara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  <a:sym typeface="Source Han Sans K Medium" panose="020B0600000000000000" pitchFamily="34" charset="-128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143" y="2174"/>
              <a:ext cx="666" cy="3410"/>
              <a:chOff x="9143" y="2174"/>
              <a:chExt cx="666" cy="3410"/>
            </a:xfrm>
          </p:grpSpPr>
          <p:pic>
            <p:nvPicPr>
              <p:cNvPr id="15" name="图片 14" descr="圣诞素材-008-雪花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43" y="2174"/>
                <a:ext cx="666" cy="668"/>
              </a:xfrm>
              <a:prstGeom prst="rect">
                <a:avLst/>
              </a:prstGeom>
            </p:spPr>
          </p:pic>
          <p:pic>
            <p:nvPicPr>
              <p:cNvPr id="17" name="图片 16" descr="圣诞素材-008-雪花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43" y="3545"/>
                <a:ext cx="666" cy="668"/>
              </a:xfrm>
              <a:prstGeom prst="rect">
                <a:avLst/>
              </a:prstGeom>
            </p:spPr>
          </p:pic>
          <p:pic>
            <p:nvPicPr>
              <p:cNvPr id="18" name="图片 17" descr="圣诞素材-008-雪花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143" y="4916"/>
                <a:ext cx="666" cy="668"/>
              </a:xfrm>
              <a:prstGeom prst="rect">
                <a:avLst/>
              </a:prstGeom>
            </p:spPr>
          </p:pic>
        </p:grpSp>
      </p:grpSp>
      <p:sp>
        <p:nvSpPr>
          <p:cNvPr id="26" name="文本框 25"/>
          <p:cNvSpPr txBox="1"/>
          <p:nvPr/>
        </p:nvSpPr>
        <p:spPr>
          <a:xfrm>
            <a:off x="2481580" y="2973705"/>
            <a:ext cx="2054860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ctr"/>
            <a:r>
              <a:rPr lang="en-US" altLang="zh-CN" sz="3000" b="1" spc="500">
                <a:solidFill>
                  <a:srgbClr val="C00000"/>
                </a:solidFill>
                <a:uFillTx/>
                <a:latin typeface="造字工房尚黑 G0v1 纤细长体" charset="-122"/>
                <a:ea typeface="造字工房尚黑 G0v1 纤细长体" charset="-122"/>
                <a:cs typeface="微软雅黑" panose="020B0503020204020204" charset="-122"/>
              </a:rPr>
              <a:t>CONTENT</a:t>
            </a:r>
            <a:endParaRPr lang="en-US" altLang="zh-CN" sz="3000" b="1" spc="500">
              <a:solidFill>
                <a:srgbClr val="C00000"/>
              </a:solidFill>
              <a:uFillTx/>
              <a:latin typeface="造字工房尚黑 G0v1 纤细长体" charset="-122"/>
              <a:ea typeface="造字工房尚黑 G0v1 纤细长体" charset="-122"/>
              <a:cs typeface="微软雅黑" panose="020B0503020204020204" charset="-122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2284730" y="1686560"/>
            <a:ext cx="2308860" cy="2308860"/>
          </a:xfrm>
          <a:prstGeom prst="arc">
            <a:avLst>
              <a:gd name="adj1" fmla="val 3392134"/>
              <a:gd name="adj2" fmla="val 0"/>
            </a:avLst>
          </a:prstGeom>
          <a:ln w="12700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 descr="圣诞素材-009-球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4" name="图片 33" descr="圣诞素材-015-圣诞树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6075" y="3526790"/>
            <a:ext cx="3156585" cy="2983230"/>
          </a:xfrm>
          <a:prstGeom prst="rect">
            <a:avLst/>
          </a:prstGeom>
        </p:spPr>
      </p:pic>
      <p:pic>
        <p:nvPicPr>
          <p:cNvPr id="8" name="图片 7" descr="圣诞素材-0010-房子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4380" y="3627755"/>
            <a:ext cx="4276090" cy="3465195"/>
          </a:xfrm>
          <a:prstGeom prst="rect">
            <a:avLst/>
          </a:prstGeom>
        </p:spPr>
      </p:pic>
      <p:pic>
        <p:nvPicPr>
          <p:cNvPr id="35" name="图片 34" descr="圣诞素材-012-雪人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38730" y="5758815"/>
            <a:ext cx="607695" cy="659130"/>
          </a:xfrm>
          <a:prstGeom prst="rect">
            <a:avLst/>
          </a:prstGeom>
        </p:spPr>
      </p:pic>
      <p:pic>
        <p:nvPicPr>
          <p:cNvPr id="37" name="图片 36" descr="圣诞素材-009-球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40" name="图片 39" descr="铃铛0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32280" y="2160905"/>
            <a:ext cx="1124585" cy="942975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8520" y="897890"/>
            <a:ext cx="46342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：圣诞嘉年华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8520" y="2288540"/>
            <a:ext cx="2590800" cy="1579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4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、学员查看中奖记录：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手机端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我的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工具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中奖记录</a:t>
            </a:r>
            <a:endParaRPr lang="zh-CN" altLang="en-US" sz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注意：</a:t>
            </a:r>
            <a:r>
              <a:rPr lang="en-US" altLang="zh-CN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“</a:t>
            </a:r>
            <a:r>
              <a:rPr lang="zh-CN" altLang="en-US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中奖记录</a:t>
            </a:r>
            <a:r>
              <a:rPr lang="en-US" altLang="zh-CN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”</a:t>
            </a:r>
            <a:r>
              <a:rPr lang="zh-CN" altLang="en-US" sz="12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功能入口需在门户设置进行开启。</a:t>
            </a:r>
            <a:endParaRPr lang="zh-CN" altLang="en-US" sz="1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2" name="图片 1" descr="7b0a20202020227069636672616d65646573223a20222670666d38343234343232323830262673707432312d312626626474303026267764743235353026266f726773697a6537303331332e353338262670667431333326220a7d0a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/>
                </a14:imgProps>
              </a:ext>
            </a:extLst>
          </a:blip>
          <a:srcRect/>
          <a:stretch>
            <a:fillRect/>
          </a:stretch>
        </p:blipFill>
        <p:spPr>
          <a:xfrm>
            <a:off x="5435600" y="1786255"/>
            <a:ext cx="2335530" cy="4671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47330" y="2108835"/>
            <a:ext cx="2788920" cy="29991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47330" y="4867910"/>
            <a:ext cx="3035935" cy="1014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Source Han Sans CN Regular" panose="020B0200000000000000" charset="-122"/>
                <a:sym typeface="+mn-ea"/>
              </a:rPr>
              <a:t>学员规定时间内在企业内部进行礼品兑换即可。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Source Han Sans CN Regular" panose="020B0200000000000000" charset="-122"/>
              <a:sym typeface="+mn-ea"/>
            </a:endParaRPr>
          </a:p>
        </p:txBody>
      </p:sp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片 19" descr="红色背景156"/>
          <p:cNvPicPr>
            <a:picLocks noChangeAspect="1"/>
          </p:cNvPicPr>
          <p:nvPr/>
        </p:nvPicPr>
        <p:blipFill>
          <a:blip r:embed="rId1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33" name="图片 32" descr="圣诞素材-014-顶"/>
          <p:cNvPicPr>
            <a:picLocks noChangeAspect="1"/>
          </p:cNvPicPr>
          <p:nvPr/>
        </p:nvPicPr>
        <p:blipFill>
          <a:blip r:embed="rId2"/>
          <a:srcRect l="783" t="7905" r="313"/>
          <a:stretch>
            <a:fillRect/>
          </a:stretch>
        </p:blipFill>
        <p:spPr>
          <a:xfrm>
            <a:off x="-635" y="0"/>
            <a:ext cx="12190730" cy="3321685"/>
          </a:xfrm>
          <a:prstGeom prst="rect">
            <a:avLst/>
          </a:prstGeom>
        </p:spPr>
      </p:pic>
      <p:pic>
        <p:nvPicPr>
          <p:cNvPr id="4" name="图片 3" descr="圣诞文字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6093" y="1197610"/>
            <a:ext cx="3561715" cy="2024380"/>
          </a:xfrm>
          <a:prstGeom prst="rect">
            <a:avLst/>
          </a:prstGeom>
        </p:spPr>
      </p:pic>
      <p:sp>
        <p:nvSpPr>
          <p:cNvPr id="24" name="TextBox 127"/>
          <p:cNvSpPr txBox="1"/>
          <p:nvPr/>
        </p:nvSpPr>
        <p:spPr>
          <a:xfrm>
            <a:off x="3547110" y="3272790"/>
            <a:ext cx="5097780" cy="923290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spAutoFit/>
          </a:bodyPr>
          <a:p>
            <a:pPr algn="ctr">
              <a:lnSpc>
                <a:spcPct val="100000"/>
              </a:lnSpc>
              <a:buFontTx/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汉仪中宋简" panose="02010609000101010101" charset="-122"/>
                <a:ea typeface="汉仪中宋简" panose="02010609000101010101" charset="-122"/>
                <a:cs typeface="汉仪中宋简" panose="02010609000101010101" charset="-122"/>
                <a:sym typeface="Source Han Sans K Medium" panose="020B0600000000000000" pitchFamily="34" charset="-128"/>
              </a:rPr>
              <a:t>谢谢观看 </a:t>
            </a:r>
            <a:endParaRPr lang="zh-CN" altLang="en-US" sz="6000" b="1" dirty="0">
              <a:solidFill>
                <a:schemeClr val="bg1"/>
              </a:solidFill>
              <a:latin typeface="汉仪中宋简" panose="02010609000101010101" charset="-122"/>
              <a:ea typeface="汉仪中宋简" panose="02010609000101010101" charset="-122"/>
              <a:cs typeface="汉仪中宋简" panose="02010609000101010101" charset="-122"/>
              <a:sym typeface="Source Han Sans K Medium" panose="020B0600000000000000" pitchFamily="34" charset="-128"/>
            </a:endParaRPr>
          </a:p>
        </p:txBody>
      </p:sp>
      <p:pic>
        <p:nvPicPr>
          <p:cNvPr id="32" name="图片 31" descr="圣诞素材-017-雪地"/>
          <p:cNvPicPr>
            <a:picLocks noChangeAspect="1"/>
          </p:cNvPicPr>
          <p:nvPr/>
        </p:nvPicPr>
        <p:blipFill>
          <a:blip r:embed="rId4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 descr="圣诞素材-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1220" y="3767455"/>
            <a:ext cx="5126355" cy="3090545"/>
          </a:xfrm>
          <a:prstGeom prst="rect">
            <a:avLst/>
          </a:prstGeom>
        </p:spPr>
      </p:pic>
      <p:pic>
        <p:nvPicPr>
          <p:cNvPr id="36" name="图片 35" descr="圣诞素材-015-圣诞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9110" y="3041015"/>
            <a:ext cx="3595370" cy="3397885"/>
          </a:xfrm>
          <a:prstGeom prst="rect">
            <a:avLst/>
          </a:prstGeom>
        </p:spPr>
      </p:pic>
      <p:pic>
        <p:nvPicPr>
          <p:cNvPr id="37" name="图片 36" descr="圣诞素材-0010-房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8900" y="3580130"/>
            <a:ext cx="4276090" cy="3465195"/>
          </a:xfrm>
          <a:prstGeom prst="rect">
            <a:avLst/>
          </a:prstGeom>
        </p:spPr>
      </p:pic>
      <p:sp>
        <p:nvSpPr>
          <p:cNvPr id="38" name="TextBox 127"/>
          <p:cNvSpPr txBox="1"/>
          <p:nvPr/>
        </p:nvSpPr>
        <p:spPr>
          <a:xfrm>
            <a:off x="4124643" y="4264025"/>
            <a:ext cx="3942715" cy="307340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spAutoFit/>
          </a:bodyPr>
          <a:p>
            <a:pPr algn="dist">
              <a:lnSpc>
                <a:spcPct val="100000"/>
              </a:lnSpc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Han Sans K Medium" panose="020B0600000000000000" pitchFamily="34" charset="-128"/>
              </a:rPr>
              <a:t>酷渲（北京）科技有限公司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</p:txBody>
      </p:sp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96020" y="658495"/>
            <a:ext cx="3228340" cy="31813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1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2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59" name="图片 58" descr="C:\Users\Administrator\Desktop\圣诞素材-004.png圣诞素材-004"/>
          <p:cNvPicPr>
            <a:picLocks noChangeAspect="1"/>
          </p:cNvPicPr>
          <p:nvPr/>
        </p:nvPicPr>
        <p:blipFill>
          <a:blip r:embed="rId3"/>
          <a:srcRect l="1440"/>
          <a:stretch>
            <a:fillRect/>
          </a:stretch>
        </p:blipFill>
        <p:spPr>
          <a:xfrm>
            <a:off x="-658177" y="-278130"/>
            <a:ext cx="13508355" cy="7245985"/>
          </a:xfrm>
          <a:prstGeom prst="rect">
            <a:avLst/>
          </a:prstGeom>
        </p:spPr>
      </p:pic>
      <p:pic>
        <p:nvPicPr>
          <p:cNvPr id="42" name="图片 41" descr="圣诞素材-017-雪地"/>
          <p:cNvPicPr>
            <a:picLocks noChangeAspect="1"/>
          </p:cNvPicPr>
          <p:nvPr/>
        </p:nvPicPr>
        <p:blipFill>
          <a:blip r:embed="rId4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58" name="图片 57" descr="圣诞素材-009-球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067810" y="1553210"/>
            <a:ext cx="4056380" cy="1414780"/>
            <a:chOff x="6406" y="2565"/>
            <a:chExt cx="6388" cy="2228"/>
          </a:xfrm>
        </p:grpSpPr>
        <p:sp>
          <p:nvSpPr>
            <p:cNvPr id="21" name="TextBox 127"/>
            <p:cNvSpPr txBox="1"/>
            <p:nvPr/>
          </p:nvSpPr>
          <p:spPr>
            <a:xfrm>
              <a:off x="7731" y="2565"/>
              <a:ext cx="3739" cy="969"/>
            </a:xfrm>
            <a:prstGeom prst="rect">
              <a:avLst/>
            </a:prstGeom>
            <a:noFill/>
          </p:spPr>
          <p:txBody>
            <a:bodyPr wrap="square" lIns="68575" tIns="0" rIns="68575" bIns="0" rtlCol="0" anchor="t">
              <a:spAutoFit/>
            </a:bodyPr>
            <a:p>
              <a:pPr algn="ctr">
                <a:buFontTx/>
                <a:buNone/>
              </a:pPr>
              <a:r>
                <a:rPr lang="en-US" altLang="zh-CN" sz="4000" dirty="0">
                  <a:solidFill>
                    <a:srgbClr val="C00000"/>
                  </a:solidFill>
                  <a:latin typeface="苏新诗古印宋简" panose="02010609000101010101" charset="-122"/>
                  <a:ea typeface="苏新诗古印宋简" panose="02010609000101010101" charset="-122"/>
                  <a:cs typeface="Impact" panose="020B0806030902050204" charset="0"/>
                  <a:sym typeface="Source Han Sans K Medium" panose="020B0600000000000000" pitchFamily="34" charset="-128"/>
                </a:rPr>
                <a:t>PART 1</a:t>
              </a:r>
              <a:endParaRPr lang="en-US" altLang="zh-CN" sz="4000" dirty="0">
                <a:solidFill>
                  <a:srgbClr val="C00000"/>
                </a:solidFill>
                <a:latin typeface="苏新诗古印宋简" panose="02010609000101010101" charset="-122"/>
                <a:ea typeface="苏新诗古印宋简" panose="02010609000101010101" charset="-122"/>
                <a:cs typeface="Impact" panose="020B0806030902050204" charset="0"/>
                <a:sym typeface="Source Han Sans K Medium" panose="020B0600000000000000" pitchFamily="34" charset="-128"/>
              </a:endParaRPr>
            </a:p>
          </p:txBody>
        </p:sp>
        <p:sp>
          <p:nvSpPr>
            <p:cNvPr id="28" name="TextBox 127"/>
            <p:cNvSpPr txBox="1"/>
            <p:nvPr/>
          </p:nvSpPr>
          <p:spPr>
            <a:xfrm>
              <a:off x="6406" y="3824"/>
              <a:ext cx="6388" cy="969"/>
            </a:xfrm>
            <a:prstGeom prst="rect">
              <a:avLst/>
            </a:prstGeom>
            <a:noFill/>
          </p:spPr>
          <p:txBody>
            <a:bodyPr wrap="square" lIns="68575" tIns="0" rIns="68575" bIns="0" rtlCol="0" anchor="t">
              <a:spAutoFit/>
            </a:bodyPr>
            <a:p>
              <a:pPr algn="ctr">
                <a:buFontTx/>
                <a:buNone/>
              </a:pPr>
              <a:r>
                <a:rPr lang="zh-CN" altLang="en-US" sz="4000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汉仪中宋简" panose="02010609000101010101" charset="-122"/>
                  <a:ea typeface="汉仪中宋简" panose="02010609000101010101" charset="-122"/>
                  <a:sym typeface="Source Han Sans K Medium" panose="020B0600000000000000" pitchFamily="34" charset="-128"/>
                </a:rPr>
                <a:t>活动素材总览</a:t>
              </a:r>
              <a:endParaRPr lang="zh-CN" altLang="en-US" sz="4000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汉仪中宋简" panose="02010609000101010101" charset="-122"/>
                <a:ea typeface="汉仪中宋简" panose="02010609000101010101" charset="-122"/>
                <a:sym typeface="Source Han Sans K Medium" panose="020B0600000000000000" pitchFamily="34" charset="-128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4435158" y="2240915"/>
            <a:ext cx="332168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圣诞素材-0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1220" y="3862070"/>
            <a:ext cx="4969510" cy="2995930"/>
          </a:xfrm>
          <a:prstGeom prst="rect">
            <a:avLst/>
          </a:prstGeom>
        </p:spPr>
      </p:pic>
      <p:pic>
        <p:nvPicPr>
          <p:cNvPr id="34" name="图片 33" descr="圣诞素材-015-圣诞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2545" y="3526790"/>
            <a:ext cx="3156585" cy="2983230"/>
          </a:xfrm>
          <a:prstGeom prst="rect">
            <a:avLst/>
          </a:prstGeom>
        </p:spPr>
      </p:pic>
      <p:pic>
        <p:nvPicPr>
          <p:cNvPr id="8" name="图片 7" descr="圣诞素材-0010-房子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3700" y="3426460"/>
            <a:ext cx="4276090" cy="3465195"/>
          </a:xfrm>
          <a:prstGeom prst="rect">
            <a:avLst/>
          </a:prstGeom>
        </p:spPr>
      </p:pic>
      <p:pic>
        <p:nvPicPr>
          <p:cNvPr id="35" name="图片 34" descr="圣诞素材-012-雪人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8730" y="5758815"/>
            <a:ext cx="607695" cy="659130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1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2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59" name="图片 58" descr="C:\Users\Administrator\Desktop\圣诞素材-004.png圣诞素材-004"/>
          <p:cNvPicPr>
            <a:picLocks noChangeAspect="1"/>
          </p:cNvPicPr>
          <p:nvPr/>
        </p:nvPicPr>
        <p:blipFill>
          <a:blip r:embed="rId3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42" name="图片 41" descr="圣诞素材-017-雪地"/>
          <p:cNvPicPr>
            <a:picLocks noChangeAspect="1"/>
          </p:cNvPicPr>
          <p:nvPr/>
        </p:nvPicPr>
        <p:blipFill>
          <a:blip r:embed="rId4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pic>
        <p:nvPicPr>
          <p:cNvPr id="9" name="图片 8" descr="圣诞素材-016-圣诞树-雪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92880"/>
            <a:ext cx="2828925" cy="2673350"/>
          </a:xfrm>
          <a:prstGeom prst="rect">
            <a:avLst/>
          </a:prstGeom>
        </p:spPr>
      </p:pic>
      <p:pic>
        <p:nvPicPr>
          <p:cNvPr id="8" name="图片 7" descr="圣诞素材-0010-房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8485" y="4460240"/>
            <a:ext cx="2722245" cy="2205990"/>
          </a:xfrm>
          <a:prstGeom prst="rect">
            <a:avLst/>
          </a:prstGeom>
        </p:spPr>
      </p:pic>
      <p:pic>
        <p:nvPicPr>
          <p:cNvPr id="10" name="图片 9" descr="圣诞素材-011-麋鹿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3965" y="5565140"/>
            <a:ext cx="963295" cy="1101090"/>
          </a:xfrm>
          <a:prstGeom prst="rect">
            <a:avLst/>
          </a:prstGeom>
        </p:spPr>
      </p:pic>
      <p:sp>
        <p:nvSpPr>
          <p:cNvPr id="7" name="TextBox 127"/>
          <p:cNvSpPr txBox="1"/>
          <p:nvPr/>
        </p:nvSpPr>
        <p:spPr>
          <a:xfrm>
            <a:off x="2217420" y="2618740"/>
            <a:ext cx="2322195" cy="3093085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雅酷黑 95W" panose="020B0A04020202020204" charset="-122"/>
                <a:ea typeface="汉仪雅酷黑 95W" panose="020B0A04020202020204" charset="-122"/>
                <a:cs typeface="阿里巴巴普惠体 R" panose="00020600040101010101" pitchFamily="18" charset="-122"/>
                <a:sym typeface="+mn-lt"/>
              </a:rPr>
              <a:t>宣传素材：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95W" panose="020B0A04020202020204" charset="-122"/>
              <a:ea typeface="汉仪雅酷黑 95W" panose="020B0A04020202020204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banner*3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启动页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icon*1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套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95W" panose="020B0A04020202020204" charset="-122"/>
              <a:ea typeface="汉仪雅酷黑 95W" panose="020B0A04020202020204" charset="-122"/>
              <a:cs typeface="阿里巴巴普惠体 R" panose="00020600040101010101" pitchFamily="18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雅酷黑 95W" panose="020B0A04020202020204" charset="-122"/>
                <a:ea typeface="汉仪雅酷黑 95W" panose="020B0A04020202020204" charset="-122"/>
                <a:cs typeface="阿里巴巴普惠体 R" panose="00020600040101010101" pitchFamily="18" charset="-122"/>
                <a:sym typeface="+mn-lt"/>
              </a:rPr>
              <a:t>活动素材：</a:t>
            </a:r>
            <a:endParaRPr lang="zh-CN" altLang="en-US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雅酷黑 95W" panose="020B0A04020202020204" charset="-122"/>
              <a:ea typeface="汉仪雅酷黑 95W" panose="020B0A04020202020204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学习项目封面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*2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（参考素材，根据客户需求使用）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圈子封面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*1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C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（以上所有素材见运营包）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58" name="图片 57" descr="圣诞素材-009-球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sp>
        <p:nvSpPr>
          <p:cNvPr id="24" name="TextBox 127"/>
          <p:cNvSpPr txBox="1"/>
          <p:nvPr/>
        </p:nvSpPr>
        <p:spPr>
          <a:xfrm>
            <a:off x="1922145" y="1875790"/>
            <a:ext cx="1508760" cy="576580"/>
          </a:xfrm>
          <a:prstGeom prst="rect">
            <a:avLst/>
          </a:prstGeom>
          <a:noFill/>
        </p:spPr>
        <p:txBody>
          <a:bodyPr wrap="square" lIns="68575" tIns="0" rIns="68575" bIns="0" rtlCol="0" anchor="t">
            <a:spAutoFit/>
          </a:bodyPr>
          <a:p>
            <a:pPr algn="l">
              <a:lnSpc>
                <a:spcPct val="150000"/>
              </a:lnSpc>
              <a:buFontTx/>
              <a:buNone/>
            </a:pPr>
            <a:r>
              <a:rPr lang="zh-CN" altLang="en-US" sz="2500" dirty="0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cs typeface="微软雅黑" panose="020B0503020204020204" charset="-122"/>
                <a:sym typeface="Source Han Sans K Medium" panose="020B0600000000000000" pitchFamily="34" charset="-128"/>
              </a:rPr>
              <a:t>素材总览</a:t>
            </a:r>
            <a:endParaRPr lang="zh-CN" altLang="en-US" sz="2500" dirty="0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  <a:sym typeface="Source Han Sans K Medium" panose="020B0600000000000000" pitchFamily="34" charset="-128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739900" y="2030730"/>
            <a:ext cx="1873250" cy="421640"/>
          </a:xfrm>
          <a:prstGeom prst="round2Diag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3" name="图片 2" descr="圣诞节banner（2）1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39615" y="1581150"/>
            <a:ext cx="6427470" cy="857250"/>
          </a:xfrm>
          <a:prstGeom prst="rect">
            <a:avLst/>
          </a:prstGeom>
        </p:spPr>
      </p:pic>
      <p:pic>
        <p:nvPicPr>
          <p:cNvPr id="4" name="图片 3" descr="圣诞节banner（3）16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10025" y="2593975"/>
            <a:ext cx="6596380" cy="879475"/>
          </a:xfrm>
          <a:prstGeom prst="rect">
            <a:avLst/>
          </a:prstGeom>
        </p:spPr>
      </p:pic>
      <p:pic>
        <p:nvPicPr>
          <p:cNvPr id="13" name="图片 12" descr="7b0a20202020227069636672616d65646573223a20222670666d38333234343232323730262673707432312d312626626474303026267764743235353026266f726773697a6537303130352e323238262670667431333326220a7d0a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/>
                </a14:imgProps>
              </a:ext>
            </a:extLst>
          </a:blip>
          <a:srcRect/>
          <a:stretch>
            <a:fillRect/>
          </a:stretch>
        </p:blipFill>
        <p:spPr>
          <a:xfrm>
            <a:off x="6638925" y="3585845"/>
            <a:ext cx="2682875" cy="3398520"/>
          </a:xfrm>
          <a:prstGeom prst="rect">
            <a:avLst/>
          </a:prstGeom>
        </p:spPr>
      </p:pic>
      <p:pic>
        <p:nvPicPr>
          <p:cNvPr id="22" name="图片 21" descr="圈子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70450" y="4460240"/>
            <a:ext cx="1768475" cy="176847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802005" y="6501765"/>
            <a:ext cx="549021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400">
                <a:solidFill>
                  <a:srgbClr val="D09248"/>
                </a:solidFill>
                <a:latin typeface="Source Han Sans CN Regular" panose="020B0200000000000000" charset="-122"/>
                <a:ea typeface="Source Han Sans CN Regular" panose="020B0200000000000000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23" name="图片 22" descr="酷渲--logo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1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2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59" name="图片 58" descr="C:\Users\Administrator\Desktop\圣诞素材-004.png圣诞素材-004"/>
          <p:cNvPicPr>
            <a:picLocks noChangeAspect="1"/>
          </p:cNvPicPr>
          <p:nvPr/>
        </p:nvPicPr>
        <p:blipFill>
          <a:blip r:embed="rId3"/>
          <a:srcRect l="1440"/>
          <a:stretch>
            <a:fillRect/>
          </a:stretch>
        </p:blipFill>
        <p:spPr>
          <a:xfrm>
            <a:off x="-658177" y="-278130"/>
            <a:ext cx="13508355" cy="7245985"/>
          </a:xfrm>
          <a:prstGeom prst="rect">
            <a:avLst/>
          </a:prstGeom>
        </p:spPr>
      </p:pic>
      <p:pic>
        <p:nvPicPr>
          <p:cNvPr id="42" name="图片 41" descr="圣诞素材-017-雪地"/>
          <p:cNvPicPr>
            <a:picLocks noChangeAspect="1"/>
          </p:cNvPicPr>
          <p:nvPr/>
        </p:nvPicPr>
        <p:blipFill>
          <a:blip r:embed="rId4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58" name="图片 57" descr="圣诞素材-009-球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067810" y="1553210"/>
            <a:ext cx="4056380" cy="1414780"/>
            <a:chOff x="6406" y="2565"/>
            <a:chExt cx="6388" cy="2228"/>
          </a:xfrm>
        </p:grpSpPr>
        <p:sp>
          <p:nvSpPr>
            <p:cNvPr id="12" name="TextBox 127"/>
            <p:cNvSpPr txBox="1"/>
            <p:nvPr/>
          </p:nvSpPr>
          <p:spPr>
            <a:xfrm>
              <a:off x="7731" y="2565"/>
              <a:ext cx="3739" cy="969"/>
            </a:xfrm>
            <a:prstGeom prst="rect">
              <a:avLst/>
            </a:prstGeom>
            <a:noFill/>
          </p:spPr>
          <p:txBody>
            <a:bodyPr wrap="square" lIns="68575" tIns="0" rIns="68575" bIns="0" rtlCol="0" anchor="t">
              <a:spAutoFit/>
            </a:bodyPr>
            <a:p>
              <a:pPr algn="ctr">
                <a:buFontTx/>
                <a:buNone/>
              </a:pPr>
              <a:r>
                <a:rPr lang="en-US" altLang="zh-CN" sz="4000" dirty="0">
                  <a:solidFill>
                    <a:srgbClr val="C00000"/>
                  </a:solidFill>
                  <a:latin typeface="苏新诗古印宋简" panose="02010609000101010101" charset="-122"/>
                  <a:ea typeface="苏新诗古印宋简" panose="02010609000101010101" charset="-122"/>
                  <a:cs typeface="Impact" panose="020B0806030902050204" charset="0"/>
                  <a:sym typeface="Source Han Sans K Medium" panose="020B0600000000000000" pitchFamily="34" charset="-128"/>
                </a:rPr>
                <a:t>PART 2</a:t>
              </a:r>
              <a:endParaRPr lang="en-US" altLang="zh-CN" sz="4000" dirty="0">
                <a:solidFill>
                  <a:srgbClr val="C00000"/>
                </a:solidFill>
                <a:latin typeface="苏新诗古印宋简" panose="02010609000101010101" charset="-122"/>
                <a:ea typeface="苏新诗古印宋简" panose="02010609000101010101" charset="-122"/>
                <a:cs typeface="Impact" panose="020B0806030902050204" charset="0"/>
                <a:sym typeface="Source Han Sans K Medium" panose="020B0600000000000000" pitchFamily="34" charset="-128"/>
              </a:endParaRPr>
            </a:p>
          </p:txBody>
        </p:sp>
        <p:sp>
          <p:nvSpPr>
            <p:cNvPr id="28" name="TextBox 127"/>
            <p:cNvSpPr txBox="1"/>
            <p:nvPr/>
          </p:nvSpPr>
          <p:spPr>
            <a:xfrm>
              <a:off x="6406" y="3824"/>
              <a:ext cx="6388" cy="969"/>
            </a:xfrm>
            <a:prstGeom prst="rect">
              <a:avLst/>
            </a:prstGeom>
            <a:noFill/>
          </p:spPr>
          <p:txBody>
            <a:bodyPr wrap="square" lIns="68575" tIns="0" rIns="68575" bIns="0" rtlCol="0" anchor="t">
              <a:spAutoFit/>
            </a:bodyPr>
            <a:p>
              <a:pPr algn="ctr">
                <a:buFontTx/>
                <a:buNone/>
              </a:pPr>
              <a:r>
                <a:rPr lang="zh-CN" altLang="en-US" sz="4000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汉仪中宋简" panose="02010609000101010101" charset="-122"/>
                  <a:ea typeface="汉仪中宋简" panose="02010609000101010101" charset="-122"/>
                  <a:sym typeface="Source Han Sans K Medium" panose="020B0600000000000000" pitchFamily="34" charset="-128"/>
                </a:rPr>
                <a:t>运营方案介绍</a:t>
              </a:r>
              <a:endParaRPr lang="zh-CN" altLang="en-US" sz="4000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汉仪中宋简" panose="02010609000101010101" charset="-122"/>
                <a:ea typeface="汉仪中宋简" panose="02010609000101010101" charset="-122"/>
                <a:sym typeface="Source Han Sans K Medium" panose="020B0600000000000000" pitchFamily="34" charset="-128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4435158" y="2240915"/>
            <a:ext cx="332168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圣诞素材-0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1220" y="3862070"/>
            <a:ext cx="4969510" cy="2995930"/>
          </a:xfrm>
          <a:prstGeom prst="rect">
            <a:avLst/>
          </a:prstGeom>
        </p:spPr>
      </p:pic>
      <p:pic>
        <p:nvPicPr>
          <p:cNvPr id="34" name="图片 33" descr="圣诞素材-015-圣诞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2545" y="3526790"/>
            <a:ext cx="3156585" cy="2983230"/>
          </a:xfrm>
          <a:prstGeom prst="rect">
            <a:avLst/>
          </a:prstGeom>
        </p:spPr>
      </p:pic>
      <p:pic>
        <p:nvPicPr>
          <p:cNvPr id="24" name="图片 23" descr="圣诞素材-0010-房子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3700" y="3426460"/>
            <a:ext cx="4276090" cy="3465195"/>
          </a:xfrm>
          <a:prstGeom prst="rect">
            <a:avLst/>
          </a:prstGeom>
        </p:spPr>
      </p:pic>
      <p:pic>
        <p:nvPicPr>
          <p:cNvPr id="25" name="图片 24" descr="圣诞素材-012-雪人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8730" y="5758815"/>
            <a:ext cx="607695" cy="659130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1535" y="897890"/>
            <a:ext cx="60794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：梦幻平安夜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·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茶语心愿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2285" y="1898015"/>
            <a:ext cx="5347335" cy="3630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在平安夜将至，为营造温馨和谐的节目氛围，加强员工间的情感交流，公司特办线上平安夜茶歇会。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</a:t>
            </a:r>
            <a:r>
              <a:rPr lang="zh-CN" altLang="en-US" sz="12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（线上）社</a:t>
            </a:r>
            <a:r>
              <a:rPr lang="zh-CN" altLang="en-US" sz="12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区</a:t>
            </a:r>
            <a:endParaRPr lang="zh-CN" altLang="en-US" sz="12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12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24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日，在社区“梦幻平安夜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·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茶语心愿”圈子内进行留言互动；发布社区评论、回复、点赞即可获得平台积分奖励，积分可兑换精美礼品</a:t>
            </a:r>
            <a:endParaRPr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16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~1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 2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0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内部宣传、提前装修首页及搭建圈子；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11.24          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</a:t>
            </a:r>
            <a:r>
              <a:rPr 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在平台社区对应圈子进行留言互动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6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11.27       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获奖人员信息公布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171450" indent="-171450" fontAlgn="auto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运营建议：</a:t>
            </a:r>
            <a:endParaRPr lang="zh-CN" altLang="en-US" sz="12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algn="l" fontAlgn="auto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奖品建议：京东卡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|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书籍等实物奖励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5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份。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汉仪中宋简" panose="02010609000101010101" charset="-122"/>
              <a:ea typeface="汉仪中宋简" panose="02010609000101010101" charset="-122"/>
              <a:cs typeface="微软雅黑" panose="020B0503020204020204" charset="-122"/>
            </a:endParaRPr>
          </a:p>
        </p:txBody>
      </p:sp>
      <p:pic>
        <p:nvPicPr>
          <p:cNvPr id="2" name="图片 1" descr="圈子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96530" y="2854960"/>
            <a:ext cx="2540000" cy="2540000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128520" y="897890"/>
            <a:ext cx="46342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活动</a:t>
            </a:r>
            <a:r>
              <a:rPr lang="en-US" altLang="zh-CN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：圣诞嘉年华</a:t>
            </a:r>
            <a:endParaRPr lang="zh-CN" altLang="en-US" sz="3000" b="1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7325" y="1516380"/>
            <a:ext cx="4729480" cy="3024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活动目的：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为感谢广大员工的辛勤付出，丰富大家的业余文化生活，值此圣诞节之际，公司特别策划了一场线上抽奖活动，旨在让每位员工都能在公司度过一个快乐而有趣的圣诞节。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活动形式：（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线上）抽奖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参与规则：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12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月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25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日，员工可手机端点击抽奖链接（识别二维码海报）参与抽奖，获得精美礼品。</a:t>
            </a:r>
            <a:endParaRPr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285750" indent="-285750" fontAlgn="auto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实施安排建议：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8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16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~1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2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.2</a:t>
            </a:r>
            <a:r>
              <a:rPr 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0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内部宣传、提前装修首页及搭建抽奖活动；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8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11.25         </a:t>
            </a:r>
            <a:r>
              <a:rPr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学员</a:t>
            </a:r>
            <a:r>
              <a:rPr 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手机端参与抽奖活动</a:t>
            </a:r>
            <a:endParaRPr lang="zh-CN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304800" fontAlgn="auto">
              <a:lnSpc>
                <a:spcPct val="18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11.26~12.27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兑换奖品</a:t>
            </a:r>
            <a:endParaRPr lang="zh-CN" altLang="en-US" sz="12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marL="171450" indent="-171450" fontAlgn="auto">
              <a:lnSpc>
                <a:spcPct val="18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solidFill>
                  <a:schemeClr val="accent6">
                    <a:lumMod val="75000"/>
                  </a:schemeClr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运营建议：</a:t>
            </a:r>
            <a:endParaRPr lang="zh-CN" altLang="en-US" sz="1200" b="1" dirty="0">
              <a:solidFill>
                <a:schemeClr val="accent6">
                  <a:lumMod val="75000"/>
                </a:schemeClr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Regular" panose="020B0200000000000000" charset="-122"/>
              <a:sym typeface="Arial" panose="020B0604020202020204"/>
            </a:endParaRPr>
          </a:p>
          <a:p>
            <a:pPr indent="0" algn="l" fontAlgn="auto"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       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奖品建议：圣诞玩偶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|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圣诞挂件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|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围巾</a:t>
            </a:r>
            <a:r>
              <a:rPr lang="en-US" altLang="zh-CN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|</a:t>
            </a:r>
            <a:r>
              <a:rPr lang="zh-CN" altLang="en-US" sz="12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帽子等实物奖励。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31230" y="1786255"/>
            <a:ext cx="5111750" cy="301625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1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59" name="图片 58" descr="C:\Users\Administrator\Desktop\圣诞素材-004.png圣诞素材-004"/>
          <p:cNvPicPr>
            <a:picLocks noChangeAspect="1"/>
          </p:cNvPicPr>
          <p:nvPr/>
        </p:nvPicPr>
        <p:blipFill>
          <a:blip r:embed="rId2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42" name="图片 41" descr="圣诞素材-017-雪地"/>
          <p:cNvPicPr>
            <a:picLocks noChangeAspect="1"/>
          </p:cNvPicPr>
          <p:nvPr/>
        </p:nvPicPr>
        <p:blipFill>
          <a:blip r:embed="rId4"/>
          <a:srcRect l="469" r="1406" b="36284"/>
          <a:stretch>
            <a:fillRect/>
          </a:stretch>
        </p:blipFill>
        <p:spPr>
          <a:xfrm>
            <a:off x="0" y="4901565"/>
            <a:ext cx="12190095" cy="1990090"/>
          </a:xfrm>
          <a:prstGeom prst="rect">
            <a:avLst/>
          </a:prstGeom>
        </p:spPr>
      </p:pic>
      <p:pic>
        <p:nvPicPr>
          <p:cNvPr id="4" name="图片 3" descr="圣诞素材-009-球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58" name="图片 57" descr="圣诞素材-009-球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4067810" y="1553210"/>
            <a:ext cx="4533900" cy="1414780"/>
            <a:chOff x="6406" y="2565"/>
            <a:chExt cx="7140" cy="2228"/>
          </a:xfrm>
        </p:grpSpPr>
        <p:sp>
          <p:nvSpPr>
            <p:cNvPr id="21" name="TextBox 127"/>
            <p:cNvSpPr txBox="1"/>
            <p:nvPr/>
          </p:nvSpPr>
          <p:spPr>
            <a:xfrm>
              <a:off x="7731" y="2565"/>
              <a:ext cx="3739" cy="969"/>
            </a:xfrm>
            <a:prstGeom prst="rect">
              <a:avLst/>
            </a:prstGeom>
            <a:noFill/>
          </p:spPr>
          <p:txBody>
            <a:bodyPr wrap="square" lIns="68575" tIns="0" rIns="68575" bIns="0" rtlCol="0" anchor="t">
              <a:spAutoFit/>
            </a:bodyPr>
            <a:p>
              <a:pPr algn="ctr">
                <a:buFontTx/>
                <a:buNone/>
              </a:pPr>
              <a:r>
                <a:rPr lang="en-US" altLang="zh-CN" sz="4000" dirty="0">
                  <a:solidFill>
                    <a:srgbClr val="C00000"/>
                  </a:solidFill>
                  <a:latin typeface="苏新诗古印宋简" panose="02010609000101010101" charset="-122"/>
                  <a:ea typeface="苏新诗古印宋简" panose="02010609000101010101" charset="-122"/>
                  <a:cs typeface="Impact" panose="020B0806030902050204" charset="0"/>
                  <a:sym typeface="Source Han Sans K Medium" panose="020B0600000000000000" pitchFamily="34" charset="-128"/>
                </a:rPr>
                <a:t>PART 3</a:t>
              </a:r>
              <a:endParaRPr lang="en-US" altLang="zh-CN" sz="4000" dirty="0">
                <a:solidFill>
                  <a:srgbClr val="C00000"/>
                </a:solidFill>
                <a:latin typeface="苏新诗古印宋简" panose="02010609000101010101" charset="-122"/>
                <a:ea typeface="苏新诗古印宋简" panose="02010609000101010101" charset="-122"/>
                <a:cs typeface="Impact" panose="020B0806030902050204" charset="0"/>
                <a:sym typeface="Source Han Sans K Medium" panose="020B0600000000000000" pitchFamily="34" charset="-128"/>
              </a:endParaRPr>
            </a:p>
          </p:txBody>
        </p:sp>
        <p:sp>
          <p:nvSpPr>
            <p:cNvPr id="11" name="TextBox 127"/>
            <p:cNvSpPr txBox="1"/>
            <p:nvPr/>
          </p:nvSpPr>
          <p:spPr>
            <a:xfrm>
              <a:off x="6406" y="3824"/>
              <a:ext cx="7140" cy="969"/>
            </a:xfrm>
            <a:prstGeom prst="rect">
              <a:avLst/>
            </a:prstGeom>
            <a:noFill/>
          </p:spPr>
          <p:txBody>
            <a:bodyPr wrap="square" lIns="68575" tIns="0" rIns="68575" bIns="0" rtlCol="0" anchor="t">
              <a:spAutoFit/>
            </a:bodyPr>
            <a:p>
              <a:pPr algn="ctr">
                <a:buFontTx/>
                <a:buNone/>
              </a:pPr>
              <a:r>
                <a:rPr lang="zh-CN" altLang="en-US" sz="4000" spc="2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汉仪中宋简" panose="02010609000101010101" charset="-122"/>
                  <a:ea typeface="汉仪中宋简" panose="02010609000101010101" charset="-122"/>
                  <a:sym typeface="Source Han Sans K Medium" panose="020B0600000000000000" pitchFamily="34" charset="-128"/>
                </a:rPr>
                <a:t>平台常规操作说明</a:t>
              </a:r>
              <a:endParaRPr lang="zh-CN" altLang="en-US" sz="4000" spc="2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汉仪中宋简" panose="02010609000101010101" charset="-122"/>
                <a:ea typeface="汉仪中宋简" panose="02010609000101010101" charset="-122"/>
                <a:sym typeface="Source Han Sans K Medium" panose="020B0600000000000000" pitchFamily="34" charset="-128"/>
              </a:endParaRP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4435158" y="2240915"/>
            <a:ext cx="332168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圣诞素材-0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1220" y="3862070"/>
            <a:ext cx="4969510" cy="2995930"/>
          </a:xfrm>
          <a:prstGeom prst="rect">
            <a:avLst/>
          </a:prstGeom>
        </p:spPr>
      </p:pic>
      <p:pic>
        <p:nvPicPr>
          <p:cNvPr id="34" name="图片 33" descr="圣诞素材-015-圣诞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2545" y="3526790"/>
            <a:ext cx="3156585" cy="2983230"/>
          </a:xfrm>
          <a:prstGeom prst="rect">
            <a:avLst/>
          </a:prstGeom>
        </p:spPr>
      </p:pic>
      <p:pic>
        <p:nvPicPr>
          <p:cNvPr id="14" name="图片 13" descr="圣诞素材-0010-房子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3700" y="3426460"/>
            <a:ext cx="4276090" cy="3465195"/>
          </a:xfrm>
          <a:prstGeom prst="rect">
            <a:avLst/>
          </a:prstGeom>
        </p:spPr>
      </p:pic>
      <p:pic>
        <p:nvPicPr>
          <p:cNvPr id="17" name="图片 16" descr="圣诞素材-012-雪人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8730" y="5758815"/>
            <a:ext cx="607695" cy="659130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红色背景156"/>
          <p:cNvPicPr>
            <a:picLocks noChangeAspect="1"/>
          </p:cNvPicPr>
          <p:nvPr/>
        </p:nvPicPr>
        <p:blipFill>
          <a:blip r:embed="rId2"/>
          <a:srcRect t="56182"/>
          <a:stretch>
            <a:fillRect/>
          </a:stretch>
        </p:blipFill>
        <p:spPr>
          <a:xfrm flipV="1">
            <a:off x="0" y="-35560"/>
            <a:ext cx="12190730" cy="6893560"/>
          </a:xfrm>
          <a:prstGeom prst="rect">
            <a:avLst/>
          </a:prstGeom>
        </p:spPr>
      </p:pic>
      <p:pic>
        <p:nvPicPr>
          <p:cNvPr id="41" name="图片 40" descr="圣诞快乐-祥云底"/>
          <p:cNvPicPr>
            <a:picLocks noChangeAspect="1"/>
          </p:cNvPicPr>
          <p:nvPr/>
        </p:nvPicPr>
        <p:blipFill>
          <a:blip r:embed="rId3"/>
          <a:srcRect r="724"/>
          <a:stretch>
            <a:fillRect/>
          </a:stretch>
        </p:blipFill>
        <p:spPr>
          <a:xfrm>
            <a:off x="0" y="3992880"/>
            <a:ext cx="12204700" cy="2063115"/>
          </a:xfrm>
          <a:prstGeom prst="rect">
            <a:avLst/>
          </a:prstGeom>
        </p:spPr>
      </p:pic>
      <p:pic>
        <p:nvPicPr>
          <p:cNvPr id="6" name="图片 5" descr="C:\Users\Administrator\Desktop\圣诞素材-004.png圣诞素材-004"/>
          <p:cNvPicPr>
            <a:picLocks noChangeAspect="1"/>
          </p:cNvPicPr>
          <p:nvPr/>
        </p:nvPicPr>
        <p:blipFill>
          <a:blip r:embed="rId4"/>
          <a:srcRect l="1440"/>
          <a:stretch>
            <a:fillRect/>
          </a:stretch>
        </p:blipFill>
        <p:spPr>
          <a:xfrm>
            <a:off x="-651827" y="-261620"/>
            <a:ext cx="13508355" cy="7245985"/>
          </a:xfrm>
          <a:prstGeom prst="rect">
            <a:avLst/>
          </a:prstGeom>
        </p:spPr>
      </p:pic>
      <p:pic>
        <p:nvPicPr>
          <p:cNvPr id="11" name="图片 10" descr="圣诞素材-017-雪地"/>
          <p:cNvPicPr>
            <a:picLocks noChangeAspect="1"/>
          </p:cNvPicPr>
          <p:nvPr/>
        </p:nvPicPr>
        <p:blipFill>
          <a:blip r:embed="rId5"/>
          <a:srcRect l="469" r="1406" b="36284"/>
          <a:stretch>
            <a:fillRect/>
          </a:stretch>
        </p:blipFill>
        <p:spPr>
          <a:xfrm>
            <a:off x="14605" y="4867910"/>
            <a:ext cx="12190095" cy="1990090"/>
          </a:xfrm>
          <a:prstGeom prst="rect">
            <a:avLst/>
          </a:prstGeom>
        </p:spPr>
      </p:pic>
      <p:pic>
        <p:nvPicPr>
          <p:cNvPr id="54" name="图片 53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2545" y="-261620"/>
            <a:ext cx="2251075" cy="2251075"/>
          </a:xfrm>
          <a:prstGeom prst="rect">
            <a:avLst/>
          </a:prstGeom>
        </p:spPr>
      </p:pic>
      <p:pic>
        <p:nvPicPr>
          <p:cNvPr id="33" name="图片 32" descr="圣诞素材-009-球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3955" y="-261620"/>
            <a:ext cx="2251075" cy="2251075"/>
          </a:xfrm>
          <a:prstGeom prst="rect">
            <a:avLst/>
          </a:prstGeom>
        </p:spPr>
      </p:pic>
      <p:pic>
        <p:nvPicPr>
          <p:cNvPr id="63" name="图片 62" descr="圣诞素材-0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555" y="5313045"/>
            <a:ext cx="2266950" cy="1240155"/>
          </a:xfrm>
          <a:prstGeom prst="rect">
            <a:avLst/>
          </a:prstGeom>
        </p:spPr>
      </p:pic>
      <p:pic>
        <p:nvPicPr>
          <p:cNvPr id="8" name="图片 7" descr="手绘圣诞棍子糖果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360000">
            <a:off x="9874250" y="4319270"/>
            <a:ext cx="1886585" cy="241554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060575" y="821690"/>
            <a:ext cx="8098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219200"/>
            <a:r>
              <a:rPr lang="zh-CN" altLang="en-US" sz="2400" b="1">
                <a:solidFill>
                  <a:srgbClr val="C00000"/>
                </a:solidFill>
                <a:latin typeface="汉仪中宋简" panose="02010609000101010101" charset="-122"/>
                <a:ea typeface="汉仪中宋简" panose="02010609000101010101" charset="-122"/>
                <a:sym typeface="+mn-ea"/>
              </a:rPr>
              <a:t>平台功能及相应展示模块（banner、启动页、icon）设置</a:t>
            </a:r>
            <a:endParaRPr lang="zh-CN" altLang="en-US" sz="2400" b="1" dirty="0">
              <a:solidFill>
                <a:srgbClr val="C00000"/>
              </a:solidFill>
              <a:latin typeface="汉仪中宋简" panose="02010609000101010101" charset="-122"/>
              <a:ea typeface="汉仪中宋简" panose="02010609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7325" y="1690370"/>
            <a:ext cx="4729480" cy="3024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设置平台banner图操作路径：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门户规则：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撰写门户名称-生效范围“全公司”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门户装修：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63005" y="1859280"/>
            <a:ext cx="4351020" cy="37846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4605" y="0"/>
            <a:ext cx="3185160" cy="3143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8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4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19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19"/>
  <p:tag name="KSO_WM_TEMPLATE_MASTER_TYPE" val="0"/>
  <p:tag name="KSO_WM_TEMPLATE_COLOR_TYPE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1715</Words>
  <Application>WPS 演示</Application>
  <PresentationFormat>宽屏</PresentationFormat>
  <Paragraphs>154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Source Han Sans K Medium</vt:lpstr>
      <vt:lpstr>MS UI Gothic</vt:lpstr>
      <vt:lpstr>造字工房尚黑 G0v1 纤细长体</vt:lpstr>
      <vt:lpstr>黑体</vt:lpstr>
      <vt:lpstr>汉仪中宋简</vt:lpstr>
      <vt:lpstr>苏新诗古印宋简</vt:lpstr>
      <vt:lpstr>Impact</vt:lpstr>
      <vt:lpstr>Arial Unicode MS</vt:lpstr>
      <vt:lpstr>汉仪雅酷黑 95W</vt:lpstr>
      <vt:lpstr>阿里巴巴普惠体 R</vt:lpstr>
      <vt:lpstr>MiSans Medium</vt:lpstr>
      <vt:lpstr>Source Han Sans CN Bold</vt:lpstr>
      <vt:lpstr>Source Han Sans CN Regular</vt:lpstr>
      <vt:lpstr>Arial</vt:lpstr>
      <vt:lpstr>Source Han Sans CN Normal</vt:lpstr>
      <vt:lpstr>思源黑体 CN Regular</vt:lpstr>
      <vt:lpstr>-apple-system</vt:lpstr>
      <vt:lpstr>ksdb</vt:lpstr>
      <vt:lpstr>楷体</vt:lpstr>
      <vt:lpstr>字魂73号-江南手书</vt:lpstr>
      <vt:lpstr>Wingdings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～～～</cp:lastModifiedBy>
  <cp:revision>287</cp:revision>
  <dcterms:created xsi:type="dcterms:W3CDTF">2019-10-24T07:44:00Z</dcterms:created>
  <dcterms:modified xsi:type="dcterms:W3CDTF">2024-12-10T09:12:05Z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KSOTemplateUUID">
    <vt:lpwstr>v1.0_mb_oGIknOjXhxbV5b9DQ4d9ww==</vt:lpwstr>
  </property>
  <property fmtid="{D5CDD505-2E9C-101B-9397-08002B2CF9AE}" pid="4" name="ICV">
    <vt:lpwstr>777108D8645E4748A0C7AAF1D4CF73CB_11</vt:lpwstr>
  </property>
</Properties>
</file>