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3"/>
    <p:sldId id="273" r:id="rId4"/>
    <p:sldId id="257" r:id="rId5"/>
    <p:sldId id="259" r:id="rId6"/>
    <p:sldId id="262" r:id="rId7"/>
    <p:sldId id="287" r:id="rId8"/>
    <p:sldId id="289" r:id="rId9"/>
    <p:sldId id="290" r:id="rId10"/>
    <p:sldId id="291" r:id="rId11"/>
    <p:sldId id="292" r:id="rId12"/>
    <p:sldId id="293" r:id="rId13"/>
    <p:sldId id="270" r:id="rId14"/>
  </p:sldIdLst>
  <p:sldSz cx="9144000" cy="5143500"/>
  <p:notesSz cx="6858000" cy="9144000"/>
  <p:embeddedFontLst>
    <p:embeddedFont>
      <p:font typeface="微软雅黑" panose="020B0503020204020204" pitchFamily="34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汉仪黑方简" panose="00020600040101010101" charset="-122"/>
      <p:regular r:id="rId25"/>
    </p:embeddedFont>
    <p:embeddedFont>
      <p:font typeface="汉仪雅酷黑 95W" panose="020B0A04020202020204" charset="-122"/>
      <p:bold r:id="rId26"/>
    </p:embeddedFont>
    <p:embeddedFont>
      <p:font typeface="楷体" panose="02010609060101010101" pitchFamily="49" charset="-122"/>
      <p:regular r:id="rId27"/>
    </p:embeddedFont>
  </p:embeddedFontLst>
  <p:custDataLst>
    <p:tags r:id="rId2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8" userDrawn="1">
          <p15:clr>
            <a:srgbClr val="A4A3A4"/>
          </p15:clr>
        </p15:guide>
        <p15:guide id="2" pos="29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9D17"/>
    <a:srgbClr val="75161D"/>
    <a:srgbClr val="FFFFFF"/>
    <a:srgbClr val="FBEEB9"/>
    <a:srgbClr val="FEEFC8"/>
    <a:srgbClr val="FF9A17"/>
    <a:srgbClr val="F2A824"/>
    <a:srgbClr val="EEBA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2184" y="1314"/>
      </p:cViewPr>
      <p:guideLst>
        <p:guide orient="horz" pos="1678"/>
        <p:guide pos="29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4.xml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5.png"/><Relationship Id="rId13" Type="http://schemas.openxmlformats.org/officeDocument/2006/relationships/image" Target="../media/image4.png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hdphoto" Target="../media/image10.wdp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1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image19.wdp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image22.wdp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575" y="915988"/>
            <a:ext cx="3754438" cy="1373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TextBox 10"/>
          <p:cNvSpPr txBox="1">
            <a:spLocks noChangeArrowheads="1"/>
          </p:cNvSpPr>
          <p:nvPr/>
        </p:nvSpPr>
        <p:spPr bwMode="auto">
          <a:xfrm>
            <a:off x="2559050" y="2303463"/>
            <a:ext cx="482917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161D"/>
                </a:solidFill>
                <a:effectLst>
                  <a:outerShdw blurRad="63500" dist="38100" dir="2700000" algn="tl" rotWithShape="0">
                    <a:schemeClr val="bg1"/>
                  </a:outerShdw>
                </a:effectLst>
                <a:uLnTx/>
                <a:uFillTx/>
                <a:latin typeface="迷你简书魂" panose="02010609000101010101" pitchFamily="49" charset="-122"/>
                <a:ea typeface="迷你简书魂" panose="02010609000101010101" pitchFamily="49" charset="-122"/>
                <a:cs typeface="+mn-cs"/>
              </a:rPr>
              <a:t>活动运营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161D"/>
                </a:solidFill>
                <a:effectLst>
                  <a:outerShdw blurRad="63500" dist="38100" dir="2700000" algn="tl" rotWithShape="0">
                    <a:schemeClr val="bg1"/>
                  </a:outerShdw>
                </a:effectLst>
                <a:uLnTx/>
                <a:uFillTx/>
                <a:latin typeface="迷你简书魂" panose="02010609000101010101" pitchFamily="49" charset="-122"/>
                <a:ea typeface="迷你简书魂" panose="02010609000101010101" pitchFamily="49" charset="-122"/>
                <a:cs typeface="+mn-cs"/>
              </a:rPr>
              <a:t>方案</a:t>
            </a:r>
            <a:endParaRPr kumimoji="0" lang="zh-CN" altLang="en-US" sz="3000" b="0" i="0" u="none" strike="noStrike" kern="1200" cap="none" spc="0" normalizeH="0" baseline="0" noProof="0" dirty="0" smtClean="0">
              <a:ln>
                <a:noFill/>
              </a:ln>
              <a:solidFill>
                <a:srgbClr val="75161D"/>
              </a:solidFill>
              <a:effectLst>
                <a:outerShdw blurRad="63500" dist="38100" dir="2700000" algn="tl" rotWithShape="0">
                  <a:schemeClr val="bg1"/>
                </a:outerShdw>
              </a:effectLst>
              <a:uLnTx/>
              <a:uFillTx/>
              <a:latin typeface="迷你简书魂" panose="02010609000101010101" pitchFamily="49" charset="-122"/>
              <a:ea typeface="迷你简书魂" panose="02010609000101010101" pitchFamily="49" charset="-122"/>
              <a:cs typeface="+mn-cs"/>
            </a:endParaRPr>
          </a:p>
        </p:txBody>
      </p:sp>
      <p:pic>
        <p:nvPicPr>
          <p:cNvPr id="1028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4663" y="3435350"/>
            <a:ext cx="1366837" cy="162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7054850" y="1131888"/>
            <a:ext cx="180975" cy="801688"/>
          </a:xfrm>
          <a:prstGeom prst="rect">
            <a:avLst/>
          </a:prstGeom>
          <a:solidFill>
            <a:srgbClr val="FF9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2" name="TextBox 10"/>
          <p:cNvSpPr txBox="1">
            <a:spLocks noChangeArrowheads="1"/>
          </p:cNvSpPr>
          <p:nvPr/>
        </p:nvSpPr>
        <p:spPr bwMode="auto">
          <a:xfrm>
            <a:off x="6967538" y="1152525"/>
            <a:ext cx="338138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300" normalizeH="0" baseline="0" noProof="0" dirty="0" smtClean="0">
                <a:ln>
                  <a:noFill/>
                </a:ln>
                <a:solidFill>
                  <a:srgbClr val="FAFAF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九月初九</a:t>
            </a:r>
            <a:endParaRPr kumimoji="0" lang="en-US" altLang="zh-CN" sz="1000" b="0" i="0" u="none" strike="noStrike" kern="1200" cap="none" spc="300" normalizeH="0" baseline="0" noProof="0" dirty="0" smtClean="0">
              <a:ln>
                <a:noFill/>
              </a:ln>
              <a:solidFill>
                <a:srgbClr val="FAFAF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3923665" y="3003550"/>
            <a:ext cx="2325370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5161D"/>
                </a:solidFill>
                <a:effectLst>
                  <a:outerShdw blurRad="63500" dist="38100" dir="2700000" algn="tl" rotWithShape="0">
                    <a:schemeClr val="bg1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酷渲（北京）科技有限公司</a:t>
            </a:r>
            <a:endParaRPr kumimoji="0" lang="zh-CN" altLang="en-US" sz="1400" b="1" i="0" u="none" strike="noStrike" kern="1200" cap="none" spc="0" normalizeH="0" baseline="0" noProof="0" dirty="0" smtClean="0">
              <a:ln>
                <a:noFill/>
              </a:ln>
              <a:solidFill>
                <a:srgbClr val="75161D"/>
              </a:solidFill>
              <a:effectLst>
                <a:outerShdw blurRad="63500" dist="38100" dir="2700000" algn="tl" rotWithShape="0">
                  <a:schemeClr val="bg1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2180" y="51435"/>
            <a:ext cx="3109595" cy="3067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1" name="组合 5"/>
          <p:cNvGrpSpPr/>
          <p:nvPr/>
        </p:nvGrpSpPr>
        <p:grpSpPr>
          <a:xfrm>
            <a:off x="7019925" y="452438"/>
            <a:ext cx="1509713" cy="688975"/>
            <a:chOff x="7020272" y="451971"/>
            <a:chExt cx="1509857" cy="688896"/>
          </a:xfrm>
        </p:grpSpPr>
        <p:pic>
          <p:nvPicPr>
            <p:cNvPr id="7174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8304" y="451971"/>
              <a:ext cx="971444" cy="3554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文本框 154"/>
            <p:cNvSpPr txBox="1">
              <a:spLocks noChangeArrowheads="1"/>
            </p:cNvSpPr>
            <p:nvPr/>
          </p:nvSpPr>
          <p:spPr bwMode="auto">
            <a:xfrm>
              <a:off x="7020272" y="699542"/>
              <a:ext cx="1509857" cy="44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R="0" algn="r" defTabSz="914400" eaLnBrk="1" hangingPunct="1"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重阳时节 </a:t>
              </a:r>
              <a:r>
                <a:rPr kumimoji="0" lang="en-US" alt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· </a:t>
              </a:r>
              <a:r>
                <a:rPr kumimoji="0" 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温暖遍地情</a:t>
              </a:r>
              <a:endParaRPr kumimoji="0" lang="zh-CN" sz="1000" kern="100" cap="none" spc="0" normalizeH="0" baseline="0" noProof="0" dirty="0">
                <a:solidFill>
                  <a:srgbClr val="FF9D17"/>
                </a:solidFill>
                <a:latin typeface="Calibri" panose="020F0502020204030204" pitchFamily="34" charset="0"/>
                <a:ea typeface="创艺简楷体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72" name="Rectangle 2"/>
          <p:cNvSpPr txBox="1">
            <a:spLocks noRot="1"/>
          </p:cNvSpPr>
          <p:nvPr/>
        </p:nvSpPr>
        <p:spPr>
          <a:xfrm>
            <a:off x="1144905" y="450850"/>
            <a:ext cx="3681095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buNone/>
            </a:pPr>
            <a:r>
              <a:rPr lang="zh-CN" altLang="en-US" sz="28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平台常规操作</a:t>
            </a:r>
            <a:r>
              <a:rPr lang="zh-CN" altLang="en-US" sz="28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说明</a:t>
            </a:r>
            <a:endParaRPr lang="zh-CN" altLang="en-US" sz="2800" dirty="0">
              <a:solidFill>
                <a:srgbClr val="75161D"/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44905" y="2075180"/>
            <a:ext cx="2142490" cy="1307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4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、统计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数据：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管理后台-运营-社区管理-文章管理-查看-统计数据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Rectangle 3"/>
          <p:cNvSpPr txBox="1">
            <a:spLocks noRot="1"/>
          </p:cNvSpPr>
          <p:nvPr/>
        </p:nvSpPr>
        <p:spPr>
          <a:xfrm>
            <a:off x="899795" y="915035"/>
            <a:ext cx="4725670" cy="555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活动主题：九九重阳日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温暖遍地情 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（主题参考）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 descr="7b0a2020202022776f7264617274223a20227b5c2269645c223a32353030323138342c5c227469645c223a5c225c227d220a7d0a"/>
          <p:cNvSpPr txBox="1"/>
          <p:nvPr/>
        </p:nvSpPr>
        <p:spPr>
          <a:xfrm>
            <a:off x="5364480" y="1275080"/>
            <a:ext cx="2153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C000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管理端编辑页面展示</a:t>
            </a:r>
            <a:endParaRPr lang="zh-CN" altLang="en-US" sz="1600" dirty="0">
              <a:solidFill>
                <a:srgbClr val="FFC000"/>
              </a:soli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110" y="1779270"/>
            <a:ext cx="4520565" cy="1603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900" y="3075305"/>
            <a:ext cx="3560445" cy="1296035"/>
          </a:xfrm>
          <a:prstGeom prst="rect">
            <a:avLst/>
          </a:prstGeom>
        </p:spPr>
      </p:pic>
      <p:pic>
        <p:nvPicPr>
          <p:cNvPr id="9" name="图片 8" descr="酷渲--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9790" y="-20955"/>
            <a:ext cx="3109595" cy="306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1" name="组合 5"/>
          <p:cNvGrpSpPr/>
          <p:nvPr/>
        </p:nvGrpSpPr>
        <p:grpSpPr>
          <a:xfrm>
            <a:off x="7019925" y="452438"/>
            <a:ext cx="1509713" cy="688975"/>
            <a:chOff x="7020272" y="451971"/>
            <a:chExt cx="1509857" cy="688896"/>
          </a:xfrm>
        </p:grpSpPr>
        <p:pic>
          <p:nvPicPr>
            <p:cNvPr id="7174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8304" y="451971"/>
              <a:ext cx="971444" cy="3554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文本框 154"/>
            <p:cNvSpPr txBox="1">
              <a:spLocks noChangeArrowheads="1"/>
            </p:cNvSpPr>
            <p:nvPr/>
          </p:nvSpPr>
          <p:spPr bwMode="auto">
            <a:xfrm>
              <a:off x="7020272" y="699542"/>
              <a:ext cx="1509857" cy="44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R="0" algn="r" defTabSz="914400" eaLnBrk="1" hangingPunct="1"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重阳时节 </a:t>
              </a:r>
              <a:r>
                <a:rPr kumimoji="0" lang="en-US" alt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· </a:t>
              </a:r>
              <a:r>
                <a:rPr kumimoji="0" 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温暖遍地情</a:t>
              </a:r>
              <a:endParaRPr kumimoji="0" lang="zh-CN" sz="1000" kern="100" cap="none" spc="0" normalizeH="0" baseline="0" noProof="0" dirty="0">
                <a:solidFill>
                  <a:srgbClr val="FF9D17"/>
                </a:solidFill>
                <a:latin typeface="Calibri" panose="020F0502020204030204" pitchFamily="34" charset="0"/>
                <a:ea typeface="创艺简楷体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72" name="Rectangle 2"/>
          <p:cNvSpPr txBox="1">
            <a:spLocks noRot="1"/>
          </p:cNvSpPr>
          <p:nvPr/>
        </p:nvSpPr>
        <p:spPr>
          <a:xfrm>
            <a:off x="1144905" y="450850"/>
            <a:ext cx="3681095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buNone/>
            </a:pPr>
            <a:r>
              <a:rPr lang="zh-CN" altLang="en-US" sz="28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平台常规操作</a:t>
            </a:r>
            <a:r>
              <a:rPr lang="zh-CN" altLang="en-US" sz="28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说明</a:t>
            </a:r>
            <a:endParaRPr lang="zh-CN" altLang="en-US" sz="2800" dirty="0">
              <a:solidFill>
                <a:srgbClr val="75161D"/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9795" y="1707515"/>
            <a:ext cx="2387600" cy="25908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、公布结果</a:t>
            </a: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&amp;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颁发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奖品：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创建公告：管理端-运营-业务运营工具-公告通知-新建－完善公告内容</a:t>
            </a:r>
            <a:endParaRPr lang="en-US" altLang="zh-CN" sz="1200" i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颁奖：根据前期设置的奖励制度，对相关人员进行颁奖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Rectangle 3"/>
          <p:cNvSpPr txBox="1">
            <a:spLocks noRot="1"/>
          </p:cNvSpPr>
          <p:nvPr/>
        </p:nvSpPr>
        <p:spPr>
          <a:xfrm>
            <a:off x="899795" y="915670"/>
            <a:ext cx="4725670" cy="555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活动主题：九九重阳日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温暖遍地情 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（主题参考）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 descr="7b0a2020202022776f7264617274223a20227b5c2269645c223a32353030323138342c5c227469645c223a5c225c227d220a7d0a"/>
          <p:cNvSpPr txBox="1"/>
          <p:nvPr/>
        </p:nvSpPr>
        <p:spPr>
          <a:xfrm>
            <a:off x="5364480" y="1275080"/>
            <a:ext cx="2153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C000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管理端编辑页面展示</a:t>
            </a:r>
            <a:endParaRPr lang="zh-CN" altLang="en-US" sz="1600" dirty="0">
              <a:solidFill>
                <a:srgbClr val="FFC000"/>
              </a:soli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765" y="1787525"/>
            <a:ext cx="4641850" cy="1403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80" y="2067560"/>
            <a:ext cx="2308860" cy="2536190"/>
          </a:xfrm>
          <a:prstGeom prst="rect">
            <a:avLst/>
          </a:prstGeom>
        </p:spPr>
      </p:pic>
      <p:pic>
        <p:nvPicPr>
          <p:cNvPr id="9" name="图片 8" descr="酷渲--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9790" y="-20955"/>
            <a:ext cx="3109595" cy="306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417888" y="2789238"/>
            <a:ext cx="3030538" cy="7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600" normalizeH="0" baseline="0" noProof="0" dirty="0" smtClean="0">
                <a:ln>
                  <a:noFill/>
                </a:ln>
                <a:solidFill>
                  <a:srgbClr val="FF9D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谢谢观看</a:t>
            </a:r>
            <a:br>
              <a:rPr kumimoji="0" lang="zh-CN" altLang="en-US" sz="3200" b="1" i="0" u="none" strike="noStrike" kern="0" cap="none" spc="600" normalizeH="0" baseline="0" noProof="0" dirty="0" smtClean="0">
                <a:ln>
                  <a:noFill/>
                </a:ln>
                <a:solidFill>
                  <a:srgbClr val="FF9D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endParaRPr kumimoji="0" lang="zh-CN" altLang="en-US" sz="3200" b="1" i="0" u="none" strike="noStrike" kern="0" cap="none" spc="600" normalizeH="0" baseline="0" noProof="0" dirty="0" smtClean="0">
              <a:ln>
                <a:noFill/>
              </a:ln>
              <a:solidFill>
                <a:srgbClr val="FF9D17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15363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3875" y="915988"/>
            <a:ext cx="3754438" cy="1373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10"/>
          <p:cNvSpPr txBox="1">
            <a:spLocks noChangeArrowheads="1"/>
          </p:cNvSpPr>
          <p:nvPr/>
        </p:nvSpPr>
        <p:spPr bwMode="auto">
          <a:xfrm>
            <a:off x="2555875" y="2303463"/>
            <a:ext cx="4829175" cy="475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161D"/>
                </a:solidFill>
                <a:effectLst>
                  <a:outerShdw blurRad="63500" dist="38100" dir="2700000" algn="tl" rotWithShape="0">
                    <a:schemeClr val="bg1"/>
                  </a:outerShdw>
                </a:effectLst>
                <a:uLnTx/>
                <a:uFillTx/>
                <a:latin typeface="迷你简书魂" panose="02010609000101010101" pitchFamily="49" charset="-122"/>
                <a:ea typeface="迷你简书魂" panose="02010609000101010101" pitchFamily="49" charset="-122"/>
                <a:cs typeface="+mn-cs"/>
              </a:rPr>
              <a:t>活动运营</a:t>
            </a:r>
            <a:r>
              <a:rPr kumimoji="0" lang="zh-CN" alt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161D"/>
                </a:solidFill>
                <a:effectLst>
                  <a:outerShdw blurRad="63500" dist="38100" dir="2700000" algn="tl" rotWithShape="0">
                    <a:schemeClr val="bg1"/>
                  </a:outerShdw>
                </a:effectLst>
                <a:uLnTx/>
                <a:uFillTx/>
                <a:latin typeface="迷你简书魂" panose="02010609000101010101" pitchFamily="49" charset="-122"/>
                <a:ea typeface="迷你简书魂" panose="02010609000101010101" pitchFamily="49" charset="-122"/>
                <a:cs typeface="+mn-cs"/>
              </a:rPr>
              <a:t>方案</a:t>
            </a:r>
            <a:endParaRPr kumimoji="0" lang="zh-CN" alt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75161D"/>
              </a:solidFill>
              <a:effectLst>
                <a:outerShdw blurRad="63500" dist="38100" dir="2700000" algn="tl" rotWithShape="0">
                  <a:schemeClr val="bg1"/>
                </a:outerShdw>
              </a:effectLst>
              <a:uLnTx/>
              <a:uFillTx/>
              <a:latin typeface="迷你简书魂" panose="02010609000101010101" pitchFamily="49" charset="-122"/>
              <a:ea typeface="迷你简书魂" panose="02010609000101010101" pitchFamily="49" charset="-122"/>
              <a:cs typeface="+mn-cs"/>
            </a:endParaRPr>
          </a:p>
        </p:txBody>
      </p:sp>
      <p:pic>
        <p:nvPicPr>
          <p:cNvPr id="15365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4663" y="3435350"/>
            <a:ext cx="1366837" cy="162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6915150" y="1131888"/>
            <a:ext cx="182563" cy="801688"/>
          </a:xfrm>
          <a:prstGeom prst="rect">
            <a:avLst/>
          </a:prstGeom>
          <a:solidFill>
            <a:srgbClr val="FF9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6827838" y="1152525"/>
            <a:ext cx="338138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300" normalizeH="0" baseline="0" noProof="0" dirty="0" smtClean="0">
                <a:ln>
                  <a:noFill/>
                </a:ln>
                <a:solidFill>
                  <a:srgbClr val="FAFAF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九月初九</a:t>
            </a:r>
            <a:endParaRPr kumimoji="0" lang="en-US" altLang="zh-CN" sz="1000" b="0" i="0" u="none" strike="noStrike" kern="1200" cap="none" spc="300" normalizeH="0" baseline="0" noProof="0" dirty="0" smtClean="0">
              <a:ln>
                <a:noFill/>
              </a:ln>
              <a:solidFill>
                <a:srgbClr val="FAFAF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图片 3" descr="酷渲--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9790" y="-20955"/>
            <a:ext cx="3109595" cy="3067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 txBox="1">
            <a:spLocks noRot="1"/>
          </p:cNvSpPr>
          <p:nvPr>
            <p:custDataLst>
              <p:tags r:id="rId1"/>
            </p:custDataLst>
          </p:nvPr>
        </p:nvSpPr>
        <p:spPr>
          <a:xfrm>
            <a:off x="5492433" y="1697990"/>
            <a:ext cx="1908175" cy="3603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/>
            <a:r>
              <a:rPr lang="zh-CN" altLang="en-US" sz="22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活动素材</a:t>
            </a:r>
            <a:r>
              <a:rPr lang="zh-CN" altLang="en-US" sz="22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总览</a:t>
            </a:r>
            <a:endParaRPr lang="zh-CN" altLang="en-US" sz="2200" dirty="0">
              <a:solidFill>
                <a:srgbClr val="75161D"/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sp>
        <p:nvSpPr>
          <p:cNvPr id="32" name="文本框 1"/>
          <p:cNvSpPr txBox="1"/>
          <p:nvPr/>
        </p:nvSpPr>
        <p:spPr>
          <a:xfrm>
            <a:off x="1115378" y="3219450"/>
            <a:ext cx="3471863" cy="93662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9D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重阳节，又称重九节、晒秋节、“踏秋”，为每年的农历九月初九日，中国传统节日。重阳节一般包括出游赏秋、登高远眺、观赏菊花、遍插茱萸、吃重阳糕、饮菊花酒等活动。</a:t>
            </a:r>
            <a:endParaRPr kumimoji="0" lang="zh-CN" altLang="zh-CN" sz="900" b="0" i="0" u="none" strike="noStrike" kern="1200" cap="none" spc="0" normalizeH="0" baseline="0" noProof="0" dirty="0" smtClean="0">
              <a:ln>
                <a:noFill/>
              </a:ln>
              <a:solidFill>
                <a:srgbClr val="FF9D17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53" name="Rectangle 2"/>
          <p:cNvSpPr txBox="1">
            <a:spLocks noRot="1"/>
          </p:cNvSpPr>
          <p:nvPr>
            <p:custDataLst>
              <p:tags r:id="rId2"/>
            </p:custDataLst>
          </p:nvPr>
        </p:nvSpPr>
        <p:spPr>
          <a:xfrm>
            <a:off x="5492750" y="2271395"/>
            <a:ext cx="2569845" cy="36004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buNone/>
            </a:pPr>
            <a:r>
              <a:rPr lang="zh-CN" altLang="en-US" sz="22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活动运营方案</a:t>
            </a:r>
            <a:r>
              <a:rPr lang="zh-CN" altLang="en-US" sz="22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介绍</a:t>
            </a:r>
            <a:endParaRPr lang="zh-CN" altLang="en-US" sz="2200" dirty="0">
              <a:solidFill>
                <a:srgbClr val="75161D"/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sp>
        <p:nvSpPr>
          <p:cNvPr id="2054" name="Rectangle 2"/>
          <p:cNvSpPr txBox="1">
            <a:spLocks noRot="1"/>
          </p:cNvSpPr>
          <p:nvPr>
            <p:custDataLst>
              <p:tags r:id="rId3"/>
            </p:custDataLst>
          </p:nvPr>
        </p:nvSpPr>
        <p:spPr>
          <a:xfrm>
            <a:off x="5492750" y="2842895"/>
            <a:ext cx="2586355" cy="36004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buNone/>
            </a:pPr>
            <a:r>
              <a:rPr lang="zh-CN" altLang="en-US" sz="22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平台常规操作</a:t>
            </a:r>
            <a:r>
              <a:rPr lang="zh-CN" altLang="en-US" sz="22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说明</a:t>
            </a:r>
            <a:endParaRPr lang="zh-CN" altLang="en-US" sz="2200" dirty="0">
              <a:solidFill>
                <a:srgbClr val="75161D"/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grpSp>
        <p:nvGrpSpPr>
          <p:cNvPr id="2057" name="组合 9"/>
          <p:cNvGrpSpPr/>
          <p:nvPr>
            <p:custDataLst>
              <p:tags r:id="rId4"/>
            </p:custDataLst>
          </p:nvPr>
        </p:nvGrpSpPr>
        <p:grpSpPr>
          <a:xfrm>
            <a:off x="5181283" y="1740853"/>
            <a:ext cx="419100" cy="360362"/>
            <a:chOff x="4572000" y="1211335"/>
            <a:chExt cx="419340" cy="360040"/>
          </a:xfrm>
        </p:grpSpPr>
        <p:sp>
          <p:nvSpPr>
            <p:cNvPr id="9" name="圆角矩形 8"/>
            <p:cNvSpPr/>
            <p:nvPr>
              <p:custDataLst>
                <p:tags r:id="rId5"/>
              </p:custDataLst>
            </p:nvPr>
          </p:nvSpPr>
          <p:spPr>
            <a:xfrm>
              <a:off x="4630296" y="1262481"/>
              <a:ext cx="284310" cy="284310"/>
            </a:xfrm>
            <a:prstGeom prst="roundRect">
              <a:avLst>
                <a:gd name="adj" fmla="val 5685"/>
              </a:avLst>
            </a:prstGeom>
            <a:solidFill>
              <a:srgbClr val="751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73" name="Rectangle 2"/>
            <p:cNvSpPr txBox="1">
              <a:spLocks noRot="1"/>
            </p:cNvSpPr>
            <p:nvPr>
              <p:custDataLst>
                <p:tags r:id="rId6"/>
              </p:custDataLst>
            </p:nvPr>
          </p:nvSpPr>
          <p:spPr>
            <a:xfrm>
              <a:off x="4572000" y="1211335"/>
              <a:ext cx="419340" cy="36004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algn="ctr" eaLnBrk="1" hangingPunct="1"/>
              <a:r>
                <a:rPr lang="en-US" altLang="zh-CN" dirty="0">
                  <a:solidFill>
                    <a:schemeClr val="bg1"/>
                  </a:solidFill>
                  <a:latin typeface="迷你简书魂" panose="02010609000101010101" pitchFamily="49" charset="-122"/>
                  <a:ea typeface="迷你简书魂" panose="02010609000101010101" pitchFamily="49" charset="-122"/>
                </a:rPr>
                <a:t>01</a:t>
              </a:r>
              <a:endParaRPr lang="en-US" altLang="zh-CN" dirty="0">
                <a:solidFill>
                  <a:schemeClr val="bg1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endParaRPr>
            </a:p>
          </p:txBody>
        </p:sp>
      </p:grpSp>
      <p:grpSp>
        <p:nvGrpSpPr>
          <p:cNvPr id="2058" name="组合 52"/>
          <p:cNvGrpSpPr/>
          <p:nvPr>
            <p:custDataLst>
              <p:tags r:id="rId7"/>
            </p:custDataLst>
          </p:nvPr>
        </p:nvGrpSpPr>
        <p:grpSpPr>
          <a:xfrm>
            <a:off x="5181283" y="2325053"/>
            <a:ext cx="419100" cy="360362"/>
            <a:chOff x="4572000" y="1211335"/>
            <a:chExt cx="419340" cy="360040"/>
          </a:xfrm>
        </p:grpSpPr>
        <p:sp>
          <p:nvSpPr>
            <p:cNvPr id="54" name="圆角矩形 53"/>
            <p:cNvSpPr/>
            <p:nvPr>
              <p:custDataLst>
                <p:tags r:id="rId8"/>
              </p:custDataLst>
            </p:nvPr>
          </p:nvSpPr>
          <p:spPr>
            <a:xfrm>
              <a:off x="4630296" y="1262481"/>
              <a:ext cx="284310" cy="284310"/>
            </a:xfrm>
            <a:prstGeom prst="roundRect">
              <a:avLst>
                <a:gd name="adj" fmla="val 5685"/>
              </a:avLst>
            </a:prstGeom>
            <a:solidFill>
              <a:srgbClr val="751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71" name="Rectangle 2"/>
            <p:cNvSpPr txBox="1">
              <a:spLocks noRot="1"/>
            </p:cNvSpPr>
            <p:nvPr>
              <p:custDataLst>
                <p:tags r:id="rId9"/>
              </p:custDataLst>
            </p:nvPr>
          </p:nvSpPr>
          <p:spPr>
            <a:xfrm>
              <a:off x="4572000" y="1211335"/>
              <a:ext cx="419340" cy="36004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algn="ctr" eaLnBrk="1" hangingPunct="1"/>
              <a:r>
                <a:rPr lang="en-US" altLang="zh-CN" dirty="0">
                  <a:solidFill>
                    <a:schemeClr val="bg1"/>
                  </a:solidFill>
                  <a:latin typeface="迷你简书魂" panose="02010609000101010101" pitchFamily="49" charset="-122"/>
                  <a:ea typeface="迷你简书魂" panose="02010609000101010101" pitchFamily="49" charset="-122"/>
                </a:rPr>
                <a:t>02</a:t>
              </a:r>
              <a:endParaRPr lang="en-US" altLang="zh-CN" dirty="0">
                <a:solidFill>
                  <a:schemeClr val="bg1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endParaRPr>
            </a:p>
          </p:txBody>
        </p:sp>
      </p:grpSp>
      <p:grpSp>
        <p:nvGrpSpPr>
          <p:cNvPr id="2059" name="组合 56"/>
          <p:cNvGrpSpPr/>
          <p:nvPr>
            <p:custDataLst>
              <p:tags r:id="rId10"/>
            </p:custDataLst>
          </p:nvPr>
        </p:nvGrpSpPr>
        <p:grpSpPr>
          <a:xfrm>
            <a:off x="5181283" y="2909253"/>
            <a:ext cx="419100" cy="360362"/>
            <a:chOff x="4572000" y="1211335"/>
            <a:chExt cx="419340" cy="360040"/>
          </a:xfrm>
        </p:grpSpPr>
        <p:sp>
          <p:nvSpPr>
            <p:cNvPr id="60" name="圆角矩形 59"/>
            <p:cNvSpPr/>
            <p:nvPr>
              <p:custDataLst>
                <p:tags r:id="rId11"/>
              </p:custDataLst>
            </p:nvPr>
          </p:nvSpPr>
          <p:spPr>
            <a:xfrm>
              <a:off x="4630296" y="1262481"/>
              <a:ext cx="284310" cy="284310"/>
            </a:xfrm>
            <a:prstGeom prst="roundRect">
              <a:avLst>
                <a:gd name="adj" fmla="val 5685"/>
              </a:avLst>
            </a:prstGeom>
            <a:solidFill>
              <a:srgbClr val="751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69" name="Rectangle 2"/>
            <p:cNvSpPr txBox="1">
              <a:spLocks noRot="1"/>
            </p:cNvSpPr>
            <p:nvPr>
              <p:custDataLst>
                <p:tags r:id="rId12"/>
              </p:custDataLst>
            </p:nvPr>
          </p:nvSpPr>
          <p:spPr>
            <a:xfrm>
              <a:off x="4572000" y="1211335"/>
              <a:ext cx="419340" cy="36004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algn="ctr" eaLnBrk="1" hangingPunct="1"/>
              <a:r>
                <a:rPr lang="en-US" altLang="zh-CN" dirty="0">
                  <a:solidFill>
                    <a:schemeClr val="bg1"/>
                  </a:solidFill>
                  <a:latin typeface="迷你简书魂" panose="02010609000101010101" pitchFamily="49" charset="-122"/>
                  <a:ea typeface="迷你简书魂" panose="02010609000101010101" pitchFamily="49" charset="-122"/>
                </a:rPr>
                <a:t>03</a:t>
              </a:r>
              <a:endParaRPr lang="en-US" altLang="zh-CN" dirty="0">
                <a:solidFill>
                  <a:schemeClr val="bg1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endParaRPr>
            </a:p>
          </p:txBody>
        </p:sp>
      </p:grpSp>
      <p:sp>
        <p:nvSpPr>
          <p:cNvPr id="71" name="TextBox 10"/>
          <p:cNvSpPr txBox="1">
            <a:spLocks noChangeArrowheads="1"/>
          </p:cNvSpPr>
          <p:nvPr/>
        </p:nvSpPr>
        <p:spPr bwMode="auto">
          <a:xfrm>
            <a:off x="3589655" y="2270125"/>
            <a:ext cx="1473200" cy="41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161D"/>
                </a:solidFill>
                <a:effectLst>
                  <a:outerShdw blurRad="63500" dist="38100" dir="2700000" algn="tl" rotWithShape="0">
                    <a:schemeClr val="bg1"/>
                  </a:outerShdw>
                </a:effectLst>
                <a:uLnTx/>
                <a:uFillTx/>
                <a:latin typeface="迷你简书魂" panose="02010609000101010101" pitchFamily="49" charset="-122"/>
                <a:ea typeface="迷你简书魂" panose="02010609000101010101" pitchFamily="49" charset="-122"/>
                <a:cs typeface="+mn-cs"/>
              </a:rPr>
              <a:t>目录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75161D"/>
              </a:solidFill>
              <a:effectLst>
                <a:outerShdw blurRad="63500" dist="38100" dir="2700000" algn="tl" rotWithShape="0">
                  <a:schemeClr val="bg1"/>
                </a:outerShdw>
              </a:effectLst>
              <a:uLnTx/>
              <a:uFillTx/>
              <a:latin typeface="迷你简书魂" panose="02010609000101010101" pitchFamily="49" charset="-122"/>
              <a:ea typeface="迷你简书魂" panose="02010609000101010101" pitchFamily="49" charset="-122"/>
              <a:cs typeface="+mn-cs"/>
            </a:endParaRPr>
          </a:p>
        </p:txBody>
      </p:sp>
      <p:pic>
        <p:nvPicPr>
          <p:cNvPr id="2063" name="图片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868170" y="1347470"/>
            <a:ext cx="147701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酷渲--logo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939790" y="-20955"/>
            <a:ext cx="3109595" cy="3067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5652135" y="3508375"/>
            <a:ext cx="3073400" cy="1033145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charset="0"/>
              <a:buChar char="Ø"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宣传素材：</a:t>
            </a:r>
            <a:r>
              <a:rPr kumimoji="0" lang="en-US" altLang="zh-CN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banner</a:t>
            </a: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＊</a:t>
            </a:r>
            <a:r>
              <a:rPr kumimoji="0" lang="en-US" altLang="zh-CN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 </a:t>
            </a: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　启动页＊１</a:t>
            </a: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charset="0"/>
              <a:buChar char="Ø"/>
              <a:defRPr/>
            </a:pP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charset="0"/>
              <a:buChar char="Ø"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活动素材：圈子封面＊１</a:t>
            </a: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75" name="Rectangle 2"/>
          <p:cNvSpPr txBox="1">
            <a:spLocks noRot="1"/>
          </p:cNvSpPr>
          <p:nvPr/>
        </p:nvSpPr>
        <p:spPr>
          <a:xfrm>
            <a:off x="1144588" y="450850"/>
            <a:ext cx="2530475" cy="5032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/>
            <a:r>
              <a:rPr lang="zh-CN" altLang="en-US" sz="28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活动素材</a:t>
            </a:r>
            <a:r>
              <a:rPr lang="zh-CN" altLang="en-US" sz="28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总览</a:t>
            </a:r>
            <a:endParaRPr lang="zh-CN" altLang="en-US" sz="2800" dirty="0">
              <a:solidFill>
                <a:srgbClr val="75161D"/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grpSp>
        <p:nvGrpSpPr>
          <p:cNvPr id="3077" name="组合 1"/>
          <p:cNvGrpSpPr/>
          <p:nvPr/>
        </p:nvGrpSpPr>
        <p:grpSpPr>
          <a:xfrm>
            <a:off x="7019925" y="452438"/>
            <a:ext cx="1509713" cy="688975"/>
            <a:chOff x="7020272" y="451971"/>
            <a:chExt cx="1509857" cy="688896"/>
          </a:xfrm>
        </p:grpSpPr>
        <p:pic>
          <p:nvPicPr>
            <p:cNvPr id="3078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8304" y="451971"/>
              <a:ext cx="971444" cy="3554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文本框 154"/>
            <p:cNvSpPr txBox="1">
              <a:spLocks noChangeArrowheads="1"/>
            </p:cNvSpPr>
            <p:nvPr/>
          </p:nvSpPr>
          <p:spPr bwMode="auto">
            <a:xfrm>
              <a:off x="7020272" y="699542"/>
              <a:ext cx="1509857" cy="44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R="0" algn="r" defTabSz="914400" eaLnBrk="1" hangingPunct="1"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重阳时节 </a:t>
              </a:r>
              <a:r>
                <a:rPr kumimoji="0" lang="en-US" alt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· </a:t>
              </a:r>
              <a:r>
                <a:rPr kumimoji="0" 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温暖遍地情</a:t>
              </a:r>
              <a:endParaRPr kumimoji="0" lang="zh-CN" sz="1000" kern="100" cap="none" spc="0" normalizeH="0" baseline="0" noProof="0" dirty="0">
                <a:solidFill>
                  <a:srgbClr val="FF9D17"/>
                </a:solidFill>
                <a:latin typeface="Calibri" panose="020F0502020204030204" pitchFamily="34" charset="0"/>
                <a:ea typeface="创艺简楷体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独爱礼坊9-2"/>
          <p:cNvSpPr txBox="1"/>
          <p:nvPr>
            <p:custDataLst>
              <p:tags r:id="rId2"/>
            </p:custDataLst>
          </p:nvPr>
        </p:nvSpPr>
        <p:spPr>
          <a:xfrm>
            <a:off x="828226" y="4171927"/>
            <a:ext cx="4182406" cy="369570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温馨提示：</a:t>
            </a:r>
            <a:r>
              <a:rPr lang="zh-CN" altLang="en-US" sz="1200">
                <a:solidFill>
                  <a:srgbClr val="D09248"/>
                </a:solidFill>
                <a:latin typeface="Source Han Sans CN Regular" panose="020B0200000000000000" charset="-122"/>
                <a:ea typeface="Source Han Sans CN Regular" panose="020B0200000000000000" charset="-122"/>
                <a:sym typeface="+mn-ea"/>
              </a:rPr>
              <a:t>由于图片涉及版权，烦请于学习平台内部使用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pic>
        <p:nvPicPr>
          <p:cNvPr id="4" name="图片 3" descr="酷渲--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9790" y="-20955"/>
            <a:ext cx="3109595" cy="306705"/>
          </a:xfrm>
          <a:prstGeom prst="rect">
            <a:avLst/>
          </a:prstGeom>
        </p:spPr>
      </p:pic>
      <p:pic>
        <p:nvPicPr>
          <p:cNvPr id="2" name="图片 1" descr="板式1重阳1200x1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1820" y="1347470"/>
            <a:ext cx="4727575" cy="630555"/>
          </a:xfrm>
          <a:prstGeom prst="rect">
            <a:avLst/>
          </a:prstGeom>
        </p:spPr>
      </p:pic>
      <p:pic>
        <p:nvPicPr>
          <p:cNvPr id="3" name="图片 2" descr="板式2重阳1200x1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1820" y="2359025"/>
            <a:ext cx="4662805" cy="621665"/>
          </a:xfrm>
          <a:prstGeom prst="rect">
            <a:avLst/>
          </a:prstGeom>
        </p:spPr>
      </p:pic>
      <p:pic>
        <p:nvPicPr>
          <p:cNvPr id="5" name="图片 4" descr="7b0a20202020227069636672616d65646573223a20222670666d38343234343232323830262673707432312d312626626474303026267764743235353026266f726773697a6537303230392e343035262670667431333326220a7d0a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/>
                </a14:imgProps>
              </a:ext>
            </a:extLst>
          </a:blip>
          <a:srcRect/>
          <a:stretch>
            <a:fillRect/>
          </a:stretch>
        </p:blipFill>
        <p:spPr>
          <a:xfrm>
            <a:off x="1259840" y="1141730"/>
            <a:ext cx="1524000" cy="30556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2" name="组合 6"/>
          <p:cNvGrpSpPr/>
          <p:nvPr/>
        </p:nvGrpSpPr>
        <p:grpSpPr>
          <a:xfrm>
            <a:off x="7019925" y="452438"/>
            <a:ext cx="1509713" cy="688975"/>
            <a:chOff x="7020272" y="451971"/>
            <a:chExt cx="1509857" cy="688896"/>
          </a:xfrm>
        </p:grpSpPr>
        <p:pic>
          <p:nvPicPr>
            <p:cNvPr id="5127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8304" y="451971"/>
              <a:ext cx="971444" cy="3554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154"/>
            <p:cNvSpPr txBox="1">
              <a:spLocks noChangeArrowheads="1"/>
            </p:cNvSpPr>
            <p:nvPr/>
          </p:nvSpPr>
          <p:spPr bwMode="auto">
            <a:xfrm>
              <a:off x="7020272" y="699542"/>
              <a:ext cx="1509857" cy="44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R="0" algn="r" defTabSz="914400" eaLnBrk="1" hangingPunct="1"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重阳时节 </a:t>
              </a:r>
              <a:r>
                <a:rPr kumimoji="0" lang="en-US" alt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· </a:t>
              </a:r>
              <a:r>
                <a:rPr kumimoji="0" 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温暖遍地情</a:t>
              </a:r>
              <a:endParaRPr kumimoji="0" lang="zh-CN" sz="1000" kern="100" cap="none" spc="0" normalizeH="0" baseline="0" noProof="0" dirty="0">
                <a:solidFill>
                  <a:srgbClr val="FF9D17"/>
                </a:solidFill>
                <a:latin typeface="Calibri" panose="020F0502020204030204" pitchFamily="34" charset="0"/>
                <a:ea typeface="创艺简楷体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123" name="Rectangle 2"/>
          <p:cNvSpPr txBox="1">
            <a:spLocks noRot="1"/>
          </p:cNvSpPr>
          <p:nvPr/>
        </p:nvSpPr>
        <p:spPr>
          <a:xfrm>
            <a:off x="1144905" y="450850"/>
            <a:ext cx="3596005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/>
            <a:r>
              <a:rPr lang="zh-CN" altLang="en-US" sz="28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  <a:sym typeface="+mn-ea"/>
              </a:rPr>
              <a:t>活动运营方案介绍</a:t>
            </a:r>
            <a:endParaRPr lang="en-US" altLang="zh-CN" sz="2800" dirty="0">
              <a:solidFill>
                <a:srgbClr val="75161D"/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sp>
        <p:nvSpPr>
          <p:cNvPr id="5124" name="Rectangle 3" descr="7b0a2020202022776f7264617274223a20227b5c2269645c223a343534313736302c5c227469645c223a5c225c227d220a7d0a"/>
          <p:cNvSpPr txBox="1">
            <a:spLocks noRot="1"/>
          </p:cNvSpPr>
          <p:nvPr/>
        </p:nvSpPr>
        <p:spPr>
          <a:xfrm>
            <a:off x="796925" y="1470660"/>
            <a:ext cx="5359400" cy="327533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1000" dirty="0">
                <a:ln w="2411" cmpd="dbl">
                  <a:solidFill>
                    <a:srgbClr val="F86A08"/>
                  </a:solidFill>
                  <a:prstDash val="solid"/>
                </a:ln>
                <a:solidFill>
                  <a:srgbClr val="FFE929"/>
                </a:solidFill>
                <a:effectLst>
                  <a:glow rad="4823">
                    <a:srgbClr val="FCF46E">
                      <a:alpha val="4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汉仪黑方简" panose="00020600040101010101" charset="-122"/>
              </a:rPr>
              <a:t>活动目的：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为营造全社会尊老、爱老、助老的浓厚氛围，学员可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晒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出属于自己的温暖故事，弘扬中华名族尊老敬老的传统美德。</a:t>
            </a:r>
            <a:endParaRPr lang="zh-CN" altLang="en-US" sz="1000" dirty="0">
              <a:ln w="2411" cmpd="dbl">
                <a:solidFill>
                  <a:srgbClr val="F86A08"/>
                </a:solidFill>
                <a:prstDash val="solid"/>
              </a:ln>
              <a:solidFill>
                <a:srgbClr val="FFE929"/>
              </a:solidFill>
              <a:effectLst>
                <a:glow rad="4823">
                  <a:srgbClr val="FCF46E">
                    <a:alpha val="40000"/>
                  </a:srgb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汉仪黑方简" panose="00020600040101010101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1000" dirty="0">
                <a:ln w="2411" cmpd="dbl">
                  <a:solidFill>
                    <a:srgbClr val="F86A08"/>
                  </a:solidFill>
                  <a:prstDash val="solid"/>
                </a:ln>
                <a:solidFill>
                  <a:srgbClr val="FFE929"/>
                </a:solidFill>
                <a:effectLst>
                  <a:glow rad="4823">
                    <a:srgbClr val="FCF46E">
                      <a:alpha val="4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汉仪黑方简" panose="00020600040101010101" charset="-122"/>
              </a:rPr>
              <a:t>活动形式：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线上（社区）</a:t>
            </a:r>
            <a:endParaRPr lang="zh-CN" altLang="en-US" sz="1000" dirty="0">
              <a:ln w="2411" cmpd="dbl">
                <a:solidFill>
                  <a:srgbClr val="F86A08"/>
                </a:solidFill>
                <a:prstDash val="solid"/>
              </a:ln>
              <a:solidFill>
                <a:srgbClr val="FFE929"/>
              </a:solidFill>
              <a:effectLst>
                <a:glow rad="4823">
                  <a:srgbClr val="FCF46E">
                    <a:alpha val="40000"/>
                  </a:srgb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汉仪黑方简" panose="00020600040101010101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1000" dirty="0">
                <a:ln w="2411" cmpd="dbl">
                  <a:solidFill>
                    <a:srgbClr val="F86A08"/>
                  </a:solidFill>
                  <a:prstDash val="solid"/>
                </a:ln>
                <a:solidFill>
                  <a:srgbClr val="FFE929"/>
                </a:solidFill>
                <a:effectLst>
                  <a:glow rad="4823">
                    <a:srgbClr val="FCF46E">
                      <a:alpha val="4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汉仪黑方简" panose="00020600040101010101" charset="-122"/>
              </a:rPr>
              <a:t>参与规则：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11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日（农历九月九日）学员进入社区，点击【文章】进行故事撰写，文章获得点赞数最多的前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五位，可获取对应奖品。</a:t>
            </a:r>
            <a:endParaRPr lang="zh-CN" altLang="en-US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1000" dirty="0">
                <a:ln w="2411" cmpd="dbl">
                  <a:solidFill>
                    <a:srgbClr val="F86A08"/>
                  </a:solidFill>
                  <a:prstDash val="solid"/>
                </a:ln>
                <a:solidFill>
                  <a:srgbClr val="FFE929"/>
                </a:solidFill>
                <a:effectLst>
                  <a:glow rad="4823">
                    <a:srgbClr val="FCF46E">
                      <a:alpha val="4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汉仪黑方简" panose="00020600040101010101" charset="-122"/>
              </a:rPr>
              <a:t>活动对象：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全体员工</a:t>
            </a:r>
            <a:endParaRPr lang="zh-CN" altLang="en-US" sz="1000" dirty="0">
              <a:ln w="2411" cmpd="dbl">
                <a:solidFill>
                  <a:srgbClr val="F86A08"/>
                </a:solidFill>
                <a:prstDash val="solid"/>
              </a:ln>
              <a:solidFill>
                <a:srgbClr val="FFE929"/>
              </a:solidFill>
              <a:effectLst>
                <a:glow rad="4823">
                  <a:srgbClr val="FCF46E">
                    <a:alpha val="40000"/>
                  </a:srgb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汉仪黑方简" panose="00020600040101010101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1000" dirty="0">
                <a:ln w="2411" cmpd="dbl">
                  <a:solidFill>
                    <a:srgbClr val="F86A08"/>
                  </a:solidFill>
                  <a:prstDash val="solid"/>
                </a:ln>
                <a:solidFill>
                  <a:srgbClr val="FFE929"/>
                </a:solidFill>
                <a:effectLst>
                  <a:glow rad="4823">
                    <a:srgbClr val="FCF46E">
                      <a:alpha val="4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汉仪黑方简" panose="00020600040101010101" charset="-122"/>
              </a:rPr>
              <a:t>实施安排建议：</a:t>
            </a:r>
            <a:endParaRPr lang="zh-CN" altLang="en-US" sz="1000" dirty="0">
              <a:ln w="2411" cmpd="dbl">
                <a:solidFill>
                  <a:srgbClr val="F86A08"/>
                </a:solidFill>
                <a:prstDash val="solid"/>
              </a:ln>
              <a:solidFill>
                <a:srgbClr val="FFE929"/>
              </a:solidFill>
              <a:effectLst>
                <a:glow rad="4823">
                  <a:srgbClr val="FCF46E">
                    <a:alpha val="40000"/>
                  </a:srgb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汉仪黑方简" panose="00020600040101010101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10.8~10.10     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内部宣传、提前装修首页 Banner位、icon;新建圈子；</a:t>
            </a:r>
            <a:endParaRPr lang="zh-CN" altLang="en-US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10.11 ~10.12  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学员进入【社区】发表文章，撰写自己有关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”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尊老、爱老、助老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“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的故事；针对别人文章可进行点赞；</a:t>
            </a:r>
            <a:endParaRPr lang="zh-CN" altLang="en-US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10.14-10.15    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统计数据，进行获取人员信息公布。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</a:t>
            </a:r>
            <a:endParaRPr lang="zh-CN" altLang="en-US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汉仪黑方简" panose="00020600040101010101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1000" dirty="0">
                <a:ln w="2411" cmpd="dbl">
                  <a:solidFill>
                    <a:srgbClr val="F86A08"/>
                  </a:solidFill>
                  <a:prstDash val="solid"/>
                </a:ln>
                <a:solidFill>
                  <a:srgbClr val="FFE929"/>
                </a:solidFill>
                <a:effectLst>
                  <a:glow rad="4823">
                    <a:srgbClr val="FCF46E">
                      <a:alpha val="4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汉仪黑方简" panose="00020600040101010101" charset="-122"/>
              </a:rPr>
              <a:t>活动建议：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奖品建议：京东卡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数据等实物奖励</a:t>
            </a:r>
            <a:endParaRPr lang="zh-CN" altLang="en-US" sz="1000" dirty="0">
              <a:ln w="2411" cmpd="dbl">
                <a:solidFill>
                  <a:srgbClr val="F86A08"/>
                </a:solidFill>
                <a:prstDash val="solid"/>
              </a:ln>
              <a:solidFill>
                <a:srgbClr val="FFE929"/>
              </a:solidFill>
              <a:effectLst>
                <a:glow rad="4823">
                  <a:srgbClr val="FCF46E">
                    <a:alpha val="40000"/>
                  </a:srgb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汉仪黑方简" panose="00020600040101010101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endParaRPr lang="zh-CN" altLang="en-US" sz="1000" dirty="0">
              <a:ln w="2411" cmpd="dbl">
                <a:solidFill>
                  <a:srgbClr val="F86A08"/>
                </a:solidFill>
                <a:prstDash val="solid"/>
              </a:ln>
              <a:solidFill>
                <a:srgbClr val="FFE929"/>
              </a:solidFill>
              <a:effectLst>
                <a:glow rad="4823">
                  <a:srgbClr val="FCF46E">
                    <a:alpha val="40000"/>
                  </a:srgb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汉仪黑方简" panose="00020600040101010101" charset="-122"/>
            </a:endParaRPr>
          </a:p>
        </p:txBody>
      </p:sp>
      <p:sp>
        <p:nvSpPr>
          <p:cNvPr id="5125" name="Rectangle 3"/>
          <p:cNvSpPr txBox="1">
            <a:spLocks noRot="1"/>
          </p:cNvSpPr>
          <p:nvPr/>
        </p:nvSpPr>
        <p:spPr>
          <a:xfrm>
            <a:off x="1043940" y="915035"/>
            <a:ext cx="4725670" cy="555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活动主题：九九重阳日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温暖遍地情 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（主题参考）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酷渲--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9790" y="-20955"/>
            <a:ext cx="3109595" cy="306705"/>
          </a:xfrm>
          <a:prstGeom prst="rect">
            <a:avLst/>
          </a:prstGeom>
        </p:spPr>
      </p:pic>
      <p:pic>
        <p:nvPicPr>
          <p:cNvPr id="2" name="图片 1" descr="潮国创意_九九重阳重阳节老人登高望远弥散风简约大气海报编号T17407873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080" y="2571750"/>
            <a:ext cx="1905000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1" name="组合 5"/>
          <p:cNvGrpSpPr/>
          <p:nvPr/>
        </p:nvGrpSpPr>
        <p:grpSpPr>
          <a:xfrm>
            <a:off x="7019925" y="452438"/>
            <a:ext cx="1509713" cy="688975"/>
            <a:chOff x="7020272" y="451971"/>
            <a:chExt cx="1509857" cy="688896"/>
          </a:xfrm>
        </p:grpSpPr>
        <p:pic>
          <p:nvPicPr>
            <p:cNvPr id="7174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8304" y="451971"/>
              <a:ext cx="971444" cy="3554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文本框 154"/>
            <p:cNvSpPr txBox="1">
              <a:spLocks noChangeArrowheads="1"/>
            </p:cNvSpPr>
            <p:nvPr/>
          </p:nvSpPr>
          <p:spPr bwMode="auto">
            <a:xfrm>
              <a:off x="7020272" y="699542"/>
              <a:ext cx="1509857" cy="44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R="0" algn="r" defTabSz="914400" eaLnBrk="1" hangingPunct="1"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重阳时节 </a:t>
              </a:r>
              <a:r>
                <a:rPr kumimoji="0" lang="en-US" alt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· </a:t>
              </a:r>
              <a:r>
                <a:rPr kumimoji="0" 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温暖遍地情</a:t>
              </a:r>
              <a:endParaRPr kumimoji="0" lang="zh-CN" sz="1000" kern="100" cap="none" spc="0" normalizeH="0" baseline="0" noProof="0" dirty="0">
                <a:solidFill>
                  <a:srgbClr val="FF9D17"/>
                </a:solidFill>
                <a:latin typeface="Calibri" panose="020F0502020204030204" pitchFamily="34" charset="0"/>
                <a:ea typeface="创艺简楷体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72" name="Rectangle 2"/>
          <p:cNvSpPr txBox="1">
            <a:spLocks noRot="1"/>
          </p:cNvSpPr>
          <p:nvPr/>
        </p:nvSpPr>
        <p:spPr>
          <a:xfrm>
            <a:off x="1144905" y="450850"/>
            <a:ext cx="3681095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buNone/>
            </a:pPr>
            <a:r>
              <a:rPr lang="zh-CN" altLang="en-US" sz="28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平台常规操作</a:t>
            </a:r>
            <a:r>
              <a:rPr lang="zh-CN" altLang="en-US" sz="28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说明</a:t>
            </a:r>
            <a:endParaRPr lang="zh-CN" altLang="en-US" sz="2800" dirty="0">
              <a:solidFill>
                <a:srgbClr val="75161D"/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sp>
        <p:nvSpPr>
          <p:cNvPr id="5125" name="Rectangle 3" descr="7b0a2020202022776f7264617274223a2022220a7d0a"/>
          <p:cNvSpPr txBox="1">
            <a:spLocks noRot="1"/>
          </p:cNvSpPr>
          <p:nvPr/>
        </p:nvSpPr>
        <p:spPr>
          <a:xfrm>
            <a:off x="971550" y="935990"/>
            <a:ext cx="5687060" cy="555625"/>
          </a:xfrm>
          <a:prstGeom prst="rect">
            <a:avLst/>
          </a:prstGeom>
          <a:noFill/>
          <a:ln w="9525">
            <a:noFill/>
          </a:ln>
        </p:spPr>
        <p:txBody>
          <a:bodyPr>
            <a:scene3d>
              <a:camera prst="perspectiveFront" fov="5400000"/>
              <a:lightRig rig="threePt" dir="t">
                <a:rot lat="0" lon="0" rev="5400000"/>
              </a:lightRig>
            </a:scene3d>
            <a:sp3d prstMaterial="softEdge">
              <a:contourClr>
                <a:srgbClr val="0F79FA"/>
              </a:contourClr>
            </a:sp3d>
          </a:bodyPr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600" dirty="0">
                <a:ln w="552" cmpd="sng"/>
                <a:gradFill>
                  <a:gsLst>
                    <a:gs pos="0">
                      <a:srgbClr val="FFC263">
                        <a:lumMod val="88000"/>
                        <a:lumOff val="12000"/>
                      </a:srgbClr>
                    </a:gs>
                    <a:gs pos="100000">
                      <a:srgbClr val="FF922B"/>
                    </a:gs>
                  </a:gsLst>
                  <a:lin ang="5400000" scaled="1"/>
                </a:gra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汉仪雅酷黑 95W" panose="020B0A04020202020204" charset="-122"/>
                <a:ea typeface="汉仪雅酷黑 95W" panose="020B0A04020202020204" charset="-122"/>
                <a:cs typeface="汉仪雅酷黑 95W" panose="020B0A04020202020204" charset="-122"/>
              </a:rPr>
              <a:t>平台功能及相应展示模块（</a:t>
            </a:r>
            <a:r>
              <a:rPr lang="en-US" altLang="zh-CN" sz="1600" dirty="0">
                <a:ln w="552" cmpd="sng"/>
                <a:gradFill>
                  <a:gsLst>
                    <a:gs pos="0">
                      <a:srgbClr val="FFC263">
                        <a:lumMod val="88000"/>
                        <a:lumOff val="12000"/>
                      </a:srgbClr>
                    </a:gs>
                    <a:gs pos="100000">
                      <a:srgbClr val="FF922B"/>
                    </a:gs>
                  </a:gsLst>
                  <a:lin ang="5400000" scaled="1"/>
                </a:gra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汉仪雅酷黑 95W" panose="020B0A04020202020204" charset="-122"/>
                <a:ea typeface="汉仪雅酷黑 95W" panose="020B0A04020202020204" charset="-122"/>
                <a:cs typeface="汉仪雅酷黑 95W" panose="020B0A04020202020204" charset="-122"/>
              </a:rPr>
              <a:t>banner</a:t>
            </a:r>
            <a:r>
              <a:rPr lang="zh-CN" altLang="en-US" sz="1600" dirty="0">
                <a:ln w="552" cmpd="sng"/>
                <a:gradFill>
                  <a:gsLst>
                    <a:gs pos="0">
                      <a:srgbClr val="FFC263">
                        <a:lumMod val="88000"/>
                        <a:lumOff val="12000"/>
                      </a:srgbClr>
                    </a:gs>
                    <a:gs pos="100000">
                      <a:srgbClr val="FF922B"/>
                    </a:gs>
                  </a:gsLst>
                  <a:lin ang="5400000" scaled="1"/>
                </a:gra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汉仪雅酷黑 95W" panose="020B0A04020202020204" charset="-122"/>
                <a:ea typeface="汉仪雅酷黑 95W" panose="020B0A04020202020204" charset="-122"/>
                <a:cs typeface="汉仪雅酷黑 95W" panose="020B0A04020202020204" charset="-122"/>
              </a:rPr>
              <a:t>、启动页、</a:t>
            </a:r>
            <a:r>
              <a:rPr lang="en-US" altLang="zh-CN" sz="1600" dirty="0">
                <a:ln w="552" cmpd="sng"/>
                <a:gradFill>
                  <a:gsLst>
                    <a:gs pos="0">
                      <a:srgbClr val="FFC263">
                        <a:lumMod val="88000"/>
                        <a:lumOff val="12000"/>
                      </a:srgbClr>
                    </a:gs>
                    <a:gs pos="100000">
                      <a:srgbClr val="FF922B"/>
                    </a:gs>
                  </a:gsLst>
                  <a:lin ang="5400000" scaled="1"/>
                </a:gra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汉仪雅酷黑 95W" panose="020B0A04020202020204" charset="-122"/>
                <a:ea typeface="汉仪雅酷黑 95W" panose="020B0A04020202020204" charset="-122"/>
                <a:cs typeface="汉仪雅酷黑 95W" panose="020B0A04020202020204" charset="-122"/>
              </a:rPr>
              <a:t>icon</a:t>
            </a:r>
            <a:r>
              <a:rPr lang="zh-CN" altLang="en-US" sz="1600" dirty="0">
                <a:ln w="552" cmpd="sng"/>
                <a:gradFill>
                  <a:gsLst>
                    <a:gs pos="0">
                      <a:srgbClr val="FFC263">
                        <a:lumMod val="88000"/>
                        <a:lumOff val="12000"/>
                      </a:srgbClr>
                    </a:gs>
                    <a:gs pos="100000">
                      <a:srgbClr val="FF922B"/>
                    </a:gs>
                  </a:gsLst>
                  <a:lin ang="5400000" scaled="1"/>
                </a:gra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汉仪雅酷黑 95W" panose="020B0A04020202020204" charset="-122"/>
                <a:ea typeface="汉仪雅酷黑 95W" panose="020B0A04020202020204" charset="-122"/>
                <a:cs typeface="汉仪雅酷黑 95W" panose="020B0A04020202020204" charset="-122"/>
              </a:rPr>
              <a:t>）设置</a:t>
            </a:r>
            <a:r>
              <a:rPr lang="zh-CN" altLang="en-US" sz="1200" dirty="0">
                <a:ln w="552" cmpd="sng"/>
                <a:gradFill>
                  <a:gsLst>
                    <a:gs pos="0">
                      <a:srgbClr val="FFC263">
                        <a:lumMod val="88000"/>
                        <a:lumOff val="12000"/>
                      </a:srgbClr>
                    </a:gs>
                    <a:gs pos="100000">
                      <a:srgbClr val="FF922B"/>
                    </a:gs>
                  </a:gsLst>
                  <a:lin ang="5400000" scaled="1"/>
                </a:gra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汉仪雅酷黑 95W" panose="020B0A04020202020204" charset="-122"/>
                <a:ea typeface="汉仪雅酷黑 95W" panose="020B0A04020202020204" charset="-122"/>
                <a:cs typeface="汉仪雅酷黑 95W" panose="020B0A04020202020204" charset="-122"/>
              </a:rPr>
              <a:t> </a:t>
            </a:r>
            <a:endParaRPr lang="zh-CN" altLang="en-US" sz="1200" dirty="0">
              <a:ln w="552" cmpd="sng"/>
              <a:gradFill>
                <a:gsLst>
                  <a:gs pos="0">
                    <a:srgbClr val="FFC263">
                      <a:lumMod val="88000"/>
                      <a:lumOff val="12000"/>
                    </a:srgbClr>
                  </a:gs>
                  <a:gs pos="100000">
                    <a:srgbClr val="FF922B"/>
                  </a:gs>
                </a:gsLst>
                <a:lin ang="5400000" scaled="1"/>
              </a:gradFill>
              <a:effectLst>
                <a:innerShdw blurRad="5522" dist="50800" dir="18900000">
                  <a:srgbClr val="E8807F">
                    <a:alpha val="50000"/>
                  </a:srgbClr>
                </a:innerShdw>
                <a:reflection blurRad="4417" stA="38000" endA="300" endPos="74000" dist="76200" dir="5400000" sy="-100000" algn="bl" rotWithShape="0"/>
              </a:effectLst>
              <a:latin typeface="汉仪雅酷黑 95W" panose="020B0A04020202020204" charset="-122"/>
              <a:ea typeface="汉仪雅酷黑 95W" panose="020B0A04020202020204" charset="-122"/>
              <a:cs typeface="汉仪雅酷黑 95W" panose="020B0A04020202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71550" y="1491615"/>
            <a:ext cx="3896360" cy="28460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设置平台banner图操作路径：管理后台-管理-门户设置-关闭门户开启按钮-编辑门户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门户规则：撰写门户名称-生效范围“全公司”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门户装修：PC端自定义-点击banner图-勾选横幅多端同步-开启原图上传-选择“仅图片”/”关联资源--添加资源-学习项目/线上课”进行展示-点击更改替换banner图</a:t>
            </a:r>
            <a:endParaRPr lang="zh-CN" altLang="en-US" sz="1200" i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b="1" i="0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1585" y="1419225"/>
            <a:ext cx="3564255" cy="3100705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4" name="图片 3" descr="酷渲--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9790" y="-20955"/>
            <a:ext cx="3109595" cy="3067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1" name="组合 5"/>
          <p:cNvGrpSpPr/>
          <p:nvPr/>
        </p:nvGrpSpPr>
        <p:grpSpPr>
          <a:xfrm>
            <a:off x="7019925" y="452438"/>
            <a:ext cx="1509713" cy="688975"/>
            <a:chOff x="7020272" y="451971"/>
            <a:chExt cx="1509857" cy="688896"/>
          </a:xfrm>
        </p:grpSpPr>
        <p:pic>
          <p:nvPicPr>
            <p:cNvPr id="7174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8304" y="451971"/>
              <a:ext cx="971444" cy="3554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文本框 154"/>
            <p:cNvSpPr txBox="1">
              <a:spLocks noChangeArrowheads="1"/>
            </p:cNvSpPr>
            <p:nvPr/>
          </p:nvSpPr>
          <p:spPr bwMode="auto">
            <a:xfrm>
              <a:off x="7020272" y="699542"/>
              <a:ext cx="1509857" cy="44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R="0" algn="r" defTabSz="914400" eaLnBrk="1" hangingPunct="1"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重阳时节 </a:t>
              </a:r>
              <a:r>
                <a:rPr kumimoji="0" lang="en-US" alt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· </a:t>
              </a:r>
              <a:r>
                <a:rPr kumimoji="0" 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温暖遍地情</a:t>
              </a:r>
              <a:endParaRPr kumimoji="0" lang="zh-CN" sz="1000" kern="100" cap="none" spc="0" normalizeH="0" baseline="0" noProof="0" dirty="0">
                <a:solidFill>
                  <a:srgbClr val="FF9D17"/>
                </a:solidFill>
                <a:latin typeface="Calibri" panose="020F0502020204030204" pitchFamily="34" charset="0"/>
                <a:ea typeface="创艺简楷体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72" name="Rectangle 2"/>
          <p:cNvSpPr txBox="1">
            <a:spLocks noRot="1"/>
          </p:cNvSpPr>
          <p:nvPr/>
        </p:nvSpPr>
        <p:spPr>
          <a:xfrm>
            <a:off x="1144905" y="450850"/>
            <a:ext cx="3681095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buNone/>
            </a:pPr>
            <a:r>
              <a:rPr lang="zh-CN" altLang="en-US" sz="28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平台常规操作</a:t>
            </a:r>
            <a:r>
              <a:rPr lang="zh-CN" altLang="en-US" sz="28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说明</a:t>
            </a:r>
            <a:endParaRPr lang="zh-CN" altLang="en-US" sz="2800" dirty="0">
              <a:solidFill>
                <a:srgbClr val="75161D"/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sp>
        <p:nvSpPr>
          <p:cNvPr id="5125" name="Rectangle 3" descr="7b0a2020202022776f7264617274223a2022220a7d0a"/>
          <p:cNvSpPr txBox="1">
            <a:spLocks noRot="1"/>
          </p:cNvSpPr>
          <p:nvPr/>
        </p:nvSpPr>
        <p:spPr>
          <a:xfrm>
            <a:off x="971550" y="935990"/>
            <a:ext cx="5687060" cy="555625"/>
          </a:xfrm>
          <a:prstGeom prst="rect">
            <a:avLst/>
          </a:prstGeom>
          <a:noFill/>
          <a:ln w="9525">
            <a:noFill/>
          </a:ln>
        </p:spPr>
        <p:txBody>
          <a:bodyPr>
            <a:scene3d>
              <a:camera prst="perspectiveFront" fov="5400000"/>
              <a:lightRig rig="threePt" dir="t">
                <a:rot lat="0" lon="0" rev="5400000"/>
              </a:lightRig>
            </a:scene3d>
            <a:sp3d prstMaterial="softEdge">
              <a:contourClr>
                <a:srgbClr val="0F79FA"/>
              </a:contourClr>
            </a:sp3d>
          </a:bodyPr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600" dirty="0">
                <a:ln w="552" cmpd="sng"/>
                <a:gradFill>
                  <a:gsLst>
                    <a:gs pos="0">
                      <a:srgbClr val="FFC263">
                        <a:lumMod val="88000"/>
                        <a:lumOff val="12000"/>
                      </a:srgbClr>
                    </a:gs>
                    <a:gs pos="100000">
                      <a:srgbClr val="FF922B"/>
                    </a:gs>
                  </a:gsLst>
                  <a:lin ang="5400000" scaled="1"/>
                </a:gra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汉仪雅酷黑 95W" panose="020B0A04020202020204" charset="-122"/>
                <a:ea typeface="汉仪雅酷黑 95W" panose="020B0A04020202020204" charset="-122"/>
                <a:cs typeface="汉仪雅酷黑 95W" panose="020B0A04020202020204" charset="-122"/>
              </a:rPr>
              <a:t>平台功能及相应展示模块（</a:t>
            </a:r>
            <a:r>
              <a:rPr lang="en-US" altLang="zh-CN" sz="1600" dirty="0">
                <a:ln w="552" cmpd="sng"/>
                <a:gradFill>
                  <a:gsLst>
                    <a:gs pos="0">
                      <a:srgbClr val="FFC263">
                        <a:lumMod val="88000"/>
                        <a:lumOff val="12000"/>
                      </a:srgbClr>
                    </a:gs>
                    <a:gs pos="100000">
                      <a:srgbClr val="FF922B"/>
                    </a:gs>
                  </a:gsLst>
                  <a:lin ang="5400000" scaled="1"/>
                </a:gra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汉仪雅酷黑 95W" panose="020B0A04020202020204" charset="-122"/>
                <a:ea typeface="汉仪雅酷黑 95W" panose="020B0A04020202020204" charset="-122"/>
                <a:cs typeface="汉仪雅酷黑 95W" panose="020B0A04020202020204" charset="-122"/>
              </a:rPr>
              <a:t>banner</a:t>
            </a:r>
            <a:r>
              <a:rPr lang="zh-CN" altLang="en-US" sz="1600" dirty="0">
                <a:ln w="552" cmpd="sng"/>
                <a:gradFill>
                  <a:gsLst>
                    <a:gs pos="0">
                      <a:srgbClr val="FFC263">
                        <a:lumMod val="88000"/>
                        <a:lumOff val="12000"/>
                      </a:srgbClr>
                    </a:gs>
                    <a:gs pos="100000">
                      <a:srgbClr val="FF922B"/>
                    </a:gs>
                  </a:gsLst>
                  <a:lin ang="5400000" scaled="1"/>
                </a:gra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汉仪雅酷黑 95W" panose="020B0A04020202020204" charset="-122"/>
                <a:ea typeface="汉仪雅酷黑 95W" panose="020B0A04020202020204" charset="-122"/>
                <a:cs typeface="汉仪雅酷黑 95W" panose="020B0A04020202020204" charset="-122"/>
              </a:rPr>
              <a:t>、启动页、</a:t>
            </a:r>
            <a:r>
              <a:rPr lang="en-US" altLang="zh-CN" sz="1600" dirty="0">
                <a:ln w="552" cmpd="sng"/>
                <a:gradFill>
                  <a:gsLst>
                    <a:gs pos="0">
                      <a:srgbClr val="FFC263">
                        <a:lumMod val="88000"/>
                        <a:lumOff val="12000"/>
                      </a:srgbClr>
                    </a:gs>
                    <a:gs pos="100000">
                      <a:srgbClr val="FF922B"/>
                    </a:gs>
                  </a:gsLst>
                  <a:lin ang="5400000" scaled="1"/>
                </a:gra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汉仪雅酷黑 95W" panose="020B0A04020202020204" charset="-122"/>
                <a:ea typeface="汉仪雅酷黑 95W" panose="020B0A04020202020204" charset="-122"/>
                <a:cs typeface="汉仪雅酷黑 95W" panose="020B0A04020202020204" charset="-122"/>
              </a:rPr>
              <a:t>icon</a:t>
            </a:r>
            <a:r>
              <a:rPr lang="zh-CN" altLang="en-US" sz="1600" dirty="0">
                <a:ln w="552" cmpd="sng"/>
                <a:gradFill>
                  <a:gsLst>
                    <a:gs pos="0">
                      <a:srgbClr val="FFC263">
                        <a:lumMod val="88000"/>
                        <a:lumOff val="12000"/>
                      </a:srgbClr>
                    </a:gs>
                    <a:gs pos="100000">
                      <a:srgbClr val="FF922B"/>
                    </a:gs>
                  </a:gsLst>
                  <a:lin ang="5400000" scaled="1"/>
                </a:gra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汉仪雅酷黑 95W" panose="020B0A04020202020204" charset="-122"/>
                <a:ea typeface="汉仪雅酷黑 95W" panose="020B0A04020202020204" charset="-122"/>
                <a:cs typeface="汉仪雅酷黑 95W" panose="020B0A04020202020204" charset="-122"/>
              </a:rPr>
              <a:t>）设置</a:t>
            </a:r>
            <a:r>
              <a:rPr lang="zh-CN" altLang="en-US" sz="1200" dirty="0">
                <a:ln w="552" cmpd="sng"/>
                <a:gradFill>
                  <a:gsLst>
                    <a:gs pos="0">
                      <a:srgbClr val="FFC263">
                        <a:lumMod val="88000"/>
                        <a:lumOff val="12000"/>
                      </a:srgbClr>
                    </a:gs>
                    <a:gs pos="100000">
                      <a:srgbClr val="FF922B"/>
                    </a:gs>
                  </a:gsLst>
                  <a:lin ang="5400000" scaled="1"/>
                </a:gra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汉仪雅酷黑 95W" panose="020B0A04020202020204" charset="-122"/>
                <a:ea typeface="汉仪雅酷黑 95W" panose="020B0A04020202020204" charset="-122"/>
                <a:cs typeface="汉仪雅酷黑 95W" panose="020B0A04020202020204" charset="-122"/>
              </a:rPr>
              <a:t> </a:t>
            </a:r>
            <a:endParaRPr lang="zh-CN" altLang="en-US" sz="1200" dirty="0">
              <a:ln w="552" cmpd="sng"/>
              <a:gradFill>
                <a:gsLst>
                  <a:gs pos="0">
                    <a:srgbClr val="FFC263">
                      <a:lumMod val="88000"/>
                      <a:lumOff val="12000"/>
                    </a:srgbClr>
                  </a:gs>
                  <a:gs pos="100000">
                    <a:srgbClr val="FF922B"/>
                  </a:gs>
                </a:gsLst>
                <a:lin ang="5400000" scaled="1"/>
              </a:gradFill>
              <a:effectLst>
                <a:innerShdw blurRad="5522" dist="50800" dir="18900000">
                  <a:srgbClr val="E8807F">
                    <a:alpha val="50000"/>
                  </a:srgbClr>
                </a:innerShdw>
                <a:reflection blurRad="4417" stA="38000" endA="300" endPos="74000" dist="76200" dir="5400000" sy="-100000" algn="bl" rotWithShape="0"/>
              </a:effectLst>
              <a:latin typeface="汉仪雅酷黑 95W" panose="020B0A04020202020204" charset="-122"/>
              <a:ea typeface="汉仪雅酷黑 95W" panose="020B0A04020202020204" charset="-122"/>
              <a:cs typeface="汉仪雅酷黑 95W" panose="020B0A04020202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71550" y="1491615"/>
            <a:ext cx="3969385" cy="28460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设置平台启动页操作路径：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 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管理后台-管理-门户设置-启动页配置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启动页开关：启用状态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端口选择：小程序/其他端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  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目前小程序支持自定义启动页停留时长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   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启动页配置-点击“更改”选择对应在启动页，上传完成后点击保存。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endParaRPr lang="zh-CN" altLang="en-US" sz="1600" b="1" i="0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5" y="1491615"/>
            <a:ext cx="3611880" cy="306197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图片 3" descr="酷渲--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9790" y="-20955"/>
            <a:ext cx="3109595" cy="3067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1" name="组合 5"/>
          <p:cNvGrpSpPr/>
          <p:nvPr/>
        </p:nvGrpSpPr>
        <p:grpSpPr>
          <a:xfrm>
            <a:off x="7019925" y="452438"/>
            <a:ext cx="1509713" cy="688975"/>
            <a:chOff x="7020272" y="451971"/>
            <a:chExt cx="1509857" cy="688896"/>
          </a:xfrm>
        </p:grpSpPr>
        <p:pic>
          <p:nvPicPr>
            <p:cNvPr id="7174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8304" y="451971"/>
              <a:ext cx="971444" cy="3554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文本框 154"/>
            <p:cNvSpPr txBox="1">
              <a:spLocks noChangeArrowheads="1"/>
            </p:cNvSpPr>
            <p:nvPr/>
          </p:nvSpPr>
          <p:spPr bwMode="auto">
            <a:xfrm>
              <a:off x="7020272" y="699542"/>
              <a:ext cx="1509857" cy="44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R="0" algn="r" defTabSz="914400" eaLnBrk="1" hangingPunct="1"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重阳时节 </a:t>
              </a:r>
              <a:r>
                <a:rPr kumimoji="0" lang="en-US" alt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· </a:t>
              </a:r>
              <a:r>
                <a:rPr kumimoji="0" 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温暖遍地情</a:t>
              </a:r>
              <a:endParaRPr kumimoji="0" lang="zh-CN" sz="1000" kern="100" cap="none" spc="0" normalizeH="0" baseline="0" noProof="0" dirty="0">
                <a:solidFill>
                  <a:srgbClr val="FF9D17"/>
                </a:solidFill>
                <a:latin typeface="Calibri" panose="020F0502020204030204" pitchFamily="34" charset="0"/>
                <a:ea typeface="创艺简楷体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72" name="Rectangle 2"/>
          <p:cNvSpPr txBox="1">
            <a:spLocks noRot="1"/>
          </p:cNvSpPr>
          <p:nvPr/>
        </p:nvSpPr>
        <p:spPr>
          <a:xfrm>
            <a:off x="1144905" y="450850"/>
            <a:ext cx="3681095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buNone/>
            </a:pPr>
            <a:r>
              <a:rPr lang="zh-CN" altLang="en-US" sz="28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平台常规操作</a:t>
            </a:r>
            <a:r>
              <a:rPr lang="zh-CN" altLang="en-US" sz="28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说明</a:t>
            </a:r>
            <a:endParaRPr lang="zh-CN" altLang="en-US" sz="2800" dirty="0">
              <a:solidFill>
                <a:srgbClr val="75161D"/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62660" y="1470660"/>
            <a:ext cx="2971165" cy="12668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</a:t>
            </a: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1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、新建圈子：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管理后台-运营-社区管理-圈子设置-新建（圈子名称、封面、圈子介绍）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Rectangle 3"/>
          <p:cNvSpPr txBox="1">
            <a:spLocks noRot="1"/>
          </p:cNvSpPr>
          <p:nvPr/>
        </p:nvSpPr>
        <p:spPr>
          <a:xfrm>
            <a:off x="1043940" y="915035"/>
            <a:ext cx="4725670" cy="555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活动主题：九九重阳日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温暖遍地情 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（主题参考）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 descr="7b0a2020202022776f7264617274223a20227b5c2269645c223a32353030323138342c5c227469645c223a5c225c227d220a7d0a"/>
          <p:cNvSpPr txBox="1"/>
          <p:nvPr/>
        </p:nvSpPr>
        <p:spPr>
          <a:xfrm>
            <a:off x="5652135" y="1347470"/>
            <a:ext cx="2153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C000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管理端编辑页面展示</a:t>
            </a:r>
            <a:endParaRPr lang="zh-CN" altLang="en-US" sz="1600" dirty="0">
              <a:solidFill>
                <a:srgbClr val="FFC000"/>
              </a:soli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810" y="1779270"/>
            <a:ext cx="4601210" cy="899795"/>
          </a:xfrm>
          <a:prstGeom prst="rect">
            <a:avLst/>
          </a:prstGeom>
        </p:spPr>
      </p:pic>
      <p:pic>
        <p:nvPicPr>
          <p:cNvPr id="10" name="图片 9" descr="酷渲--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9790" y="-20955"/>
            <a:ext cx="3109595" cy="306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9615" y="2571750"/>
            <a:ext cx="4135755" cy="1870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1" name="组合 5"/>
          <p:cNvGrpSpPr/>
          <p:nvPr/>
        </p:nvGrpSpPr>
        <p:grpSpPr>
          <a:xfrm>
            <a:off x="7019925" y="452438"/>
            <a:ext cx="1509713" cy="688975"/>
            <a:chOff x="7020272" y="451971"/>
            <a:chExt cx="1509857" cy="688896"/>
          </a:xfrm>
        </p:grpSpPr>
        <p:pic>
          <p:nvPicPr>
            <p:cNvPr id="7174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8304" y="451971"/>
              <a:ext cx="971444" cy="3554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文本框 154"/>
            <p:cNvSpPr txBox="1">
              <a:spLocks noChangeArrowheads="1"/>
            </p:cNvSpPr>
            <p:nvPr/>
          </p:nvSpPr>
          <p:spPr bwMode="auto">
            <a:xfrm>
              <a:off x="7020272" y="699542"/>
              <a:ext cx="1509857" cy="44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R="0" algn="r" defTabSz="914400" eaLnBrk="1" hangingPunct="1"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重阳时节 </a:t>
              </a:r>
              <a:r>
                <a:rPr kumimoji="0" lang="en-US" alt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· </a:t>
              </a:r>
              <a:r>
                <a:rPr kumimoji="0" 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温暖遍地情</a:t>
              </a:r>
              <a:endParaRPr kumimoji="0" lang="zh-CN" sz="1000" kern="100" cap="none" spc="0" normalizeH="0" baseline="0" noProof="0" dirty="0">
                <a:solidFill>
                  <a:srgbClr val="FF9D17"/>
                </a:solidFill>
                <a:latin typeface="Calibri" panose="020F0502020204030204" pitchFamily="34" charset="0"/>
                <a:ea typeface="创艺简楷体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72" name="Rectangle 2"/>
          <p:cNvSpPr txBox="1">
            <a:spLocks noRot="1"/>
          </p:cNvSpPr>
          <p:nvPr/>
        </p:nvSpPr>
        <p:spPr>
          <a:xfrm>
            <a:off x="1144905" y="450850"/>
            <a:ext cx="3681095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buNone/>
            </a:pPr>
            <a:r>
              <a:rPr lang="zh-CN" altLang="en-US" sz="28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平台常规操作</a:t>
            </a:r>
            <a:r>
              <a:rPr lang="zh-CN" altLang="en-US" sz="28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说明</a:t>
            </a:r>
            <a:endParaRPr lang="zh-CN" altLang="en-US" sz="2800" dirty="0">
              <a:solidFill>
                <a:srgbClr val="75161D"/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62660" y="2139315"/>
            <a:ext cx="2142490" cy="7810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2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、学员参与活动</a:t>
            </a: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--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发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文章：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学员端-社区-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文章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Rectangle 3"/>
          <p:cNvSpPr txBox="1">
            <a:spLocks noRot="1"/>
          </p:cNvSpPr>
          <p:nvPr/>
        </p:nvSpPr>
        <p:spPr>
          <a:xfrm>
            <a:off x="1043940" y="915035"/>
            <a:ext cx="4725670" cy="555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活动主题：九九重阳日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温暖遍地情 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（主题参考）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 descr="7b0a2020202022776f7264617274223a20227b5c2269645c223a32353030323138342c5c227469645c223a5c225c227d220a7d0a"/>
          <p:cNvSpPr txBox="1"/>
          <p:nvPr/>
        </p:nvSpPr>
        <p:spPr>
          <a:xfrm>
            <a:off x="5652135" y="1347470"/>
            <a:ext cx="2153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C000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学员端编辑页面展示</a:t>
            </a:r>
            <a:endParaRPr lang="zh-CN" altLang="en-US" sz="1600" dirty="0">
              <a:solidFill>
                <a:srgbClr val="FFC000"/>
              </a:soli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765" y="1779270"/>
            <a:ext cx="4636770" cy="1358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5105" y="2355215"/>
            <a:ext cx="2520315" cy="2146935"/>
          </a:xfrm>
          <a:prstGeom prst="rect">
            <a:avLst/>
          </a:prstGeom>
        </p:spPr>
      </p:pic>
      <p:pic>
        <p:nvPicPr>
          <p:cNvPr id="4" name="图片 3" descr="7b0a20202020227069636672616d65646573223a20222670666d38343234343232323830262673707432312d312626626474303026267764743235353026266f726773697a6537303235322e353136262670667431333326220a7d0a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</a:extLst>
          </a:blip>
          <a:srcRect/>
          <a:stretch>
            <a:fillRect/>
          </a:stretch>
        </p:blipFill>
        <p:spPr>
          <a:xfrm>
            <a:off x="3628390" y="2052320"/>
            <a:ext cx="1361440" cy="2722880"/>
          </a:xfrm>
          <a:prstGeom prst="rect">
            <a:avLst/>
          </a:prstGeom>
        </p:spPr>
      </p:pic>
      <p:pic>
        <p:nvPicPr>
          <p:cNvPr id="5" name="图片 4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9790" y="-20955"/>
            <a:ext cx="3109595" cy="306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1" name="组合 5"/>
          <p:cNvGrpSpPr/>
          <p:nvPr/>
        </p:nvGrpSpPr>
        <p:grpSpPr>
          <a:xfrm>
            <a:off x="7019925" y="452438"/>
            <a:ext cx="1509713" cy="688975"/>
            <a:chOff x="7020272" y="451971"/>
            <a:chExt cx="1509857" cy="688896"/>
          </a:xfrm>
        </p:grpSpPr>
        <p:pic>
          <p:nvPicPr>
            <p:cNvPr id="7174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8304" y="451971"/>
              <a:ext cx="971444" cy="3554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文本框 154"/>
            <p:cNvSpPr txBox="1">
              <a:spLocks noChangeArrowheads="1"/>
            </p:cNvSpPr>
            <p:nvPr/>
          </p:nvSpPr>
          <p:spPr bwMode="auto">
            <a:xfrm>
              <a:off x="7020272" y="699542"/>
              <a:ext cx="1509857" cy="44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R="0" algn="r" defTabSz="914400" eaLnBrk="1" hangingPunct="1"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重阳时节 </a:t>
              </a:r>
              <a:r>
                <a:rPr kumimoji="0" lang="en-US" alt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· </a:t>
              </a:r>
              <a:r>
                <a:rPr kumimoji="0" lang="zh-CN" sz="1000" kern="1200" cap="none" spc="0" normalizeH="0" baseline="0" noProof="0" dirty="0">
                  <a:solidFill>
                    <a:srgbClr val="FF9D17"/>
                  </a:solidFill>
                  <a:latin typeface="Calibri" panose="020F0502020204030204" pitchFamily="34" charset="0"/>
                  <a:ea typeface="创艺简楷体" pitchFamily="2" charset="-122"/>
                  <a:cs typeface="Times New Roman" panose="02020603050405020304" pitchFamily="18" charset="0"/>
                </a:rPr>
                <a:t>温暖遍地情</a:t>
              </a:r>
              <a:endParaRPr kumimoji="0" lang="zh-CN" sz="1000" kern="100" cap="none" spc="0" normalizeH="0" baseline="0" noProof="0" dirty="0">
                <a:solidFill>
                  <a:srgbClr val="FF9D17"/>
                </a:solidFill>
                <a:latin typeface="Calibri" panose="020F0502020204030204" pitchFamily="34" charset="0"/>
                <a:ea typeface="创艺简楷体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72" name="Rectangle 2"/>
          <p:cNvSpPr txBox="1">
            <a:spLocks noRot="1"/>
          </p:cNvSpPr>
          <p:nvPr/>
        </p:nvSpPr>
        <p:spPr>
          <a:xfrm>
            <a:off x="1144905" y="450850"/>
            <a:ext cx="3681095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buNone/>
            </a:pPr>
            <a:r>
              <a:rPr lang="zh-CN" altLang="en-US" sz="28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平台常规操作</a:t>
            </a:r>
            <a:r>
              <a:rPr lang="zh-CN" altLang="en-US" sz="2800" dirty="0">
                <a:solidFill>
                  <a:srgbClr val="75161D"/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说明</a:t>
            </a:r>
            <a:endParaRPr lang="zh-CN" altLang="en-US" sz="2800" dirty="0">
              <a:solidFill>
                <a:srgbClr val="75161D"/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31595" y="2067560"/>
            <a:ext cx="2142490" cy="7810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3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、学员参与活动</a:t>
            </a: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--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点赞：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学员端-社区-文章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点赞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Rectangle 3"/>
          <p:cNvSpPr txBox="1">
            <a:spLocks noRot="1"/>
          </p:cNvSpPr>
          <p:nvPr/>
        </p:nvSpPr>
        <p:spPr>
          <a:xfrm>
            <a:off x="899795" y="915035"/>
            <a:ext cx="4725670" cy="555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活动主题：九九重阳日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温暖遍地情 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（主题参考）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 descr="7b0a2020202022776f7264617274223a20227b5c2269645c223a32353030323138342c5c227469645c223a5c225c227d220a7d0a"/>
          <p:cNvSpPr txBox="1"/>
          <p:nvPr/>
        </p:nvSpPr>
        <p:spPr>
          <a:xfrm>
            <a:off x="5364480" y="1275080"/>
            <a:ext cx="2153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C000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学员端编辑页面展示</a:t>
            </a:r>
            <a:endParaRPr lang="zh-CN" altLang="en-US" sz="1600" dirty="0">
              <a:solidFill>
                <a:srgbClr val="FFC000"/>
              </a:soli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1765" y="1779270"/>
            <a:ext cx="3843655" cy="1793240"/>
          </a:xfrm>
          <a:prstGeom prst="rect">
            <a:avLst/>
          </a:prstGeom>
        </p:spPr>
      </p:pic>
      <p:pic>
        <p:nvPicPr>
          <p:cNvPr id="5" name="图片 4" descr="7b0a20202020227069636672616d65646573223a20222670666d38343234343232323830262673707432312d312626626474303026267764743235353026266f726773697a6537303235322e353134262670667431333326220a7d0a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</a:extLst>
          </a:blip>
          <a:srcRect/>
          <a:stretch>
            <a:fillRect/>
          </a:stretch>
        </p:blipFill>
        <p:spPr>
          <a:xfrm>
            <a:off x="6660515" y="1956435"/>
            <a:ext cx="1397635" cy="2795905"/>
          </a:xfrm>
          <a:prstGeom prst="rect">
            <a:avLst/>
          </a:prstGeom>
        </p:spPr>
      </p:pic>
      <p:pic>
        <p:nvPicPr>
          <p:cNvPr id="7" name="图片 6" descr="酷渲--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9790" y="-20955"/>
            <a:ext cx="3109595" cy="306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DIAGRAM_VIRTUALLY_FRAME" val="{&quot;height&quot;:212.62503937007872,&quot;left&quot;:402.1750393700787,&quot;top&quot;:120.85,&quot;width&quot;:233.97496062992127}"/>
</p:tagLst>
</file>

<file path=ppt/tags/tag10.xml><?xml version="1.0" encoding="utf-8"?>
<p:tagLst xmlns:p="http://schemas.openxmlformats.org/presentationml/2006/main">
  <p:tag name="KSO_WM_DIAGRAM_VIRTUALLY_FRAME" val="{&quot;height&quot;:212.62503937007872,&quot;left&quot;:402.1750393700787,&quot;top&quot;:120.85,&quot;width&quot;:233.97496062992127}"/>
</p:tagLst>
</file>

<file path=ppt/tags/tag11.xml><?xml version="1.0" encoding="utf-8"?>
<p:tagLst xmlns:p="http://schemas.openxmlformats.org/presentationml/2006/main">
  <p:tag name="KSO_WM_DIAGRAM_VIRTUALLY_FRAME" val="{&quot;height&quot;:212.62503937007872,&quot;left&quot;:402.1750393700787,&quot;top&quot;:120.85,&quot;width&quot;:233.97496062992127}"/>
</p:tagLst>
</file>

<file path=ppt/tags/tag12.xml><?xml version="1.0" encoding="utf-8"?>
<p:tagLst xmlns:p="http://schemas.openxmlformats.org/presentationml/2006/main">
  <p:tag name="KSO_WM_DIAGRAM_VIRTUALLY_FRAME" val="{&quot;height&quot;:212.62503937007872,&quot;left&quot;:402.1750393700787,&quot;top&quot;:120.85,&quot;width&quot;:233.97496062992127}"/>
</p:tagLst>
</file>

<file path=ppt/tags/tag13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</p:tagLst>
</file>

<file path=ppt/tags/tag14.xml><?xml version="1.0" encoding="utf-8"?>
<p:tagLst xmlns:p="http://schemas.openxmlformats.org/presentationml/2006/main">
  <p:tag name="commondata" val="eyJjb3VudCI6MywiaGRpZCI6IjYyYTUxMWMzZTEwYjY2ZDIyNDM0MGY2YWQ2YWVlNjZlIiwidXNlckNvdW50IjozfQ=="/>
  <p:tag name="resource_record_key" val="{&quot;13&quot;:[19971666]}"/>
</p:tagLst>
</file>

<file path=ppt/tags/tag2.xml><?xml version="1.0" encoding="utf-8"?>
<p:tagLst xmlns:p="http://schemas.openxmlformats.org/presentationml/2006/main">
  <p:tag name="KSO_WM_DIAGRAM_VIRTUALLY_FRAME" val="{&quot;height&quot;:212.62503937007872,&quot;left&quot;:402.1750393700787,&quot;top&quot;:120.85,&quot;width&quot;:233.97496062992127}"/>
</p:tagLst>
</file>

<file path=ppt/tags/tag3.xml><?xml version="1.0" encoding="utf-8"?>
<p:tagLst xmlns:p="http://schemas.openxmlformats.org/presentationml/2006/main">
  <p:tag name="KSO_WM_DIAGRAM_VIRTUALLY_FRAME" val="{&quot;height&quot;:212.62503937007872,&quot;left&quot;:402.1750393700787,&quot;top&quot;:120.85,&quot;width&quot;:233.97496062992127}"/>
</p:tagLst>
</file>

<file path=ppt/tags/tag4.xml><?xml version="1.0" encoding="utf-8"?>
<p:tagLst xmlns:p="http://schemas.openxmlformats.org/presentationml/2006/main">
  <p:tag name="KSO_WM_DIAGRAM_VIRTUALLY_FRAME" val="{&quot;height&quot;:212.62503937007872,&quot;left&quot;:402.1750393700787,&quot;top&quot;:120.85,&quot;width&quot;:233.97496062992127}"/>
</p:tagLst>
</file>

<file path=ppt/tags/tag5.xml><?xml version="1.0" encoding="utf-8"?>
<p:tagLst xmlns:p="http://schemas.openxmlformats.org/presentationml/2006/main">
  <p:tag name="KSO_WM_DIAGRAM_VIRTUALLY_FRAME" val="{&quot;height&quot;:212.62503937007872,&quot;left&quot;:402.1750393700787,&quot;top&quot;:120.85,&quot;width&quot;:233.97496062992127}"/>
</p:tagLst>
</file>

<file path=ppt/tags/tag6.xml><?xml version="1.0" encoding="utf-8"?>
<p:tagLst xmlns:p="http://schemas.openxmlformats.org/presentationml/2006/main">
  <p:tag name="KSO_WM_DIAGRAM_VIRTUALLY_FRAME" val="{&quot;height&quot;:212.62503937007872,&quot;left&quot;:402.1750393700787,&quot;top&quot;:120.85,&quot;width&quot;:233.97496062992127}"/>
</p:tagLst>
</file>

<file path=ppt/tags/tag7.xml><?xml version="1.0" encoding="utf-8"?>
<p:tagLst xmlns:p="http://schemas.openxmlformats.org/presentationml/2006/main">
  <p:tag name="KSO_WM_DIAGRAM_VIRTUALLY_FRAME" val="{&quot;height&quot;:212.62503937007872,&quot;left&quot;:402.1750393700787,&quot;top&quot;:120.85,&quot;width&quot;:233.97496062992127}"/>
</p:tagLst>
</file>

<file path=ppt/tags/tag8.xml><?xml version="1.0" encoding="utf-8"?>
<p:tagLst xmlns:p="http://schemas.openxmlformats.org/presentationml/2006/main">
  <p:tag name="KSO_WM_DIAGRAM_VIRTUALLY_FRAME" val="{&quot;height&quot;:212.62503937007872,&quot;left&quot;:402.1750393700787,&quot;top&quot;:120.85,&quot;width&quot;:233.97496062992127}"/>
</p:tagLst>
</file>

<file path=ppt/tags/tag9.xml><?xml version="1.0" encoding="utf-8"?>
<p:tagLst xmlns:p="http://schemas.openxmlformats.org/presentationml/2006/main">
  <p:tag name="KSO_WM_DIAGRAM_VIRTUALLY_FRAME" val="{&quot;height&quot;:212.62503937007872,&quot;left&quot;:402.1750393700787,&quot;top&quot;:120.85,&quot;width&quot;:233.97496062992127}"/>
</p:tagLst>
</file>

<file path=ppt/theme/theme1.xml><?xml version="1.0" encoding="utf-8"?>
<a:theme xmlns:a="http://schemas.openxmlformats.org/drawingml/2006/main" name="qzuser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1456</Words>
  <Application>WPS 演示</Application>
  <PresentationFormat>全屏显示(16:9)</PresentationFormat>
  <Paragraphs>142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3" baseType="lpstr">
      <vt:lpstr>Arial</vt:lpstr>
      <vt:lpstr>宋体</vt:lpstr>
      <vt:lpstr>Wingdings</vt:lpstr>
      <vt:lpstr>迷你简书魂</vt:lpstr>
      <vt:lpstr>微软雅黑</vt:lpstr>
      <vt:lpstr>Times New Roman</vt:lpstr>
      <vt:lpstr>Wingdings</vt:lpstr>
      <vt:lpstr>Calibri</vt:lpstr>
      <vt:lpstr>创艺简楷体</vt:lpstr>
      <vt:lpstr>Source Han Sans CN Bold</vt:lpstr>
      <vt:lpstr>Source Han Sans CN Regular</vt:lpstr>
      <vt:lpstr>Arial</vt:lpstr>
      <vt:lpstr>思源黑体 CN Regular</vt:lpstr>
      <vt:lpstr>汉仪黑方简</vt:lpstr>
      <vt:lpstr>汉仪雅酷黑 95W</vt:lpstr>
      <vt:lpstr>汉仪仿宋简</vt:lpstr>
      <vt:lpstr>楷体</vt:lpstr>
      <vt:lpstr>Arial Unicode MS</vt:lpstr>
      <vt:lpstr>黑体</vt:lpstr>
      <vt:lpstr>仿宋</vt:lpstr>
      <vt:lpstr>qzuser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重阳节传统习俗重阳节主题班会PPT</dc:title>
  <dc:creator>Qzuser</dc:creator>
  <cp:lastModifiedBy>～～～</cp:lastModifiedBy>
  <cp:revision>40</cp:revision>
  <dcterms:created xsi:type="dcterms:W3CDTF">2007-01-04T12:48:00Z</dcterms:created>
  <dcterms:modified xsi:type="dcterms:W3CDTF">2024-09-29T02:10:14Z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TemplateUUID">
    <vt:lpwstr>v1.0_mb_retfNgbcXpvAJU9Hm3moEQ==</vt:lpwstr>
  </property>
  <property fmtid="{D5CDD505-2E9C-101B-9397-08002B2CF9AE}" pid="3" name="ICV">
    <vt:lpwstr>04C6191D9764472EBEE3B3B6D32C07CD_11</vt:lpwstr>
  </property>
  <property fmtid="{D5CDD505-2E9C-101B-9397-08002B2CF9AE}" pid="4" name="KSOProductBuildVer">
    <vt:lpwstr>2052-12.1.0.17140</vt:lpwstr>
  </property>
</Properties>
</file>