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media/image12.svg" ContentType="image/svg+xml"/>
  <Override PartName="/ppt/media/image23.svg" ContentType="image/svg+xml"/>
  <Override PartName="/ppt/media/image5.svg" ContentType="image/svg+xml"/>
  <Override PartName="/ppt/media/image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268" r:id="rId3"/>
    <p:sldId id="283" r:id="rId5"/>
    <p:sldId id="286" r:id="rId6"/>
    <p:sldId id="282" r:id="rId7"/>
    <p:sldId id="287" r:id="rId8"/>
    <p:sldId id="260" r:id="rId9"/>
    <p:sldId id="301" r:id="rId10"/>
    <p:sldId id="285" r:id="rId11"/>
    <p:sldId id="267" r:id="rId12"/>
    <p:sldId id="302" r:id="rId13"/>
    <p:sldId id="304" r:id="rId14"/>
    <p:sldId id="305" r:id="rId15"/>
    <p:sldId id="306" r:id="rId16"/>
    <p:sldId id="315" r:id="rId17"/>
    <p:sldId id="316" r:id="rId18"/>
    <p:sldId id="317" r:id="rId19"/>
    <p:sldId id="319" r:id="rId20"/>
    <p:sldId id="325" r:id="rId21"/>
    <p:sldId id="321" r:id="rId22"/>
    <p:sldId id="322" r:id="rId23"/>
    <p:sldId id="323" r:id="rId24"/>
    <p:sldId id="324" r:id="rId25"/>
    <p:sldId id="289" r:id="rId26"/>
  </p:sldIdLst>
  <p:sldSz cx="12192000" cy="6858000"/>
  <p:notesSz cx="6858000" cy="9144000"/>
  <p:embeddedFontLst>
    <p:embeddedFont>
      <p:font typeface="微软雅黑" panose="020B0503020204020204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  <p:embeddedFont>
      <p:font typeface="楷体" panose="02010609060101010101" pitchFamily="49" charset="-122"/>
      <p:regular r:id="rId35"/>
    </p:embeddedFont>
  </p:embeddedFontLst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302A"/>
    <a:srgbClr val="802620"/>
    <a:srgbClr val="CE7900"/>
    <a:srgbClr val="A43229"/>
    <a:srgbClr val="FAF8E3"/>
    <a:srgbClr val="EDAC6E"/>
    <a:srgbClr val="EDBAB6"/>
    <a:srgbClr val="F8E5C1"/>
    <a:srgbClr val="F8DCC1"/>
    <a:srgbClr val="F1C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9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127.xml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svg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image" Target="../media/image9.png"/><Relationship Id="rId7" Type="http://schemas.openxmlformats.org/officeDocument/2006/relationships/image" Target="../media/image25.png"/><Relationship Id="rId6" Type="http://schemas.openxmlformats.org/officeDocument/2006/relationships/image" Target="../media/image21.png"/><Relationship Id="rId5" Type="http://schemas.openxmlformats.org/officeDocument/2006/relationships/tags" Target="../tags/tag92.xml"/><Relationship Id="rId4" Type="http://schemas.openxmlformats.org/officeDocument/2006/relationships/image" Target="../media/image23.svg"/><Relationship Id="rId3" Type="http://schemas.openxmlformats.org/officeDocument/2006/relationships/image" Target="../media/image22.png"/><Relationship Id="rId2" Type="http://schemas.openxmlformats.org/officeDocument/2006/relationships/image" Target="../media/image12.svg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image" Target="../media/image27.png"/><Relationship Id="rId7" Type="http://schemas.openxmlformats.org/officeDocument/2006/relationships/tags" Target="../tags/tag96.xml"/><Relationship Id="rId6" Type="http://schemas.openxmlformats.org/officeDocument/2006/relationships/image" Target="../media/image26.png"/><Relationship Id="rId5" Type="http://schemas.openxmlformats.org/officeDocument/2006/relationships/tags" Target="../tags/tag95.xml"/><Relationship Id="rId4" Type="http://schemas.openxmlformats.org/officeDocument/2006/relationships/image" Target="../media/image21.png"/><Relationship Id="rId3" Type="http://schemas.openxmlformats.org/officeDocument/2006/relationships/tags" Target="../tags/tag94.xml"/><Relationship Id="rId2" Type="http://schemas.openxmlformats.org/officeDocument/2006/relationships/image" Target="../media/image22.png"/><Relationship Id="rId18" Type="http://schemas.openxmlformats.org/officeDocument/2006/relationships/notesSlide" Target="../notesSlides/notesSlide11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03.xml"/><Relationship Id="rId15" Type="http://schemas.openxmlformats.org/officeDocument/2006/relationships/image" Target="../media/image9.png"/><Relationship Id="rId14" Type="http://schemas.openxmlformats.org/officeDocument/2006/relationships/tags" Target="../tags/tag102.xml"/><Relationship Id="rId13" Type="http://schemas.openxmlformats.org/officeDocument/2006/relationships/tags" Target="../tags/tag101.xml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05.xml"/><Relationship Id="rId7" Type="http://schemas.openxmlformats.org/officeDocument/2006/relationships/image" Target="../media/image9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1.png"/><Relationship Id="rId3" Type="http://schemas.openxmlformats.org/officeDocument/2006/relationships/tags" Target="../tags/tag104.xml"/><Relationship Id="rId2" Type="http://schemas.openxmlformats.org/officeDocument/2006/relationships/image" Target="../media/image8.png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07.xml"/><Relationship Id="rId7" Type="http://schemas.openxmlformats.org/officeDocument/2006/relationships/image" Target="../media/image9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1.png"/><Relationship Id="rId3" Type="http://schemas.openxmlformats.org/officeDocument/2006/relationships/tags" Target="../tags/tag106.xml"/><Relationship Id="rId2" Type="http://schemas.openxmlformats.org/officeDocument/2006/relationships/image" Target="../media/image8.png"/><Relationship Id="rId10" Type="http://schemas.openxmlformats.org/officeDocument/2006/relationships/notesSlide" Target="../notesSlides/notesSlide13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09.xml"/><Relationship Id="rId6" Type="http://schemas.openxmlformats.org/officeDocument/2006/relationships/image" Target="../media/image9.png"/><Relationship Id="rId5" Type="http://schemas.openxmlformats.org/officeDocument/2006/relationships/image" Target="../media/image32.png"/><Relationship Id="rId4" Type="http://schemas.openxmlformats.org/officeDocument/2006/relationships/image" Target="../media/image21.png"/><Relationship Id="rId3" Type="http://schemas.openxmlformats.org/officeDocument/2006/relationships/tags" Target="../tags/tag108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11.xml"/><Relationship Id="rId7" Type="http://schemas.openxmlformats.org/officeDocument/2006/relationships/image" Target="../media/image9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1.png"/><Relationship Id="rId3" Type="http://schemas.openxmlformats.org/officeDocument/2006/relationships/tags" Target="../tags/tag110.xml"/><Relationship Id="rId2" Type="http://schemas.openxmlformats.org/officeDocument/2006/relationships/image" Target="../media/image8.png"/><Relationship Id="rId10" Type="http://schemas.openxmlformats.org/officeDocument/2006/relationships/notesSlide" Target="../notesSlides/notesSlide15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png"/><Relationship Id="rId8" Type="http://schemas.microsoft.com/office/2007/relationships/hdphoto" Target="../media/image38.wdp"/><Relationship Id="rId7" Type="http://schemas.openxmlformats.org/officeDocument/2006/relationships/image" Target="../media/image37.png"/><Relationship Id="rId6" Type="http://schemas.microsoft.com/office/2007/relationships/hdphoto" Target="../media/image36.wdp"/><Relationship Id="rId5" Type="http://schemas.openxmlformats.org/officeDocument/2006/relationships/image" Target="../media/image35.png"/><Relationship Id="rId4" Type="http://schemas.openxmlformats.org/officeDocument/2006/relationships/image" Target="../media/image21.png"/><Relationship Id="rId3" Type="http://schemas.openxmlformats.org/officeDocument/2006/relationships/tags" Target="../tags/tag112.xml"/><Relationship Id="rId2" Type="http://schemas.openxmlformats.org/officeDocument/2006/relationships/image" Target="../media/image8.png"/><Relationship Id="rId14" Type="http://schemas.openxmlformats.org/officeDocument/2006/relationships/notesSlide" Target="../notesSlides/notesSlide16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13.xml"/><Relationship Id="rId11" Type="http://schemas.openxmlformats.org/officeDocument/2006/relationships/image" Target="../media/image9.png"/><Relationship Id="rId10" Type="http://schemas.microsoft.com/office/2007/relationships/hdphoto" Target="../media/image40.wdp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microsoft.com/office/2007/relationships/hdphoto" Target="../media/image44.wdp"/><Relationship Id="rId7" Type="http://schemas.openxmlformats.org/officeDocument/2006/relationships/image" Target="../media/image43.png"/><Relationship Id="rId6" Type="http://schemas.microsoft.com/office/2007/relationships/hdphoto" Target="../media/image42.wdp"/><Relationship Id="rId5" Type="http://schemas.openxmlformats.org/officeDocument/2006/relationships/image" Target="../media/image41.png"/><Relationship Id="rId4" Type="http://schemas.openxmlformats.org/officeDocument/2006/relationships/image" Target="../media/image21.png"/><Relationship Id="rId3" Type="http://schemas.openxmlformats.org/officeDocument/2006/relationships/tags" Target="../tags/tag114.xml"/><Relationship Id="rId2" Type="http://schemas.openxmlformats.org/officeDocument/2006/relationships/image" Target="../media/image8.png"/><Relationship Id="rId12" Type="http://schemas.openxmlformats.org/officeDocument/2006/relationships/notesSlide" Target="../notesSlides/notesSlide17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15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image" Target="../media/image47.png"/><Relationship Id="rId7" Type="http://schemas.openxmlformats.org/officeDocument/2006/relationships/image" Target="../media/image46.png"/><Relationship Id="rId6" Type="http://schemas.openxmlformats.org/officeDocument/2006/relationships/image" Target="../media/image9.png"/><Relationship Id="rId5" Type="http://schemas.openxmlformats.org/officeDocument/2006/relationships/image" Target="../media/image45.png"/><Relationship Id="rId4" Type="http://schemas.openxmlformats.org/officeDocument/2006/relationships/image" Target="../media/image21.png"/><Relationship Id="rId3" Type="http://schemas.openxmlformats.org/officeDocument/2006/relationships/tags" Target="../tags/tag116.xml"/><Relationship Id="rId2" Type="http://schemas.openxmlformats.org/officeDocument/2006/relationships/image" Target="../media/image8.png"/><Relationship Id="rId11" Type="http://schemas.openxmlformats.org/officeDocument/2006/relationships/notesSlide" Target="../notesSlides/notesSlide18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microsoft.com/office/2007/relationships/hdphoto" Target="../media/image51.wdp"/><Relationship Id="rId7" Type="http://schemas.openxmlformats.org/officeDocument/2006/relationships/image" Target="../media/image50.png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21.png"/><Relationship Id="rId3" Type="http://schemas.openxmlformats.org/officeDocument/2006/relationships/tags" Target="../tags/tag118.xml"/><Relationship Id="rId2" Type="http://schemas.openxmlformats.org/officeDocument/2006/relationships/image" Target="../media/image8.png"/><Relationship Id="rId12" Type="http://schemas.openxmlformats.org/officeDocument/2006/relationships/notesSlide" Target="../notesSlides/notesSlide19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19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64.xml"/><Relationship Id="rId7" Type="http://schemas.openxmlformats.org/officeDocument/2006/relationships/image" Target="../media/image7.svg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1" Type="http://schemas.openxmlformats.org/officeDocument/2006/relationships/notesSlide" Target="../notesSlides/notesSlide2.xml"/><Relationship Id="rId20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9" Type="http://schemas.openxmlformats.org/officeDocument/2006/relationships/tags" Target="../tags/tag73.xml"/><Relationship Id="rId18" Type="http://schemas.openxmlformats.org/officeDocument/2006/relationships/image" Target="../media/image9.png"/><Relationship Id="rId17" Type="http://schemas.openxmlformats.org/officeDocument/2006/relationships/tags" Target="../tags/tag72.xml"/><Relationship Id="rId16" Type="http://schemas.openxmlformats.org/officeDocument/2006/relationships/tags" Target="../tags/tag71.xml"/><Relationship Id="rId15" Type="http://schemas.openxmlformats.org/officeDocument/2006/relationships/tags" Target="../tags/tag70.xml"/><Relationship Id="rId14" Type="http://schemas.openxmlformats.org/officeDocument/2006/relationships/tags" Target="../tags/tag69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image" Target="../media/image9.png"/><Relationship Id="rId7" Type="http://schemas.microsoft.com/office/2007/relationships/hdphoto" Target="../media/image54.wdp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21.png"/><Relationship Id="rId3" Type="http://schemas.openxmlformats.org/officeDocument/2006/relationships/tags" Target="../tags/tag120.xml"/><Relationship Id="rId2" Type="http://schemas.openxmlformats.org/officeDocument/2006/relationships/image" Target="../media/image8.png"/><Relationship Id="rId11" Type="http://schemas.openxmlformats.org/officeDocument/2006/relationships/notesSlide" Target="../notesSlides/notesSlide20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23.xml"/><Relationship Id="rId7" Type="http://schemas.openxmlformats.org/officeDocument/2006/relationships/image" Target="../media/image9.png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21.png"/><Relationship Id="rId3" Type="http://schemas.openxmlformats.org/officeDocument/2006/relationships/tags" Target="../tags/tag122.xml"/><Relationship Id="rId2" Type="http://schemas.openxmlformats.org/officeDocument/2006/relationships/image" Target="../media/image8.png"/><Relationship Id="rId10" Type="http://schemas.openxmlformats.org/officeDocument/2006/relationships/notesSlide" Target="../notesSlides/notesSlide21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25.xml"/><Relationship Id="rId7" Type="http://schemas.openxmlformats.org/officeDocument/2006/relationships/image" Target="../media/image9.png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21.png"/><Relationship Id="rId3" Type="http://schemas.openxmlformats.org/officeDocument/2006/relationships/tags" Target="../tags/tag124.xml"/><Relationship Id="rId2" Type="http://schemas.openxmlformats.org/officeDocument/2006/relationships/image" Target="../media/image8.png"/><Relationship Id="rId10" Type="http://schemas.openxmlformats.org/officeDocument/2006/relationships/notesSlide" Target="../notesSlides/notesSlide22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26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23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image" Target="../media/image8.png"/><Relationship Id="rId7" Type="http://schemas.openxmlformats.org/officeDocument/2006/relationships/image" Target="../media/image7.svg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76.xml"/><Relationship Id="rId12" Type="http://schemas.openxmlformats.org/officeDocument/2006/relationships/image" Target="../media/image9.png"/><Relationship Id="rId11" Type="http://schemas.openxmlformats.org/officeDocument/2006/relationships/tags" Target="../tags/tag75.xml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Relationship Id="rId3" Type="http://schemas.openxmlformats.org/officeDocument/2006/relationships/tags" Target="../tags/tag77.xml"/><Relationship Id="rId2" Type="http://schemas.openxmlformats.org/officeDocument/2006/relationships/image" Target="../media/image12.svg"/><Relationship Id="rId17" Type="http://schemas.openxmlformats.org/officeDocument/2006/relationships/notesSlide" Target="../notesSlides/notesSlide4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79.xml"/><Relationship Id="rId14" Type="http://schemas.openxmlformats.org/officeDocument/2006/relationships/tags" Target="../tags/tag78.xml"/><Relationship Id="rId13" Type="http://schemas.microsoft.com/office/2007/relationships/hdphoto" Target="../media/image20.wdp"/><Relationship Id="rId12" Type="http://schemas.openxmlformats.org/officeDocument/2006/relationships/image" Target="../media/image19.png"/><Relationship Id="rId11" Type="http://schemas.microsoft.com/office/2007/relationships/hdphoto" Target="../media/image18.wdp"/><Relationship Id="rId10" Type="http://schemas.openxmlformats.org/officeDocument/2006/relationships/image" Target="../media/image17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image" Target="../media/image8.png"/><Relationship Id="rId7" Type="http://schemas.openxmlformats.org/officeDocument/2006/relationships/image" Target="../media/image7.svg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82.xml"/><Relationship Id="rId12" Type="http://schemas.openxmlformats.org/officeDocument/2006/relationships/image" Target="../media/image9.png"/><Relationship Id="rId11" Type="http://schemas.openxmlformats.org/officeDocument/2006/relationships/tags" Target="../tags/tag81.xml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84.xml"/><Relationship Id="rId6" Type="http://schemas.openxmlformats.org/officeDocument/2006/relationships/image" Target="../media/image9.png"/><Relationship Id="rId5" Type="http://schemas.openxmlformats.org/officeDocument/2006/relationships/image" Target="../media/image21.png"/><Relationship Id="rId4" Type="http://schemas.openxmlformats.org/officeDocument/2006/relationships/tags" Target="../tags/tag83.xml"/><Relationship Id="rId3" Type="http://schemas.openxmlformats.org/officeDocument/2006/relationships/image" Target="../media/image8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86.xml"/><Relationship Id="rId6" Type="http://schemas.openxmlformats.org/officeDocument/2006/relationships/image" Target="../media/image9.png"/><Relationship Id="rId5" Type="http://schemas.openxmlformats.org/officeDocument/2006/relationships/image" Target="../media/image21.png"/><Relationship Id="rId4" Type="http://schemas.openxmlformats.org/officeDocument/2006/relationships/tags" Target="../tags/tag85.xml"/><Relationship Id="rId3" Type="http://schemas.openxmlformats.org/officeDocument/2006/relationships/image" Target="../media/image8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8.png"/><Relationship Id="rId7" Type="http://schemas.openxmlformats.org/officeDocument/2006/relationships/image" Target="../media/image7.svg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89.xml"/><Relationship Id="rId12" Type="http://schemas.openxmlformats.org/officeDocument/2006/relationships/image" Target="../media/image9.png"/><Relationship Id="rId11" Type="http://schemas.openxmlformats.org/officeDocument/2006/relationships/tags" Target="../tags/tag88.xml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image" Target="../media/image9.png"/><Relationship Id="rId7" Type="http://schemas.openxmlformats.org/officeDocument/2006/relationships/image" Target="../media/image24.png"/><Relationship Id="rId6" Type="http://schemas.openxmlformats.org/officeDocument/2006/relationships/image" Target="../media/image21.png"/><Relationship Id="rId5" Type="http://schemas.openxmlformats.org/officeDocument/2006/relationships/tags" Target="../tags/tag90.xml"/><Relationship Id="rId4" Type="http://schemas.openxmlformats.org/officeDocument/2006/relationships/image" Target="../media/image23.svg"/><Relationship Id="rId3" Type="http://schemas.openxmlformats.org/officeDocument/2006/relationships/image" Target="../media/image22.png"/><Relationship Id="rId2" Type="http://schemas.openxmlformats.org/officeDocument/2006/relationships/image" Target="../media/image12.sv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302A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6" name="组合 45"/>
          <p:cNvGrpSpPr/>
          <p:nvPr/>
        </p:nvGrpSpPr>
        <p:grpSpPr>
          <a:xfrm>
            <a:off x="0" y="-609600"/>
            <a:ext cx="12192000" cy="7467600"/>
            <a:chOff x="0" y="-960"/>
            <a:chExt cx="19200" cy="11760"/>
          </a:xfrm>
        </p:grpSpPr>
        <p:pic>
          <p:nvPicPr>
            <p:cNvPr id="27" name="图片 26" descr="e72d4e44b72d307397bb7e69cf4cae2"/>
            <p:cNvPicPr>
              <a:picLocks noChangeAspect="1"/>
            </p:cNvPicPr>
            <p:nvPr/>
          </p:nvPicPr>
          <p:blipFill>
            <a:blip r:embed="rId1"/>
            <a:srcRect l="72434" t="38426" r="5826" b="278"/>
            <a:stretch>
              <a:fillRect/>
            </a:stretch>
          </p:blipFill>
          <p:spPr>
            <a:xfrm>
              <a:off x="0" y="3490"/>
              <a:ext cx="3667" cy="7310"/>
            </a:xfrm>
            <a:prstGeom prst="rect">
              <a:avLst/>
            </a:prstGeom>
          </p:spPr>
        </p:pic>
        <p:pic>
          <p:nvPicPr>
            <p:cNvPr id="26" name="图片 25" descr="china [转换]-01"/>
            <p:cNvPicPr>
              <a:picLocks noChangeAspect="1"/>
            </p:cNvPicPr>
            <p:nvPr/>
          </p:nvPicPr>
          <p:blipFill>
            <a:blip r:embed="rId2">
              <a:lum contrast="42000"/>
            </a:blip>
            <a:srcRect l="35375" t="70620" r="46938"/>
            <a:stretch>
              <a:fillRect/>
            </a:stretch>
          </p:blipFill>
          <p:spPr>
            <a:xfrm flipH="1">
              <a:off x="704" y="6424"/>
              <a:ext cx="5105" cy="3918"/>
            </a:xfrm>
            <a:prstGeom prst="rect">
              <a:avLst/>
            </a:prstGeom>
          </p:spPr>
        </p:pic>
        <p:pic>
          <p:nvPicPr>
            <p:cNvPr id="20" name="图片 19" descr="e72d4e44b72d307397bb7e69cf4cae2"/>
            <p:cNvPicPr>
              <a:picLocks noChangeAspect="1"/>
            </p:cNvPicPr>
            <p:nvPr/>
          </p:nvPicPr>
          <p:blipFill>
            <a:blip r:embed="rId1"/>
            <a:srcRect l="52769" t="38426" r="11855" b="278"/>
            <a:stretch>
              <a:fillRect/>
            </a:stretch>
          </p:blipFill>
          <p:spPr>
            <a:xfrm>
              <a:off x="13796" y="4180"/>
              <a:ext cx="5404" cy="6620"/>
            </a:xfrm>
            <a:prstGeom prst="rect">
              <a:avLst/>
            </a:prstGeom>
          </p:spPr>
        </p:pic>
        <p:pic>
          <p:nvPicPr>
            <p:cNvPr id="7" name="图片 6" descr="china [转换]-01"/>
            <p:cNvPicPr>
              <a:picLocks noChangeAspect="1"/>
            </p:cNvPicPr>
            <p:nvPr/>
          </p:nvPicPr>
          <p:blipFill>
            <a:blip r:embed="rId2"/>
            <a:srcRect l="27203" t="14634" r="53068" b="32503"/>
            <a:stretch>
              <a:fillRect/>
            </a:stretch>
          </p:blipFill>
          <p:spPr>
            <a:xfrm>
              <a:off x="13857" y="5653"/>
              <a:ext cx="3788" cy="4689"/>
            </a:xfrm>
            <a:prstGeom prst="rect">
              <a:avLst/>
            </a:prstGeom>
          </p:spPr>
        </p:pic>
        <p:pic>
          <p:nvPicPr>
            <p:cNvPr id="11" name="图片 10" descr="6467811-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1"/>
              <a:ext cx="19200" cy="10801"/>
            </a:xfrm>
            <a:prstGeom prst="rect">
              <a:avLst/>
            </a:prstGeom>
          </p:spPr>
        </p:pic>
        <p:pic>
          <p:nvPicPr>
            <p:cNvPr id="14" name="图片 13" descr="32313535323937363b32313535323938363bd1ccbba8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87" y="283"/>
              <a:ext cx="1169" cy="1169"/>
            </a:xfrm>
            <a:prstGeom prst="rect">
              <a:avLst/>
            </a:prstGeom>
          </p:spPr>
        </p:pic>
        <p:pic>
          <p:nvPicPr>
            <p:cNvPr id="16" name="图片 15" descr="32313535323937363b32313535323938363bd1ccbba8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5257" y="1609"/>
              <a:ext cx="988" cy="988"/>
            </a:xfrm>
            <a:prstGeom prst="rect">
              <a:avLst/>
            </a:prstGeom>
          </p:spPr>
        </p:pic>
        <p:pic>
          <p:nvPicPr>
            <p:cNvPr id="23" name="图片 22" descr="32313535323831343b32313535323739393bd1ccbba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2608" y="7647"/>
              <a:ext cx="872" cy="872"/>
            </a:xfrm>
            <a:prstGeom prst="rect">
              <a:avLst/>
            </a:prstGeom>
          </p:spPr>
        </p:pic>
        <p:pic>
          <p:nvPicPr>
            <p:cNvPr id="24" name="图片 23" descr="32313535323831343b32313535323739393bd1ccbba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08" y="3352"/>
              <a:ext cx="1108" cy="1108"/>
            </a:xfrm>
            <a:prstGeom prst="rect">
              <a:avLst/>
            </a:prstGeom>
          </p:spPr>
        </p:pic>
        <p:pic>
          <p:nvPicPr>
            <p:cNvPr id="25" name="图片 24" descr="32313535323831343b32313535323739393bd1ccbba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3162" y="-960"/>
              <a:ext cx="2225" cy="2225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4677410" y="4933315"/>
            <a:ext cx="3128010" cy="375920"/>
            <a:chOff x="7682" y="7769"/>
            <a:chExt cx="3580" cy="592"/>
          </a:xfrm>
        </p:grpSpPr>
        <p:sp>
          <p:nvSpPr>
            <p:cNvPr id="48" name="矩形 47"/>
            <p:cNvSpPr/>
            <p:nvPr/>
          </p:nvSpPr>
          <p:spPr>
            <a:xfrm>
              <a:off x="7682" y="7776"/>
              <a:ext cx="3580" cy="581"/>
            </a:xfrm>
            <a:prstGeom prst="rect">
              <a:avLst/>
            </a:prstGeom>
            <a:solidFill>
              <a:srgbClr val="DA3E30"/>
            </a:solidFill>
            <a:ln w="19050">
              <a:solidFill>
                <a:srgbClr val="FED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892" y="7796"/>
              <a:ext cx="0" cy="547"/>
            </a:xfrm>
            <a:prstGeom prst="line">
              <a:avLst/>
            </a:prstGeom>
            <a:ln w="28575">
              <a:solidFill>
                <a:srgbClr val="FED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7812" y="7778"/>
              <a:ext cx="0" cy="565"/>
            </a:xfrm>
            <a:prstGeom prst="line">
              <a:avLst/>
            </a:prstGeom>
            <a:ln w="9525">
              <a:solidFill>
                <a:srgbClr val="FED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1053" y="7769"/>
              <a:ext cx="0" cy="592"/>
            </a:xfrm>
            <a:prstGeom prst="line">
              <a:avLst/>
            </a:prstGeom>
            <a:ln w="28575">
              <a:solidFill>
                <a:srgbClr val="FED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1133" y="7778"/>
              <a:ext cx="0" cy="565"/>
            </a:xfrm>
            <a:prstGeom prst="line">
              <a:avLst/>
            </a:prstGeom>
            <a:ln w="9525">
              <a:solidFill>
                <a:srgbClr val="FED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文本框 52"/>
          <p:cNvSpPr txBox="1"/>
          <p:nvPr/>
        </p:nvSpPr>
        <p:spPr>
          <a:xfrm>
            <a:off x="3769360" y="922020"/>
            <a:ext cx="46532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dist"/>
            <a:r>
              <a:rPr lang="zh-CN" altLang="en-US" sz="8800">
                <a:solidFill>
                  <a:srgbClr val="862821"/>
                </a:solidFill>
                <a:latin typeface="汉仪行楷简" panose="02010600000101010101" charset="-122"/>
                <a:ea typeface="汉仪行楷简" panose="02010600000101010101" charset="-122"/>
              </a:rPr>
              <a:t>欢度十一</a:t>
            </a:r>
            <a:endParaRPr lang="zh-CN" altLang="en-US" sz="8800">
              <a:solidFill>
                <a:srgbClr val="862821"/>
              </a:solidFill>
              <a:latin typeface="汉仪行楷简" panose="02010600000101010101" charset="-122"/>
              <a:ea typeface="汉仪行楷简" panose="02010600000101010101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210560" y="2244090"/>
            <a:ext cx="57708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dist"/>
            <a:r>
              <a:rPr lang="zh-CN" altLang="en-US" sz="8800">
                <a:solidFill>
                  <a:srgbClr val="862821"/>
                </a:solidFill>
                <a:latin typeface="汉仪行楷简" panose="02010600000101010101" charset="-122"/>
                <a:ea typeface="汉仪行楷简" panose="02010600000101010101" charset="-122"/>
              </a:rPr>
              <a:t>喜迎国庆节</a:t>
            </a:r>
            <a:endParaRPr lang="zh-CN" altLang="en-US" sz="8800">
              <a:solidFill>
                <a:srgbClr val="862821"/>
              </a:solidFill>
              <a:latin typeface="汉仪行楷简" panose="02010600000101010101" charset="-122"/>
              <a:ea typeface="汉仪行楷简" panose="02010600000101010101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4768850" y="3926840"/>
            <a:ext cx="0" cy="551180"/>
          </a:xfrm>
          <a:prstGeom prst="line">
            <a:avLst/>
          </a:prstGeom>
          <a:ln w="19050">
            <a:solidFill>
              <a:srgbClr val="FED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3858260" y="922020"/>
            <a:ext cx="46532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dist"/>
            <a:r>
              <a:rPr lang="zh-CN" altLang="en-US" sz="8800">
                <a:solidFill>
                  <a:srgbClr val="FEDF7F"/>
                </a:solidFill>
                <a:latin typeface="汉仪行楷简" panose="02010600000101010101" charset="-122"/>
                <a:ea typeface="汉仪行楷简" panose="02010600000101010101" charset="-122"/>
              </a:rPr>
              <a:t>欢度十一</a:t>
            </a:r>
            <a:endParaRPr lang="zh-CN" altLang="en-US" sz="8800">
              <a:solidFill>
                <a:srgbClr val="FEDF7F"/>
              </a:solidFill>
              <a:latin typeface="汉仪行楷简" panose="02010600000101010101" charset="-122"/>
              <a:ea typeface="汉仪行楷简" panose="02010600000101010101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299460" y="2244090"/>
            <a:ext cx="57708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dist"/>
            <a:r>
              <a:rPr lang="zh-CN" altLang="en-US" sz="8800">
                <a:solidFill>
                  <a:srgbClr val="FEDF7F"/>
                </a:solidFill>
                <a:latin typeface="汉仪行楷简" panose="02010600000101010101" charset="-122"/>
                <a:ea typeface="汉仪行楷简" panose="02010600000101010101" charset="-122"/>
              </a:rPr>
              <a:t>喜迎国庆节</a:t>
            </a:r>
            <a:endParaRPr lang="zh-CN" altLang="en-US" sz="8800">
              <a:solidFill>
                <a:srgbClr val="FEDF7F"/>
              </a:solidFill>
              <a:latin typeface="汉仪行楷简" panose="02010600000101010101" charset="-122"/>
              <a:ea typeface="汉仪行楷简" panose="02010600000101010101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896485" y="3926840"/>
            <a:ext cx="257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8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活动运营方案</a:t>
            </a:r>
            <a:endParaRPr lang="zh-CN" altLang="en-US" sz="2800" b="1">
              <a:solidFill>
                <a:srgbClr val="FEDF7F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7600315" y="3912235"/>
            <a:ext cx="0" cy="551180"/>
          </a:xfrm>
          <a:prstGeom prst="line">
            <a:avLst/>
          </a:prstGeom>
          <a:ln w="19050">
            <a:solidFill>
              <a:srgbClr val="FED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4933950" y="4933315"/>
            <a:ext cx="27108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6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酷渲（北京）科技有限</a:t>
            </a:r>
            <a:r>
              <a:rPr lang="zh-CN" altLang="en-US" sz="16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公司</a:t>
            </a:r>
            <a:endParaRPr lang="zh-CN" altLang="en-US" sz="1600" b="1">
              <a:solidFill>
                <a:srgbClr val="FEDF7F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8"/>
          <a:srcRect l="21206" t="28258" r="44682" b="27509"/>
          <a:stretch>
            <a:fillRect/>
          </a:stretch>
        </p:blipFill>
        <p:spPr>
          <a:xfrm rot="20700000">
            <a:off x="1358900" y="2113915"/>
            <a:ext cx="1929130" cy="1354455"/>
          </a:xfrm>
          <a:prstGeom prst="rect">
            <a:avLst/>
          </a:prstGeom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国庆节是由一个国家制定的用来纪念国家本身的法定假日。它们通常是这个国家的独立、宪法的签署、元首诞辰或其他有重大纪念意义的周年纪念日;也有些是这个国家守护神的圣人节。</a:t>
            </a:r>
            <a:endParaRPr lang="zh-CN" altLang="en-US"/>
          </a:p>
          <a:p>
            <a:pPr algn="ctr"/>
            <a:endParaRPr lang="zh-CN" altLang="en-US"/>
          </a:p>
          <a:p>
            <a:pPr algn="ctr"/>
            <a:r>
              <a:rPr lang="zh-CN" altLang="en-US"/>
              <a:t>虽然绝大部分国家都有类似的纪念日，但是由于复杂的政治关系，部分国家的这一节日不能够称为国庆日，比如美国只有独立日，没有国庆日，但是两者意义相同。</a:t>
            </a: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0040" y="27876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4253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平台常规操作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说明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pic>
        <p:nvPicPr>
          <p:cNvPr id="8" name="图片 7" descr="32313539383330383b32313539383330313bb5c6c1fd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780000" flipH="1">
            <a:off x="10172065" y="213995"/>
            <a:ext cx="914400" cy="914400"/>
          </a:xfrm>
          <a:prstGeom prst="rect">
            <a:avLst/>
          </a:prstGeom>
        </p:spPr>
      </p:pic>
      <p:pic>
        <p:nvPicPr>
          <p:cNvPr id="15" name="图片 14" descr="32313539383330383b32313539383330313bb5c6c1fd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640000" flipH="1">
            <a:off x="11226800" y="1273810"/>
            <a:ext cx="714375" cy="714375"/>
          </a:xfrm>
          <a:prstGeom prst="rect">
            <a:avLst/>
          </a:prstGeom>
        </p:spPr>
      </p:pic>
      <p:pic>
        <p:nvPicPr>
          <p:cNvPr id="17" name="图片 16" descr="3e49e0ce0959bb609a47c5da6826aab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1168400" y="2261235"/>
            <a:ext cx="482981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设置平台启动页操作路径：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 管理后台-管理-门户设置-启动页配置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启动页开关：启用状态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端口选择：小程序/其他端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  目前小程序支持自定义启动页停留时长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 启动页配置-点击“更改”选择对应在启动页，上传完成后点击保存。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</p:txBody>
      </p:sp>
      <p:sp>
        <p:nvSpPr>
          <p:cNvPr id="19" name="íṥḻiḓè"/>
          <p:cNvSpPr>
            <a:spLocks noGrp="1"/>
          </p:cNvSpPr>
          <p:nvPr>
            <p:ph type="title"/>
          </p:nvPr>
        </p:nvSpPr>
        <p:spPr>
          <a:xfrm>
            <a:off x="1273810" y="1317625"/>
            <a:ext cx="8157210" cy="608965"/>
          </a:xfrm>
        </p:spPr>
        <p:txBody>
          <a:bodyPr>
            <a:noAutofit/>
          </a:bodyPr>
          <a:p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平台功能及相应展示模块（</a:t>
            </a:r>
            <a:r>
              <a:rPr lang="en-US" altLang="zh-CN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banner</a:t>
            </a:r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、启动页、</a:t>
            </a:r>
            <a:r>
              <a:rPr lang="en-US" altLang="zh-CN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icon</a:t>
            </a:r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）设置</a:t>
            </a:r>
            <a:endParaRPr lang="zh-CN" altLang="en-US" sz="2000" b="1" spc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6645" y="1926590"/>
            <a:ext cx="5163820" cy="437705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国庆节是由一个国家制定的用来纪念国家本身的法定假日。它们通常是这个国家的独立、宪法的签署、元首诞辰或其他有重大纪念意义的周年纪念日;也有些是这个国家守护神的圣人节。</a:t>
            </a:r>
            <a:endParaRPr lang="zh-CN" altLang="en-US"/>
          </a:p>
          <a:p>
            <a:pPr algn="ctr"/>
            <a:endParaRPr lang="zh-CN" altLang="en-US"/>
          </a:p>
          <a:p>
            <a:pPr algn="ctr"/>
            <a:r>
              <a:rPr lang="zh-CN" altLang="en-US"/>
              <a:t>虽然绝大部分国家都有类似的纪念日，但是由于复杂的政治关系，部分国家的这一节日不能够称为国庆日，比如美国只有独立日，没有国庆日，但是两者意义相同。</a:t>
            </a: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0040" y="27876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4253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平台常规操作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说明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pic>
        <p:nvPicPr>
          <p:cNvPr id="8" name="图片 7" descr="32313539383330383b32313539383330313bb5c6c1f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780000" flipH="1">
            <a:off x="10172065" y="213995"/>
            <a:ext cx="914400" cy="914400"/>
          </a:xfrm>
          <a:prstGeom prst="rect">
            <a:avLst/>
          </a:prstGeom>
        </p:spPr>
      </p:pic>
      <p:pic>
        <p:nvPicPr>
          <p:cNvPr id="15" name="图片 14" descr="32313539383330383b32313539383330313bb5c6c1f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640000" flipH="1">
            <a:off x="11226800" y="1273810"/>
            <a:ext cx="714375" cy="714375"/>
          </a:xfrm>
          <a:prstGeom prst="rect">
            <a:avLst/>
          </a:prstGeom>
        </p:spPr>
      </p:pic>
      <p:pic>
        <p:nvPicPr>
          <p:cNvPr id="17" name="图片 16" descr="3e49e0ce0959bb609a47c5da6826aa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1168400" y="2136140"/>
            <a:ext cx="98285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移动端自定义-点击icon宫格-找到社区-点击移动箭头，将社区移至前十-点击“编辑”，替换icon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</p:txBody>
      </p:sp>
      <p:sp>
        <p:nvSpPr>
          <p:cNvPr id="19" name="íṥḻiḓè"/>
          <p:cNvSpPr>
            <a:spLocks noGrp="1"/>
          </p:cNvSpPr>
          <p:nvPr>
            <p:ph type="title"/>
          </p:nvPr>
        </p:nvSpPr>
        <p:spPr>
          <a:xfrm>
            <a:off x="1273810" y="1317625"/>
            <a:ext cx="8157210" cy="608965"/>
          </a:xfrm>
        </p:spPr>
        <p:txBody>
          <a:bodyPr>
            <a:noAutofit/>
          </a:bodyPr>
          <a:p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平台功能及相应展示模块（</a:t>
            </a:r>
            <a:r>
              <a:rPr lang="en-US" altLang="zh-CN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banner</a:t>
            </a:r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、启动页、</a:t>
            </a:r>
            <a:r>
              <a:rPr lang="en-US" altLang="zh-CN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icon</a:t>
            </a:r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）设置</a:t>
            </a:r>
            <a:endParaRPr lang="zh-CN" altLang="en-US" sz="2000" b="1" spc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652" t="33393" b="19437"/>
          <a:stretch>
            <a:fillRect/>
          </a:stretch>
        </p:blipFill>
        <p:spPr>
          <a:xfrm>
            <a:off x="1829435" y="3140075"/>
            <a:ext cx="3291205" cy="18415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012180" y="3140075"/>
            <a:ext cx="3268980" cy="184404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9"/>
            </p:custDataLst>
          </p:nvPr>
        </p:nvSpPr>
        <p:spPr>
          <a:xfrm>
            <a:off x="3217545" y="5205095"/>
            <a:ext cx="818515" cy="305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4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icon</a:t>
            </a:r>
            <a:r>
              <a:rPr lang="zh-CN" altLang="en-US" sz="14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宫格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D09248"/>
              </a:solidFill>
              <a:effectLst/>
              <a:uFillTx/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Arial" panose="020B0604020202020204"/>
            </a:endParaRPr>
          </a:p>
        </p:txBody>
      </p:sp>
      <p:sp>
        <p:nvSpPr>
          <p:cNvPr id="23" name="文本框 22"/>
          <p:cNvSpPr txBox="1"/>
          <p:nvPr>
            <p:custDataLst>
              <p:tags r:id="rId10"/>
            </p:custDataLst>
          </p:nvPr>
        </p:nvSpPr>
        <p:spPr>
          <a:xfrm>
            <a:off x="7433945" y="5205095"/>
            <a:ext cx="623570" cy="305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D09248"/>
                </a:solidFill>
                <a:effectLst/>
                <a:uFillTx/>
                <a:latin typeface="Source Han Sans CN Bold" panose="020B0200000000000000" charset="-122"/>
                <a:ea typeface="Source Han Sans CN Bold" panose="020B0200000000000000" charset="-122"/>
                <a:cs typeface="微软雅黑" panose="020B0503020204020204" charset="-122"/>
                <a:sym typeface="Arial" panose="020B0604020202020204"/>
              </a:rPr>
              <a:t>社区栏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D09248"/>
              </a:solidFill>
              <a:effectLst/>
              <a:uFillTx/>
              <a:latin typeface="Source Han Sans CN Bold" panose="020B0200000000000000" charset="-122"/>
              <a:ea typeface="Source Han Sans CN Bold" panose="020B0200000000000000" charset="-122"/>
              <a:cs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49" name="直接连接符 48"/>
          <p:cNvCxnSpPr/>
          <p:nvPr>
            <p:custDataLst>
              <p:tags r:id="rId11"/>
            </p:custDataLst>
          </p:nvPr>
        </p:nvCxnSpPr>
        <p:spPr>
          <a:xfrm>
            <a:off x="9196705" y="3873500"/>
            <a:ext cx="790575" cy="0"/>
          </a:xfrm>
          <a:prstGeom prst="line">
            <a:avLst/>
          </a:prstGeom>
          <a:noFill/>
          <a:ln w="12700" cap="flat">
            <a:solidFill>
              <a:srgbClr val="F39F03"/>
            </a:solidFill>
            <a:prstDash val="solid"/>
            <a:miter lim="800000"/>
          </a:ln>
          <a:effectLst/>
        </p:spPr>
      </p:cxnSp>
      <p:sp>
        <p:nvSpPr>
          <p:cNvPr id="50" name="文本框 49"/>
          <p:cNvSpPr txBox="1"/>
          <p:nvPr>
            <p:custDataLst>
              <p:tags r:id="rId12"/>
            </p:custDataLst>
          </p:nvPr>
        </p:nvSpPr>
        <p:spPr>
          <a:xfrm>
            <a:off x="9999980" y="3720465"/>
            <a:ext cx="699770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微软雅黑" panose="020B0503020204020204" charset="-122"/>
                <a:sym typeface="Arial" panose="020B0604020202020204"/>
              </a:rPr>
              <a:t>移动箭头</a:t>
            </a:r>
            <a:endParaRPr kumimoji="0" lang="zh-CN" altLang="en-US" sz="12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Source Han Sans CN Regular" panose="020B0200000000000000" charset="-122"/>
              <a:ea typeface="Source Han Sans CN Regular" panose="020B0200000000000000" charset="-122"/>
              <a:cs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51" name="直接连接符 50"/>
          <p:cNvCxnSpPr/>
          <p:nvPr>
            <p:custDataLst>
              <p:tags r:id="rId13"/>
            </p:custDataLst>
          </p:nvPr>
        </p:nvCxnSpPr>
        <p:spPr>
          <a:xfrm>
            <a:off x="7251700" y="4693285"/>
            <a:ext cx="2735580" cy="0"/>
          </a:xfrm>
          <a:prstGeom prst="line">
            <a:avLst/>
          </a:prstGeom>
          <a:noFill/>
          <a:ln w="12700" cap="flat">
            <a:solidFill>
              <a:srgbClr val="F39F03"/>
            </a:solidFill>
            <a:prstDash val="solid"/>
            <a:miter lim="800000"/>
          </a:ln>
          <a:effectLst/>
        </p:spPr>
      </p:cxnSp>
      <p:sp>
        <p:nvSpPr>
          <p:cNvPr id="52" name="文本框 51"/>
          <p:cNvSpPr txBox="1"/>
          <p:nvPr>
            <p:custDataLst>
              <p:tags r:id="rId14"/>
            </p:custDataLst>
          </p:nvPr>
        </p:nvSpPr>
        <p:spPr>
          <a:xfrm>
            <a:off x="9999980" y="4556125"/>
            <a:ext cx="1004570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编辑替换</a:t>
            </a:r>
            <a:r>
              <a:rPr kumimoji="0" lang="en-US" altLang="zh-CN" sz="12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icon</a:t>
            </a:r>
            <a:endParaRPr kumimoji="0" lang="en-US" altLang="zh-CN" sz="12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0040" y="27876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平台常规操作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说明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2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pic>
        <p:nvPicPr>
          <p:cNvPr id="3" name="图片 2" descr="3e49e0ce0959bb609a47c5da6826aa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7" name="íṥḻiḓè"/>
          <p:cNvSpPr>
            <a:spLocks noGrp="1"/>
          </p:cNvSpPr>
          <p:nvPr>
            <p:ph type="title"/>
          </p:nvPr>
        </p:nvSpPr>
        <p:spPr>
          <a:xfrm>
            <a:off x="1273810" y="1220470"/>
            <a:ext cx="7255510" cy="608965"/>
          </a:xfrm>
        </p:spPr>
        <p:txBody>
          <a:bodyPr>
            <a:noAutofit/>
          </a:bodyPr>
          <a:p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活动 1 ：国庆“积分大乱斗”</a:t>
            </a:r>
            <a:endParaRPr lang="zh-CN" altLang="en-US" sz="2000" b="1"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9320" y="1971675"/>
            <a:ext cx="6637020" cy="3124835"/>
          </a:xfrm>
          <a:prstGeom prst="rect">
            <a:avLst/>
          </a:prstGeom>
        </p:spPr>
      </p:pic>
      <p:sp>
        <p:nvSpPr>
          <p:cNvPr id="5" name="文本框 4" descr="7b0a2020202022776f7264617274223a20227b5c2269645c223a32353030323138342c5c227469645c223a5c225c227d220a7d0a"/>
          <p:cNvSpPr txBox="1"/>
          <p:nvPr/>
        </p:nvSpPr>
        <p:spPr>
          <a:xfrm>
            <a:off x="7058025" y="1418590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管理端编辑页面展示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8230" y="2131695"/>
            <a:ext cx="353377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、设置积分规则</a:t>
            </a:r>
            <a:endParaRPr lang="zh-CN" altLang="en-US" sz="1400" b="1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管理后台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运营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积分管理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积分设置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每日签到（关闭状态可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编辑）</a:t>
            </a:r>
            <a:endParaRPr lang="zh-CN" alt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注意：</a:t>
            </a:r>
            <a:r>
              <a:rPr lang="en-US" altLang="zh-CN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、若企业设置有积分上限，建议该活动开展期间积分上限设置较高，避免双倍积分影响学员获取。</a:t>
            </a:r>
            <a:endParaRPr lang="zh-CN" altLang="en-US" sz="1400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、建议开启</a:t>
            </a:r>
            <a:r>
              <a:rPr lang="en-US" altLang="zh-CN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签到弹窗</a:t>
            </a:r>
            <a:r>
              <a:rPr lang="en-US" altLang="zh-CN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1400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400" b="1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汉仪仿宋简" panose="02010600000101010101" charset="-128"/>
              <a:sym typeface="Arial" panose="020B06040202020202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8965" y="4041140"/>
            <a:ext cx="3890645" cy="2472055"/>
          </a:xfrm>
          <a:prstGeom prst="rect">
            <a:avLst/>
          </a:prstGeom>
        </p:spPr>
      </p:pic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0040" y="27876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平台常规操作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说明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2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pic>
        <p:nvPicPr>
          <p:cNvPr id="3" name="图片 2" descr="3e49e0ce0959bb609a47c5da6826aa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7" name="íṥḻiḓè"/>
          <p:cNvSpPr>
            <a:spLocks noGrp="1"/>
          </p:cNvSpPr>
          <p:nvPr>
            <p:ph type="title"/>
          </p:nvPr>
        </p:nvSpPr>
        <p:spPr>
          <a:xfrm>
            <a:off x="1273810" y="1220470"/>
            <a:ext cx="7255510" cy="608965"/>
          </a:xfrm>
        </p:spPr>
        <p:txBody>
          <a:bodyPr>
            <a:noAutofit/>
          </a:bodyPr>
          <a:p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活动 1 ：国庆“积分大乱斗”</a:t>
            </a:r>
            <a:endParaRPr lang="zh-CN" altLang="en-US" sz="2000" b="1"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 descr="7b0a2020202022776f7264617274223a20227b5c2269645c223a32353030323138342c5c227469645c223a5c225c227d220a7d0a"/>
          <p:cNvSpPr txBox="1"/>
          <p:nvPr/>
        </p:nvSpPr>
        <p:spPr>
          <a:xfrm>
            <a:off x="7058025" y="1418590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管理端编辑页面展示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8230" y="2131695"/>
            <a:ext cx="353377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、积分商城</a:t>
            </a:r>
            <a:endParaRPr lang="zh-CN" altLang="en-US" sz="1400" b="1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管理后台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运营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积分管理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积分设置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积分商城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新建（商品基本信息、商品领取、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兑换设置）</a:t>
            </a:r>
            <a:endParaRPr lang="zh-CN" altLang="en-US" sz="1400" b="1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汉仪仿宋简" panose="02010600000101010101" charset="-128"/>
              <a:sym typeface="Arial" panose="020B06040202020202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8700" y="2131695"/>
            <a:ext cx="6845300" cy="189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255010"/>
            <a:ext cx="4343400" cy="2875280"/>
          </a:xfrm>
          <a:prstGeom prst="rect">
            <a:avLst/>
          </a:prstGeom>
        </p:spPr>
      </p:pic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0040" y="27876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平台常规操作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说明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2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pic>
        <p:nvPicPr>
          <p:cNvPr id="3" name="图片 2" descr="3e49e0ce0959bb609a47c5da6826aa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7" name="íṥḻiḓè"/>
          <p:cNvSpPr>
            <a:spLocks noGrp="1"/>
          </p:cNvSpPr>
          <p:nvPr>
            <p:ph type="title"/>
          </p:nvPr>
        </p:nvSpPr>
        <p:spPr>
          <a:xfrm>
            <a:off x="1273810" y="1220470"/>
            <a:ext cx="7255510" cy="608965"/>
          </a:xfrm>
        </p:spPr>
        <p:txBody>
          <a:bodyPr>
            <a:noAutofit/>
          </a:bodyPr>
          <a:p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活动 1 ：国庆“积分大乱斗”</a:t>
            </a:r>
            <a:endParaRPr lang="zh-CN" altLang="en-US" sz="2000" b="1"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 descr="7b0a2020202022776f7264617274223a20227b5c2269645c223a32353030323138342c5c227469645c223a5c225c227d220a7d0a"/>
          <p:cNvSpPr txBox="1"/>
          <p:nvPr/>
        </p:nvSpPr>
        <p:spPr>
          <a:xfrm>
            <a:off x="7058025" y="1418590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管理端编辑页面展示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8230" y="2131695"/>
            <a:ext cx="353377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、每日任务</a:t>
            </a:r>
            <a:r>
              <a:rPr lang="zh-CN" altLang="en-US" sz="1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（按需设置）</a:t>
            </a:r>
            <a:endParaRPr lang="zh-CN" altLang="en-US" sz="1400" b="1" i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管理后台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运营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业务运营工具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每日任务（关闭状态下可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编辑）</a:t>
            </a:r>
            <a:endParaRPr lang="zh-CN" alt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注意：若企业有</a:t>
            </a:r>
            <a:r>
              <a:rPr lang="en-US" altLang="zh-CN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“</a:t>
            </a: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社交与互动</a:t>
            </a:r>
            <a:r>
              <a:rPr lang="en-US" altLang="zh-CN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”</a:t>
            </a: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或</a:t>
            </a:r>
            <a:r>
              <a:rPr lang="en-US" altLang="zh-CN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“</a:t>
            </a: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学习与培训</a:t>
            </a:r>
            <a:r>
              <a:rPr lang="en-US" altLang="zh-CN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”</a:t>
            </a: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具体功能培训场景可设置积分，刺激学员学习。</a:t>
            </a:r>
            <a:endParaRPr lang="zh-CN" altLang="en-US" sz="1400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汉仪仿宋简" panose="02010600000101010101" charset="-128"/>
              <a:sym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1640" y="2261870"/>
            <a:ext cx="5904230" cy="1530985"/>
          </a:xfrm>
          <a:prstGeom prst="rect">
            <a:avLst/>
          </a:prstGeom>
        </p:spPr>
      </p:pic>
      <p:pic>
        <p:nvPicPr>
          <p:cNvPr id="10" name="图片 9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0675" y="27876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平台常规操作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说明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2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pic>
        <p:nvPicPr>
          <p:cNvPr id="3" name="图片 2" descr="3e49e0ce0959bb609a47c5da6826aa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7" name="íṥḻiḓè"/>
          <p:cNvSpPr>
            <a:spLocks noGrp="1"/>
          </p:cNvSpPr>
          <p:nvPr>
            <p:ph type="title"/>
          </p:nvPr>
        </p:nvSpPr>
        <p:spPr>
          <a:xfrm>
            <a:off x="1273810" y="1220470"/>
            <a:ext cx="7255510" cy="608965"/>
          </a:xfrm>
        </p:spPr>
        <p:txBody>
          <a:bodyPr>
            <a:noAutofit/>
          </a:bodyPr>
          <a:p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活动 1 ：国庆“积分大乱斗”</a:t>
            </a:r>
            <a:endParaRPr lang="zh-CN" altLang="en-US" sz="2000" b="1"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 descr="7b0a2020202022776f7264617274223a20227b5c2269645c223a32353030323138342c5c227469645c223a5c225c227d220a7d0a"/>
          <p:cNvSpPr txBox="1"/>
          <p:nvPr/>
        </p:nvSpPr>
        <p:spPr>
          <a:xfrm>
            <a:off x="7058025" y="1418590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管理端编辑页面展示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8230" y="2131695"/>
            <a:ext cx="35337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、知识库</a:t>
            </a: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课程学分设置</a:t>
            </a:r>
            <a:endParaRPr lang="zh-CN" altLang="en-US" sz="1400" b="1" i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管理后台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知识库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线上课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更多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设置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学分</a:t>
            </a:r>
            <a:endParaRPr lang="zh-CN" altLang="en-US" sz="1400" b="1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汉仪仿宋简" panose="02010600000101010101" charset="-128"/>
              <a:sym typeface="Arial" panose="020B06040202020202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9515" y="2131695"/>
            <a:ext cx="6372860" cy="1819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35265" y="3592195"/>
            <a:ext cx="3270885" cy="1605280"/>
          </a:xfrm>
          <a:prstGeom prst="rect">
            <a:avLst/>
          </a:prstGeom>
        </p:spPr>
      </p:pic>
      <p:pic>
        <p:nvPicPr>
          <p:cNvPr id="10" name="图片 9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0675" y="33718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平台常规操作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说明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2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pic>
        <p:nvPicPr>
          <p:cNvPr id="3" name="图片 2" descr="3e49e0ce0959bb609a47c5da6826aa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7" name="íṥḻiḓè"/>
          <p:cNvSpPr>
            <a:spLocks noGrp="1"/>
          </p:cNvSpPr>
          <p:nvPr>
            <p:ph type="title"/>
          </p:nvPr>
        </p:nvSpPr>
        <p:spPr>
          <a:xfrm>
            <a:off x="1273810" y="1220470"/>
            <a:ext cx="7255510" cy="608965"/>
          </a:xfrm>
        </p:spPr>
        <p:txBody>
          <a:bodyPr>
            <a:noAutofit/>
          </a:bodyPr>
          <a:p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活动 1 ：国庆“积分大乱斗”</a:t>
            </a:r>
            <a:endParaRPr lang="zh-CN" altLang="en-US" sz="2000" b="1"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 descr="7b0a2020202022776f7264617274223a20227b5c2269645c223a32353030323138342c5c227469645c223a5c225c227d220a7d0a"/>
          <p:cNvSpPr txBox="1"/>
          <p:nvPr/>
        </p:nvSpPr>
        <p:spPr>
          <a:xfrm>
            <a:off x="7058025" y="1418590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学员端页面展示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68400" y="1971675"/>
            <a:ext cx="450151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、学员参与活动（签到、每日任务、学习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课程）</a:t>
            </a:r>
            <a:endParaRPr lang="zh-CN" altLang="en-US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签到：登录平台即可进行签到</a:t>
            </a:r>
            <a:endParaRPr lang="zh-CN" altLang="en-US" sz="1400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汉仪仿宋简" panose="02010600000101010101" charset="-128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或在【我的】进行签到补充</a:t>
            </a:r>
            <a:endParaRPr lang="zh-CN" altLang="en-US" sz="1400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汉仪仿宋简" panose="02010600000101010101" charset="-128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每日任务：门户点击进入</a:t>
            </a:r>
            <a:endParaRPr lang="zh-CN" altLang="en-US" sz="1400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汉仪仿宋简" panose="02010600000101010101" charset="-128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（管理员需在</a:t>
            </a: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门户提前设置该组件）</a:t>
            </a:r>
            <a:endParaRPr lang="zh-CN" altLang="en-US" sz="1400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汉仪仿宋简" panose="02010600000101010101" charset="-128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学习课程：知识库</a:t>
            </a:r>
            <a:r>
              <a:rPr lang="en-US" altLang="zh-CN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-</a:t>
            </a: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Arial" panose="020B0604020202020204"/>
              </a:rPr>
              <a:t>课程学习</a:t>
            </a:r>
            <a:endParaRPr lang="zh-CN" altLang="en-US" sz="1400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汉仪仿宋简" panose="02010600000101010101" charset="-128"/>
              <a:sym typeface="Arial" panose="020B0604020202020204"/>
            </a:endParaRPr>
          </a:p>
        </p:txBody>
      </p:sp>
      <p:pic>
        <p:nvPicPr>
          <p:cNvPr id="10" name="图片 9" descr="7b0a20202020227069636672616d65646573223a20222670666d38343234343232323830262673707432312d312626626474303026267764743235353026266f726773697a6537303135372e333234262670667431333326220a7d0a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</a:extLst>
          </a:blip>
          <a:srcRect/>
          <a:stretch>
            <a:fillRect/>
          </a:stretch>
        </p:blipFill>
        <p:spPr>
          <a:xfrm>
            <a:off x="4124960" y="2493645"/>
            <a:ext cx="1961515" cy="3923030"/>
          </a:xfrm>
          <a:prstGeom prst="rect">
            <a:avLst/>
          </a:prstGeom>
        </p:spPr>
      </p:pic>
      <p:pic>
        <p:nvPicPr>
          <p:cNvPr id="11" name="图片 10" descr="7b0a20202020227069636672616d65646573223a20222670666d38343234343232323830262673707432312d312626626474303026267764743235353026266f726773697a6537303135322e333131262670667431333326220a7d0a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/>
                </a14:imgProps>
              </a:ext>
            </a:extLst>
          </a:blip>
          <a:srcRect/>
          <a:stretch>
            <a:fillRect/>
          </a:stretch>
        </p:blipFill>
        <p:spPr>
          <a:xfrm>
            <a:off x="6652260" y="2584450"/>
            <a:ext cx="1952625" cy="3907155"/>
          </a:xfrm>
          <a:prstGeom prst="rect">
            <a:avLst/>
          </a:prstGeom>
        </p:spPr>
      </p:pic>
      <p:pic>
        <p:nvPicPr>
          <p:cNvPr id="14" name="图片 13" descr="7b0a20202020227069636672616d65646573223a20222670666d38343234343232323830262673707432312d312626626474303026267764743235353026266f726773697a6537303136302e333237262670667431333326220a7d0a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/>
                </a14:imgProps>
              </a:ext>
            </a:extLst>
          </a:blip>
          <a:srcRect/>
          <a:stretch>
            <a:fillRect/>
          </a:stretch>
        </p:blipFill>
        <p:spPr>
          <a:xfrm>
            <a:off x="9170670" y="2493645"/>
            <a:ext cx="1967230" cy="3934460"/>
          </a:xfrm>
          <a:prstGeom prst="rect">
            <a:avLst/>
          </a:prstGeom>
        </p:spPr>
      </p:pic>
      <p:pic>
        <p:nvPicPr>
          <p:cNvPr id="15" name="图片 14" descr="酷渲--logo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0675" y="33718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平台常规操作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说明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2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pic>
        <p:nvPicPr>
          <p:cNvPr id="3" name="图片 2" descr="3e49e0ce0959bb609a47c5da6826aa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7" name="íṥḻiḓè"/>
          <p:cNvSpPr>
            <a:spLocks noGrp="1"/>
          </p:cNvSpPr>
          <p:nvPr>
            <p:ph type="title"/>
          </p:nvPr>
        </p:nvSpPr>
        <p:spPr>
          <a:xfrm>
            <a:off x="1273810" y="1220470"/>
            <a:ext cx="7255510" cy="608965"/>
          </a:xfrm>
        </p:spPr>
        <p:txBody>
          <a:bodyPr>
            <a:noAutofit/>
          </a:bodyPr>
          <a:p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活动 1 ：国庆“积分大乱斗”</a:t>
            </a:r>
            <a:endParaRPr lang="zh-CN" altLang="en-US" sz="2000" b="1"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 descr="7b0a2020202022776f7264617274223a20227b5c2269645c223a32353030323138342c5c227469645c223a5c225c227d220a7d0a"/>
          <p:cNvSpPr txBox="1"/>
          <p:nvPr/>
        </p:nvSpPr>
        <p:spPr>
          <a:xfrm>
            <a:off x="7058025" y="1418590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学员端页面展示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65200" y="1971675"/>
            <a:ext cx="382333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、学员兑换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商品</a:t>
            </a:r>
            <a:endParaRPr lang="zh-CN" altLang="en-US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门户进入积分商城进行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积分兑换</a:t>
            </a:r>
            <a:endParaRPr lang="zh-CN" altLang="en-US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【我的】进入积分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商城进行积分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兑换</a:t>
            </a:r>
            <a:endParaRPr lang="zh-CN" altLang="en-US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i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汉仪仿宋简" panose="02010600000101010101" charset="-128"/>
                <a:sym typeface="+mn-ea"/>
              </a:rPr>
              <a:t>注意：以上两种积分兑换途径需提前在管理端【门户设置】进行对应设置</a:t>
            </a:r>
            <a:endParaRPr lang="zh-CN" altLang="en-US" sz="1400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汉仪仿宋简" panose="02010600000101010101" charset="-128"/>
              <a:sym typeface="+mn-ea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400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汉仪仿宋简" panose="02010600000101010101" charset="-128"/>
              <a:sym typeface="+mn-ea"/>
            </a:endParaRPr>
          </a:p>
        </p:txBody>
      </p:sp>
      <p:pic>
        <p:nvPicPr>
          <p:cNvPr id="2" name="图片 1" descr="7b0a20202020227069636672616d65646573223a20222670666d38343234343232323830262673707432312d312626626474303026267764743235353026266f726773697a6537303235322e353136262670667431333326220a7d0a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</a:extLst>
          </a:blip>
          <a:srcRect/>
          <a:stretch>
            <a:fillRect/>
          </a:stretch>
        </p:blipFill>
        <p:spPr>
          <a:xfrm>
            <a:off x="8833485" y="2221865"/>
            <a:ext cx="2097405" cy="4195445"/>
          </a:xfrm>
          <a:prstGeom prst="rect">
            <a:avLst/>
          </a:prstGeom>
        </p:spPr>
      </p:pic>
      <p:pic>
        <p:nvPicPr>
          <p:cNvPr id="4" name="图片 3" descr="7b0a20202020227069636672616d65646573223a20222670666d38343234343232323830262673707432312d312626626474303026267764743235353026266f726773697a6537303235322e353136262670667431333326220a7d0a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/>
                </a14:imgProps>
              </a:ext>
            </a:extLst>
          </a:blip>
          <a:srcRect/>
          <a:stretch>
            <a:fillRect/>
          </a:stretch>
        </p:blipFill>
        <p:spPr>
          <a:xfrm>
            <a:off x="6192520" y="2265045"/>
            <a:ext cx="2075815" cy="4152265"/>
          </a:xfrm>
          <a:prstGeom prst="rect">
            <a:avLst/>
          </a:prstGeom>
        </p:spPr>
      </p:pic>
      <p:pic>
        <p:nvPicPr>
          <p:cNvPr id="8" name="图片 7" descr="酷渲--logo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0675" y="27876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06圈子封面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平台常规操作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说明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2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pic>
        <p:nvPicPr>
          <p:cNvPr id="3" name="图片 2" descr="3e49e0ce0959bb609a47c5da6826aa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7" name="íṥḻiḓè"/>
          <p:cNvSpPr>
            <a:spLocks noGrp="1"/>
          </p:cNvSpPr>
          <p:nvPr>
            <p:ph type="title"/>
          </p:nvPr>
        </p:nvSpPr>
        <p:spPr>
          <a:xfrm>
            <a:off x="1273810" y="1220470"/>
            <a:ext cx="7255510" cy="608965"/>
          </a:xfrm>
        </p:spPr>
        <p:txBody>
          <a:bodyPr>
            <a:noAutofit/>
          </a:bodyPr>
          <a:p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活动 </a:t>
            </a:r>
            <a:r>
              <a:rPr lang="en-US" altLang="zh-CN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2</a:t>
            </a:r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 ：看大国力量</a:t>
            </a:r>
            <a:r>
              <a:rPr lang="en-US" altLang="zh-CN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 </a:t>
            </a:r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抒心中</a:t>
            </a:r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豪情</a:t>
            </a:r>
            <a:endParaRPr lang="zh-CN" altLang="en-US" sz="2400" spc="0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</a:endParaRPr>
          </a:p>
        </p:txBody>
      </p:sp>
      <p:sp>
        <p:nvSpPr>
          <p:cNvPr id="5" name="文本框 4" descr="7b0a2020202022776f7264617274223a20227b5c2269645c223a32353030323138342c5c227469645c223a5c225c227d220a7d0a"/>
          <p:cNvSpPr txBox="1"/>
          <p:nvPr/>
        </p:nvSpPr>
        <p:spPr>
          <a:xfrm>
            <a:off x="7058025" y="1418590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管理端编辑页面展示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8230" y="2131695"/>
            <a:ext cx="35337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、新建圈子</a:t>
            </a:r>
            <a:endParaRPr lang="zh-CN" altLang="en-US" sz="1400" b="1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管理后台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运营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社区管理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圈子设置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新建（圈子名称、封面、圈子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介绍）</a:t>
            </a:r>
            <a:endParaRPr lang="zh-CN" altLang="en-US" sz="1400" b="1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汉仪仿宋简" panose="02010600000101010101" charset="-128"/>
              <a:sym typeface="Arial" panose="020B06040202020202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0585" y="2215515"/>
            <a:ext cx="6971665" cy="1363345"/>
          </a:xfrm>
          <a:prstGeom prst="rect">
            <a:avLst/>
          </a:prstGeom>
        </p:spPr>
      </p:pic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  <p:pic>
        <p:nvPicPr>
          <p:cNvPr id="10" name="图片 9" descr="06圈子封面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3810" y="3578860"/>
            <a:ext cx="2540000" cy="2540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50430" y="3083560"/>
            <a:ext cx="4401820" cy="313753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19405" y="33718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平台常规操作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说明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2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pic>
        <p:nvPicPr>
          <p:cNvPr id="3" name="图片 2" descr="3e49e0ce0959bb609a47c5da6826aa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7" name="íṥḻiḓè"/>
          <p:cNvSpPr>
            <a:spLocks noGrp="1"/>
          </p:cNvSpPr>
          <p:nvPr>
            <p:ph type="title"/>
          </p:nvPr>
        </p:nvSpPr>
        <p:spPr>
          <a:xfrm>
            <a:off x="1168400" y="1220470"/>
            <a:ext cx="7255510" cy="608965"/>
          </a:xfrm>
        </p:spPr>
        <p:txBody>
          <a:bodyPr>
            <a:noAutofit/>
          </a:bodyPr>
          <a:p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+mn-ea"/>
              </a:rPr>
              <a:t>活动 </a:t>
            </a:r>
            <a:r>
              <a:rPr lang="en-US" altLang="zh-CN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+mn-ea"/>
              </a:rPr>
              <a:t>2</a:t>
            </a:r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+mn-ea"/>
              </a:rPr>
              <a:t> ：看大国力量</a:t>
            </a:r>
            <a:r>
              <a:rPr lang="en-US" altLang="zh-CN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+mn-ea"/>
              </a:rPr>
              <a:t> </a:t>
            </a:r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+mn-ea"/>
              </a:rPr>
              <a:t>抒心中豪情</a:t>
            </a:r>
            <a:endParaRPr lang="zh-CN" altLang="en-US" sz="2000" b="1"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 descr="7b0a2020202022776f7264617274223a20227b5c2269645c223a32353030323138342c5c227469645c223a5c225c227d220a7d0a"/>
          <p:cNvSpPr txBox="1"/>
          <p:nvPr/>
        </p:nvSpPr>
        <p:spPr>
          <a:xfrm>
            <a:off x="7058025" y="1418590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学员端页面展示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65200" y="1971675"/>
            <a:ext cx="38233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、学员参与活动</a:t>
            </a: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发表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文章</a:t>
            </a:r>
            <a:endParaRPr lang="zh-CN" altLang="en-US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学员端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社区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文章</a:t>
            </a:r>
            <a:endParaRPr lang="zh-CN" altLang="en-US" sz="1400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汉仪仿宋简" panose="02010600000101010101" charset="-128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3370" y="1971675"/>
            <a:ext cx="6160135" cy="18053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5365" y="3066415"/>
            <a:ext cx="4168140" cy="3206115"/>
          </a:xfrm>
          <a:prstGeom prst="rect">
            <a:avLst/>
          </a:prstGeom>
        </p:spPr>
      </p:pic>
      <p:pic>
        <p:nvPicPr>
          <p:cNvPr id="14" name="图片 13" descr="7b0a20202020227069636672616d65646573223a20222670666d38343234343232323830262673707432312d312626626474303026267764743235353026266f726773697a6537303235322e353136262670667431333326220a7d0a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/>
                </a14:imgProps>
              </a:ext>
            </a:extLst>
          </a:blip>
          <a:srcRect/>
          <a:stretch>
            <a:fillRect/>
          </a:stretch>
        </p:blipFill>
        <p:spPr>
          <a:xfrm>
            <a:off x="3042920" y="2761615"/>
            <a:ext cx="1875790" cy="3752215"/>
          </a:xfrm>
          <a:prstGeom prst="rect">
            <a:avLst/>
          </a:prstGeom>
        </p:spPr>
      </p:pic>
      <p:pic>
        <p:nvPicPr>
          <p:cNvPr id="15" name="图片 14" descr="酷渲--logo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302A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6" name="组合 45"/>
          <p:cNvGrpSpPr/>
          <p:nvPr/>
        </p:nvGrpSpPr>
        <p:grpSpPr>
          <a:xfrm>
            <a:off x="0" y="-609600"/>
            <a:ext cx="12192000" cy="7467600"/>
            <a:chOff x="0" y="-960"/>
            <a:chExt cx="19200" cy="11760"/>
          </a:xfrm>
        </p:grpSpPr>
        <p:pic>
          <p:nvPicPr>
            <p:cNvPr id="27" name="图片 26" descr="e72d4e44b72d307397bb7e69cf4cae2"/>
            <p:cNvPicPr>
              <a:picLocks noChangeAspect="1"/>
            </p:cNvPicPr>
            <p:nvPr/>
          </p:nvPicPr>
          <p:blipFill>
            <a:blip r:embed="rId1"/>
            <a:srcRect l="72434" t="38426" r="5826" b="278"/>
            <a:stretch>
              <a:fillRect/>
            </a:stretch>
          </p:blipFill>
          <p:spPr>
            <a:xfrm>
              <a:off x="0" y="3490"/>
              <a:ext cx="3667" cy="7310"/>
            </a:xfrm>
            <a:prstGeom prst="rect">
              <a:avLst/>
            </a:prstGeom>
          </p:spPr>
        </p:pic>
        <p:pic>
          <p:nvPicPr>
            <p:cNvPr id="20" name="图片 19" descr="e72d4e44b72d307397bb7e69cf4cae2"/>
            <p:cNvPicPr>
              <a:picLocks noChangeAspect="1"/>
            </p:cNvPicPr>
            <p:nvPr/>
          </p:nvPicPr>
          <p:blipFill>
            <a:blip r:embed="rId1"/>
            <a:srcRect l="52769" t="38426" r="11855" b="278"/>
            <a:stretch>
              <a:fillRect/>
            </a:stretch>
          </p:blipFill>
          <p:spPr>
            <a:xfrm>
              <a:off x="13796" y="4180"/>
              <a:ext cx="5404" cy="6620"/>
            </a:xfrm>
            <a:prstGeom prst="rect">
              <a:avLst/>
            </a:prstGeom>
          </p:spPr>
        </p:pic>
        <p:pic>
          <p:nvPicPr>
            <p:cNvPr id="7" name="图片 6" descr="china [转换]-01"/>
            <p:cNvPicPr>
              <a:picLocks noChangeAspect="1"/>
            </p:cNvPicPr>
            <p:nvPr/>
          </p:nvPicPr>
          <p:blipFill>
            <a:blip r:embed="rId2"/>
            <a:srcRect l="27203" t="14634" r="53068" b="32503"/>
            <a:stretch>
              <a:fillRect/>
            </a:stretch>
          </p:blipFill>
          <p:spPr>
            <a:xfrm>
              <a:off x="14475" y="6528"/>
              <a:ext cx="2776" cy="3436"/>
            </a:xfrm>
            <a:prstGeom prst="rect">
              <a:avLst/>
            </a:prstGeom>
          </p:spPr>
        </p:pic>
        <p:pic>
          <p:nvPicPr>
            <p:cNvPr id="11" name="图片 10" descr="6467811-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1"/>
              <a:ext cx="19200" cy="10801"/>
            </a:xfrm>
            <a:prstGeom prst="rect">
              <a:avLst/>
            </a:prstGeom>
          </p:spPr>
        </p:pic>
        <p:pic>
          <p:nvPicPr>
            <p:cNvPr id="16" name="图片 15" descr="32313535323937363b32313535323938363bd1ccbba8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5257" y="1609"/>
              <a:ext cx="988" cy="988"/>
            </a:xfrm>
            <a:prstGeom prst="rect">
              <a:avLst/>
            </a:prstGeom>
          </p:spPr>
        </p:pic>
        <p:pic>
          <p:nvPicPr>
            <p:cNvPr id="23" name="图片 22" descr="32313535323831343b32313535323739393bd1ccbba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797" y="8139"/>
              <a:ext cx="1454" cy="1454"/>
            </a:xfrm>
            <a:prstGeom prst="rect">
              <a:avLst/>
            </a:prstGeom>
          </p:spPr>
        </p:pic>
        <p:pic>
          <p:nvPicPr>
            <p:cNvPr id="24" name="图片 23" descr="32313535323831343b32313535323739393bd1ccbba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08" y="3352"/>
              <a:ext cx="1108" cy="1108"/>
            </a:xfrm>
            <a:prstGeom prst="rect">
              <a:avLst/>
            </a:prstGeom>
          </p:spPr>
        </p:pic>
        <p:pic>
          <p:nvPicPr>
            <p:cNvPr id="25" name="图片 24" descr="32313535323831343b32313535323739393bd1ccbba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3162" y="-960"/>
              <a:ext cx="2225" cy="2225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4798060" y="1065530"/>
            <a:ext cx="24180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dist"/>
            <a:r>
              <a:rPr lang="zh-CN" altLang="en-US" sz="8800">
                <a:solidFill>
                  <a:srgbClr val="862821"/>
                </a:solidFill>
                <a:latin typeface="汉仪行楷简" panose="02010600000101010101" charset="-122"/>
                <a:ea typeface="汉仪行楷简" panose="02010600000101010101" charset="-122"/>
              </a:rPr>
              <a:t>目录</a:t>
            </a:r>
            <a:endParaRPr lang="zh-CN" altLang="en-US" sz="8800">
              <a:solidFill>
                <a:srgbClr val="862821"/>
              </a:solidFill>
              <a:latin typeface="汉仪行楷简" panose="02010600000101010101" charset="-122"/>
              <a:ea typeface="汉仪行楷简" panose="0201060000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86960" y="1065530"/>
            <a:ext cx="24180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dist"/>
            <a:r>
              <a:rPr lang="zh-CN" altLang="en-US" sz="8800">
                <a:solidFill>
                  <a:srgbClr val="FEDF7F"/>
                </a:solidFill>
                <a:latin typeface="汉仪行楷简" panose="02010600000101010101" charset="-122"/>
                <a:ea typeface="汉仪行楷简" panose="02010600000101010101" charset="-122"/>
              </a:rPr>
              <a:t>目录</a:t>
            </a:r>
            <a:endParaRPr lang="zh-CN" altLang="en-US" sz="8800">
              <a:solidFill>
                <a:srgbClr val="FEDF7F"/>
              </a:solidFill>
              <a:latin typeface="汉仪行楷简" panose="02010600000101010101" charset="-122"/>
              <a:ea typeface="汉仪行楷简" panose="02010600000101010101" charset="-122"/>
            </a:endParaRPr>
          </a:p>
        </p:txBody>
      </p:sp>
      <p:pic>
        <p:nvPicPr>
          <p:cNvPr id="19" name="图片 18" descr="32313535323937363b32313535323938363bd1ccbba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07995" y="728345"/>
            <a:ext cx="989330" cy="989330"/>
          </a:xfrm>
          <a:prstGeom prst="rect">
            <a:avLst/>
          </a:prstGeom>
        </p:spPr>
      </p:pic>
      <p:pic>
        <p:nvPicPr>
          <p:cNvPr id="4" name="图片 3" descr="3e49e0ce0959bb609a47c5da6826aab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1016" t="15999" r="41743" b="55625"/>
          <a:stretch>
            <a:fillRect/>
          </a:stretch>
        </p:blipFill>
        <p:spPr>
          <a:xfrm>
            <a:off x="4061337" y="2743472"/>
            <a:ext cx="825454" cy="754448"/>
          </a:xfrm>
          <a:prstGeom prst="roundRect">
            <a:avLst/>
          </a:prstGeom>
        </p:spPr>
      </p:pic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3606800" y="2790825"/>
            <a:ext cx="1735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壹</a:t>
            </a:r>
            <a:endParaRPr lang="zh-CN" altLang="en-US" sz="3600" b="1">
              <a:solidFill>
                <a:srgbClr val="FEDF7F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4992370" y="2837815"/>
            <a:ext cx="3430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活动素材</a:t>
            </a:r>
            <a:r>
              <a:rPr lang="zh-CN" altLang="en-US" sz="28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总览</a:t>
            </a:r>
            <a:endParaRPr lang="zh-CN" altLang="en-US" sz="2800" b="1">
              <a:solidFill>
                <a:srgbClr val="FEDF7F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0" name="图片 9" descr="3e49e0ce0959bb609a47c5da6826aab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1016" t="15999" r="41743" b="55625"/>
          <a:stretch>
            <a:fillRect/>
          </a:stretch>
        </p:blipFill>
        <p:spPr>
          <a:xfrm>
            <a:off x="4061737" y="3754392"/>
            <a:ext cx="825454" cy="754448"/>
          </a:xfrm>
          <a:prstGeom prst="roundRect">
            <a:avLst/>
          </a:prstGeom>
        </p:spPr>
      </p:pic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3997325" y="3839210"/>
            <a:ext cx="1087120" cy="4578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en-US" sz="3600" b="1">
                <a:solidFill>
                  <a:srgbClr val="FEDF7F"/>
                </a:solidFill>
                <a:latin typeface="汉仪仿宋简" panose="02010600000101010101" charset="-128"/>
                <a:ea typeface="宋体" panose="02010600030101010101" pitchFamily="2" charset="-122"/>
              </a:rPr>
              <a:t>贰</a:t>
            </a:r>
            <a:endParaRPr lang="zh-CN" altLang="en-US" sz="3600" b="1">
              <a:solidFill>
                <a:srgbClr val="FEDF7F"/>
              </a:solidFill>
              <a:latin typeface="汉仪仿宋简" panose="02010600000101010101" charset="-128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4992370" y="3889375"/>
            <a:ext cx="3497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活动运营方案</a:t>
            </a:r>
            <a:r>
              <a:rPr lang="zh-CN" altLang="en-US" sz="28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介绍</a:t>
            </a:r>
            <a:endParaRPr lang="zh-CN" altLang="en-US" sz="2800" b="1">
              <a:solidFill>
                <a:srgbClr val="FEDF7F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e49e0ce0959bb609a47c5da6826aab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1016" t="15999" r="41743" b="55625"/>
          <a:stretch>
            <a:fillRect/>
          </a:stretch>
        </p:blipFill>
        <p:spPr>
          <a:xfrm>
            <a:off x="4061338" y="4702470"/>
            <a:ext cx="825454" cy="754448"/>
          </a:xfrm>
          <a:prstGeom prst="roundRect">
            <a:avLst/>
          </a:prstGeom>
        </p:spPr>
      </p:pic>
      <p:sp>
        <p:nvSpPr>
          <p:cNvPr id="8" name="文本框 7"/>
          <p:cNvSpPr txBox="1"/>
          <p:nvPr>
            <p:custDataLst>
              <p:tags r:id="rId16"/>
            </p:custDataLst>
          </p:nvPr>
        </p:nvSpPr>
        <p:spPr>
          <a:xfrm>
            <a:off x="3188335" y="4764405"/>
            <a:ext cx="2572385" cy="4375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en-US" sz="36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叁</a:t>
            </a:r>
            <a:endParaRPr lang="zh-CN" altLang="en-US" sz="3600" b="1">
              <a:solidFill>
                <a:srgbClr val="FEDF7F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992370" y="4864735"/>
            <a:ext cx="3180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平</a:t>
            </a:r>
            <a:r>
              <a:rPr lang="zh-CN" altLang="en-US" sz="28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台常规操作</a:t>
            </a:r>
            <a:r>
              <a:rPr lang="zh-CN" altLang="en-US" sz="28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说明</a:t>
            </a:r>
            <a:endParaRPr lang="zh-CN" altLang="en-US" sz="2800" b="1">
              <a:solidFill>
                <a:srgbClr val="FEDF7F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4" name="图片 13" descr="酷渲--logo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19405" y="33718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平台常规操作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说明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2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pic>
        <p:nvPicPr>
          <p:cNvPr id="3" name="图片 2" descr="3e49e0ce0959bb609a47c5da6826aa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7" name="íṥḻiḓè"/>
          <p:cNvSpPr>
            <a:spLocks noGrp="1"/>
          </p:cNvSpPr>
          <p:nvPr>
            <p:ph type="title"/>
          </p:nvPr>
        </p:nvSpPr>
        <p:spPr>
          <a:xfrm>
            <a:off x="1168400" y="1220470"/>
            <a:ext cx="7255510" cy="608965"/>
          </a:xfrm>
        </p:spPr>
        <p:txBody>
          <a:bodyPr>
            <a:noAutofit/>
          </a:bodyPr>
          <a:p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+mn-ea"/>
              </a:rPr>
              <a:t>活动 </a:t>
            </a:r>
            <a:r>
              <a:rPr lang="en-US" altLang="zh-CN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+mn-ea"/>
              </a:rPr>
              <a:t>2</a:t>
            </a:r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+mn-ea"/>
              </a:rPr>
              <a:t> ：看大国力量</a:t>
            </a:r>
            <a:r>
              <a:rPr lang="en-US" altLang="zh-CN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+mn-ea"/>
              </a:rPr>
              <a:t> </a:t>
            </a:r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+mn-ea"/>
              </a:rPr>
              <a:t>抒心中豪情</a:t>
            </a:r>
            <a:endParaRPr lang="zh-CN" altLang="en-US" sz="2000" b="1"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 descr="7b0a2020202022776f7264617274223a20227b5c2269645c223a32353030323138342c5c227469645c223a5c225c227d220a7d0a"/>
          <p:cNvSpPr txBox="1"/>
          <p:nvPr/>
        </p:nvSpPr>
        <p:spPr>
          <a:xfrm>
            <a:off x="7058025" y="1418590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学员端页面展示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65200" y="1971675"/>
            <a:ext cx="38233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、学员参与活动</a:t>
            </a: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点赞</a:t>
            </a:r>
            <a:endParaRPr lang="zh-CN" altLang="en-US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学员端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社区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文章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点赞</a:t>
            </a:r>
            <a:endParaRPr lang="zh-CN" alt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6645" y="1971675"/>
            <a:ext cx="5466080" cy="2837180"/>
          </a:xfrm>
          <a:prstGeom prst="rect">
            <a:avLst/>
          </a:prstGeom>
        </p:spPr>
      </p:pic>
      <p:pic>
        <p:nvPicPr>
          <p:cNvPr id="4" name="图片 3" descr="7b0a20202020227069636672616d65646573223a20222670666d38343234343232323830262673707432312d312626626474303026267764743235353026266f726773697a6537303235322e353134262670667431333326220a7d0a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/>
                </a14:imgProps>
              </a:ext>
            </a:extLst>
          </a:blip>
          <a:srcRect/>
          <a:stretch>
            <a:fillRect/>
          </a:stretch>
        </p:blipFill>
        <p:spPr>
          <a:xfrm>
            <a:off x="9297035" y="2336800"/>
            <a:ext cx="2070100" cy="4140835"/>
          </a:xfrm>
          <a:prstGeom prst="rect">
            <a:avLst/>
          </a:prstGeom>
        </p:spPr>
      </p:pic>
      <p:pic>
        <p:nvPicPr>
          <p:cNvPr id="8" name="图片 7" descr="酷渲--log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0040" y="27876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平台常规操作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说明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2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pic>
        <p:nvPicPr>
          <p:cNvPr id="3" name="图片 2" descr="3e49e0ce0959bb609a47c5da6826aa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7" name="íṥḻiḓè"/>
          <p:cNvSpPr>
            <a:spLocks noGrp="1"/>
          </p:cNvSpPr>
          <p:nvPr>
            <p:ph type="title"/>
          </p:nvPr>
        </p:nvSpPr>
        <p:spPr>
          <a:xfrm>
            <a:off x="1273810" y="1220470"/>
            <a:ext cx="7255510" cy="608965"/>
          </a:xfrm>
        </p:spPr>
        <p:txBody>
          <a:bodyPr>
            <a:noAutofit/>
          </a:bodyPr>
          <a:p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活动 </a:t>
            </a:r>
            <a:r>
              <a:rPr lang="en-US" altLang="zh-CN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2</a:t>
            </a:r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 ：看大国力量</a:t>
            </a:r>
            <a:r>
              <a:rPr lang="en-US" altLang="zh-CN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 </a:t>
            </a:r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抒心中</a:t>
            </a:r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豪情</a:t>
            </a:r>
            <a:endParaRPr lang="zh-CN" altLang="en-US" sz="2400" spc="0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</a:endParaRPr>
          </a:p>
        </p:txBody>
      </p:sp>
      <p:sp>
        <p:nvSpPr>
          <p:cNvPr id="5" name="文本框 4" descr="7b0a2020202022776f7264617274223a20227b5c2269645c223a32353030323138342c5c227469645c223a5c225c227d220a7d0a"/>
          <p:cNvSpPr txBox="1"/>
          <p:nvPr/>
        </p:nvSpPr>
        <p:spPr>
          <a:xfrm>
            <a:off x="7058025" y="1418590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管理端编辑页面展示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8230" y="2131695"/>
            <a:ext cx="35337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、统计数据</a:t>
            </a:r>
            <a:endParaRPr lang="zh-CN" altLang="en-US" sz="1400" b="1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管理后台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运营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社区管理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文章管理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查看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统计数据</a:t>
            </a:r>
            <a:endParaRPr lang="zh-CN" altLang="en-US" sz="1400" b="1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汉仪仿宋简" panose="02010600000101010101" charset="-128"/>
              <a:sym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3145" y="2024380"/>
            <a:ext cx="6501765" cy="15989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9990" y="3429000"/>
            <a:ext cx="7273925" cy="1923415"/>
          </a:xfrm>
          <a:prstGeom prst="rect">
            <a:avLst/>
          </a:prstGeom>
        </p:spPr>
      </p:pic>
      <p:pic>
        <p:nvPicPr>
          <p:cNvPr id="11" name="图片 10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19405" y="27876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平台常规操作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说明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2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pic>
        <p:nvPicPr>
          <p:cNvPr id="3" name="图片 2" descr="3e49e0ce0959bb609a47c5da6826aa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7" name="íṥḻiḓè"/>
          <p:cNvSpPr>
            <a:spLocks noGrp="1"/>
          </p:cNvSpPr>
          <p:nvPr>
            <p:ph type="title"/>
          </p:nvPr>
        </p:nvSpPr>
        <p:spPr>
          <a:xfrm>
            <a:off x="1273810" y="1220470"/>
            <a:ext cx="7255510" cy="608965"/>
          </a:xfrm>
        </p:spPr>
        <p:txBody>
          <a:bodyPr>
            <a:noAutofit/>
          </a:bodyPr>
          <a:p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活动 </a:t>
            </a:r>
            <a:r>
              <a:rPr lang="en-US" altLang="zh-CN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2</a:t>
            </a:r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 ：看大国力量</a:t>
            </a:r>
            <a:r>
              <a:rPr lang="en-US" altLang="zh-CN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 </a:t>
            </a:r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抒心中</a:t>
            </a:r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豪情</a:t>
            </a:r>
            <a:endParaRPr lang="zh-CN" altLang="en-US" sz="2400" spc="0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</a:endParaRPr>
          </a:p>
        </p:txBody>
      </p:sp>
      <p:sp>
        <p:nvSpPr>
          <p:cNvPr id="5" name="文本框 4" descr="7b0a2020202022776f7264617274223a20227b5c2269645c223a32353030323138342c5c227469645c223a5c225c227d220a7d0a"/>
          <p:cNvSpPr txBox="1"/>
          <p:nvPr/>
        </p:nvSpPr>
        <p:spPr>
          <a:xfrm>
            <a:off x="7058025" y="1418590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管理端编辑页面展示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8230" y="2131695"/>
            <a:ext cx="317627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、公布结果</a:t>
            </a: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&amp;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颁发奖品</a:t>
            </a:r>
            <a:endParaRPr lang="zh-CN" altLang="en-US" sz="1400" b="1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创建公告：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管理端-运营-业务运营工具-公告通知-新建－完善公告内容</a:t>
            </a:r>
            <a:endParaRPr lang="zh-CN" altLang="en-US" sz="14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颁奖：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根据前期设置的奖励制度，对相关人员进行颁奖</a:t>
            </a:r>
            <a:endParaRPr lang="zh-CN" alt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400" b="1" i="1" dirty="0" smtClean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汉仪仿宋简" panose="02010600000101010101" charset="-128"/>
              <a:sym typeface="Arial" panose="020B06040202020202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8810" y="2131695"/>
            <a:ext cx="7098030" cy="21456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3305" y="2649855"/>
            <a:ext cx="4153535" cy="3622040"/>
          </a:xfrm>
          <a:prstGeom prst="rect">
            <a:avLst/>
          </a:prstGeom>
        </p:spPr>
      </p:pic>
      <p:pic>
        <p:nvPicPr>
          <p:cNvPr id="11" name="图片 10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302A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6" name="组合 45"/>
          <p:cNvGrpSpPr/>
          <p:nvPr/>
        </p:nvGrpSpPr>
        <p:grpSpPr>
          <a:xfrm>
            <a:off x="0" y="-609600"/>
            <a:ext cx="12192000" cy="7467600"/>
            <a:chOff x="0" y="-960"/>
            <a:chExt cx="19200" cy="11760"/>
          </a:xfrm>
        </p:grpSpPr>
        <p:pic>
          <p:nvPicPr>
            <p:cNvPr id="27" name="图片 26" descr="e72d4e44b72d307397bb7e69cf4cae2"/>
            <p:cNvPicPr>
              <a:picLocks noChangeAspect="1"/>
            </p:cNvPicPr>
            <p:nvPr/>
          </p:nvPicPr>
          <p:blipFill>
            <a:blip r:embed="rId1"/>
            <a:srcRect l="72434" t="38426" r="5826" b="278"/>
            <a:stretch>
              <a:fillRect/>
            </a:stretch>
          </p:blipFill>
          <p:spPr>
            <a:xfrm>
              <a:off x="0" y="3490"/>
              <a:ext cx="3667" cy="7310"/>
            </a:xfrm>
            <a:prstGeom prst="rect">
              <a:avLst/>
            </a:prstGeom>
          </p:spPr>
        </p:pic>
        <p:pic>
          <p:nvPicPr>
            <p:cNvPr id="26" name="图片 25" descr="china [转换]-01"/>
            <p:cNvPicPr>
              <a:picLocks noChangeAspect="1"/>
            </p:cNvPicPr>
            <p:nvPr/>
          </p:nvPicPr>
          <p:blipFill>
            <a:blip r:embed="rId2">
              <a:lum contrast="42000"/>
            </a:blip>
            <a:srcRect l="35375" t="70620" r="46938"/>
            <a:stretch>
              <a:fillRect/>
            </a:stretch>
          </p:blipFill>
          <p:spPr>
            <a:xfrm flipH="1">
              <a:off x="704" y="6424"/>
              <a:ext cx="5105" cy="3918"/>
            </a:xfrm>
            <a:prstGeom prst="rect">
              <a:avLst/>
            </a:prstGeom>
          </p:spPr>
        </p:pic>
        <p:pic>
          <p:nvPicPr>
            <p:cNvPr id="20" name="图片 19" descr="e72d4e44b72d307397bb7e69cf4cae2"/>
            <p:cNvPicPr>
              <a:picLocks noChangeAspect="1"/>
            </p:cNvPicPr>
            <p:nvPr/>
          </p:nvPicPr>
          <p:blipFill>
            <a:blip r:embed="rId1"/>
            <a:srcRect l="52769" t="38426" r="11855" b="278"/>
            <a:stretch>
              <a:fillRect/>
            </a:stretch>
          </p:blipFill>
          <p:spPr>
            <a:xfrm>
              <a:off x="13796" y="4180"/>
              <a:ext cx="5404" cy="6620"/>
            </a:xfrm>
            <a:prstGeom prst="rect">
              <a:avLst/>
            </a:prstGeom>
          </p:spPr>
        </p:pic>
        <p:pic>
          <p:nvPicPr>
            <p:cNvPr id="7" name="图片 6" descr="china [转换]-01"/>
            <p:cNvPicPr>
              <a:picLocks noChangeAspect="1"/>
            </p:cNvPicPr>
            <p:nvPr/>
          </p:nvPicPr>
          <p:blipFill>
            <a:blip r:embed="rId2"/>
            <a:srcRect l="27203" t="14634" r="53068" b="32503"/>
            <a:stretch>
              <a:fillRect/>
            </a:stretch>
          </p:blipFill>
          <p:spPr>
            <a:xfrm>
              <a:off x="13857" y="5653"/>
              <a:ext cx="3788" cy="4689"/>
            </a:xfrm>
            <a:prstGeom prst="rect">
              <a:avLst/>
            </a:prstGeom>
          </p:spPr>
        </p:pic>
        <p:pic>
          <p:nvPicPr>
            <p:cNvPr id="11" name="图片 10" descr="6467811-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1"/>
              <a:ext cx="19200" cy="10801"/>
            </a:xfrm>
            <a:prstGeom prst="rect">
              <a:avLst/>
            </a:prstGeom>
          </p:spPr>
        </p:pic>
        <p:pic>
          <p:nvPicPr>
            <p:cNvPr id="14" name="图片 13" descr="32313535323937363b32313535323938363bd1ccbba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37" y="283"/>
              <a:ext cx="1169" cy="1169"/>
            </a:xfrm>
            <a:prstGeom prst="rect">
              <a:avLst/>
            </a:prstGeom>
          </p:spPr>
        </p:pic>
        <p:pic>
          <p:nvPicPr>
            <p:cNvPr id="16" name="图片 15" descr="32313535323937363b32313535323938363bd1ccbba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57" y="1609"/>
              <a:ext cx="988" cy="988"/>
            </a:xfrm>
            <a:prstGeom prst="rect">
              <a:avLst/>
            </a:prstGeom>
          </p:spPr>
        </p:pic>
        <p:pic>
          <p:nvPicPr>
            <p:cNvPr id="23" name="图片 22" descr="32313535323831343b32313535323739393bd1ccbba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608" y="7647"/>
              <a:ext cx="872" cy="872"/>
            </a:xfrm>
            <a:prstGeom prst="rect">
              <a:avLst/>
            </a:prstGeom>
          </p:spPr>
        </p:pic>
        <p:pic>
          <p:nvPicPr>
            <p:cNvPr id="24" name="图片 23" descr="32313535323831343b32313535323739393bd1ccbba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8" y="3352"/>
              <a:ext cx="1108" cy="1108"/>
            </a:xfrm>
            <a:prstGeom prst="rect">
              <a:avLst/>
            </a:prstGeom>
          </p:spPr>
        </p:pic>
        <p:pic>
          <p:nvPicPr>
            <p:cNvPr id="25" name="图片 24" descr="32313535323831343b32313535323739393bd1ccbba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2" y="-960"/>
              <a:ext cx="2225" cy="2225"/>
            </a:xfrm>
            <a:prstGeom prst="rect">
              <a:avLst/>
            </a:prstGeom>
          </p:spPr>
        </p:pic>
      </p:grpSp>
      <p:cxnSp>
        <p:nvCxnSpPr>
          <p:cNvPr id="55" name="直接连接符 54"/>
          <p:cNvCxnSpPr/>
          <p:nvPr/>
        </p:nvCxnSpPr>
        <p:spPr>
          <a:xfrm>
            <a:off x="4768850" y="3926840"/>
            <a:ext cx="0" cy="551180"/>
          </a:xfrm>
          <a:prstGeom prst="line">
            <a:avLst/>
          </a:prstGeom>
          <a:ln w="19050">
            <a:solidFill>
              <a:srgbClr val="FED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4896485" y="3926840"/>
            <a:ext cx="257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8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国庆运营</a:t>
            </a:r>
            <a:r>
              <a:rPr lang="zh-CN" altLang="en-US" sz="28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方案</a:t>
            </a:r>
            <a:endParaRPr lang="zh-CN" altLang="en-US" sz="2800" b="1">
              <a:solidFill>
                <a:srgbClr val="FEDF7F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7600315" y="3912235"/>
            <a:ext cx="0" cy="551180"/>
          </a:xfrm>
          <a:prstGeom prst="line">
            <a:avLst/>
          </a:prstGeom>
          <a:ln w="19050">
            <a:solidFill>
              <a:srgbClr val="FED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6"/>
          <a:srcRect l="21206" t="28258" r="44682" b="27509"/>
          <a:stretch>
            <a:fillRect/>
          </a:stretch>
        </p:blipFill>
        <p:spPr>
          <a:xfrm rot="20700000">
            <a:off x="1358900" y="2113915"/>
            <a:ext cx="1929130" cy="13544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58840" y="2240280"/>
            <a:ext cx="24180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dist"/>
            <a:r>
              <a:rPr lang="zh-CN" altLang="en-US" sz="8800">
                <a:solidFill>
                  <a:srgbClr val="862821"/>
                </a:solidFill>
                <a:latin typeface="汉仪行楷简" panose="02010600000101010101" charset="-122"/>
                <a:ea typeface="汉仪行楷简" panose="02010600000101010101" charset="-122"/>
              </a:rPr>
              <a:t>观看</a:t>
            </a:r>
            <a:endParaRPr lang="zh-CN" altLang="en-US" sz="8800">
              <a:solidFill>
                <a:srgbClr val="862821"/>
              </a:solidFill>
              <a:latin typeface="汉仪行楷简" panose="02010600000101010101" charset="-122"/>
              <a:ea typeface="汉仪行楷简" panose="0201060000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30595" y="2249805"/>
            <a:ext cx="24180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dist"/>
            <a:r>
              <a:rPr lang="zh-CN" altLang="en-US" sz="8800">
                <a:solidFill>
                  <a:srgbClr val="FEDF7F"/>
                </a:solidFill>
                <a:latin typeface="汉仪行楷简" panose="02010600000101010101" charset="-122"/>
                <a:ea typeface="汉仪行楷简" panose="02010600000101010101" charset="-122"/>
              </a:rPr>
              <a:t>观看</a:t>
            </a:r>
            <a:endParaRPr lang="zh-CN" altLang="en-US" sz="8800">
              <a:solidFill>
                <a:srgbClr val="FEDF7F"/>
              </a:solidFill>
              <a:latin typeface="汉仪行楷简" panose="02010600000101010101" charset="-122"/>
              <a:ea typeface="汉仪行楷简" panose="0201060000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24910" y="1369060"/>
            <a:ext cx="24180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dist"/>
            <a:r>
              <a:rPr lang="zh-CN" altLang="en-US" sz="8800">
                <a:solidFill>
                  <a:srgbClr val="862821"/>
                </a:solidFill>
                <a:latin typeface="汉仪行楷简" panose="02010600000101010101" charset="-122"/>
                <a:ea typeface="汉仪行楷简" panose="02010600000101010101" charset="-122"/>
              </a:rPr>
              <a:t>谢谢</a:t>
            </a:r>
            <a:endParaRPr lang="zh-CN" altLang="en-US" sz="8800">
              <a:solidFill>
                <a:srgbClr val="862821"/>
              </a:solidFill>
              <a:latin typeface="汉仪行楷简" panose="02010600000101010101" charset="-122"/>
              <a:ea typeface="汉仪行楷简" panose="0201060000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13810" y="1369060"/>
            <a:ext cx="24180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dist"/>
            <a:r>
              <a:rPr lang="zh-CN" altLang="en-US" sz="8800">
                <a:solidFill>
                  <a:srgbClr val="FEDF7F"/>
                </a:solidFill>
                <a:latin typeface="汉仪行楷简" panose="02010600000101010101" charset="-122"/>
                <a:ea typeface="汉仪行楷简" panose="02010600000101010101" charset="-122"/>
              </a:rPr>
              <a:t>谢谢</a:t>
            </a:r>
            <a:endParaRPr lang="zh-CN" altLang="en-US" sz="8800">
              <a:solidFill>
                <a:srgbClr val="FEDF7F"/>
              </a:solidFill>
              <a:latin typeface="汉仪行楷简" panose="02010600000101010101" charset="-122"/>
              <a:ea typeface="汉仪行楷简" panose="02010600000101010101" charset="-122"/>
            </a:endParaRPr>
          </a:p>
        </p:txBody>
      </p:sp>
      <p:pic>
        <p:nvPicPr>
          <p:cNvPr id="5" name="图片 4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302A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6" name="组合 45"/>
          <p:cNvGrpSpPr/>
          <p:nvPr/>
        </p:nvGrpSpPr>
        <p:grpSpPr>
          <a:xfrm>
            <a:off x="0" y="-609600"/>
            <a:ext cx="12192000" cy="7467600"/>
            <a:chOff x="0" y="-960"/>
            <a:chExt cx="19200" cy="11760"/>
          </a:xfrm>
        </p:grpSpPr>
        <p:pic>
          <p:nvPicPr>
            <p:cNvPr id="27" name="图片 26" descr="e72d4e44b72d307397bb7e69cf4cae2"/>
            <p:cNvPicPr>
              <a:picLocks noChangeAspect="1"/>
            </p:cNvPicPr>
            <p:nvPr/>
          </p:nvPicPr>
          <p:blipFill>
            <a:blip r:embed="rId1"/>
            <a:srcRect l="72434" t="38426" r="5826" b="278"/>
            <a:stretch>
              <a:fillRect/>
            </a:stretch>
          </p:blipFill>
          <p:spPr>
            <a:xfrm>
              <a:off x="0" y="3490"/>
              <a:ext cx="3667" cy="7310"/>
            </a:xfrm>
            <a:prstGeom prst="rect">
              <a:avLst/>
            </a:prstGeom>
          </p:spPr>
        </p:pic>
        <p:pic>
          <p:nvPicPr>
            <p:cNvPr id="26" name="图片 25" descr="china [转换]-01"/>
            <p:cNvPicPr>
              <a:picLocks noChangeAspect="1"/>
            </p:cNvPicPr>
            <p:nvPr/>
          </p:nvPicPr>
          <p:blipFill>
            <a:blip r:embed="rId2">
              <a:lum contrast="42000"/>
            </a:blip>
            <a:srcRect l="35375" t="70620" r="46938"/>
            <a:stretch>
              <a:fillRect/>
            </a:stretch>
          </p:blipFill>
          <p:spPr>
            <a:xfrm flipH="1">
              <a:off x="704" y="6424"/>
              <a:ext cx="5105" cy="3918"/>
            </a:xfrm>
            <a:prstGeom prst="rect">
              <a:avLst/>
            </a:prstGeom>
          </p:spPr>
        </p:pic>
        <p:pic>
          <p:nvPicPr>
            <p:cNvPr id="20" name="图片 19" descr="e72d4e44b72d307397bb7e69cf4cae2"/>
            <p:cNvPicPr>
              <a:picLocks noChangeAspect="1"/>
            </p:cNvPicPr>
            <p:nvPr/>
          </p:nvPicPr>
          <p:blipFill>
            <a:blip r:embed="rId1"/>
            <a:srcRect l="52769" t="38426" r="11855" b="278"/>
            <a:stretch>
              <a:fillRect/>
            </a:stretch>
          </p:blipFill>
          <p:spPr>
            <a:xfrm>
              <a:off x="13796" y="4180"/>
              <a:ext cx="5404" cy="6620"/>
            </a:xfrm>
            <a:prstGeom prst="rect">
              <a:avLst/>
            </a:prstGeom>
          </p:spPr>
        </p:pic>
        <p:pic>
          <p:nvPicPr>
            <p:cNvPr id="7" name="图片 6" descr="china [转换]-01"/>
            <p:cNvPicPr>
              <a:picLocks noChangeAspect="1"/>
            </p:cNvPicPr>
            <p:nvPr/>
          </p:nvPicPr>
          <p:blipFill>
            <a:blip r:embed="rId2"/>
            <a:srcRect l="27203" t="14634" r="53068" b="32503"/>
            <a:stretch>
              <a:fillRect/>
            </a:stretch>
          </p:blipFill>
          <p:spPr>
            <a:xfrm>
              <a:off x="13857" y="5653"/>
              <a:ext cx="3788" cy="4689"/>
            </a:xfrm>
            <a:prstGeom prst="rect">
              <a:avLst/>
            </a:prstGeom>
          </p:spPr>
        </p:pic>
        <p:pic>
          <p:nvPicPr>
            <p:cNvPr id="11" name="图片 10" descr="6467811-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1"/>
              <a:ext cx="19200" cy="10801"/>
            </a:xfrm>
            <a:prstGeom prst="rect">
              <a:avLst/>
            </a:prstGeom>
          </p:spPr>
        </p:pic>
        <p:pic>
          <p:nvPicPr>
            <p:cNvPr id="14" name="图片 13" descr="32313535323937363b32313535323938363bd1ccbba8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37" y="283"/>
              <a:ext cx="1169" cy="1169"/>
            </a:xfrm>
            <a:prstGeom prst="rect">
              <a:avLst/>
            </a:prstGeom>
          </p:spPr>
        </p:pic>
        <p:pic>
          <p:nvPicPr>
            <p:cNvPr id="16" name="图片 15" descr="32313535323937363b32313535323938363bd1ccbba8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5257" y="1609"/>
              <a:ext cx="988" cy="988"/>
            </a:xfrm>
            <a:prstGeom prst="rect">
              <a:avLst/>
            </a:prstGeom>
          </p:spPr>
        </p:pic>
        <p:pic>
          <p:nvPicPr>
            <p:cNvPr id="23" name="图片 22" descr="32313535323831343b32313535323739393bd1ccbba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2608" y="7647"/>
              <a:ext cx="872" cy="872"/>
            </a:xfrm>
            <a:prstGeom prst="rect">
              <a:avLst/>
            </a:prstGeom>
          </p:spPr>
        </p:pic>
        <p:pic>
          <p:nvPicPr>
            <p:cNvPr id="24" name="图片 23" descr="32313535323831343b32313535323739393bd1ccbba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08" y="3352"/>
              <a:ext cx="1108" cy="1108"/>
            </a:xfrm>
            <a:prstGeom prst="rect">
              <a:avLst/>
            </a:prstGeom>
          </p:spPr>
        </p:pic>
        <p:pic>
          <p:nvPicPr>
            <p:cNvPr id="25" name="图片 24" descr="32313535323831343b32313535323739393bd1ccbba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3162" y="-960"/>
              <a:ext cx="2225" cy="2225"/>
            </a:xfrm>
            <a:prstGeom prst="rect">
              <a:avLst/>
            </a:prstGeom>
          </p:spPr>
        </p:pic>
      </p:grpSp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8"/>
          <a:srcRect l="21206" t="28258" r="44682" b="27509"/>
          <a:stretch>
            <a:fillRect/>
          </a:stretch>
        </p:blipFill>
        <p:spPr>
          <a:xfrm rot="20700000">
            <a:off x="1358900" y="2113915"/>
            <a:ext cx="1929130" cy="1354455"/>
          </a:xfrm>
          <a:prstGeom prst="rect">
            <a:avLst/>
          </a:prstGeom>
        </p:spPr>
      </p:pic>
      <p:pic>
        <p:nvPicPr>
          <p:cNvPr id="3" name="图片 2" descr="3e49e0ce0959bb609a47c5da6826aab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1016" t="15999" r="41743" b="55625"/>
          <a:stretch>
            <a:fillRect/>
          </a:stretch>
        </p:blipFill>
        <p:spPr>
          <a:xfrm>
            <a:off x="5442585" y="1392555"/>
            <a:ext cx="1307465" cy="1157605"/>
          </a:xfrm>
          <a:prstGeom prst="roundRect">
            <a:avLst/>
          </a:prstGeom>
        </p:spPr>
      </p:pic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4355465" y="1575435"/>
            <a:ext cx="34810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壹</a:t>
            </a:r>
            <a:endParaRPr lang="zh-CN" altLang="en-US" sz="4800" b="1">
              <a:solidFill>
                <a:srgbClr val="FEDF7F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55465" y="2766060"/>
            <a:ext cx="37776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4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活动素材</a:t>
            </a:r>
            <a:r>
              <a:rPr lang="zh-CN" altLang="en-US" sz="44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总览</a:t>
            </a:r>
            <a:endParaRPr lang="zh-CN" altLang="en-US" sz="4400" b="1">
              <a:solidFill>
                <a:srgbClr val="FEDF7F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0040" y="27876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1071880" y="4127500"/>
            <a:ext cx="10015220" cy="1786890"/>
          </a:xfrm>
          <a:prstGeom prst="roundRect">
            <a:avLst>
              <a:gd name="adj" fmla="val 9701"/>
            </a:avLst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3037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活动素材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总览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pic>
        <p:nvPicPr>
          <p:cNvPr id="43" name="图片 42" descr="3e49e0ce0959bb609a47c5da6826aa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9691" t="23237" r="71337" b="57728"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168400" y="4363720"/>
            <a:ext cx="7296785" cy="15506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endParaRPr lang="zh-CN" altLang="en-US" b="1"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</a:endParaRPr>
          </a:p>
          <a:p>
            <a:r>
              <a:rPr lang="zh-CN" altLang="en-US" b="1"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宣传素材：</a:t>
            </a:r>
            <a:r>
              <a:rPr lang="en-US" altLang="zh-CN" b="1"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banner*3  </a:t>
            </a:r>
            <a:r>
              <a:rPr lang="zh-CN" altLang="en-US" b="1"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启动页</a:t>
            </a:r>
            <a:r>
              <a:rPr lang="en-US" altLang="zh-CN" b="1"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*2  icon*1</a:t>
            </a:r>
            <a:endParaRPr lang="en-US" altLang="zh-CN" b="1"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</a:endParaRPr>
          </a:p>
          <a:p>
            <a:endParaRPr lang="zh-CN" altLang="en-US" b="1"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</a:endParaRPr>
          </a:p>
          <a:p>
            <a:r>
              <a:rPr lang="zh-CN" altLang="en-US" b="1"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活动素材：圈子封面</a:t>
            </a:r>
            <a:r>
              <a:rPr lang="en-US" altLang="zh-CN" b="1"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*1</a:t>
            </a:r>
            <a:endParaRPr lang="en-US" altLang="zh-CN" b="1"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</a:endParaRPr>
          </a:p>
        </p:txBody>
      </p:sp>
      <p:pic>
        <p:nvPicPr>
          <p:cNvPr id="3" name="图片 2" descr="china [转换]-0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358120" y="3650615"/>
            <a:ext cx="1240155" cy="2317115"/>
          </a:xfrm>
          <a:prstGeom prst="rect">
            <a:avLst/>
          </a:prstGeom>
          <a:ln w="15875">
            <a:noFill/>
          </a:ln>
        </p:spPr>
      </p:pic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  <p:pic>
        <p:nvPicPr>
          <p:cNvPr id="5" name="图片 4" descr="板式1国庆1200x1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8400" y="1517015"/>
            <a:ext cx="4771390" cy="636270"/>
          </a:xfrm>
          <a:prstGeom prst="rect">
            <a:avLst/>
          </a:prstGeom>
        </p:spPr>
      </p:pic>
      <p:pic>
        <p:nvPicPr>
          <p:cNvPr id="7" name="图片 6" descr="板式3国庆1200x16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68400" y="2312670"/>
            <a:ext cx="4789170" cy="638810"/>
          </a:xfrm>
          <a:prstGeom prst="rect">
            <a:avLst/>
          </a:prstGeom>
        </p:spPr>
      </p:pic>
      <p:pic>
        <p:nvPicPr>
          <p:cNvPr id="10" name="图片 9" descr="板式2国庆1200x16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68400" y="3301365"/>
            <a:ext cx="4771390" cy="636270"/>
          </a:xfrm>
          <a:prstGeom prst="rect">
            <a:avLst/>
          </a:prstGeom>
        </p:spPr>
      </p:pic>
      <p:pic>
        <p:nvPicPr>
          <p:cNvPr id="15" name="图片 14" descr="7b0a20202020227069636672616d65646573223a20222670666d38343234343232323830262673707432312d312626626474303026267764743235353026266f726773697a6537303234392e353430262670667431333326220a7d0a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/>
                </a14:imgProps>
              </a:ext>
            </a:extLst>
          </a:blip>
          <a:srcRect/>
          <a:stretch>
            <a:fillRect/>
          </a:stretch>
        </p:blipFill>
        <p:spPr>
          <a:xfrm>
            <a:off x="6332855" y="1517015"/>
            <a:ext cx="2131695" cy="4263390"/>
          </a:xfrm>
          <a:prstGeom prst="rect">
            <a:avLst/>
          </a:prstGeom>
        </p:spPr>
      </p:pic>
      <p:pic>
        <p:nvPicPr>
          <p:cNvPr id="16" name="图片 15" descr="7b0a20202020227069636672616d65646573223a20222670666d38343234343232323830262673707432312d312626626474303026267764743235353026266f726773697a6537303237392e353430262670667431333326220a7d0a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/>
                </a14:imgProps>
              </a:ext>
            </a:extLst>
          </a:blip>
          <a:srcRect/>
          <a:stretch>
            <a:fillRect/>
          </a:stretch>
        </p:blipFill>
        <p:spPr>
          <a:xfrm>
            <a:off x="8633460" y="1024890"/>
            <a:ext cx="1724660" cy="3449320"/>
          </a:xfrm>
          <a:prstGeom prst="rect">
            <a:avLst/>
          </a:prstGeom>
        </p:spPr>
      </p:pic>
      <p:sp>
        <p:nvSpPr>
          <p:cNvPr id="31" name="独爱礼坊9-2"/>
          <p:cNvSpPr txBox="1"/>
          <p:nvPr>
            <p:custDataLst>
              <p:tags r:id="rId14"/>
            </p:custDataLst>
          </p:nvPr>
        </p:nvSpPr>
        <p:spPr>
          <a:xfrm>
            <a:off x="6176196" y="5914367"/>
            <a:ext cx="4182406" cy="36957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200">
                <a:solidFill>
                  <a:srgbClr val="D09248"/>
                </a:solidFill>
                <a:latin typeface="Source Han Sans CN Regular" panose="020B0200000000000000" charset="-122"/>
                <a:ea typeface="Source Han Sans CN Regular" panose="020B0200000000000000" charset="-122"/>
                <a:sym typeface="+mn-ea"/>
              </a:rPr>
              <a:t>由于图片涉及版权，烦请于学习平台内部使用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302A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6" name="组合 45"/>
          <p:cNvGrpSpPr/>
          <p:nvPr/>
        </p:nvGrpSpPr>
        <p:grpSpPr>
          <a:xfrm>
            <a:off x="0" y="-609600"/>
            <a:ext cx="12192000" cy="7467600"/>
            <a:chOff x="0" y="-960"/>
            <a:chExt cx="19200" cy="11760"/>
          </a:xfrm>
        </p:grpSpPr>
        <p:pic>
          <p:nvPicPr>
            <p:cNvPr id="27" name="图片 26" descr="e72d4e44b72d307397bb7e69cf4cae2"/>
            <p:cNvPicPr>
              <a:picLocks noChangeAspect="1"/>
            </p:cNvPicPr>
            <p:nvPr/>
          </p:nvPicPr>
          <p:blipFill>
            <a:blip r:embed="rId1"/>
            <a:srcRect l="72434" t="38426" r="5826" b="278"/>
            <a:stretch>
              <a:fillRect/>
            </a:stretch>
          </p:blipFill>
          <p:spPr>
            <a:xfrm>
              <a:off x="0" y="3490"/>
              <a:ext cx="3667" cy="7310"/>
            </a:xfrm>
            <a:prstGeom prst="rect">
              <a:avLst/>
            </a:prstGeom>
          </p:spPr>
        </p:pic>
        <p:pic>
          <p:nvPicPr>
            <p:cNvPr id="26" name="图片 25" descr="china [转换]-01"/>
            <p:cNvPicPr>
              <a:picLocks noChangeAspect="1"/>
            </p:cNvPicPr>
            <p:nvPr/>
          </p:nvPicPr>
          <p:blipFill>
            <a:blip r:embed="rId2">
              <a:lum contrast="42000"/>
            </a:blip>
            <a:srcRect l="35375" t="70620" r="46938"/>
            <a:stretch>
              <a:fillRect/>
            </a:stretch>
          </p:blipFill>
          <p:spPr>
            <a:xfrm flipH="1">
              <a:off x="704" y="6424"/>
              <a:ext cx="5105" cy="3918"/>
            </a:xfrm>
            <a:prstGeom prst="rect">
              <a:avLst/>
            </a:prstGeom>
          </p:spPr>
        </p:pic>
        <p:pic>
          <p:nvPicPr>
            <p:cNvPr id="20" name="图片 19" descr="e72d4e44b72d307397bb7e69cf4cae2"/>
            <p:cNvPicPr>
              <a:picLocks noChangeAspect="1"/>
            </p:cNvPicPr>
            <p:nvPr/>
          </p:nvPicPr>
          <p:blipFill>
            <a:blip r:embed="rId1"/>
            <a:srcRect l="52769" t="38426" r="11855" b="278"/>
            <a:stretch>
              <a:fillRect/>
            </a:stretch>
          </p:blipFill>
          <p:spPr>
            <a:xfrm>
              <a:off x="13796" y="4180"/>
              <a:ext cx="5404" cy="6620"/>
            </a:xfrm>
            <a:prstGeom prst="rect">
              <a:avLst/>
            </a:prstGeom>
          </p:spPr>
        </p:pic>
        <p:pic>
          <p:nvPicPr>
            <p:cNvPr id="7" name="图片 6" descr="china [转换]-01"/>
            <p:cNvPicPr>
              <a:picLocks noChangeAspect="1"/>
            </p:cNvPicPr>
            <p:nvPr/>
          </p:nvPicPr>
          <p:blipFill>
            <a:blip r:embed="rId2"/>
            <a:srcRect l="27203" t="14634" r="53068" b="32503"/>
            <a:stretch>
              <a:fillRect/>
            </a:stretch>
          </p:blipFill>
          <p:spPr>
            <a:xfrm>
              <a:off x="13857" y="5653"/>
              <a:ext cx="3788" cy="4689"/>
            </a:xfrm>
            <a:prstGeom prst="rect">
              <a:avLst/>
            </a:prstGeom>
          </p:spPr>
        </p:pic>
        <p:pic>
          <p:nvPicPr>
            <p:cNvPr id="11" name="图片 10" descr="6467811-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1"/>
              <a:ext cx="19200" cy="10801"/>
            </a:xfrm>
            <a:prstGeom prst="rect">
              <a:avLst/>
            </a:prstGeom>
          </p:spPr>
        </p:pic>
        <p:pic>
          <p:nvPicPr>
            <p:cNvPr id="14" name="图片 13" descr="32313535323937363b32313535323938363bd1ccbba8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37" y="283"/>
              <a:ext cx="1169" cy="1169"/>
            </a:xfrm>
            <a:prstGeom prst="rect">
              <a:avLst/>
            </a:prstGeom>
          </p:spPr>
        </p:pic>
        <p:pic>
          <p:nvPicPr>
            <p:cNvPr id="16" name="图片 15" descr="32313535323937363b32313535323938363bd1ccbba8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5257" y="1609"/>
              <a:ext cx="988" cy="988"/>
            </a:xfrm>
            <a:prstGeom prst="rect">
              <a:avLst/>
            </a:prstGeom>
          </p:spPr>
        </p:pic>
        <p:pic>
          <p:nvPicPr>
            <p:cNvPr id="23" name="图片 22" descr="32313535323831343b32313535323739393bd1ccbba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2608" y="7647"/>
              <a:ext cx="872" cy="872"/>
            </a:xfrm>
            <a:prstGeom prst="rect">
              <a:avLst/>
            </a:prstGeom>
          </p:spPr>
        </p:pic>
        <p:pic>
          <p:nvPicPr>
            <p:cNvPr id="24" name="图片 23" descr="32313535323831343b32313535323739393bd1ccbba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08" y="3352"/>
              <a:ext cx="1108" cy="1108"/>
            </a:xfrm>
            <a:prstGeom prst="rect">
              <a:avLst/>
            </a:prstGeom>
          </p:spPr>
        </p:pic>
        <p:pic>
          <p:nvPicPr>
            <p:cNvPr id="25" name="图片 24" descr="32313535323831343b32313535323739393bd1ccbba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3162" y="-960"/>
              <a:ext cx="2225" cy="2225"/>
            </a:xfrm>
            <a:prstGeom prst="rect">
              <a:avLst/>
            </a:prstGeom>
          </p:spPr>
        </p:pic>
      </p:grpSp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8"/>
          <a:srcRect l="21206" t="28258" r="44682" b="27509"/>
          <a:stretch>
            <a:fillRect/>
          </a:stretch>
        </p:blipFill>
        <p:spPr>
          <a:xfrm rot="20700000">
            <a:off x="1358900" y="2113915"/>
            <a:ext cx="1929130" cy="1354455"/>
          </a:xfrm>
          <a:prstGeom prst="rect">
            <a:avLst/>
          </a:prstGeom>
        </p:spPr>
      </p:pic>
      <p:pic>
        <p:nvPicPr>
          <p:cNvPr id="3" name="图片 2" descr="3e49e0ce0959bb609a47c5da6826aab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1016" t="15999" r="41743" b="55625"/>
          <a:stretch>
            <a:fillRect/>
          </a:stretch>
        </p:blipFill>
        <p:spPr>
          <a:xfrm>
            <a:off x="5441950" y="1497965"/>
            <a:ext cx="1307465" cy="1157605"/>
          </a:xfrm>
          <a:prstGeom prst="roundRect">
            <a:avLst/>
          </a:prstGeom>
        </p:spPr>
      </p:pic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4354830" y="1680845"/>
            <a:ext cx="34810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贰</a:t>
            </a:r>
            <a:endParaRPr lang="zh-CN" altLang="en-US" sz="4800" b="1">
              <a:solidFill>
                <a:srgbClr val="FEDF7F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78935" y="2871470"/>
            <a:ext cx="51415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4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活动运营方案</a:t>
            </a:r>
            <a:r>
              <a:rPr lang="zh-CN" altLang="en-US" sz="44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介绍</a:t>
            </a:r>
            <a:endParaRPr lang="zh-CN" altLang="en-US" sz="4400" b="1">
              <a:solidFill>
                <a:srgbClr val="FEDF7F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0040" y="27876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活动运营方案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介绍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49935" y="1742440"/>
            <a:ext cx="10227945" cy="5209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活动目的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：持续激励学员学习动力，防止因休假产生强烈学习惰性，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国庆期间，开展此活动既能增强学员的学习兴趣，又能利用积分商城让学员感受到学习的乐趣。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indent="-2857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活动形式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：线上（知识库、每日任务、积分、积分商城）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indent="-2857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参与规则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：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10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月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1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日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-10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月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7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日，学员进入平台进行签到，完成每日任务，并在知识库进行课程学习获取双倍积分，兑换心仪商品。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indent="-2857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活动对象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：全体员工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indent="-2857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实施安排建议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：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>
              <a:lnSpc>
                <a:spcPct val="160000"/>
              </a:lnSpc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 9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.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23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~9. 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27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 内部宣传、提前装修首页 Banner位、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icon;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设置积分规则及积分商城；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>
              <a:lnSpc>
                <a:spcPct val="160000"/>
              </a:lnSpc>
            </a:pP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  10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.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1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~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10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.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7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 学员进入平台进行签到，完成每日任务、学习课程获取积分，并在积分商城进行商品兑换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>
              <a:lnSpc>
                <a:spcPct val="160000"/>
              </a:lnSpc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 10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.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8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~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10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.12  统计换购名单，并发放商品。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indent="-2857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活动建议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：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>
              <a:lnSpc>
                <a:spcPct val="160000"/>
              </a:lnSpc>
            </a:pP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奖品建议：京东卡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/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抱枕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/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午睡毯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/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充电宝等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>
              <a:lnSpc>
                <a:spcPct val="160000"/>
              </a:lnSpc>
            </a:pP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</p:txBody>
      </p:sp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3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pic>
        <p:nvPicPr>
          <p:cNvPr id="3" name="图片 2" descr="3e49e0ce0959bb609a47c5da6826aab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7" name="íṥḻiḓè"/>
          <p:cNvSpPr>
            <a:spLocks noGrp="1"/>
          </p:cNvSpPr>
          <p:nvPr>
            <p:ph type="title"/>
          </p:nvPr>
        </p:nvSpPr>
        <p:spPr>
          <a:xfrm>
            <a:off x="1273810" y="1220470"/>
            <a:ext cx="7255510" cy="608965"/>
          </a:xfrm>
        </p:spPr>
        <p:txBody>
          <a:bodyPr>
            <a:noAutofit/>
          </a:bodyPr>
          <a:p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活动 1 ：国庆“积分大乱斗”</a:t>
            </a:r>
            <a:r>
              <a:rPr lang="zh-CN" altLang="en-US" sz="2000" b="1">
                <a:latin typeface="+mn-lt"/>
                <a:ea typeface="+mn-ea"/>
                <a:cs typeface="+mn-cs"/>
              </a:rPr>
              <a:t>（</a:t>
            </a:r>
            <a:r>
              <a:rPr lang="zh-CN" altLang="en-US" sz="2000" b="1" dirty="0">
                <a:gradFill>
                  <a:gsLst>
                    <a:gs pos="42000">
                      <a:srgbClr val="EC5763"/>
                    </a:gs>
                    <a:gs pos="0">
                      <a:srgbClr val="F28F97"/>
                    </a:gs>
                    <a:gs pos="100000">
                      <a:srgbClr val="E51E2E"/>
                    </a:gs>
                  </a:gsLst>
                  <a:lin ang="5400000" scaled="1"/>
                </a:gra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主题参考</a:t>
            </a:r>
            <a:r>
              <a:rPr lang="zh-CN" altLang="en-US" sz="2000" b="1">
                <a:latin typeface="+mn-lt"/>
                <a:ea typeface="+mn-ea"/>
                <a:cs typeface="+mn-cs"/>
              </a:rPr>
              <a:t>）</a:t>
            </a:r>
            <a:endParaRPr lang="zh-CN" altLang="en-US" sz="2000" b="1">
              <a:latin typeface="+mn-lt"/>
              <a:ea typeface="+mn-ea"/>
              <a:cs typeface="+mn-cs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0040" y="27876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活动运营方案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介绍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49935" y="1878965"/>
            <a:ext cx="10110470" cy="48139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活动目的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：通过学员推荐的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“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爱国电影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”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，用一个个生动的光影故事，引导我们每个中国人加深对历史理解和把握，学史明理、学史增信、学史崇德、学史力行。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活动形式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：线上（社区）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参与规则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：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10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月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1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日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-10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月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7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日，学员进入社区，点击【文章】进行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“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爱国电影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”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推荐，并撰写推荐理由，文章获得点赞数最多的前三位，可获取对应奖品。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活动对象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：全体员工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实施安排建议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：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>
              <a:lnSpc>
                <a:spcPct val="140000"/>
              </a:lnSpc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9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.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23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~9. 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27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 内部宣传、提前装修首页 Banner位、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icon;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新建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圈子；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>
              <a:lnSpc>
                <a:spcPct val="140000"/>
              </a:lnSpc>
            </a:pP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 10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.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1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~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10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.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7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 学员进入【社区】发表文章，推荐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“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爱国电影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”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及值得推荐的理由；针对别人推荐的电影文章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     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可进行点赞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>
              <a:lnSpc>
                <a:spcPct val="140000"/>
              </a:lnSpc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10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.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8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~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10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.12  统计数据，进行获奖人员信息公布。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活动建议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：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>
              <a:lnSpc>
                <a:spcPct val="140000"/>
              </a:lnSpc>
            </a:pP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奖品建议：京东卡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/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数据等实物奖励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3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份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</p:txBody>
      </p:sp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3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pic>
        <p:nvPicPr>
          <p:cNvPr id="3" name="图片 2" descr="3e49e0ce0959bb609a47c5da6826aab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7" name="íṥḻiḓè"/>
          <p:cNvSpPr>
            <a:spLocks noGrp="1"/>
          </p:cNvSpPr>
          <p:nvPr>
            <p:ph type="title"/>
          </p:nvPr>
        </p:nvSpPr>
        <p:spPr>
          <a:xfrm>
            <a:off x="1273810" y="1270000"/>
            <a:ext cx="7255510" cy="608965"/>
          </a:xfrm>
        </p:spPr>
        <p:txBody>
          <a:bodyPr>
            <a:noAutofit/>
          </a:bodyPr>
          <a:p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活动 </a:t>
            </a:r>
            <a:r>
              <a:rPr lang="en-US" altLang="zh-CN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2</a:t>
            </a:r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 ：看大国力量</a:t>
            </a:r>
            <a:r>
              <a:rPr lang="en-US" altLang="zh-CN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 </a:t>
            </a:r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抒心中</a:t>
            </a:r>
            <a:r>
              <a:rPr lang="zh-CN" altLang="en-US" sz="2400" spc="0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豪情</a:t>
            </a:r>
            <a:r>
              <a:rPr lang="zh-CN" altLang="en-US" sz="2000" b="1">
                <a:latin typeface="+mn-lt"/>
                <a:ea typeface="+mn-ea"/>
                <a:cs typeface="+mn-cs"/>
              </a:rPr>
              <a:t>（</a:t>
            </a:r>
            <a:r>
              <a:rPr lang="zh-CN" altLang="en-US" sz="2000" b="1" dirty="0">
                <a:gradFill>
                  <a:gsLst>
                    <a:gs pos="42000">
                      <a:srgbClr val="EC5763"/>
                    </a:gs>
                    <a:gs pos="0">
                      <a:srgbClr val="F28F97"/>
                    </a:gs>
                    <a:gs pos="100000">
                      <a:srgbClr val="E51E2E"/>
                    </a:gs>
                  </a:gsLst>
                  <a:lin ang="5400000" scaled="1"/>
                </a:gra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主题参考</a:t>
            </a:r>
            <a:r>
              <a:rPr lang="zh-CN" altLang="en-US" sz="2000" b="1">
                <a:latin typeface="+mn-lt"/>
                <a:ea typeface="+mn-ea"/>
                <a:cs typeface="+mn-cs"/>
              </a:rPr>
              <a:t>）</a:t>
            </a:r>
            <a:endParaRPr lang="zh-CN" altLang="en-US" sz="2000" b="1">
              <a:latin typeface="+mn-lt"/>
              <a:ea typeface="+mn-ea"/>
              <a:cs typeface="+mn-cs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302A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6" name="组合 45"/>
          <p:cNvGrpSpPr/>
          <p:nvPr/>
        </p:nvGrpSpPr>
        <p:grpSpPr>
          <a:xfrm>
            <a:off x="0" y="-609600"/>
            <a:ext cx="12192000" cy="7467600"/>
            <a:chOff x="0" y="-960"/>
            <a:chExt cx="19200" cy="11760"/>
          </a:xfrm>
        </p:grpSpPr>
        <p:pic>
          <p:nvPicPr>
            <p:cNvPr id="27" name="图片 26" descr="e72d4e44b72d307397bb7e69cf4cae2"/>
            <p:cNvPicPr>
              <a:picLocks noChangeAspect="1"/>
            </p:cNvPicPr>
            <p:nvPr/>
          </p:nvPicPr>
          <p:blipFill>
            <a:blip r:embed="rId1"/>
            <a:srcRect l="72434" t="38426" r="5826" b="278"/>
            <a:stretch>
              <a:fillRect/>
            </a:stretch>
          </p:blipFill>
          <p:spPr>
            <a:xfrm>
              <a:off x="0" y="3490"/>
              <a:ext cx="3667" cy="7310"/>
            </a:xfrm>
            <a:prstGeom prst="rect">
              <a:avLst/>
            </a:prstGeom>
          </p:spPr>
        </p:pic>
        <p:pic>
          <p:nvPicPr>
            <p:cNvPr id="26" name="图片 25" descr="china [转换]-01"/>
            <p:cNvPicPr>
              <a:picLocks noChangeAspect="1"/>
            </p:cNvPicPr>
            <p:nvPr/>
          </p:nvPicPr>
          <p:blipFill>
            <a:blip r:embed="rId2">
              <a:lum contrast="42000"/>
            </a:blip>
            <a:srcRect l="35375" t="70620" r="46938"/>
            <a:stretch>
              <a:fillRect/>
            </a:stretch>
          </p:blipFill>
          <p:spPr>
            <a:xfrm flipH="1">
              <a:off x="704" y="6424"/>
              <a:ext cx="5105" cy="3918"/>
            </a:xfrm>
            <a:prstGeom prst="rect">
              <a:avLst/>
            </a:prstGeom>
          </p:spPr>
        </p:pic>
        <p:pic>
          <p:nvPicPr>
            <p:cNvPr id="20" name="图片 19" descr="e72d4e44b72d307397bb7e69cf4cae2"/>
            <p:cNvPicPr>
              <a:picLocks noChangeAspect="1"/>
            </p:cNvPicPr>
            <p:nvPr/>
          </p:nvPicPr>
          <p:blipFill>
            <a:blip r:embed="rId1"/>
            <a:srcRect l="52769" t="38426" r="11855" b="278"/>
            <a:stretch>
              <a:fillRect/>
            </a:stretch>
          </p:blipFill>
          <p:spPr>
            <a:xfrm>
              <a:off x="13796" y="4180"/>
              <a:ext cx="5404" cy="6620"/>
            </a:xfrm>
            <a:prstGeom prst="rect">
              <a:avLst/>
            </a:prstGeom>
          </p:spPr>
        </p:pic>
        <p:pic>
          <p:nvPicPr>
            <p:cNvPr id="7" name="图片 6" descr="china [转换]-01"/>
            <p:cNvPicPr>
              <a:picLocks noChangeAspect="1"/>
            </p:cNvPicPr>
            <p:nvPr/>
          </p:nvPicPr>
          <p:blipFill>
            <a:blip r:embed="rId2"/>
            <a:srcRect l="27203" t="14634" r="53068" b="32503"/>
            <a:stretch>
              <a:fillRect/>
            </a:stretch>
          </p:blipFill>
          <p:spPr>
            <a:xfrm>
              <a:off x="13857" y="5653"/>
              <a:ext cx="3788" cy="4689"/>
            </a:xfrm>
            <a:prstGeom prst="rect">
              <a:avLst/>
            </a:prstGeom>
          </p:spPr>
        </p:pic>
        <p:pic>
          <p:nvPicPr>
            <p:cNvPr id="11" name="图片 10" descr="6467811-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1"/>
              <a:ext cx="19200" cy="10801"/>
            </a:xfrm>
            <a:prstGeom prst="rect">
              <a:avLst/>
            </a:prstGeom>
          </p:spPr>
        </p:pic>
        <p:pic>
          <p:nvPicPr>
            <p:cNvPr id="14" name="图片 13" descr="32313535323937363b32313535323938363bd1ccbba8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37" y="283"/>
              <a:ext cx="1169" cy="1169"/>
            </a:xfrm>
            <a:prstGeom prst="rect">
              <a:avLst/>
            </a:prstGeom>
          </p:spPr>
        </p:pic>
        <p:pic>
          <p:nvPicPr>
            <p:cNvPr id="16" name="图片 15" descr="32313535323937363b32313535323938363bd1ccbba8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5257" y="1609"/>
              <a:ext cx="988" cy="988"/>
            </a:xfrm>
            <a:prstGeom prst="rect">
              <a:avLst/>
            </a:prstGeom>
          </p:spPr>
        </p:pic>
        <p:pic>
          <p:nvPicPr>
            <p:cNvPr id="23" name="图片 22" descr="32313535323831343b32313535323739393bd1ccbba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2608" y="7647"/>
              <a:ext cx="872" cy="872"/>
            </a:xfrm>
            <a:prstGeom prst="rect">
              <a:avLst/>
            </a:prstGeom>
          </p:spPr>
        </p:pic>
        <p:pic>
          <p:nvPicPr>
            <p:cNvPr id="24" name="图片 23" descr="32313535323831343b32313535323739393bd1ccbba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08" y="3352"/>
              <a:ext cx="1108" cy="1108"/>
            </a:xfrm>
            <a:prstGeom prst="rect">
              <a:avLst/>
            </a:prstGeom>
          </p:spPr>
        </p:pic>
        <p:pic>
          <p:nvPicPr>
            <p:cNvPr id="25" name="图片 24" descr="32313535323831343b32313535323739393bd1ccbba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3162" y="-960"/>
              <a:ext cx="2225" cy="2225"/>
            </a:xfrm>
            <a:prstGeom prst="rect">
              <a:avLst/>
            </a:prstGeom>
          </p:spPr>
        </p:pic>
      </p:grpSp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8"/>
          <a:srcRect l="21206" t="28258" r="44682" b="27509"/>
          <a:stretch>
            <a:fillRect/>
          </a:stretch>
        </p:blipFill>
        <p:spPr>
          <a:xfrm rot="20700000">
            <a:off x="1358900" y="2113915"/>
            <a:ext cx="1929130" cy="1354455"/>
          </a:xfrm>
          <a:prstGeom prst="rect">
            <a:avLst/>
          </a:prstGeom>
        </p:spPr>
      </p:pic>
      <p:pic>
        <p:nvPicPr>
          <p:cNvPr id="3" name="图片 2" descr="3e49e0ce0959bb609a47c5da6826aab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1016" t="15999" r="41743" b="55625"/>
          <a:stretch>
            <a:fillRect/>
          </a:stretch>
        </p:blipFill>
        <p:spPr>
          <a:xfrm>
            <a:off x="5441950" y="1497965"/>
            <a:ext cx="1307465" cy="1157605"/>
          </a:xfrm>
          <a:prstGeom prst="roundRect">
            <a:avLst/>
          </a:prstGeom>
        </p:spPr>
      </p:pic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4354830" y="1680845"/>
            <a:ext cx="34810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叁</a:t>
            </a:r>
            <a:endParaRPr lang="zh-CN" altLang="en-US" sz="4800" b="1">
              <a:solidFill>
                <a:srgbClr val="FEDF7F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44975" y="2871470"/>
            <a:ext cx="47720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4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平台常规操作</a:t>
            </a:r>
            <a:r>
              <a:rPr lang="zh-CN" altLang="en-US" sz="4400" b="1">
                <a:solidFill>
                  <a:srgbClr val="FEDF7F"/>
                </a:solidFill>
                <a:latin typeface="汉仪仿宋简" panose="02010600000101010101" charset="-128"/>
                <a:ea typeface="汉仪仿宋简" panose="02010600000101010101" charset="-128"/>
              </a:rPr>
              <a:t>说明</a:t>
            </a:r>
            <a:endParaRPr lang="zh-CN" altLang="en-US" sz="4400" b="1">
              <a:solidFill>
                <a:srgbClr val="FEDF7F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322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0040" y="0"/>
            <a:ext cx="11550650" cy="6857365"/>
          </a:xfrm>
          <a:prstGeom prst="rect">
            <a:avLst/>
          </a:prstGeom>
          <a:gradFill>
            <a:gsLst>
              <a:gs pos="30000">
                <a:srgbClr val="7CAA9A"/>
              </a:gs>
              <a:gs pos="0">
                <a:srgbClr val="3A8E93"/>
              </a:gs>
              <a:gs pos="68000">
                <a:srgbClr val="7CAA9A"/>
              </a:gs>
              <a:gs pos="100000">
                <a:srgbClr val="3A8E9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国庆节是由一个国家制定的用来纪念国家本身的法定假日。它们通常是这个国家的独立、宪法的签署、元首诞辰或其他有重大纪念意义的周年纪念日;也有些是这个国家守护神的圣人节。</a:t>
            </a:r>
            <a:endParaRPr lang="zh-CN" altLang="en-US"/>
          </a:p>
          <a:p>
            <a:pPr algn="ctr"/>
            <a:endParaRPr lang="zh-CN" altLang="en-US"/>
          </a:p>
          <a:p>
            <a:pPr algn="ctr"/>
            <a:r>
              <a:rPr lang="zh-CN" altLang="en-US"/>
              <a:t>虽然绝大部分国家都有类似的纪念日，但是由于复杂的政治关系，部分国家的这一节日不能够称为国庆日，比如美国只有独立日，没有国庆日，但是两者意义相同。</a:t>
            </a: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0040" y="278765"/>
            <a:ext cx="11550015" cy="6299200"/>
          </a:xfrm>
          <a:prstGeom prst="roundRect">
            <a:avLst>
              <a:gd name="adj" fmla="val 3699"/>
            </a:avLst>
          </a:prstGeom>
          <a:solidFill>
            <a:srgbClr val="FAF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4253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平台常规操作</a:t>
            </a:r>
            <a:r>
              <a:rPr lang="zh-CN" altLang="en-US" sz="32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</a:rPr>
              <a:t>说明</a:t>
            </a:r>
            <a:endParaRPr lang="zh-CN" altLang="en-US" sz="3200" b="1">
              <a:ln>
                <a:solidFill>
                  <a:srgbClr val="A43229"/>
                </a:solidFill>
              </a:ln>
              <a:solidFill>
                <a:srgbClr val="A43229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pic>
        <p:nvPicPr>
          <p:cNvPr id="8" name="图片 7" descr="32313539383330383b32313539383330313bb5c6c1fd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780000" flipH="1">
            <a:off x="10172065" y="213995"/>
            <a:ext cx="914400" cy="914400"/>
          </a:xfrm>
          <a:prstGeom prst="rect">
            <a:avLst/>
          </a:prstGeom>
        </p:spPr>
      </p:pic>
      <p:pic>
        <p:nvPicPr>
          <p:cNvPr id="15" name="图片 14" descr="32313539383330383b32313539383330313bb5c6c1fd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640000" flipH="1">
            <a:off x="11226800" y="1273810"/>
            <a:ext cx="714375" cy="714375"/>
          </a:xfrm>
          <a:prstGeom prst="rect">
            <a:avLst/>
          </a:prstGeom>
        </p:spPr>
      </p:pic>
      <p:pic>
        <p:nvPicPr>
          <p:cNvPr id="17" name="图片 16" descr="3e49e0ce0959bb609a47c5da6826aab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514725" y="337185"/>
            <a:ext cx="500380" cy="581025"/>
          </a:xfrm>
          <a:prstGeom prst="rect">
            <a:avLst/>
          </a:prstGeom>
          <a:ln w="1587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1168400" y="2136140"/>
            <a:ext cx="492696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设置平台banner图操作路径：管理后台-管理-门户设置-关闭门户开启按钮-编辑门户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门户规则：撰写门户名称-生效范围“全公司”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门户装修：PC端自定义-点击banner图-勾选横幅多端同步-开启原图上传-选择“仅图片”/”关联资源--添加资源-学习项目/线上课”进行展示-点击更改替换banner图</a:t>
            </a:r>
            <a:endParaRPr lang="zh-CN" altLang="en-US" sz="1600" b="1" i="0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</a:endParaRPr>
          </a:p>
          <a:p>
            <a:endParaRPr lang="zh-CN" altLang="en-US" sz="1600" b="1" i="0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</a:endParaRPr>
          </a:p>
        </p:txBody>
      </p:sp>
      <p:sp>
        <p:nvSpPr>
          <p:cNvPr id="19" name="íṥḻiḓè"/>
          <p:cNvSpPr>
            <a:spLocks noGrp="1"/>
          </p:cNvSpPr>
          <p:nvPr>
            <p:ph type="title"/>
          </p:nvPr>
        </p:nvSpPr>
        <p:spPr>
          <a:xfrm>
            <a:off x="1273810" y="1317625"/>
            <a:ext cx="8157210" cy="608965"/>
          </a:xfrm>
        </p:spPr>
        <p:txBody>
          <a:bodyPr>
            <a:noAutofit/>
          </a:bodyPr>
          <a:p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平台功能及相应展示模块（</a:t>
            </a:r>
            <a:r>
              <a:rPr lang="en-US" altLang="zh-CN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banner</a:t>
            </a:r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、启动页、</a:t>
            </a:r>
            <a:r>
              <a:rPr lang="en-US" altLang="zh-CN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icon</a:t>
            </a:r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</a:rPr>
              <a:t>）设置</a:t>
            </a:r>
            <a:endParaRPr lang="zh-CN" altLang="en-US" sz="2000" b="1" spc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6180" y="1926590"/>
            <a:ext cx="5009515" cy="435737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4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6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1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8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2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1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4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6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1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8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1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1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2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1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4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7.xml><?xml version="1.0" encoding="utf-8"?>
<p:tagLst xmlns:p="http://schemas.openxmlformats.org/presentationml/2006/main">
  <p:tag name="COMMONDATA" val="eyJoZGlkIjoiNTZhMzcwZGZiZDcxYzRlYTU3ZjM3NDExODVlNmUxNjkifQ=="/>
  <p:tag name="commondata" val="eyJjb3VudCI6MSwiaGRpZCI6IjYyYTUxMWMzZTEwYjY2ZDIyNDM0MGY2YWQ2YWVlNjZlIiwidXNlckNvdW50IjoxfQ==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DIAGRAM_VIRTUALLY_FRAME" val="{&quot;height&quot;:346.95806889450523,&quot;left&quot;:167.9,&quot;top&quot;:178.85,&quot;width&quot;:533.3}"/>
</p:tagLst>
</file>

<file path=ppt/tags/tag65.xml><?xml version="1.0" encoding="utf-8"?>
<p:tagLst xmlns:p="http://schemas.openxmlformats.org/presentationml/2006/main">
  <p:tag name="KSO_WM_DIAGRAM_VIRTUALLY_FRAME" val="{&quot;height&quot;:346.95806889450523,&quot;left&quot;:167.9,&quot;top&quot;:178.85,&quot;width&quot;:533.3}"/>
</p:tagLst>
</file>

<file path=ppt/tags/tag66.xml><?xml version="1.0" encoding="utf-8"?>
<p:tagLst xmlns:p="http://schemas.openxmlformats.org/presentationml/2006/main">
  <p:tag name="KSO_WM_DIAGRAM_VIRTUALLY_FRAME" val="{&quot;height&quot;:346.95806889450523,&quot;left&quot;:167.9,&quot;top&quot;:178.85,&quot;width&quot;:533.3}"/>
</p:tagLst>
</file>

<file path=ppt/tags/tag67.xml><?xml version="1.0" encoding="utf-8"?>
<p:tagLst xmlns:p="http://schemas.openxmlformats.org/presentationml/2006/main">
  <p:tag name="KSO_WM_DIAGRAM_VIRTUALLY_FRAME" val="{&quot;height&quot;:346.95806889450523,&quot;left&quot;:167.9,&quot;top&quot;:178.85,&quot;width&quot;:533.3}"/>
</p:tagLst>
</file>

<file path=ppt/tags/tag68.xml><?xml version="1.0" encoding="utf-8"?>
<p:tagLst xmlns:p="http://schemas.openxmlformats.org/presentationml/2006/main">
  <p:tag name="KSO_WM_DIAGRAM_VIRTUALLY_FRAME" val="{&quot;height&quot;:346.95806889450523,&quot;left&quot;:167.9,&quot;top&quot;:178.85,&quot;width&quot;:533.3}"/>
</p:tagLst>
</file>

<file path=ppt/tags/tag69.xml><?xml version="1.0" encoding="utf-8"?>
<p:tagLst xmlns:p="http://schemas.openxmlformats.org/presentationml/2006/main">
  <p:tag name="KSO_WM_DIAGRAM_VIRTUALLY_FRAME" val="{&quot;height&quot;:346.95806889450523,&quot;left&quot;:167.9,&quot;top&quot;:178.85,&quot;width&quot;:533.3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346.95806889450523,&quot;left&quot;:167.9,&quot;top&quot;:178.85,&quot;width&quot;:533.3}"/>
</p:tagLst>
</file>

<file path=ppt/tags/tag71.xml><?xml version="1.0" encoding="utf-8"?>
<p:tagLst xmlns:p="http://schemas.openxmlformats.org/presentationml/2006/main">
  <p:tag name="KSO_WM_DIAGRAM_VIRTUALLY_FRAME" val="{&quot;height&quot;:346.95806889450523,&quot;left&quot;:167.9,&quot;top&quot;:178.85,&quot;width&quot;:533.3}"/>
</p:tagLst>
</file>

<file path=ppt/tags/tag72.xml><?xml version="1.0" encoding="utf-8"?>
<p:tagLst xmlns:p="http://schemas.openxmlformats.org/presentationml/2006/main">
  <p:tag name="KSO_WM_DIAGRAM_VIRTUALLY_FRAME" val="{&quot;height&quot;:346.95806889450523,&quot;left&quot;:167.9,&quot;top&quot;:178.85,&quot;width&quot;:533.3}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75.xml><?xml version="1.0" encoding="utf-8"?>
<p:tagLst xmlns:p="http://schemas.openxmlformats.org/presentationml/2006/main">
  <p:tag name="KSO_WM_UNIT_PLACING_PICTURE_USER_VIEWPORT" val="{&quot;height&quot;:1016,&quot;width&quot;:5482}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78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81.xml><?xml version="1.0" encoding="utf-8"?>
<p:tagLst xmlns:p="http://schemas.openxmlformats.org/presentationml/2006/main">
  <p:tag name="KSO_WM_UNIT_PLACING_PICTURE_USER_VIEWPORT" val="{&quot;height&quot;:1016,&quot;width&quot;:5482}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5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7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88.xml><?xml version="1.0" encoding="utf-8"?>
<p:tagLst xmlns:p="http://schemas.openxmlformats.org/presentationml/2006/main">
  <p:tag name="KSO_WM_UNIT_PLACING_PICTURE_USER_VIEWPORT" val="{&quot;height&quot;:1016,&quot;width&quot;:5482}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2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4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2781</Words>
  <Application>WPS 演示</Application>
  <PresentationFormat>宽屏</PresentationFormat>
  <Paragraphs>250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Wingdings</vt:lpstr>
      <vt:lpstr>汉仪行楷简</vt:lpstr>
      <vt:lpstr>汉仪仿宋简</vt:lpstr>
      <vt:lpstr>仿宋</vt:lpstr>
      <vt:lpstr>Arial</vt:lpstr>
      <vt:lpstr>Source Han Sans CN Bold</vt:lpstr>
      <vt:lpstr>Source Han Sans CN Regular</vt:lpstr>
      <vt:lpstr>微软雅黑</vt:lpstr>
      <vt:lpstr>Arial Unicode MS</vt:lpstr>
      <vt:lpstr>Calibri</vt:lpstr>
      <vt:lpstr>楷体</vt:lpstr>
      <vt:lpstr>思源黑体 CN Regular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活动 1 ：国庆“积分大乱斗”（主题参考）</vt:lpstr>
      <vt:lpstr>活动 2 ：看大国力量 抒心中豪情（主题参考）</vt:lpstr>
      <vt:lpstr>PowerPoint 演示文稿</vt:lpstr>
      <vt:lpstr>平台功能及相应展示模块（banner、启动页、icon）设置</vt:lpstr>
      <vt:lpstr>平台功能及相应展示模块（banner、启动页、icon）设置</vt:lpstr>
      <vt:lpstr>平台功能及相应展示模块（banner、启动页、icon）设置</vt:lpstr>
      <vt:lpstr>活动 1 ：国庆“积分大乱斗”</vt:lpstr>
      <vt:lpstr>活动 1 ：国庆“积分大乱斗”</vt:lpstr>
      <vt:lpstr>活动 1 ：国庆“积分大乱斗”</vt:lpstr>
      <vt:lpstr>活动 1 ：国庆“积分大乱斗”</vt:lpstr>
      <vt:lpstr>活动 1 ：国庆“积分大乱斗”</vt:lpstr>
      <vt:lpstr>活动 1 ：国庆“积分大乱斗”</vt:lpstr>
      <vt:lpstr>活动 2 ：看大国力量 抒心中豪情</vt:lpstr>
      <vt:lpstr>活动 2 ：看大国力量 抒心中豪情</vt:lpstr>
      <vt:lpstr>活动 2 ：看大国力量 抒心中豪情</vt:lpstr>
      <vt:lpstr>活动 2 ：看大国力量 抒心中豪情</vt:lpstr>
      <vt:lpstr>活动 2 ：看大国力量 抒心中豪情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～～～</cp:lastModifiedBy>
  <cp:revision>192</cp:revision>
  <dcterms:created xsi:type="dcterms:W3CDTF">2019-06-19T02:08:00Z</dcterms:created>
  <dcterms:modified xsi:type="dcterms:W3CDTF">2024-09-20T08:04:18Z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36ED6ADD22F24DA49E4AE603CBB73BA1_11</vt:lpwstr>
  </property>
  <property fmtid="{D5CDD505-2E9C-101B-9397-08002B2CF9AE}" pid="4" name="KSOTemplateUUID">
    <vt:lpwstr>v1.0_mb_5gluy1Sp6jzbQ8pkbkDRxQ==</vt:lpwstr>
  </property>
</Properties>
</file>