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3" r:id="rId3"/>
    <p:sldId id="325" r:id="rId4"/>
    <p:sldId id="327" r:id="rId5"/>
    <p:sldId id="329" r:id="rId6"/>
    <p:sldId id="382" r:id="rId7"/>
    <p:sldId id="384" r:id="rId8"/>
    <p:sldId id="385" r:id="rId9"/>
    <p:sldId id="383" r:id="rId10"/>
    <p:sldId id="337" r:id="rId11"/>
    <p:sldId id="386" r:id="rId12"/>
    <p:sldId id="387" r:id="rId13"/>
    <p:sldId id="391" r:id="rId14"/>
    <p:sldId id="392" r:id="rId15"/>
    <p:sldId id="397" r:id="rId16"/>
    <p:sldId id="388" r:id="rId17"/>
    <p:sldId id="389" r:id="rId18"/>
    <p:sldId id="390" r:id="rId19"/>
    <p:sldId id="379" r:id="rId20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C1A8"/>
    <a:srgbClr val="F39F03"/>
    <a:srgbClr val="FFFFFF"/>
    <a:srgbClr val="F6BA4A"/>
    <a:srgbClr val="FFE341"/>
    <a:srgbClr val="FFD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5741" autoAdjust="0"/>
  </p:normalViewPr>
  <p:slideViewPr>
    <p:cSldViewPr snapToGrid="0">
      <p:cViewPr varScale="1">
        <p:scale>
          <a:sx n="110" d="100"/>
          <a:sy n="110" d="100"/>
        </p:scale>
        <p:origin x="55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2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66DB63-DB06-4E3B-B1DE-73B4C53CCB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7C8E49-9FC6-46AC-8EDF-97845295A8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5828939" y="1510123"/>
            <a:ext cx="5689961" cy="1917058"/>
          </a:xfrm>
        </p:spPr>
        <p:txBody>
          <a:bodyPr anchor="b">
            <a:noAutofit/>
          </a:bodyPr>
          <a:lstStyle>
            <a:lvl1pPr algn="l">
              <a:defRPr sz="4400">
                <a:gradFill flip="none" rotWithShape="1">
                  <a:gsLst>
                    <a:gs pos="100000">
                      <a:schemeClr val="tx1"/>
                    </a:gs>
                    <a:gs pos="0">
                      <a:schemeClr val="accent2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5828939" y="3625301"/>
            <a:ext cx="5689961" cy="629557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5828939" y="4742822"/>
            <a:ext cx="5689961" cy="274320"/>
          </a:xfrm>
        </p:spPr>
        <p:txBody>
          <a:bodyPr anchor="ctr"/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6"/>
            </p:custDataLst>
          </p:nvPr>
        </p:nvSpPr>
        <p:spPr>
          <a:xfrm>
            <a:off x="5828939" y="5017142"/>
            <a:ext cx="5689961" cy="274320"/>
          </a:xfrm>
        </p:spPr>
        <p:txBody>
          <a:bodyPr anchor="ctr"/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  <p:grpSp>
        <p:nvGrpSpPr>
          <p:cNvPr id="6" name="组合 5"/>
          <p:cNvGrpSpPr/>
          <p:nvPr userDrawn="1"/>
        </p:nvGrpSpPr>
        <p:grpSpPr>
          <a:xfrm rot="5400000" flipH="1">
            <a:off x="11037414" y="540672"/>
            <a:ext cx="307257" cy="655718"/>
            <a:chOff x="11071527" y="1971323"/>
            <a:chExt cx="307257" cy="655718"/>
          </a:xfrm>
          <a:solidFill>
            <a:srgbClr val="B2B2B2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1071528" y="1971323"/>
              <a:ext cx="307256" cy="307256"/>
              <a:chOff x="10881028" y="1964179"/>
              <a:chExt cx="307256" cy="307256"/>
            </a:xfrm>
            <a:grpFill/>
          </p:grpSpPr>
          <p:sp>
            <p:nvSpPr>
              <p:cNvPr id="11" name="椭圆 10"/>
              <p:cNvSpPr/>
              <p:nvPr/>
            </p:nvSpPr>
            <p:spPr>
              <a:xfrm rot="5400000" flipV="1">
                <a:off x="10881028" y="1964179"/>
                <a:ext cx="307256" cy="307256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10979887" y="2091613"/>
                <a:ext cx="109537" cy="52387"/>
              </a:xfrm>
              <a:custGeom>
                <a:avLst/>
                <a:gdLst>
                  <a:gd name="connsiteX0" fmla="*/ 0 w 109537"/>
                  <a:gd name="connsiteY0" fmla="*/ 50006 h 52387"/>
                  <a:gd name="connsiteX1" fmla="*/ 57150 w 109537"/>
                  <a:gd name="connsiteY1" fmla="*/ 0 h 52387"/>
                  <a:gd name="connsiteX2" fmla="*/ 109537 w 109537"/>
                  <a:gd name="connsiteY2" fmla="*/ 52387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37" h="52387">
                    <a:moveTo>
                      <a:pt x="0" y="50006"/>
                    </a:moveTo>
                    <a:lnTo>
                      <a:pt x="57150" y="0"/>
                    </a:lnTo>
                    <a:lnTo>
                      <a:pt x="109537" y="52387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flipV="1">
              <a:off x="11071527" y="2319785"/>
              <a:ext cx="307256" cy="307256"/>
              <a:chOff x="10881027" y="1964178"/>
              <a:chExt cx="307256" cy="307256"/>
            </a:xfrm>
            <a:grpFill/>
          </p:grpSpPr>
          <p:sp>
            <p:nvSpPr>
              <p:cNvPr id="9" name="椭圆 8"/>
              <p:cNvSpPr/>
              <p:nvPr/>
            </p:nvSpPr>
            <p:spPr>
              <a:xfrm rot="5400000" flipV="1">
                <a:off x="10881027" y="1964178"/>
                <a:ext cx="307256" cy="307256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10979887" y="2091613"/>
                <a:ext cx="109537" cy="52387"/>
              </a:xfrm>
              <a:custGeom>
                <a:avLst/>
                <a:gdLst>
                  <a:gd name="connsiteX0" fmla="*/ 0 w 109537"/>
                  <a:gd name="connsiteY0" fmla="*/ 50006 h 52387"/>
                  <a:gd name="connsiteX1" fmla="*/ 57150 w 109537"/>
                  <a:gd name="connsiteY1" fmla="*/ 0 h 52387"/>
                  <a:gd name="connsiteX2" fmla="*/ 109537 w 109537"/>
                  <a:gd name="connsiteY2" fmla="*/ 52387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37" h="52387">
                    <a:moveTo>
                      <a:pt x="0" y="50006"/>
                    </a:moveTo>
                    <a:lnTo>
                      <a:pt x="57150" y="0"/>
                    </a:lnTo>
                    <a:lnTo>
                      <a:pt x="109537" y="52387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pPr lvl="0"/>
            <a:r>
              <a:rPr lang="en-US"/>
              <a:t>Agenda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  <p:custDataLst>
              <p:tags r:id="rId3"/>
            </p:custDataLst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5"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60401" y="1547731"/>
            <a:ext cx="5245100" cy="1792134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0401" y="3515654"/>
            <a:ext cx="5245100" cy="130867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1279524" cy="1539100"/>
          </a:xfrm>
          <a:custGeom>
            <a:avLst/>
            <a:gdLst>
              <a:gd name="connsiteX0" fmla="*/ 0 w 1279524"/>
              <a:gd name="connsiteY0" fmla="*/ 0 h 1539100"/>
              <a:gd name="connsiteX1" fmla="*/ 1279524 w 1279524"/>
              <a:gd name="connsiteY1" fmla="*/ 0 h 1539100"/>
              <a:gd name="connsiteX2" fmla="*/ 1279524 w 1279524"/>
              <a:gd name="connsiteY2" fmla="*/ 1539100 h 1539100"/>
              <a:gd name="connsiteX3" fmla="*/ 0 w 1279524"/>
              <a:gd name="connsiteY3" fmla="*/ 1539100 h 153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9524" h="1539100">
                <a:moveTo>
                  <a:pt x="0" y="0"/>
                </a:moveTo>
                <a:lnTo>
                  <a:pt x="1279524" y="0"/>
                </a:lnTo>
                <a:lnTo>
                  <a:pt x="1279524" y="1539100"/>
                </a:lnTo>
                <a:lnTo>
                  <a:pt x="0" y="153910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665748" y="4930656"/>
            <a:ext cx="1526253" cy="1927345"/>
          </a:xfrm>
          <a:custGeom>
            <a:avLst/>
            <a:gdLst>
              <a:gd name="connsiteX0" fmla="*/ 0 w 1526253"/>
              <a:gd name="connsiteY0" fmla="*/ 0 h 1927345"/>
              <a:gd name="connsiteX1" fmla="*/ 1526253 w 1526253"/>
              <a:gd name="connsiteY1" fmla="*/ 0 h 1927345"/>
              <a:gd name="connsiteX2" fmla="*/ 1526253 w 1526253"/>
              <a:gd name="connsiteY2" fmla="*/ 1927345 h 1927345"/>
              <a:gd name="connsiteX3" fmla="*/ 0 w 1526253"/>
              <a:gd name="connsiteY3" fmla="*/ 1927345 h 192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253" h="1927345">
                <a:moveTo>
                  <a:pt x="0" y="0"/>
                </a:moveTo>
                <a:lnTo>
                  <a:pt x="1526253" y="0"/>
                </a:lnTo>
                <a:lnTo>
                  <a:pt x="1526253" y="1927345"/>
                </a:lnTo>
                <a:lnTo>
                  <a:pt x="0" y="1927345"/>
                </a:ln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V="1">
            <a:off x="155684" y="1667687"/>
            <a:ext cx="504716" cy="48910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00838"/>
            <a:ext cx="5422900" cy="2515204"/>
          </a:xfrm>
        </p:spPr>
        <p:txBody>
          <a:bodyPr anchor="ctr">
            <a:noAutofit/>
          </a:bodyPr>
          <a:lstStyle>
            <a:lvl1pPr algn="l">
              <a:defRPr sz="600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6096000" y="4862164"/>
            <a:ext cx="5422900" cy="274320"/>
          </a:xfrm>
        </p:spPr>
        <p:txBody>
          <a:bodyPr anchor="ctr"/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6096000" y="5136484"/>
            <a:ext cx="5422900" cy="274320"/>
          </a:xfrm>
        </p:spPr>
        <p:txBody>
          <a:bodyPr anchor="ctr"/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www.islide.cc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4"/>
            </a:gs>
            <a:gs pos="1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hemeOverride" Target="../theme/themeOverride1.xml"/><Relationship Id="rId7" Type="http://schemas.openxmlformats.org/officeDocument/2006/relationships/image" Target="../media/image7.png"/><Relationship Id="rId6" Type="http://schemas.openxmlformats.org/officeDocument/2006/relationships/tags" Target="../tags/tag38.xml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image" Target="../media/image18.png"/><Relationship Id="rId7" Type="http://schemas.openxmlformats.org/officeDocument/2006/relationships/tags" Target="../tags/tag75.xml"/><Relationship Id="rId6" Type="http://schemas.openxmlformats.org/officeDocument/2006/relationships/image" Target="../media/image17.png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image" Target="../media/image7.png"/><Relationship Id="rId2" Type="http://schemas.openxmlformats.org/officeDocument/2006/relationships/tags" Target="../tags/tag72.xml"/><Relationship Id="rId16" Type="http://schemas.openxmlformats.org/officeDocument/2006/relationships/slideLayout" Target="../slideLayouts/slideLayout5.xml"/><Relationship Id="rId15" Type="http://schemas.openxmlformats.org/officeDocument/2006/relationships/themeOverride" Target="../theme/themeOverride10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7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image" Target="../media/image20.png"/><Relationship Id="rId6" Type="http://schemas.openxmlformats.org/officeDocument/2006/relationships/tags" Target="../tags/tag85.xml"/><Relationship Id="rId5" Type="http://schemas.openxmlformats.org/officeDocument/2006/relationships/image" Target="../media/image19.png"/><Relationship Id="rId4" Type="http://schemas.openxmlformats.org/officeDocument/2006/relationships/tags" Target="../tags/tag84.xml"/><Relationship Id="rId3" Type="http://schemas.openxmlformats.org/officeDocument/2006/relationships/image" Target="../media/image7.png"/><Relationship Id="rId2" Type="http://schemas.openxmlformats.org/officeDocument/2006/relationships/tags" Target="../tags/tag83.xml"/><Relationship Id="rId11" Type="http://schemas.openxmlformats.org/officeDocument/2006/relationships/slideLayout" Target="../slideLayouts/slideLayout5.xml"/><Relationship Id="rId10" Type="http://schemas.openxmlformats.org/officeDocument/2006/relationships/themeOverride" Target="../theme/themeOverride11.xml"/><Relationship Id="rId1" Type="http://schemas.openxmlformats.org/officeDocument/2006/relationships/tags" Target="../tags/tag8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image" Target="../media/image21.png"/><Relationship Id="rId4" Type="http://schemas.openxmlformats.org/officeDocument/2006/relationships/tags" Target="../tags/tag90.xml"/><Relationship Id="rId3" Type="http://schemas.openxmlformats.org/officeDocument/2006/relationships/image" Target="../media/image7.png"/><Relationship Id="rId2" Type="http://schemas.openxmlformats.org/officeDocument/2006/relationships/tags" Target="../tags/tag89.xml"/><Relationship Id="rId11" Type="http://schemas.openxmlformats.org/officeDocument/2006/relationships/slideLayout" Target="../slideLayouts/slideLayout5.xml"/><Relationship Id="rId10" Type="http://schemas.openxmlformats.org/officeDocument/2006/relationships/themeOverride" Target="../theme/themeOverride12.xml"/><Relationship Id="rId1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3.xml"/><Relationship Id="rId7" Type="http://schemas.openxmlformats.org/officeDocument/2006/relationships/tags" Target="../tags/tag98.xml"/><Relationship Id="rId6" Type="http://schemas.openxmlformats.org/officeDocument/2006/relationships/image" Target="../media/image23.png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7.pn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4.xml"/><Relationship Id="rId8" Type="http://schemas.openxmlformats.org/officeDocument/2006/relationships/tags" Target="../tags/tag104.xml"/><Relationship Id="rId7" Type="http://schemas.openxmlformats.org/officeDocument/2006/relationships/image" Target="../media/image24.png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image" Target="../media/image7.png"/><Relationship Id="rId2" Type="http://schemas.openxmlformats.org/officeDocument/2006/relationships/tags" Target="../tags/tag100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9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5.xml"/><Relationship Id="rId7" Type="http://schemas.openxmlformats.org/officeDocument/2006/relationships/image" Target="../media/image25.png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image" Target="../media/image7.png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image" Target="../media/image26.png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7.png"/><Relationship Id="rId2" Type="http://schemas.openxmlformats.org/officeDocument/2006/relationships/tags" Target="../tags/tag111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1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27.png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../media/image7.png"/><Relationship Id="rId2" Type="http://schemas.openxmlformats.org/officeDocument/2006/relationships/tags" Target="../tags/tag117.xml"/><Relationship Id="rId14" Type="http://schemas.openxmlformats.org/officeDocument/2006/relationships/slideLayout" Target="../slideLayouts/slideLayout5.xml"/><Relationship Id="rId13" Type="http://schemas.openxmlformats.org/officeDocument/2006/relationships/themeOverride" Target="../theme/themeOverride17.xml"/><Relationship Id="rId12" Type="http://schemas.openxmlformats.org/officeDocument/2006/relationships/tags" Target="../tags/tag123.xml"/><Relationship Id="rId11" Type="http://schemas.openxmlformats.org/officeDocument/2006/relationships/image" Target="../media/image29.png"/><Relationship Id="rId10" Type="http://schemas.openxmlformats.org/officeDocument/2006/relationships/tags" Target="../tags/tag122.xml"/><Relationship Id="rId1" Type="http://schemas.openxmlformats.org/officeDocument/2006/relationships/tags" Target="../tags/tag116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8.xml"/><Relationship Id="rId3" Type="http://schemas.openxmlformats.org/officeDocument/2006/relationships/image" Target="../media/image7.pn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hemeOverride" Target="../theme/themeOverride2.xml"/><Relationship Id="rId7" Type="http://schemas.openxmlformats.org/officeDocument/2006/relationships/image" Target="../media/image7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7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4.xml"/><Relationship Id="rId8" Type="http://schemas.openxmlformats.org/officeDocument/2006/relationships/tags" Target="../tags/tag47.xml"/><Relationship Id="rId7" Type="http://schemas.openxmlformats.org/officeDocument/2006/relationships/image" Target="../media/image13.png"/><Relationship Id="rId6" Type="http://schemas.openxmlformats.org/officeDocument/2006/relationships/tags" Target="../tags/tag46.xml"/><Relationship Id="rId5" Type="http://schemas.openxmlformats.org/officeDocument/2006/relationships/image" Target="../media/image12.jpeg"/><Relationship Id="rId4" Type="http://schemas.openxmlformats.org/officeDocument/2006/relationships/tags" Target="../tags/tag45.xml"/><Relationship Id="rId3" Type="http://schemas.openxmlformats.org/officeDocument/2006/relationships/image" Target="../media/image7.png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7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6.xml"/><Relationship Id="rId5" Type="http://schemas.openxmlformats.org/officeDocument/2006/relationships/image" Target="../media/image14.jpeg"/><Relationship Id="rId4" Type="http://schemas.openxmlformats.org/officeDocument/2006/relationships/tags" Target="../tags/tag52.xml"/><Relationship Id="rId3" Type="http://schemas.openxmlformats.org/officeDocument/2006/relationships/image" Target="../media/image7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7.xml"/><Relationship Id="rId5" Type="http://schemas.openxmlformats.org/officeDocument/2006/relationships/image" Target="../media/image15.jpeg"/><Relationship Id="rId4" Type="http://schemas.openxmlformats.org/officeDocument/2006/relationships/tags" Target="../tags/tag55.xml"/><Relationship Id="rId3" Type="http://schemas.openxmlformats.org/officeDocument/2006/relationships/image" Target="../media/image7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7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../media/image16.png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image" Target="../media/image7.png"/><Relationship Id="rId2" Type="http://schemas.openxmlformats.org/officeDocument/2006/relationships/tags" Target="../tags/tag59.xml"/><Relationship Id="rId17" Type="http://schemas.openxmlformats.org/officeDocument/2006/relationships/slideLayout" Target="../slideLayouts/slideLayout5.xml"/><Relationship Id="rId16" Type="http://schemas.openxmlformats.org/officeDocument/2006/relationships/themeOverride" Target="../theme/themeOverride9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828939" y="1510123"/>
            <a:ext cx="5689961" cy="1917058"/>
          </a:xfrm>
        </p:spPr>
        <p:txBody>
          <a:bodyPr/>
          <a:lstStyle/>
          <a:p>
            <a:pPr lvl="0"/>
            <a:br>
              <a:rPr lang="en-US" dirty="0"/>
            </a:br>
            <a:r>
              <a:rPr lang="en-US" dirty="0"/>
              <a:t>2024</a:t>
            </a:r>
            <a:r>
              <a:rPr lang="zh-CN" altLang="en-US" dirty="0"/>
              <a:t>年元宵节</a:t>
            </a:r>
            <a:br>
              <a:rPr lang="en-US" altLang="zh-CN" dirty="0"/>
            </a:br>
            <a:r>
              <a:rPr lang="zh-CN" altLang="en-US" sz="6600" dirty="0" err="1"/>
              <a:t>运营活动</a:t>
            </a:r>
            <a:r>
              <a:rPr lang="zh-CN" altLang="en-US" sz="6600" dirty="0" err="1"/>
              <a:t>方案</a:t>
            </a:r>
            <a:endParaRPr lang="zh-CN" altLang="en-US" sz="6600" dirty="0" err="1"/>
          </a:p>
        </p:txBody>
      </p:sp>
      <p:sp>
        <p:nvSpPr>
          <p:cNvPr id="3" name="副标题 2"/>
          <p:cNvSpPr txBox="1"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867039" y="3625301"/>
            <a:ext cx="5689961" cy="629557"/>
          </a:xfrm>
        </p:spPr>
        <p:txBody>
          <a:bodyPr/>
          <a:lstStyle/>
          <a:p>
            <a:pPr lvl="0"/>
            <a:r>
              <a:t>酷渲（北京）科技有限公司</a:t>
            </a:r>
          </a:p>
        </p:txBody>
      </p:sp>
      <p:sp>
        <p:nvSpPr>
          <p:cNvPr id="5" name="文本占位符 4"/>
          <p:cNvSpPr txBox="1">
            <a:spLocks noGrp="1"/>
          </p:cNvSpPr>
          <p:nvPr>
            <p:ph type="body" sz="quarter" idx="14" hasCustomPrompt="1"/>
            <p:custDataLst>
              <p:tags r:id="rId3"/>
            </p:custDataLst>
          </p:nvPr>
        </p:nvSpPr>
        <p:spPr>
          <a:xfrm>
            <a:off x="5828939" y="4928242"/>
            <a:ext cx="5689961" cy="274320"/>
          </a:xfrm>
        </p:spPr>
        <p:txBody>
          <a:bodyPr>
            <a:normAutofit lnSpcReduction="20000"/>
          </a:bodyPr>
          <a:lstStyle/>
          <a:p>
            <a:pPr lvl="0"/>
            <a:r>
              <a:rPr lang="en-US"/>
              <a:t>www.coolcollege.cn</a:t>
            </a:r>
            <a:endParaRPr lang="en-US"/>
          </a:p>
        </p:txBody>
      </p:sp>
      <p:pic>
        <p:nvPicPr>
          <p:cNvPr id="7" name="图形 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32553" y="3628327"/>
            <a:ext cx="694418" cy="717565"/>
          </a:xfrm>
          <a:prstGeom prst="rect">
            <a:avLst/>
          </a:prstGeom>
        </p:spPr>
      </p:pic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r="27777" b="-19669"/>
          <a:stretch>
            <a:fillRect/>
          </a:stretch>
        </p:blipFill>
        <p:spPr>
          <a:xfrm>
            <a:off x="646430" y="474980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/>
              <a:t>门户装修设置</a:t>
            </a:r>
            <a:endParaRPr 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门户装修：</a:t>
            </a: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652" t="33393" b="19437"/>
          <a:stretch>
            <a:fillRect/>
          </a:stretch>
        </p:blipFill>
        <p:spPr>
          <a:xfrm>
            <a:off x="1829435" y="3140075"/>
            <a:ext cx="3291205" cy="1841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3217545" y="5205095"/>
            <a:ext cx="81851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35C1A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74339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35C1A8"/>
                </a:solidFill>
                <a:effectLst/>
                <a:uFillTx/>
                <a:latin typeface="Source Han Sans CN Bold" panose="020B0200000000000000" charset="-122"/>
                <a:ea typeface="Source Han Sans CN Bold" panose="020B0200000000000000" charset="-122"/>
                <a:cs typeface="微软雅黑" panose="020B0502040204020203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35C1A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微软雅黑" panose="020B0502040204020203" charset="-122"/>
              <a:sym typeface="Arial" panose="020B0604020202020204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1"/>
            </p:custDataLst>
          </p:nvPr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微软雅黑" panose="020B0502040204020203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微软雅黑" panose="020B0502040204020203" charset="-122"/>
              <a:sym typeface="Arial" panose="020B0604020202020204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3"/>
            </p:custDataLst>
          </p:nvPr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9999980" y="455612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1:</a:t>
            </a:r>
            <a:r>
              <a:rPr lang="zh-CN" altLang="en-US"/>
              <a:t>上传</a:t>
            </a:r>
            <a:r>
              <a:rPr lang="zh-CN" altLang="en-US"/>
              <a:t>试题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3013" b="7626"/>
          <a:stretch>
            <a:fillRect/>
          </a:stretch>
        </p:blipFill>
        <p:spPr>
          <a:xfrm>
            <a:off x="5977255" y="1576705"/>
            <a:ext cx="5102225" cy="2160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7315"/>
          <a:stretch>
            <a:fillRect/>
          </a:stretch>
        </p:blipFill>
        <p:spPr>
          <a:xfrm>
            <a:off x="5977255" y="3792855"/>
            <a:ext cx="5102225" cy="227711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204595" y="2027555"/>
            <a:ext cx="360045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创建题库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培训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考试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试题管理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新建题库→编辑内容后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发布；</a:t>
            </a:r>
            <a:endParaRPr lang="zh-CN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algn="l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导入试题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点击导入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选择试题（文件在工具包内）→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点击发布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；</a:t>
            </a:r>
            <a:endParaRPr lang="zh-CN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2020" y="6045200"/>
            <a:ext cx="51022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50000"/>
              </a:lnSpc>
              <a:buFont typeface="Wingdings" panose="05000000000000000000" charset="0"/>
            </a:pP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 Regular" panose="020B0200000000000000" charset="-122"/>
                <a:sym typeface="+mn-ea"/>
              </a:rPr>
              <a:t>注：试题来源于网络，</a:t>
            </a: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 Regular" panose="020B0200000000000000" charset="-122"/>
                <a:sym typeface="+mn-ea"/>
              </a:rPr>
              <a:t>仅供参考，也可结合企业文化自</a:t>
            </a:r>
            <a:r>
              <a:rPr lang="zh-CN" altLang="en-US" sz="1200" i="1" dirty="0">
                <a:latin typeface="Source Han Sans CN" panose="020B0200000000000000" charset="-122"/>
                <a:ea typeface="Source Han Sans CN" panose="020B0200000000000000" charset="-122"/>
                <a:cs typeface="Source Han Sans CN Regular" panose="020B0200000000000000" charset="-122"/>
                <a:sym typeface="+mn-ea"/>
              </a:rPr>
              <a:t>行出题</a:t>
            </a:r>
            <a:endParaRPr lang="zh-CN" altLang="en-US" sz="1200" i="1" dirty="0">
              <a:latin typeface="Source Han Sans CN" panose="020B0200000000000000" charset="-122"/>
              <a:ea typeface="Source Han Sans CN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939155" y="1195705"/>
            <a:ext cx="5140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1:</a:t>
            </a:r>
            <a:r>
              <a:rPr lang="zh-CN" altLang="en-US"/>
              <a:t>创建试卷</a:t>
            </a:r>
            <a:r>
              <a:rPr lang="en-US" altLang="zh-CN"/>
              <a:t>&amp;</a:t>
            </a:r>
            <a:r>
              <a:rPr lang="zh-CN" altLang="en-US"/>
              <a:t>发布</a:t>
            </a:r>
            <a:r>
              <a:rPr lang="zh-CN" altLang="en-US"/>
              <a:t>考试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4755"/>
          <a:stretch>
            <a:fillRect/>
          </a:stretch>
        </p:blipFill>
        <p:spPr>
          <a:xfrm>
            <a:off x="6101715" y="1641475"/>
            <a:ext cx="5161280" cy="231902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028055" y="1233805"/>
            <a:ext cx="5140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204595" y="2052955"/>
            <a:ext cx="3883025" cy="3661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3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创建试卷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培训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考试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试卷管理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新建试卷→选择元宵节题库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编辑内容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发布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；</a:t>
            </a:r>
            <a:endParaRPr lang="zh-CN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algn="l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4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创建学习项目（发布考试）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管理后台→培训→学习项目→新建学习项目→添加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考试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选择试卷</a:t>
            </a:r>
            <a:r>
              <a:rPr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→编辑项目内容→发布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；</a:t>
            </a:r>
            <a:endParaRPr lang="zh-CN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r="1200"/>
          <a:stretch>
            <a:fillRect/>
          </a:stretch>
        </p:blipFill>
        <p:spPr>
          <a:xfrm>
            <a:off x="6101715" y="3999865"/>
            <a:ext cx="5161280" cy="23475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1:</a:t>
            </a:r>
            <a:r>
              <a:rPr lang="zh-CN" altLang="en-US"/>
              <a:t>创建试卷</a:t>
            </a:r>
            <a:r>
              <a:rPr lang="en-US" altLang="zh-CN"/>
              <a:t>&amp;</a:t>
            </a:r>
            <a:r>
              <a:rPr lang="zh-CN" altLang="en-US"/>
              <a:t>发布学习</a:t>
            </a:r>
            <a:r>
              <a:rPr lang="zh-CN" altLang="en-US"/>
              <a:t>项目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713730" y="1748155"/>
            <a:ext cx="5140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5128"/>
          <a:stretch>
            <a:fillRect/>
          </a:stretch>
        </p:blipFill>
        <p:spPr>
          <a:xfrm>
            <a:off x="5777230" y="2190750"/>
            <a:ext cx="5509260" cy="37166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108710" y="2563495"/>
            <a:ext cx="380619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5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设置项目报名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设置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培训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学习项目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项目名称（选择你创建的项目）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更多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报名设置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开启报名设置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设置活动期限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报名审批（自动审批）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点击确定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;</a:t>
            </a:r>
            <a:endParaRPr lang="en-US" altLang="zh-CN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1:</a:t>
            </a:r>
            <a:r>
              <a:t>公布评比结果&amp;颁发奖品</a:t>
            </a:r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07725" y="63157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772160" y="1991360"/>
            <a:ext cx="3454400" cy="267652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6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结果公告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创建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管理员后台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运营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业务运营工具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公告通知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新建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公告→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编辑内容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</a:rPr>
              <a:t>点击发布；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00000"/>
              </a:lnSpc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根</a:t>
            </a:r>
            <a:r>
              <a:rPr sz="16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据前期设置的奖励制度，对相关人员颁发奖励</a:t>
            </a:r>
            <a:endParaRPr sz="1600" b="1" dirty="0">
              <a:solidFill>
                <a:schemeClr val="tx1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微软雅黑" panose="020B0502040204020203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141" r="3615" b="278"/>
          <a:stretch>
            <a:fillRect/>
          </a:stretch>
        </p:blipFill>
        <p:spPr>
          <a:xfrm>
            <a:off x="4861560" y="1768475"/>
            <a:ext cx="6617335" cy="435102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  <a:effectLst/>
        </p:spPr>
      </p:pic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787003" y="132923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2040204020203" charset="-122"/>
              </a:rPr>
              <a:t>管理员编辑公告通知示例：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2</a:t>
            </a:r>
            <a:r>
              <a:rPr lang="zh-CN" altLang="en-US"/>
              <a:t>：积分</a:t>
            </a:r>
            <a:r>
              <a:rPr lang="zh-CN" altLang="en-US"/>
              <a:t>设置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2000" y="2484120"/>
            <a:ext cx="333629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积分设置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运营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激励工具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积分设置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编辑社区板块交付积分获得的相关内容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点击保存。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376158" y="17845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78020" y="2242820"/>
            <a:ext cx="6988175" cy="308673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2</a:t>
            </a:r>
            <a:r>
              <a:rPr lang="zh-CN" altLang="en-US"/>
              <a:t>：设置社区圈子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160125" y="63157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148"/>
          <a:stretch>
            <a:fillRect/>
          </a:stretch>
        </p:blipFill>
        <p:spPr>
          <a:xfrm>
            <a:off x="4720590" y="2051685"/>
            <a:ext cx="6624320" cy="392430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29945" y="2230120"/>
            <a:ext cx="32073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2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设置社区圈子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页面创建路径：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管理后台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运营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社区管理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圈子管理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新建圈子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编辑圈子必填内容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点击确定。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2040204020203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656828" y="161181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2040204020203" charset="-122"/>
              </a:rPr>
              <a:t>管理员编辑页面示例：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2</a:t>
            </a:r>
            <a:r>
              <a:rPr lang="zh-CN" altLang="en-US"/>
              <a:t>：学员端路径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2040204020203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3296" r="2133" b="10328"/>
          <a:stretch>
            <a:fillRect/>
          </a:stretch>
        </p:blipFill>
        <p:spPr>
          <a:xfrm>
            <a:off x="4502785" y="1569720"/>
            <a:ext cx="6821170" cy="2254885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11200" y="2437130"/>
            <a:ext cx="320738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3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2040204020203" charset="-122"/>
              </a:rPr>
              <a:t>学员端社区操作路径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创建路径：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学员端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社区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发表文章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填写内容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圈子选择『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XXX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』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→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2040204020203" charset="-122"/>
              </a:rPr>
              <a:t>点击发布。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2040204020203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02785" y="3906520"/>
            <a:ext cx="3937000" cy="252603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b="40637"/>
          <a:stretch>
            <a:fillRect/>
          </a:stretch>
        </p:blipFill>
        <p:spPr>
          <a:xfrm>
            <a:off x="8540750" y="3907790"/>
            <a:ext cx="2783205" cy="252476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388858" y="113683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35C1A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2040204020203" charset="-122"/>
              </a:rPr>
              <a:t>学员编辑页面示例：</a:t>
            </a:r>
            <a:endParaRPr lang="zh-CN" altLang="en-US" b="1" dirty="0">
              <a:solidFill>
                <a:srgbClr val="35C1A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096000" y="1772618"/>
            <a:ext cx="5422900" cy="2515204"/>
          </a:xfrm>
        </p:spPr>
        <p:txBody>
          <a:bodyPr/>
          <a:lstStyle/>
          <a:p>
            <a:pPr lvl="0"/>
            <a:r>
              <a:rPr lang="en-US" sz="6600"/>
              <a:t>谢谢观看</a:t>
            </a:r>
            <a:endParaRPr lang="en-US" sz="6600"/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01965" y="537845"/>
            <a:ext cx="3378835" cy="3067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-38100"/>
            <a:ext cx="12192000" cy="6896100"/>
          </a:xfrm>
          <a:prstGeom prst="rect">
            <a:avLst/>
          </a:prstGeom>
          <a:blipFill dpi="0" rotWithShape="1">
            <a:blip r:embed="rId1" cstate="screen">
              <a:alphaModFix amt="10000"/>
            </a:blip>
            <a:srcRect/>
            <a:stretch>
              <a:fillRect t="14779" r="4634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54599" y="311908"/>
            <a:ext cx="884621" cy="85725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1892175" cy="1481071"/>
          </a:xfrm>
          <a:custGeom>
            <a:avLst/>
            <a:gdLst>
              <a:gd name="connsiteX0" fmla="*/ 0 w 1892175"/>
              <a:gd name="connsiteY0" fmla="*/ 0 h 1481071"/>
              <a:gd name="connsiteX1" fmla="*/ 1892175 w 1892175"/>
              <a:gd name="connsiteY1" fmla="*/ 0 h 1481071"/>
              <a:gd name="connsiteX2" fmla="*/ 1892175 w 1892175"/>
              <a:gd name="connsiteY2" fmla="*/ 1481071 h 1481071"/>
              <a:gd name="connsiteX3" fmla="*/ 0 w 1892175"/>
              <a:gd name="connsiteY3" fmla="*/ 1481071 h 148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2175" h="1481071">
                <a:moveTo>
                  <a:pt x="0" y="0"/>
                </a:moveTo>
                <a:lnTo>
                  <a:pt x="1892175" y="0"/>
                </a:lnTo>
                <a:lnTo>
                  <a:pt x="1892175" y="1481071"/>
                </a:lnTo>
                <a:lnTo>
                  <a:pt x="0" y="1481071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150475" y="5930197"/>
            <a:ext cx="736849" cy="7098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0">
            <a:off x="863600" y="2291715"/>
            <a:ext cx="10574020" cy="835025"/>
            <a:chOff x="787400" y="1908593"/>
            <a:chExt cx="10612327" cy="834964"/>
          </a:xfrm>
        </p:grpSpPr>
        <p:sp>
          <p:nvSpPr>
            <p:cNvPr id="5" name="矩形: 圆角 4"/>
            <p:cNvSpPr/>
            <p:nvPr/>
          </p:nvSpPr>
          <p:spPr>
            <a:xfrm>
              <a:off x="787400" y="1908593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16004" y="2141621"/>
              <a:ext cx="4107895" cy="40002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运营活动素材</a:t>
              </a:r>
              <a:r>
                <a:rPr lang="zh-CN" altLang="en-US" sz="2400" b="1" dirty="0"/>
                <a:t>总览</a:t>
              </a:r>
              <a:endParaRPr lang="zh-CN" altLang="en-US" sz="2400" b="1" dirty="0"/>
            </a:p>
          </p:txBody>
        </p:sp>
        <p:sp>
          <p:nvSpPr>
            <p:cNvPr id="9" name="矩形: 圆角 8"/>
            <p:cNvSpPr/>
            <p:nvPr/>
          </p:nvSpPr>
          <p:spPr>
            <a:xfrm flipH="1">
              <a:off x="10664581" y="2038075"/>
              <a:ext cx="576000" cy="576000"/>
            </a:xfrm>
            <a:prstGeom prst="roundRect">
              <a:avLst/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1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778058" y="2341464"/>
              <a:ext cx="6541599" cy="0"/>
            </a:xfrm>
            <a:prstGeom prst="line">
              <a:avLst/>
            </a:prstGeom>
            <a:ln w="25400" cap="rnd">
              <a:solidFill>
                <a:schemeClr val="accent1"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rot="0">
            <a:off x="863600" y="3505835"/>
            <a:ext cx="10574020" cy="835025"/>
            <a:chOff x="787400" y="2944759"/>
            <a:chExt cx="10612327" cy="834964"/>
          </a:xfrm>
        </p:grpSpPr>
        <p:sp>
          <p:nvSpPr>
            <p:cNvPr id="12" name="矩形: 圆角 11"/>
            <p:cNvSpPr/>
            <p:nvPr/>
          </p:nvSpPr>
          <p:spPr>
            <a:xfrm>
              <a:off x="787400" y="2944759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6004" y="3177787"/>
              <a:ext cx="3961207" cy="40002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活动运营方案</a:t>
              </a:r>
              <a:r>
                <a:rPr lang="zh-CN" altLang="en-US" sz="2400" b="1" dirty="0"/>
                <a:t>介绍</a:t>
              </a:r>
              <a:endParaRPr lang="zh-CN" altLang="en-US" sz="2400" b="1" dirty="0"/>
            </a:p>
          </p:txBody>
        </p:sp>
        <p:sp>
          <p:nvSpPr>
            <p:cNvPr id="15" name="矩形: 圆角 14"/>
            <p:cNvSpPr/>
            <p:nvPr/>
          </p:nvSpPr>
          <p:spPr>
            <a:xfrm flipH="1">
              <a:off x="10664581" y="3074241"/>
              <a:ext cx="576000" cy="57600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2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778058" y="3377630"/>
              <a:ext cx="6541599" cy="0"/>
            </a:xfrm>
            <a:prstGeom prst="line">
              <a:avLst/>
            </a:prstGeom>
            <a:ln w="25400" cap="rnd">
              <a:solidFill>
                <a:schemeClr val="accent1"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0">
            <a:off x="863600" y="4719955"/>
            <a:ext cx="10574020" cy="835025"/>
            <a:chOff x="787400" y="3980925"/>
            <a:chExt cx="10612327" cy="834964"/>
          </a:xfrm>
        </p:grpSpPr>
        <p:sp>
          <p:nvSpPr>
            <p:cNvPr id="17" name="矩形: 圆角 16"/>
            <p:cNvSpPr/>
            <p:nvPr/>
          </p:nvSpPr>
          <p:spPr>
            <a:xfrm>
              <a:off x="787400" y="3980925"/>
              <a:ext cx="10612327" cy="834964"/>
            </a:xfrm>
            <a:prstGeom prst="roundRect">
              <a:avLst>
                <a:gd name="adj" fmla="val 21723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rmAutofit/>
            </a:bodyPr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15763" y="4213741"/>
              <a:ext cx="2762295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2400" b="1" dirty="0"/>
                <a:t>平台常规操作说明</a:t>
              </a:r>
              <a:endParaRPr lang="zh-CN" altLang="en-US" sz="2400" b="1" dirty="0"/>
            </a:p>
          </p:txBody>
        </p:sp>
        <p:sp>
          <p:nvSpPr>
            <p:cNvPr id="20" name="矩形: 圆角 19"/>
            <p:cNvSpPr/>
            <p:nvPr/>
          </p:nvSpPr>
          <p:spPr>
            <a:xfrm flipH="1">
              <a:off x="10664581" y="4110407"/>
              <a:ext cx="576000" cy="576000"/>
            </a:xfrm>
            <a:prstGeom prst="roundRect">
              <a:avLst/>
            </a:prstGeom>
            <a:solidFill>
              <a:schemeClr val="accent3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/>
              <a:r>
                <a:rPr lang="en-GB" altLang="zh-CN" sz="2000" b="1" dirty="0">
                  <a:solidFill>
                    <a:srgbClr val="FFFFFF"/>
                  </a:solidFill>
                </a:rPr>
                <a:t>3</a:t>
              </a: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9" name="直接连接符 18"/>
            <p:cNvCxnSpPr>
              <a:stCxn id="18" idx="3"/>
            </p:cNvCxnSpPr>
            <p:nvPr/>
          </p:nvCxnSpPr>
          <p:spPr>
            <a:xfrm>
              <a:off x="3778058" y="4413796"/>
              <a:ext cx="6541599" cy="0"/>
            </a:xfrm>
            <a:prstGeom prst="line">
              <a:avLst/>
            </a:prstGeom>
            <a:ln w="25400" cap="rnd">
              <a:solidFill>
                <a:schemeClr val="accent1">
                  <a:alpha val="20000"/>
                </a:schemeClr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>
            <p:custDataLst>
              <p:tags r:id="rId5"/>
            </p:custDataLst>
          </p:nvPr>
        </p:nvSpPr>
        <p:spPr>
          <a:xfrm>
            <a:off x="787400" y="1030605"/>
            <a:ext cx="5245100" cy="922020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</a:defRPr>
            </a:lvl1pPr>
          </a:lstStyle>
          <a:p>
            <a:r>
              <a:rPr lang="zh-CN" altLang="en-US" sz="5400" dirty="0"/>
              <a:t>目录</a:t>
            </a:r>
            <a:endParaRPr lang="zh-CN" altLang="en-US" sz="5400" dirty="0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r="27777" b="-19669"/>
          <a:stretch>
            <a:fillRect/>
          </a:stretch>
        </p:blipFill>
        <p:spPr>
          <a:xfrm>
            <a:off x="9217025" y="521970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0400" y="1547495"/>
            <a:ext cx="6266815" cy="1791970"/>
          </a:xfrm>
        </p:spPr>
        <p:txBody>
          <a:bodyPr/>
          <a:lstStyle/>
          <a:p>
            <a:pPr lvl="0"/>
            <a:r>
              <a:rPr lang="en-US" dirty="0" err="1"/>
              <a:t>01.运营活动素材总览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7777" b="-19669"/>
          <a:stretch>
            <a:fillRect/>
          </a:stretch>
        </p:blipFill>
        <p:spPr>
          <a:xfrm>
            <a:off x="9217025" y="496570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素材</a:t>
            </a:r>
            <a:r>
              <a:rPr lang="zh-CN" altLang="en-US"/>
              <a:t>总揽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28725" y="1538605"/>
            <a:ext cx="5378450" cy="4227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F6BA4A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宣传素材：</a:t>
            </a:r>
            <a:endParaRPr lang="zh-CN" altLang="en-US" sz="1400" dirty="0">
              <a:solidFill>
                <a:srgbClr val="F6BA4A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Banner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登陆页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1套</a:t>
            </a:r>
            <a:endParaRPr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F6BA4A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活动素材：</a:t>
            </a:r>
            <a:endParaRPr lang="zh-CN" altLang="en-US" sz="1400" dirty="0">
              <a:solidFill>
                <a:srgbClr val="F6BA4A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考试：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元宵节猜灯谜，开启新年好运！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✖ 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b="1" dirty="0">
              <a:solidFill>
                <a:schemeClr val="tx1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社区：</a:t>
            </a:r>
            <a:r>
              <a:rPr lang="en-US" altLang="zh-CN" sz="1400" b="1" dirty="0">
                <a:solidFill>
                  <a:schemeClr val="tx1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  </a:t>
            </a:r>
            <a:endParaRPr lang="en-US" altLang="zh-CN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元宵到，晒汤圆O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r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元宵 ✖ 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套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729855" y="1270000"/>
            <a:ext cx="2472690" cy="5064125"/>
            <a:chOff x="11973" y="1900"/>
            <a:chExt cx="3894" cy="7852"/>
          </a:xfrm>
        </p:grpSpPr>
        <p:pic>
          <p:nvPicPr>
            <p:cNvPr id="6" name="图片 5" descr="APP图标示例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66" y="2030"/>
              <a:ext cx="3545" cy="755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1973" y="1900"/>
              <a:ext cx="3895" cy="78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228725" y="5610225"/>
            <a:ext cx="485521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6BA4A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rgbClr val="F6BA4A"/>
                </a:solidFill>
                <a:latin typeface="Source Han Sans CN Regular" panose="020B0200000000000000" charset="-122"/>
                <a:ea typeface="Source Han Sans CN Regular" panose="020B0200000000000000" charset="-122"/>
              </a:rPr>
              <a:t>由于图片涉及版权，烦请于学习平台内部使用</a:t>
            </a:r>
            <a:endParaRPr lang="zh-CN" altLang="en-US" sz="1400">
              <a:solidFill>
                <a:srgbClr val="F6BA4A"/>
              </a:solidFill>
              <a:latin typeface="Source Han Sans CN Regular" panose="020B0200000000000000" charset="-122"/>
              <a:ea typeface="Source Han Sans CN Regular" panose="020B0200000000000000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0400" y="1547495"/>
            <a:ext cx="6266815" cy="1791970"/>
          </a:xfrm>
        </p:spPr>
        <p:txBody>
          <a:bodyPr/>
          <a:lstStyle/>
          <a:p>
            <a:pPr lvl="0"/>
            <a:r>
              <a:rPr lang="en-US" dirty="0" err="1"/>
              <a:t>02.活动运营方案介绍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7777" b="-19669"/>
          <a:stretch>
            <a:fillRect/>
          </a:stretch>
        </p:blipFill>
        <p:spPr>
          <a:xfrm>
            <a:off x="9217025" y="496570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1:</a:t>
            </a:r>
            <a:r>
              <a:rPr lang="zh-CN" altLang="en-US"/>
              <a:t>猜灯谜，启</a:t>
            </a:r>
            <a:r>
              <a:rPr lang="zh-CN" altLang="en-US"/>
              <a:t>好运！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48665" y="1374775"/>
            <a:ext cx="5041265" cy="3580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元宵节猜灯谜，开启新年好运！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活动玩法：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设置元宵节灯谜，进行趣味灯谜答题，全员自行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参与，正确率最高，用时最短的前N个人获得奖品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考试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节日期间自行参与考试（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猜灯谜）</a:t>
            </a:r>
            <a:r>
              <a:rPr lang="en-US" altLang="zh-CN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 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2.23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前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内部宣传，装修平台、上传题库、新建考试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2.24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学员元宵节当天自愿进行考试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2.26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平台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查询数据，公布获奖人员</a:t>
            </a:r>
            <a:endParaRPr lang="en-US" altLang="zh-CN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F39F0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4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建议活动不允许重考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时长：1</a:t>
            </a: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～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2天</a:t>
            </a: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时间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最佳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4565" y="5029835"/>
            <a:ext cx="7207885" cy="1189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Normal" panose="020B0200000000000000" charset="-122"/>
                <a:sym typeface="Arial" panose="020B0604020202020204"/>
              </a:rPr>
              <a:t>宣发文案：</a:t>
            </a:r>
            <a:endParaRPr lang="zh-CN" altLang="en-US" sz="1400" b="1" dirty="0">
              <a:solidFill>
                <a:srgbClr val="F39F0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342900" indent="-342900" fontAlgn="auto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元宵佳节，猜灯谜，赢好礼！加入我们，挑战智慧，共度欢乐时光！</a:t>
            </a:r>
            <a:endParaRPr lang="zh-CN" altLang="en-US" sz="1200" dirty="0">
              <a:solidFill>
                <a:schemeClr val="tx1"/>
              </a:solidFill>
              <a:latin typeface="Source Han Sans CN" panose="020B0200000000000000" charset="-122"/>
              <a:ea typeface="Source Han Sans CN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342900" indent="-342900" fontAlgn="auto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元宵节猜灯谜，开启新年好运！参与活动，赢取精美奖品，让新年更添喜庆！</a:t>
            </a:r>
            <a:endParaRPr lang="zh-CN" altLang="en-US" sz="1200" dirty="0">
              <a:latin typeface="Source Han Sans CN" panose="020B0200000000000000" charset="-122"/>
              <a:ea typeface="Source Han Sans CN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342900" indent="-342900" fontAlgn="auto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欢天喜地闹元宵，猜灯谜活动重磅来袭！快来挑战自己，开启智慧之旅，</a:t>
            </a: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更有丰厚奖品等你来拿！</a:t>
            </a:r>
            <a:endParaRPr lang="zh-CN" altLang="en-US" sz="1200" dirty="0">
              <a:latin typeface="Source Han Sans CN" panose="020B0200000000000000" charset="-122"/>
              <a:ea typeface="Source Han Sans CN" panose="020B0200000000000000" charset="-122"/>
              <a:cs typeface="Source Han Sans CN Normal" panose="020B0200000000000000" charset="-122"/>
              <a:sym typeface="Arial" panose="020B0604020202020204"/>
            </a:endParaRPr>
          </a:p>
        </p:txBody>
      </p:sp>
      <p:pic>
        <p:nvPicPr>
          <p:cNvPr id="5" name="图片 4" descr="元宵节猜灯谜-开启新年好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6470" y="2355215"/>
            <a:ext cx="5472430" cy="21437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活动</a:t>
            </a:r>
            <a:r>
              <a:rPr lang="en-US" altLang="zh-CN"/>
              <a:t>2</a:t>
            </a:r>
            <a:r>
              <a:rPr lang="en-US" altLang="zh-CN"/>
              <a:t>:</a:t>
            </a:r>
            <a:r>
              <a:rPr lang="zh-CN" altLang="en-US"/>
              <a:t>元宵到，晒汤圆Or元宵</a:t>
            </a:r>
            <a:endParaRPr lang="zh-CN" alt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24865" y="1425575"/>
            <a:ext cx="5182235" cy="3805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元宵到，晒汤圆Or元宵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活动玩法：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在社区专区，晒晒你的汤圆是什么馅，北元宵的做法照片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等，即可获得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XX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积分，积分可在商城兑换精美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礼品！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线上社区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节日期间全员</a:t>
            </a:r>
            <a:r>
              <a:rPr lang="zh-CN" altLang="en-US" sz="1400" dirty="0">
                <a:solidFill>
                  <a:schemeClr val="tx1"/>
                </a:solidFill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均可自行参与</a:t>
            </a:r>
            <a:endParaRPr lang="zh-CN" altLang="en-US" sz="1400" dirty="0">
              <a:solidFill>
                <a:schemeClr val="tx1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2.23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前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内部宣传，装修平台、建立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圈子；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2.24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</a:t>
            </a: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学员元宵节当天社区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互动；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F39F0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4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1. 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活动时长：1</a:t>
            </a: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～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2天</a:t>
            </a:r>
            <a:r>
              <a:rPr lang="zh-CN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时间</a:t>
            </a:r>
            <a:r>
              <a:rPr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最佳</a:t>
            </a:r>
            <a:endParaRPr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4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2.</a:t>
            </a:r>
            <a:r>
              <a:rPr lang="zh-CN" altLang="en-US" sz="14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积分商城可兑换礼品。</a:t>
            </a:r>
            <a:endParaRPr lang="zh-CN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765" y="5144135"/>
            <a:ext cx="5182870" cy="930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Normal" panose="020B0200000000000000" charset="-122"/>
                <a:sym typeface="Arial" panose="020B0604020202020204"/>
              </a:rPr>
              <a:t>宣发文案：</a:t>
            </a:r>
            <a:endParaRPr lang="zh-CN" altLang="en-US" sz="1400" b="1" dirty="0">
              <a:solidFill>
                <a:srgbClr val="F39F03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342900" indent="-342900" fontAlgn="auto">
              <a:lnSpc>
                <a:spcPct val="140000"/>
              </a:lnSpc>
              <a:buFont typeface="+mj-ea"/>
              <a:buAutoNum type="circleNumDbPlain"/>
            </a:pP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吃一碗汤圆，盼一年团圆。俗话说，“北元宵，南汤圆”那到底两者区别在哪儿呢？快来社区专区晒晒你的汤圆</a:t>
            </a:r>
            <a:r>
              <a:rPr lang="en-US" altLang="zh-CN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OR</a:t>
            </a: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元宵</a:t>
            </a:r>
            <a:r>
              <a:rPr lang="zh-CN" altLang="en-US" sz="1200" dirty="0">
                <a:latin typeface="Source Han Sans CN" panose="020B0200000000000000" charset="-122"/>
                <a:ea typeface="Source Han Sans CN" panose="020B0200000000000000" charset="-122"/>
                <a:cs typeface="Source Han Sans CN Normal" panose="020B0200000000000000" charset="-122"/>
                <a:sym typeface="Arial" panose="020B0604020202020204"/>
              </a:rPr>
              <a:t>吧！</a:t>
            </a:r>
            <a:endParaRPr lang="zh-CN" altLang="en-US" sz="1200" dirty="0">
              <a:latin typeface="Source Han Sans CN" panose="020B0200000000000000" charset="-122"/>
              <a:ea typeface="Source Han Sans CN" panose="020B0200000000000000" charset="-122"/>
              <a:cs typeface="Source Han Sans CN Normal" panose="020B0200000000000000" charset="-122"/>
              <a:sym typeface="Arial" panose="020B0604020202020204"/>
            </a:endParaRPr>
          </a:p>
        </p:txBody>
      </p:sp>
      <p:pic>
        <p:nvPicPr>
          <p:cNvPr id="5" name="图片 4" descr="元宵到，晒汤圆Or元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4100" y="2635885"/>
            <a:ext cx="5410200" cy="21189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0400" y="1547495"/>
            <a:ext cx="6266815" cy="1791970"/>
          </a:xfrm>
        </p:spPr>
        <p:txBody>
          <a:bodyPr/>
          <a:lstStyle/>
          <a:p>
            <a:pPr lvl="0"/>
            <a:r>
              <a:rPr lang="en-US" dirty="0" err="1"/>
              <a:t>03.平台常规操作说明</a:t>
            </a:r>
            <a:endParaRPr lang="en-US" dirty="0" err="1"/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7777" b="-19669"/>
          <a:stretch>
            <a:fillRect/>
          </a:stretch>
        </p:blipFill>
        <p:spPr>
          <a:xfrm>
            <a:off x="9217025" y="496570"/>
            <a:ext cx="2440305" cy="3670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/>
              <a:t>Banner设置路径</a:t>
            </a:r>
            <a:endParaRPr lang="en-US"/>
          </a:p>
        </p:txBody>
      </p:sp>
      <p:pic>
        <p:nvPicPr>
          <p:cNvPr id="4" name="图片 3" descr="酷渲酷学院logo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r="28171" b="-1449"/>
          <a:stretch>
            <a:fillRect/>
          </a:stretch>
        </p:blipFill>
        <p:spPr>
          <a:xfrm>
            <a:off x="8914765" y="542290"/>
            <a:ext cx="2629535" cy="3371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706360" y="171577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35C1A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35C1A8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162050" y="1737995"/>
            <a:ext cx="4566920" cy="397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F39F03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F39F03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线上课”进行展示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Arial" panose="020B0604020202020204"/>
              </a:rPr>
              <a:t>图。</a:t>
            </a:r>
            <a:endParaRPr lang="zh-CN" altLang="en-US" sz="14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Arial" panose="020B0604020202020204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2"/>
            </p:custDataLst>
          </p:nvPr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4"/>
            </p:custDataLst>
          </p:nvPr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9570720" y="447865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" panose="020B0502040204020203" charset="-122"/>
                <a:ea typeface="Microsoft YaHei" panose="020B0502040204020203" charset="-122"/>
                <a:cs typeface="Microsoft YaHei" panose="020B0502040204020203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Microsoft YaHei" panose="020B0502040204020203" charset="-122"/>
              <a:ea typeface="Microsoft YaHei" panose="020B0502040204020203" charset="-122"/>
              <a:cs typeface="Microsoft YaHei" panose="020B0502040204020203" charset="-122"/>
              <a:sym typeface="Arial" panose="020B0604020202020204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302"/>
</p:tagLst>
</file>

<file path=ppt/tags/tag10.xml><?xml version="1.0" encoding="utf-8"?>
<p:tagLst xmlns:p="http://schemas.openxmlformats.org/presentationml/2006/main">
  <p:tag name="AS_UNIQUEID" val="313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AS_UNIQUEID" val="1103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AS_UNIQUEID" val="314"/>
</p:tagLst>
</file>

<file path=ppt/tags/tag110.xml><?xml version="1.0" encoding="utf-8"?>
<p:tagLst xmlns:p="http://schemas.openxmlformats.org/presentationml/2006/main">
  <p:tag name="AS_UNIQUEID" val="1103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AS_UNIQUEID" val="1103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AS_UNIQUEID" val="315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AS_UNIQUEID" val="20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13.xml><?xml version="1.0" encoding="utf-8"?>
<p:tagLst xmlns:p="http://schemas.openxmlformats.org/presentationml/2006/main">
  <p:tag name="AS_UNIQUEID" val="316"/>
</p:tagLst>
</file>

<file path=ppt/tags/tag14.xml><?xml version="1.0" encoding="utf-8"?>
<p:tagLst xmlns:p="http://schemas.openxmlformats.org/presentationml/2006/main">
  <p:tag name="AS_UNIQUEID" val="317"/>
</p:tagLst>
</file>

<file path=ppt/tags/tag15.xml><?xml version="1.0" encoding="utf-8"?>
<p:tagLst xmlns:p="http://schemas.openxmlformats.org/presentationml/2006/main">
  <p:tag name="AS_UNIQUEID" val="553"/>
</p:tagLst>
</file>

<file path=ppt/tags/tag16.xml><?xml version="1.0" encoding="utf-8"?>
<p:tagLst xmlns:p="http://schemas.openxmlformats.org/presentationml/2006/main">
  <p:tag name="AS_UNIQUEID" val="554"/>
</p:tagLst>
</file>

<file path=ppt/tags/tag17.xml><?xml version="1.0" encoding="utf-8"?>
<p:tagLst xmlns:p="http://schemas.openxmlformats.org/presentationml/2006/main">
  <p:tag name="AS_UNIQUEID" val="555"/>
</p:tagLst>
</file>

<file path=ppt/tags/tag18.xml><?xml version="1.0" encoding="utf-8"?>
<p:tagLst xmlns:p="http://schemas.openxmlformats.org/presentationml/2006/main">
  <p:tag name="AS_UNIQUEID" val="556"/>
</p:tagLst>
</file>

<file path=ppt/tags/tag19.xml><?xml version="1.0" encoding="utf-8"?>
<p:tagLst xmlns:p="http://schemas.openxmlformats.org/presentationml/2006/main">
  <p:tag name="AS_UNIQUEID" val="557"/>
</p:tagLst>
</file>

<file path=ppt/tags/tag2.xml><?xml version="1.0" encoding="utf-8"?>
<p:tagLst xmlns:p="http://schemas.openxmlformats.org/presentationml/2006/main">
  <p:tag name="AS_UNIQUEID" val="303"/>
</p:tagLst>
</file>

<file path=ppt/tags/tag20.xml><?xml version="1.0" encoding="utf-8"?>
<p:tagLst xmlns:p="http://schemas.openxmlformats.org/presentationml/2006/main">
  <p:tag name="AS_UNIQUEID" val="559"/>
</p:tagLst>
</file>

<file path=ppt/tags/tag21.xml><?xml version="1.0" encoding="utf-8"?>
<p:tagLst xmlns:p="http://schemas.openxmlformats.org/presentationml/2006/main">
  <p:tag name="AS_UNIQUEID" val="560"/>
</p:tagLst>
</file>

<file path=ppt/tags/tag22.xml><?xml version="1.0" encoding="utf-8"?>
<p:tagLst xmlns:p="http://schemas.openxmlformats.org/presentationml/2006/main">
  <p:tag name="AS_UNIQUEID" val="561"/>
</p:tagLst>
</file>

<file path=ppt/tags/tag23.xml><?xml version="1.0" encoding="utf-8"?>
<p:tagLst xmlns:p="http://schemas.openxmlformats.org/presentationml/2006/main">
  <p:tag name="AS_UNIQUEID" val="562"/>
</p:tagLst>
</file>

<file path=ppt/tags/tag24.xml><?xml version="1.0" encoding="utf-8"?>
<p:tagLst xmlns:p="http://schemas.openxmlformats.org/presentationml/2006/main">
  <p:tag name="AS_UNIQUEID" val="564"/>
</p:tagLst>
</file>

<file path=ppt/tags/tag25.xml><?xml version="1.0" encoding="utf-8"?>
<p:tagLst xmlns:p="http://schemas.openxmlformats.org/presentationml/2006/main">
  <p:tag name="AS_UNIQUEID" val="565"/>
</p:tagLst>
</file>

<file path=ppt/tags/tag26.xml><?xml version="1.0" encoding="utf-8"?>
<p:tagLst xmlns:p="http://schemas.openxmlformats.org/presentationml/2006/main">
  <p:tag name="AS_UNIQUEID" val="566"/>
</p:tagLst>
</file>

<file path=ppt/tags/tag27.xml><?xml version="1.0" encoding="utf-8"?>
<p:tagLst xmlns:p="http://schemas.openxmlformats.org/presentationml/2006/main">
  <p:tag name="AS_UNIQUEID" val="849"/>
</p:tagLst>
</file>

<file path=ppt/tags/tag28.xml><?xml version="1.0" encoding="utf-8"?>
<p:tagLst xmlns:p="http://schemas.openxmlformats.org/presentationml/2006/main">
  <p:tag name="AS_UNIQUEID" val="850"/>
</p:tagLst>
</file>

<file path=ppt/tags/tag29.xml><?xml version="1.0" encoding="utf-8"?>
<p:tagLst xmlns:p="http://schemas.openxmlformats.org/presentationml/2006/main">
  <p:tag name="AS_UNIQUEID" val="851"/>
</p:tagLst>
</file>

<file path=ppt/tags/tag3.xml><?xml version="1.0" encoding="utf-8"?>
<p:tagLst xmlns:p="http://schemas.openxmlformats.org/presentationml/2006/main">
  <p:tag name="AS_UNIQUEID" val="304"/>
</p:tagLst>
</file>

<file path=ppt/tags/tag30.xml><?xml version="1.0" encoding="utf-8"?>
<p:tagLst xmlns:p="http://schemas.openxmlformats.org/presentationml/2006/main">
  <p:tag name="AS_UNIQUEID" val="853"/>
</p:tagLst>
</file>

<file path=ppt/tags/tag31.xml><?xml version="1.0" encoding="utf-8"?>
<p:tagLst xmlns:p="http://schemas.openxmlformats.org/presentationml/2006/main">
  <p:tag name="AS_UNIQUEID" val="854"/>
</p:tagLst>
</file>

<file path=ppt/tags/tag32.xml><?xml version="1.0" encoding="utf-8"?>
<p:tagLst xmlns:p="http://schemas.openxmlformats.org/presentationml/2006/main">
  <p:tag name="AS_UNIQUEID" val="855"/>
</p:tagLst>
</file>

<file path=ppt/tags/tag33.xml><?xml version="1.0" encoding="utf-8"?>
<p:tagLst xmlns:p="http://schemas.openxmlformats.org/presentationml/2006/main">
  <p:tag name="AS_UNIQUEID" val="856"/>
</p:tagLst>
</file>

<file path=ppt/tags/tag34.xml><?xml version="1.0" encoding="utf-8"?>
<p:tagLst xmlns:p="http://schemas.openxmlformats.org/presentationml/2006/main">
  <p:tag name="AS_UNIQUEID" val="857"/>
</p:tagLst>
</file>

<file path=ppt/tags/tag35.xml><?xml version="1.0" encoding="utf-8"?>
<p:tagLst xmlns:p="http://schemas.openxmlformats.org/presentationml/2006/main">
  <p:tag name="AS_UNIQUEID" val="0"/>
</p:tagLst>
</file>

<file path=ppt/tags/tag36.xml><?xml version="1.0" encoding="utf-8"?>
<p:tagLst xmlns:p="http://schemas.openxmlformats.org/presentationml/2006/main">
  <p:tag name="AS_UNIQUEID" val="1"/>
</p:tagLst>
</file>

<file path=ppt/tags/tag37.xml><?xml version="1.0" encoding="utf-8"?>
<p:tagLst xmlns:p="http://schemas.openxmlformats.org/presentationml/2006/main">
  <p:tag name="AS_UNIQUEID" val="3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AS_UNIQUEID" val="6"/>
</p:tagLst>
</file>

<file path=ppt/tags/tag4.xml><?xml version="1.0" encoding="utf-8"?>
<p:tagLst xmlns:p="http://schemas.openxmlformats.org/presentationml/2006/main">
  <p:tag name="AS_UNIQUEID" val="305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AS_UNIQUEID" val="6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AS_UNIQUEID" val="925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AS_UNIQUEID" val="6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307"/>
</p:tagLst>
</file>

<file path=ppt/tags/tag50.xml><?xml version="1.0" encoding="utf-8"?>
<p:tagLst xmlns:p="http://schemas.openxmlformats.org/presentationml/2006/main">
  <p:tag name="AS_UNIQUEID" val="925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AS_UNIQUEID" val="925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AS_UNIQUEID" val="6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AS_UNIQUEID" val="1103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AS_UNIQUEID" val="308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309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AS_UNIQUEID" val="1103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AS_UNIQUEID" val="310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AS_UNIQUEID" val="1103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AS_UNIQUEID" val="1103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AS_UNIQUEID" val="311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AS_UNIQUEID" val="1103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AS_UNIQUEID" val="1103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B2CBF"/>
      </a:accent1>
      <a:accent2>
        <a:srgbClr val="F39F03"/>
      </a:accent2>
      <a:accent3>
        <a:srgbClr val="35C1A8"/>
      </a:accent3>
      <a:accent4>
        <a:srgbClr val="9C4AB6"/>
      </a:accent4>
      <a:accent5>
        <a:srgbClr val="813023"/>
      </a:accent5>
      <a:accent6>
        <a:srgbClr val="654659"/>
      </a:accent6>
      <a:hlink>
        <a:srgbClr val="EA0000"/>
      </a:hlink>
      <a:folHlink>
        <a:srgbClr val="BFBFBF"/>
      </a:folHlink>
    </a:clrScheme>
    <a:fontScheme name="iSlide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">
    <a:dk1>
      <a:srgbClr val="000000"/>
    </a:dk1>
    <a:lt1>
      <a:srgbClr val="FFFFFF"/>
    </a:lt1>
    <a:dk2>
      <a:srgbClr val="778495"/>
    </a:dk2>
    <a:lt2>
      <a:srgbClr val="F0F0F0"/>
    </a:lt2>
    <a:accent1>
      <a:srgbClr val="4B2CBF"/>
    </a:accent1>
    <a:accent2>
      <a:srgbClr val="F39F03"/>
    </a:accent2>
    <a:accent3>
      <a:srgbClr val="35C1A8"/>
    </a:accent3>
    <a:accent4>
      <a:srgbClr val="9C4AB6"/>
    </a:accent4>
    <a:accent5>
      <a:srgbClr val="813023"/>
    </a:accent5>
    <a:accent6>
      <a:srgbClr val="654659"/>
    </a:accent6>
    <a:hlink>
      <a:srgbClr val="EA00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Designed by iSlide</Template>
  <TotalTime>0</TotalTime>
  <Words>1929</Words>
  <Application>WPS 表格</Application>
  <PresentationFormat>宽屏</PresentationFormat>
  <Paragraphs>174</Paragraphs>
  <Slides>18</Slides>
  <Notes>2</Notes>
  <HiddenSlides>2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Source Han Sans CN Bold</vt:lpstr>
      <vt:lpstr>Arial</vt:lpstr>
      <vt:lpstr>Source Han Sans CN Regular</vt:lpstr>
      <vt:lpstr>Source Han Sans CN Normal</vt:lpstr>
      <vt:lpstr>Source Han Sans CN</vt:lpstr>
      <vt:lpstr>微软雅黑</vt:lpstr>
      <vt:lpstr>Wingdings</vt:lpstr>
      <vt:lpstr>Microsoft YaHei</vt:lpstr>
      <vt:lpstr>思源黑体 CN</vt:lpstr>
      <vt:lpstr>Arial Unicode MS</vt:lpstr>
      <vt:lpstr>等线</vt:lpstr>
      <vt:lpstr>Designed by iSlide</vt:lpstr>
      <vt:lpstr> 2024年元宵节 运营活动方案</vt:lpstr>
      <vt:lpstr>PowerPoint 演示文稿</vt:lpstr>
      <vt:lpstr>01.运营活动素材总览</vt:lpstr>
      <vt:lpstr>素材总揽</vt:lpstr>
      <vt:lpstr>02.活动运营方案介绍</vt:lpstr>
      <vt:lpstr>活动1:猜灯谜，启好运！</vt:lpstr>
      <vt:lpstr>活动2:元宵到，晒汤圆Or元宵</vt:lpstr>
      <vt:lpstr>03.平台常规操作说明</vt:lpstr>
      <vt:lpstr>Banner设置路径</vt:lpstr>
      <vt:lpstr>门户装修设置</vt:lpstr>
      <vt:lpstr>活动1:上传试题</vt:lpstr>
      <vt:lpstr>活动1:创建试卷&amp;发布考试</vt:lpstr>
      <vt:lpstr>活动1:创建试卷&amp;发布学习项目</vt:lpstr>
      <vt:lpstr>活动1:公布评比结果&amp;颁发奖品</vt:lpstr>
      <vt:lpstr>活动2：积分设置</vt:lpstr>
      <vt:lpstr>活动2：设置社区圈子</vt:lpstr>
      <vt:lpstr>活动2：学员端路径</vt:lpstr>
      <vt:lpstr>谢谢观看</vt:lpstr>
    </vt:vector>
  </TitlesOfParts>
  <LinksUpToDate>false</LinksUpToDate>
  <SharedDoc>false</SharedDoc>
  <HyperlinksChanged>false</HyperlinksChanged>
  <AppVersion>14.0000</AppVersion>
  <Manager>Yu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紫色3D风格 学生元旦晚会</dc:title>
  <dc:creator>O365</dc:creator>
  <cp:lastModifiedBy>梁晓萌</cp:lastModifiedBy>
  <cp:revision>9</cp:revision>
  <cp:lastPrinted>2024-02-18T02:15:07Z</cp:lastPrinted>
  <dcterms:created xsi:type="dcterms:W3CDTF">2024-02-18T02:15:07Z</dcterms:created>
  <dcterms:modified xsi:type="dcterms:W3CDTF">2024-02-18T02:15:07Z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17c4a899-0b37-454e-9e76-a19acd780baa</vt:lpwstr>
  </property>
  <property fmtid="{D5CDD505-2E9C-101B-9397-08002B2CF9AE}" pid="3" name="ICV">
    <vt:lpwstr>511523B94AB6D0A1C15785650E6E2C44_42</vt:lpwstr>
  </property>
  <property fmtid="{D5CDD505-2E9C-101B-9397-08002B2CF9AE}" pid="4" name="KSOProductBuildVer">
    <vt:lpwstr>2052-6.5.1.8687</vt:lpwstr>
  </property>
</Properties>
</file>