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15"/>
  </p:handoutMasterIdLst>
  <p:sldIdLst>
    <p:sldId id="2798" r:id="rId3"/>
    <p:sldId id="13508" r:id="rId5"/>
    <p:sldId id="407" r:id="rId6"/>
    <p:sldId id="3021" r:id="rId7"/>
    <p:sldId id="13490" r:id="rId8"/>
    <p:sldId id="13489" r:id="rId9"/>
    <p:sldId id="13497" r:id="rId10"/>
    <p:sldId id="13500" r:id="rId11"/>
    <p:sldId id="13501" r:id="rId12"/>
    <p:sldId id="13502" r:id="rId13"/>
    <p:sldId id="13507"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722" userDrawn="1">
          <p15:clr>
            <a:srgbClr val="A4A3A4"/>
          </p15:clr>
        </p15:guide>
        <p15:guide id="5" orient="horz" pos="3930" userDrawn="1">
          <p15:clr>
            <a:srgbClr val="A4A3A4"/>
          </p15:clr>
        </p15:guide>
        <p15:guide id="8" pos="3840" userDrawn="1">
          <p15:clr>
            <a:srgbClr val="A4A3A4"/>
          </p15:clr>
        </p15:guide>
        <p15:guide id="10" pos="3314" userDrawn="1">
          <p15:clr>
            <a:srgbClr val="A4A3A4"/>
          </p15:clr>
        </p15:guide>
        <p15:guide id="11" pos="43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xue" initials="s" lastIdx="1" clrIdx="0"/>
  <p:cmAuthor id="2" name="ceg008" initials="c" lastIdx="0" clrIdx="1"/>
  <p:cmAuthor id="3" name="宋洁然" initials="宋" lastIdx="0" clrIdx="2"/>
  <p:cmAuthor id="4" name="微软用户" initials="微" lastIdx="0" clrIdx="3"/>
  <p:cmAuthor id="5" name="ming qiu" initials="m" lastIdx="0" clrIdx="4"/>
  <p:cmAuthor id="6" name="Lenovo User" initials="L" lastIdx="0" clrIdx="5"/>
  <p:cmAuthor id="7" name="a" initials="a" lastIdx="0" clrIdx="6"/>
  <p:cmAuthor id="8" name="mr" initials="m" lastIdx="0" clrIdx="7"/>
  <p:cmAuthor id="9" name="番茄花园" initials="番" lastIdx="0" clrIdx="8"/>
  <p:cmAuthor id="10" name="a0l7dzz" initials="car" lastIdx="0" clrIdx="9"/>
  <p:cmAuthor id="11" name="七月as" initials="七" lastIdx="0" clrIdx="10"/>
  <p:cmAuthor id="12" name="袁 洋" initials="袁"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7BB"/>
    <a:srgbClr val="F8951E"/>
    <a:srgbClr val="747A99"/>
    <a:srgbClr val="2373F3"/>
    <a:srgbClr val="00BEFF"/>
    <a:srgbClr val="EFF4FD"/>
    <a:srgbClr val="007AFF"/>
    <a:srgbClr val="BCD3FB"/>
    <a:srgbClr val="00B0F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8" autoAdjust="0"/>
    <p:restoredTop sz="86114" autoAdjust="0"/>
  </p:normalViewPr>
  <p:slideViewPr>
    <p:cSldViewPr showGuides="1">
      <p:cViewPr varScale="1">
        <p:scale>
          <a:sx n="99" d="100"/>
          <a:sy n="99" d="100"/>
        </p:scale>
        <p:origin x="108" y="354"/>
      </p:cViewPr>
      <p:guideLst>
        <p:guide orient="horz" pos="722"/>
        <p:guide orient="horz" pos="3930"/>
        <p:guide pos="3840"/>
        <p:guide pos="3314"/>
        <p:guide pos="437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1E7D3-8E86-46F9-BE74-3E0F11EDA0C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DDBD1-E7F7-485E-B73F-E49F25D8613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F3DDBD1-E7F7-485E-B73F-E49F25D8613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458DE4-9D49-4D5E-ADB7-CB7ED771889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3DDBD1-E7F7-485E-B73F-E49F25D8613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安胜达【天工智库】法律法规平台将法律法规、标准规范及化学品管理三大核心领域深度融合，构建起集便捷查询、动态追踪推送与智能校核功能于一体的智能化平台。用户通过该平台可实时获取所需条例信息，精准掌握法规动态更新，并可在线校验引用条例是否匹配、适用，最终形成</a:t>
            </a:r>
            <a:r>
              <a:rPr lang="en-US" altLang="zh-CN" dirty="0">
                <a:sym typeface="+mn-ea"/>
              </a:rPr>
              <a:t>"</a:t>
            </a:r>
            <a:r>
              <a:rPr lang="zh-CN" altLang="en-US" dirty="0">
                <a:sym typeface="+mn-ea"/>
              </a:rPr>
              <a:t>快速</a:t>
            </a:r>
            <a:r>
              <a:rPr lang="zh-CN" altLang="en-US" dirty="0">
                <a:sym typeface="+mn-ea"/>
              </a:rPr>
              <a:t>查询</a:t>
            </a:r>
            <a:r>
              <a:rPr lang="en-US" altLang="zh-CN" dirty="0">
                <a:sym typeface="+mn-ea"/>
              </a:rPr>
              <a:t>-</a:t>
            </a:r>
            <a:r>
              <a:rPr lang="zh-CN" altLang="en-US" dirty="0">
                <a:sym typeface="+mn-ea"/>
              </a:rPr>
              <a:t>有效追踪</a:t>
            </a:r>
            <a:r>
              <a:rPr lang="en-US" altLang="zh-CN" dirty="0">
                <a:sym typeface="+mn-ea"/>
              </a:rPr>
              <a:t>-</a:t>
            </a:r>
            <a:r>
              <a:rPr lang="zh-CN" altLang="en-US" dirty="0">
                <a:sym typeface="+mn-ea"/>
              </a:rPr>
              <a:t>精准</a:t>
            </a:r>
            <a:r>
              <a:rPr lang="zh-CN" altLang="en-US" dirty="0">
                <a:sym typeface="+mn-ea"/>
              </a:rPr>
              <a:t>校验</a:t>
            </a:r>
            <a:r>
              <a:rPr lang="en-US" altLang="zh-CN" dirty="0">
                <a:sym typeface="+mn-ea"/>
              </a:rPr>
              <a:t>"</a:t>
            </a:r>
            <a:r>
              <a:rPr lang="zh-CN" altLang="en-US" dirty="0">
                <a:sym typeface="+mn-ea"/>
              </a:rPr>
              <a:t>的完整闭环管理流程，从根本上</a:t>
            </a:r>
            <a:r>
              <a:rPr lang="zh-CN" altLang="en-US" dirty="0">
                <a:sym typeface="+mn-ea"/>
              </a:rPr>
              <a:t>提升管理效率与合规保障水平。</a:t>
            </a:r>
            <a:endParaRPr lang="zh-CN" altLang="en-US" dirty="0"/>
          </a:p>
          <a:p>
            <a:endParaRPr lang="zh-CN" altLang="en-US" dirty="0"/>
          </a:p>
          <a:p>
            <a:endParaRPr lang="zh-CN" altLang="en-US" dirty="0"/>
          </a:p>
          <a:p>
            <a:endParaRPr lang="zh-CN" altLang="en-US" dirty="0"/>
          </a:p>
          <a:p>
            <a:r>
              <a:rPr lang="zh-CN" altLang="en-US" dirty="0"/>
              <a:t>【天工智库】主要把法律法规、标准规范和化学品管理这三大块整合到了一起。想查什么资料，很快就能找到；有什么新规定更新，能马上提醒你；条款适不适用，也能智能核对。这样一来，合规管理就形成了一个完整的闭环，既省心又高效。</a:t>
            </a:r>
            <a:endParaRPr lang="zh-CN" altLang="en-US" dirty="0"/>
          </a:p>
        </p:txBody>
      </p:sp>
      <p:sp>
        <p:nvSpPr>
          <p:cNvPr id="4" name="灯片编号占位符 3"/>
          <p:cNvSpPr>
            <a:spLocks noGrp="1"/>
          </p:cNvSpPr>
          <p:nvPr>
            <p:ph type="sldNum" sz="quarter" idx="5"/>
          </p:nvPr>
        </p:nvSpPr>
        <p:spPr/>
        <p:txBody>
          <a:bodyPr/>
          <a:lstStyle/>
          <a:p>
            <a:fld id="{94675CAC-2AE5-4CA1-95C9-68C0ACE32F7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3DDBD1-E7F7-485E-B73F-E49F25D8613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3DDBD1-E7F7-485E-B73F-E49F25D8613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F3DDBD1-E7F7-485E-B73F-E49F25D8613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EFF4FD"/>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394970" y="836930"/>
            <a:ext cx="11401425" cy="0"/>
          </a:xfrm>
          <a:prstGeom prst="line">
            <a:avLst/>
          </a:prstGeom>
          <a:ln>
            <a:solidFill>
              <a:srgbClr val="CBD7F0"/>
            </a:solidFill>
          </a:ln>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0" y="259715"/>
            <a:ext cx="857250" cy="355597"/>
          </a:xfrm>
          <a:prstGeom prst="rect">
            <a:avLst/>
          </a:prstGeom>
          <a:solidFill>
            <a:srgbClr val="0152D9"/>
          </a:solidFill>
          <a:ln>
            <a:solidFill>
              <a:srgbClr val="015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909637" y="259714"/>
            <a:ext cx="122238" cy="355597"/>
          </a:xfrm>
          <a:prstGeom prst="rect">
            <a:avLst/>
          </a:prstGeom>
          <a:solidFill>
            <a:srgbClr val="4300C0"/>
          </a:solidFill>
          <a:ln>
            <a:solidFill>
              <a:srgbClr val="430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4600" y="6387578"/>
            <a:ext cx="12196600" cy="470422"/>
          </a:xfrm>
          <a:prstGeom prst="rect">
            <a:avLst/>
          </a:prstGeom>
          <a:solidFill>
            <a:srgbClr val="00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userDrawn="1"/>
        </p:nvSpPr>
        <p:spPr>
          <a:xfrm>
            <a:off x="7207135" y="6468901"/>
            <a:ext cx="4794855"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1400" b="1" dirty="0">
                <a:solidFill>
                  <a:schemeClr val="bg1">
                    <a:lumMod val="95000"/>
                  </a:schemeClr>
                </a:solidFill>
                <a:latin typeface="+mn-ea"/>
                <a:ea typeface="+mn-ea"/>
              </a:rPr>
              <a:t>江苏安胜达安全科技 </a:t>
            </a:r>
            <a:r>
              <a:rPr lang="en-US" altLang="zh-CN" sz="1400" b="1" dirty="0" err="1">
                <a:solidFill>
                  <a:schemeClr val="bg1">
                    <a:lumMod val="95000"/>
                  </a:schemeClr>
                </a:solidFill>
                <a:latin typeface="+mn-ea"/>
                <a:ea typeface="+mn-ea"/>
              </a:rPr>
              <a:t>Ascenda</a:t>
            </a:r>
            <a:r>
              <a:rPr lang="en-US" altLang="zh-CN" sz="1400" b="1" dirty="0">
                <a:solidFill>
                  <a:schemeClr val="bg1">
                    <a:lumMod val="95000"/>
                  </a:schemeClr>
                </a:solidFill>
                <a:latin typeface="+mn-ea"/>
                <a:ea typeface="+mn-ea"/>
              </a:rPr>
              <a:t> Safety Technology</a:t>
            </a:r>
            <a:endParaRPr lang="zh-CN" altLang="en-US" sz="1400" b="1" dirty="0">
              <a:solidFill>
                <a:schemeClr val="bg1">
                  <a:lumMod val="95000"/>
                </a:schemeClr>
              </a:solidFill>
              <a:latin typeface="+mn-ea"/>
              <a:ea typeface="+mn-ea"/>
            </a:endParaRPr>
          </a:p>
        </p:txBody>
      </p:sp>
      <p:grpSp>
        <p:nvGrpSpPr>
          <p:cNvPr id="32" name="组合 31"/>
          <p:cNvGrpSpPr/>
          <p:nvPr userDrawn="1"/>
        </p:nvGrpSpPr>
        <p:grpSpPr>
          <a:xfrm>
            <a:off x="9197975" y="262255"/>
            <a:ext cx="2557780" cy="362585"/>
            <a:chOff x="10684" y="386"/>
            <a:chExt cx="4028" cy="571"/>
          </a:xfrm>
        </p:grpSpPr>
        <p:sp>
          <p:nvSpPr>
            <p:cNvPr id="27" name="文本框 26"/>
            <p:cNvSpPr txBox="1"/>
            <p:nvPr/>
          </p:nvSpPr>
          <p:spPr>
            <a:xfrm>
              <a:off x="12122" y="454"/>
              <a:ext cx="2448" cy="434"/>
            </a:xfrm>
            <a:prstGeom prst="rect">
              <a:avLst/>
            </a:prstGeom>
            <a:noFill/>
          </p:spPr>
          <p:txBody>
            <a:bodyPr wrap="none" rtlCol="0">
              <a:spAutoFit/>
            </a:bodyPr>
            <a:lstStyle/>
            <a:p>
              <a:r>
                <a:rPr lang="zh-CN" altLang="en-US" sz="1200">
                  <a:solidFill>
                    <a:schemeClr val="bg2">
                      <a:lumMod val="50000"/>
                    </a:schemeClr>
                  </a:solidFill>
                  <a:latin typeface="Source Han Sans CN Regular" panose="020B0400000000000000" charset="-122"/>
                  <a:ea typeface="Source Han Sans CN Regular" panose="020B0400000000000000" charset="-122"/>
                </a:rPr>
                <a:t>安全相伴，智护长青</a:t>
              </a:r>
              <a:endParaRPr lang="zh-CN" altLang="en-US" sz="1200">
                <a:solidFill>
                  <a:schemeClr val="bg2">
                    <a:lumMod val="50000"/>
                  </a:schemeClr>
                </a:solidFill>
                <a:latin typeface="Source Han Sans CN Regular" panose="020B0400000000000000" charset="-122"/>
                <a:ea typeface="Source Han Sans CN Regular" panose="020B0400000000000000" charset="-122"/>
              </a:endParaRPr>
            </a:p>
          </p:txBody>
        </p:sp>
        <p:sp>
          <p:nvSpPr>
            <p:cNvPr id="31" name="矩形 30"/>
            <p:cNvSpPr/>
            <p:nvPr/>
          </p:nvSpPr>
          <p:spPr>
            <a:xfrm>
              <a:off x="11220" y="393"/>
              <a:ext cx="3492" cy="560"/>
            </a:xfrm>
            <a:prstGeom prst="rect">
              <a:avLst/>
            </a:prstGeom>
            <a:noFill/>
            <a:ln>
              <a:solidFill>
                <a:srgbClr val="CBD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Source Han Sans CN Medium" panose="020B0400000000000000" charset="-122"/>
                <a:ea typeface="Source Han Sans CN Medium" panose="020B0400000000000000" charset="-122"/>
              </a:endParaRPr>
            </a:p>
          </p:txBody>
        </p:sp>
        <p:sp>
          <p:nvSpPr>
            <p:cNvPr id="30" name="矩形 29"/>
            <p:cNvSpPr/>
            <p:nvPr/>
          </p:nvSpPr>
          <p:spPr>
            <a:xfrm>
              <a:off x="10684" y="386"/>
              <a:ext cx="1319" cy="571"/>
            </a:xfrm>
            <a:prstGeom prst="rect">
              <a:avLst/>
            </a:prstGeom>
            <a:solidFill>
              <a:srgbClr val="015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atin typeface="Source Han Sans CN Medium" panose="020B0400000000000000" charset="-122"/>
                  <a:ea typeface="Source Han Sans CN Medium" panose="020B0400000000000000" charset="-122"/>
                </a:rPr>
                <a:t>安胜达</a:t>
              </a:r>
              <a:endParaRPr lang="zh-CN" altLang="en-US" sz="1400">
                <a:latin typeface="Source Han Sans CN Medium" panose="020B0400000000000000" charset="-122"/>
                <a:ea typeface="Source Han Sans CN Medium" panose="020B0400000000000000" charset="-122"/>
              </a:endParaRPr>
            </a:p>
          </p:txBody>
        </p:sp>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rgbClr val="EFF4FD"/>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394970" y="836930"/>
            <a:ext cx="11401425" cy="0"/>
          </a:xfrm>
          <a:prstGeom prst="line">
            <a:avLst/>
          </a:prstGeom>
          <a:ln>
            <a:solidFill>
              <a:srgbClr val="CBD7F0"/>
            </a:solidFill>
          </a:ln>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0" y="259715"/>
            <a:ext cx="857250" cy="355597"/>
          </a:xfrm>
          <a:prstGeom prst="rect">
            <a:avLst/>
          </a:prstGeom>
          <a:solidFill>
            <a:srgbClr val="0152D9"/>
          </a:solidFill>
          <a:ln>
            <a:solidFill>
              <a:srgbClr val="015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909637" y="259714"/>
            <a:ext cx="122238" cy="355597"/>
          </a:xfrm>
          <a:prstGeom prst="rect">
            <a:avLst/>
          </a:prstGeom>
          <a:solidFill>
            <a:srgbClr val="4300C0"/>
          </a:solidFill>
          <a:ln>
            <a:solidFill>
              <a:srgbClr val="430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userDrawn="1"/>
        </p:nvGrpSpPr>
        <p:grpSpPr>
          <a:xfrm>
            <a:off x="9197975" y="262255"/>
            <a:ext cx="2557780" cy="362585"/>
            <a:chOff x="10684" y="386"/>
            <a:chExt cx="4028" cy="571"/>
          </a:xfrm>
        </p:grpSpPr>
        <p:sp>
          <p:nvSpPr>
            <p:cNvPr id="27" name="文本框 26"/>
            <p:cNvSpPr txBox="1"/>
            <p:nvPr/>
          </p:nvSpPr>
          <p:spPr>
            <a:xfrm>
              <a:off x="12122" y="454"/>
              <a:ext cx="2448" cy="434"/>
            </a:xfrm>
            <a:prstGeom prst="rect">
              <a:avLst/>
            </a:prstGeom>
            <a:noFill/>
          </p:spPr>
          <p:txBody>
            <a:bodyPr wrap="none" rtlCol="0">
              <a:spAutoFit/>
            </a:bodyPr>
            <a:lstStyle/>
            <a:p>
              <a:r>
                <a:rPr lang="zh-CN" altLang="en-US" sz="1200">
                  <a:solidFill>
                    <a:schemeClr val="bg2">
                      <a:lumMod val="50000"/>
                    </a:schemeClr>
                  </a:solidFill>
                  <a:latin typeface="Source Han Sans CN Regular" panose="020B0400000000000000" charset="-122"/>
                  <a:ea typeface="Source Han Sans CN Regular" panose="020B0400000000000000" charset="-122"/>
                </a:rPr>
                <a:t>安全相伴，智护长青</a:t>
              </a:r>
              <a:endParaRPr lang="zh-CN" altLang="en-US" sz="1200">
                <a:solidFill>
                  <a:schemeClr val="bg2">
                    <a:lumMod val="50000"/>
                  </a:schemeClr>
                </a:solidFill>
                <a:latin typeface="Source Han Sans CN Regular" panose="020B0400000000000000" charset="-122"/>
                <a:ea typeface="Source Han Sans CN Regular" panose="020B0400000000000000" charset="-122"/>
              </a:endParaRPr>
            </a:p>
          </p:txBody>
        </p:sp>
        <p:sp>
          <p:nvSpPr>
            <p:cNvPr id="31" name="矩形 30"/>
            <p:cNvSpPr/>
            <p:nvPr/>
          </p:nvSpPr>
          <p:spPr>
            <a:xfrm>
              <a:off x="11220" y="393"/>
              <a:ext cx="3492" cy="560"/>
            </a:xfrm>
            <a:prstGeom prst="rect">
              <a:avLst/>
            </a:prstGeom>
            <a:noFill/>
            <a:ln>
              <a:solidFill>
                <a:srgbClr val="CBD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Source Han Sans CN Medium" panose="020B0400000000000000" charset="-122"/>
                <a:ea typeface="Source Han Sans CN Medium" panose="020B0400000000000000" charset="-122"/>
              </a:endParaRPr>
            </a:p>
          </p:txBody>
        </p:sp>
        <p:sp>
          <p:nvSpPr>
            <p:cNvPr id="30" name="矩形 29"/>
            <p:cNvSpPr/>
            <p:nvPr/>
          </p:nvSpPr>
          <p:spPr>
            <a:xfrm>
              <a:off x="10684" y="386"/>
              <a:ext cx="1319" cy="571"/>
            </a:xfrm>
            <a:prstGeom prst="rect">
              <a:avLst/>
            </a:prstGeom>
            <a:solidFill>
              <a:srgbClr val="015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atin typeface="Source Han Sans CN Medium" panose="020B0400000000000000" charset="-122"/>
                  <a:ea typeface="Source Han Sans CN Medium" panose="020B0400000000000000" charset="-122"/>
                </a:rPr>
                <a:t>安胜达</a:t>
              </a:r>
              <a:endParaRPr lang="zh-CN" altLang="en-US" sz="1400">
                <a:latin typeface="Source Han Sans CN Medium" panose="020B0400000000000000" charset="-122"/>
                <a:ea typeface="Source Han Sans CN Medium" panose="020B0400000000000000" charset="-122"/>
              </a:endParaRPr>
            </a:p>
          </p:txBody>
        </p:sp>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蓝底">
    <p:bg>
      <p:bgPr>
        <a:solidFill>
          <a:srgbClr val="EAF1FD">
            <a:alpha val="76000"/>
          </a:srgbClr>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394970" y="836930"/>
            <a:ext cx="11401425" cy="0"/>
          </a:xfrm>
          <a:prstGeom prst="line">
            <a:avLst/>
          </a:prstGeom>
          <a:ln>
            <a:solidFill>
              <a:srgbClr val="CBD7F0"/>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userDrawn="1"/>
        </p:nvGrpSpPr>
        <p:grpSpPr>
          <a:xfrm>
            <a:off x="9197975" y="262255"/>
            <a:ext cx="2557780" cy="362585"/>
            <a:chOff x="10684" y="386"/>
            <a:chExt cx="4028" cy="571"/>
          </a:xfrm>
        </p:grpSpPr>
        <p:sp>
          <p:nvSpPr>
            <p:cNvPr id="27" name="文本框 26"/>
            <p:cNvSpPr txBox="1"/>
            <p:nvPr/>
          </p:nvSpPr>
          <p:spPr>
            <a:xfrm>
              <a:off x="12122" y="454"/>
              <a:ext cx="2448" cy="434"/>
            </a:xfrm>
            <a:prstGeom prst="rect">
              <a:avLst/>
            </a:prstGeom>
            <a:noFill/>
          </p:spPr>
          <p:txBody>
            <a:bodyPr wrap="none" rtlCol="0">
              <a:spAutoFit/>
            </a:bodyPr>
            <a:lstStyle/>
            <a:p>
              <a:r>
                <a:rPr lang="zh-CN" altLang="en-US" sz="1200">
                  <a:solidFill>
                    <a:schemeClr val="bg2">
                      <a:lumMod val="50000"/>
                    </a:schemeClr>
                  </a:solidFill>
                  <a:latin typeface="Source Han Sans CN Regular" panose="020B0400000000000000" charset="-122"/>
                  <a:ea typeface="Source Han Sans CN Regular" panose="020B0400000000000000" charset="-122"/>
                </a:rPr>
                <a:t>安全相伴，智护长青</a:t>
              </a:r>
              <a:endParaRPr lang="zh-CN" altLang="en-US" sz="1200">
                <a:solidFill>
                  <a:schemeClr val="bg2">
                    <a:lumMod val="50000"/>
                  </a:schemeClr>
                </a:solidFill>
                <a:latin typeface="Source Han Sans CN Regular" panose="020B0400000000000000" charset="-122"/>
                <a:ea typeface="Source Han Sans CN Regular" panose="020B0400000000000000" charset="-122"/>
              </a:endParaRPr>
            </a:p>
          </p:txBody>
        </p:sp>
        <p:sp>
          <p:nvSpPr>
            <p:cNvPr id="31" name="矩形 30"/>
            <p:cNvSpPr/>
            <p:nvPr/>
          </p:nvSpPr>
          <p:spPr>
            <a:xfrm>
              <a:off x="11220" y="393"/>
              <a:ext cx="3492" cy="560"/>
            </a:xfrm>
            <a:prstGeom prst="rect">
              <a:avLst/>
            </a:prstGeom>
            <a:noFill/>
            <a:ln>
              <a:solidFill>
                <a:srgbClr val="CBD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Source Han Sans CN Medium" panose="020B0400000000000000" charset="-122"/>
                <a:ea typeface="Source Han Sans CN Medium" panose="020B0400000000000000" charset="-122"/>
              </a:endParaRPr>
            </a:p>
          </p:txBody>
        </p:sp>
        <p:sp>
          <p:nvSpPr>
            <p:cNvPr id="30" name="矩形 29"/>
            <p:cNvSpPr/>
            <p:nvPr/>
          </p:nvSpPr>
          <p:spPr>
            <a:xfrm>
              <a:off x="10684" y="386"/>
              <a:ext cx="1319" cy="571"/>
            </a:xfrm>
            <a:prstGeom prst="rect">
              <a:avLst/>
            </a:prstGeom>
            <a:solidFill>
              <a:srgbClr val="015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atin typeface="Source Han Sans CN Medium" panose="020B0400000000000000" charset="-122"/>
                  <a:ea typeface="Source Han Sans CN Medium" panose="020B0400000000000000" charset="-122"/>
                </a:rPr>
                <a:t>安胜达</a:t>
              </a:r>
              <a:endParaRPr lang="zh-CN" altLang="en-US" sz="1400">
                <a:latin typeface="Source Han Sans CN Medium" panose="020B0400000000000000" charset="-122"/>
                <a:ea typeface="Source Han Sans CN Medium" panose="020B0400000000000000" charset="-122"/>
              </a:endParaRPr>
            </a:p>
          </p:txBody>
        </p:sp>
      </p:grpSp>
      <p:sp>
        <p:nvSpPr>
          <p:cNvPr id="2" name="矩形 1"/>
          <p:cNvSpPr/>
          <p:nvPr userDrawn="1"/>
        </p:nvSpPr>
        <p:spPr>
          <a:xfrm>
            <a:off x="0" y="259715"/>
            <a:ext cx="857250" cy="355597"/>
          </a:xfrm>
          <a:prstGeom prst="rect">
            <a:avLst/>
          </a:prstGeom>
          <a:solidFill>
            <a:srgbClr val="0152D9"/>
          </a:solidFill>
          <a:ln>
            <a:solidFill>
              <a:srgbClr val="015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909637" y="259714"/>
            <a:ext cx="122238" cy="35559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EFF4FD"/>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394970" y="836930"/>
            <a:ext cx="11401425" cy="0"/>
          </a:xfrm>
          <a:prstGeom prst="line">
            <a:avLst/>
          </a:prstGeom>
          <a:ln>
            <a:solidFill>
              <a:srgbClr val="CBD7F0"/>
            </a:solidFill>
          </a:ln>
        </p:spPr>
        <p:style>
          <a:lnRef idx="1">
            <a:schemeClr val="accent1"/>
          </a:lnRef>
          <a:fillRef idx="0">
            <a:schemeClr val="accent1"/>
          </a:fillRef>
          <a:effectRef idx="0">
            <a:schemeClr val="accent1"/>
          </a:effectRef>
          <a:fontRef idx="minor">
            <a:schemeClr val="tx1"/>
          </a:fontRef>
        </p:style>
      </p:cxnSp>
      <p:sp>
        <p:nvSpPr>
          <p:cNvPr id="17" name="文本占位符 15"/>
          <p:cNvSpPr>
            <a:spLocks noGrp="1"/>
          </p:cNvSpPr>
          <p:nvPr>
            <p:ph type="body" sz="quarter" idx="10" hasCustomPrompt="1"/>
          </p:nvPr>
        </p:nvSpPr>
        <p:spPr>
          <a:xfrm>
            <a:off x="1084262" y="195536"/>
            <a:ext cx="4411889" cy="565150"/>
          </a:xfrm>
          <a:prstGeom prst="rect">
            <a:avLst/>
          </a:prstGeom>
        </p:spPr>
        <p:txBody>
          <a:bodyPr anchor="ctr" anchorCtr="0"/>
          <a:lstStyle>
            <a:lvl1pPr marL="0" indent="0">
              <a:buNone/>
              <a:defRPr sz="2400" b="1">
                <a:solidFill>
                  <a:schemeClr val="tx1">
                    <a:lumMod val="95000"/>
                    <a:lumOff val="5000"/>
                  </a:schemeClr>
                </a:solidFill>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a:t>
            </a:r>
            <a:endParaRPr lang="zh-CN" altLang="en-US" dirty="0"/>
          </a:p>
        </p:txBody>
      </p:sp>
      <p:sp>
        <p:nvSpPr>
          <p:cNvPr id="18" name="文本占位符 15"/>
          <p:cNvSpPr>
            <a:spLocks noGrp="1"/>
          </p:cNvSpPr>
          <p:nvPr>
            <p:ph type="body" sz="quarter" idx="11" hasCustomPrompt="1"/>
          </p:nvPr>
        </p:nvSpPr>
        <p:spPr>
          <a:xfrm>
            <a:off x="1084261" y="975317"/>
            <a:ext cx="4411889" cy="565150"/>
          </a:xfrm>
          <a:prstGeom prst="rect">
            <a:avLst/>
          </a:prstGeom>
        </p:spPr>
        <p:txBody>
          <a:bodyPr anchor="ctr" anchorCtr="0"/>
          <a:lstStyle>
            <a:lvl1pPr marL="0" indent="0">
              <a:buNone/>
              <a:defRPr sz="2000" b="1">
                <a:solidFill>
                  <a:schemeClr val="accent2"/>
                </a:solidFill>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a:t>
            </a:r>
            <a:endParaRPr lang="zh-CN" altLang="en-US" dirty="0"/>
          </a:p>
        </p:txBody>
      </p:sp>
      <p:cxnSp>
        <p:nvCxnSpPr>
          <p:cNvPr id="5" name="直接连接符 4"/>
          <p:cNvCxnSpPr/>
          <p:nvPr userDrawn="1"/>
        </p:nvCxnSpPr>
        <p:spPr>
          <a:xfrm>
            <a:off x="394970" y="836930"/>
            <a:ext cx="11401425" cy="0"/>
          </a:xfrm>
          <a:prstGeom prst="line">
            <a:avLst/>
          </a:prstGeom>
          <a:ln>
            <a:solidFill>
              <a:srgbClr val="CBD7F0"/>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0" y="259715"/>
            <a:ext cx="857250" cy="355597"/>
          </a:xfrm>
          <a:prstGeom prst="rect">
            <a:avLst/>
          </a:prstGeom>
          <a:solidFill>
            <a:srgbClr val="0152D9"/>
          </a:solidFill>
          <a:ln>
            <a:solidFill>
              <a:srgbClr val="015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909637" y="259714"/>
            <a:ext cx="122238" cy="355597"/>
          </a:xfrm>
          <a:prstGeom prst="rect">
            <a:avLst/>
          </a:prstGeom>
          <a:solidFill>
            <a:srgbClr val="4300C0"/>
          </a:solidFill>
          <a:ln>
            <a:solidFill>
              <a:srgbClr val="430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4600" y="6387578"/>
            <a:ext cx="12192001" cy="470422"/>
          </a:xfrm>
          <a:prstGeom prst="rect">
            <a:avLst/>
          </a:prstGeom>
          <a:solidFill>
            <a:srgbClr val="00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userDrawn="1"/>
        </p:nvSpPr>
        <p:spPr>
          <a:xfrm>
            <a:off x="7207135" y="6463821"/>
            <a:ext cx="4794855"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江苏安胜达安全科技 </a:t>
            </a:r>
            <a:r>
              <a:rPr lang="en-US" altLang="zh-CN" sz="1400" b="1" dirty="0" err="1">
                <a:solidFill>
                  <a:schemeClr val="bg1">
                    <a:lumMod val="95000"/>
                  </a:schemeClr>
                </a:solidFill>
                <a:latin typeface="微软雅黑" panose="020B0503020204020204" pitchFamily="34" charset="-122"/>
                <a:ea typeface="微软雅黑" panose="020B0503020204020204" pitchFamily="34" charset="-122"/>
              </a:rPr>
              <a:t>Ascenda</a:t>
            </a:r>
            <a:r>
              <a:rPr lang="en-US" altLang="zh-CN" sz="1400" b="1" dirty="0">
                <a:solidFill>
                  <a:schemeClr val="bg1">
                    <a:lumMod val="95000"/>
                  </a:schemeClr>
                </a:solidFill>
                <a:latin typeface="微软雅黑" panose="020B0503020204020204" pitchFamily="34" charset="-122"/>
                <a:ea typeface="微软雅黑" panose="020B0503020204020204" pitchFamily="34" charset="-122"/>
              </a:rPr>
              <a:t> Safety Technology</a:t>
            </a:r>
            <a:endParaRPr lang="zh-CN" altLang="en-US" sz="1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文本框 20"/>
          <p:cNvSpPr txBox="1"/>
          <p:nvPr userDrawn="1"/>
        </p:nvSpPr>
        <p:spPr>
          <a:xfrm>
            <a:off x="288824" y="6463821"/>
            <a:ext cx="220829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1400" b="1" kern="1200" noProof="0" dirty="0">
                <a:solidFill>
                  <a:schemeClr val="bg1">
                    <a:lumMod val="95000"/>
                  </a:schemeClr>
                </a:solidFill>
                <a:latin typeface="微软雅黑" panose="020B0503020204020204" pitchFamily="34" charset="-122"/>
                <a:ea typeface="微软雅黑" panose="020B0503020204020204" pitchFamily="34" charset="-122"/>
                <a:cs typeface="+mn-cs"/>
                <a:sym typeface="Arial" panose="020B0604020202020204" pitchFamily="34" charset="0"/>
              </a:rPr>
              <a:t>降风险 </a:t>
            </a:r>
            <a:r>
              <a:rPr lang="en-US" altLang="zh-CN" sz="1400" b="1" kern="1200" noProof="0" dirty="0">
                <a:solidFill>
                  <a:schemeClr val="bg1">
                    <a:lumMod val="95000"/>
                  </a:schemeClr>
                </a:solidFill>
                <a:latin typeface="微软雅黑" panose="020B0503020204020204" pitchFamily="34" charset="-122"/>
                <a:ea typeface="微软雅黑" panose="020B0503020204020204" pitchFamily="34" charset="-122"/>
                <a:cs typeface="+mn-cs"/>
                <a:sym typeface="Arial" panose="020B0604020202020204" pitchFamily="34" charset="0"/>
              </a:rPr>
              <a:t>· </a:t>
            </a:r>
            <a:r>
              <a:rPr lang="zh-CN" altLang="en-US" sz="1400" b="1" kern="1200" noProof="0" dirty="0">
                <a:solidFill>
                  <a:schemeClr val="bg1">
                    <a:lumMod val="95000"/>
                  </a:schemeClr>
                </a:solidFill>
                <a:latin typeface="微软雅黑" panose="020B0503020204020204" pitchFamily="34" charset="-122"/>
                <a:ea typeface="微软雅黑" panose="020B0503020204020204" pitchFamily="34" charset="-122"/>
                <a:cs typeface="+mn-cs"/>
                <a:sym typeface="Arial" panose="020B0604020202020204" pitchFamily="34" charset="0"/>
              </a:rPr>
              <a:t>控隐患 </a:t>
            </a:r>
            <a:r>
              <a:rPr lang="en-US" altLang="zh-CN" sz="1400" b="1" kern="1200" noProof="0" dirty="0">
                <a:solidFill>
                  <a:schemeClr val="bg1">
                    <a:lumMod val="95000"/>
                  </a:schemeClr>
                </a:solidFill>
                <a:latin typeface="微软雅黑" panose="020B0503020204020204" pitchFamily="34" charset="-122"/>
                <a:ea typeface="微软雅黑" panose="020B0503020204020204" pitchFamily="34" charset="-122"/>
                <a:cs typeface="+mn-cs"/>
                <a:sym typeface="Arial" panose="020B0604020202020204" pitchFamily="34" charset="0"/>
              </a:rPr>
              <a:t>· </a:t>
            </a:r>
            <a:r>
              <a:rPr lang="zh-CN" altLang="en-US" sz="1400" b="1" kern="1200" noProof="0" dirty="0">
                <a:solidFill>
                  <a:schemeClr val="bg1">
                    <a:lumMod val="95000"/>
                  </a:schemeClr>
                </a:solidFill>
                <a:latin typeface="微软雅黑" panose="020B0503020204020204" pitchFamily="34" charset="-122"/>
                <a:ea typeface="微软雅黑" panose="020B0503020204020204" pitchFamily="34" charset="-122"/>
                <a:cs typeface="+mn-cs"/>
                <a:sym typeface="Arial" panose="020B0604020202020204" pitchFamily="34" charset="0"/>
              </a:rPr>
              <a:t>保发展</a:t>
            </a:r>
            <a:endParaRPr lang="zh-CN" altLang="en-US" sz="1400" b="1" kern="1200" noProof="0" dirty="0">
              <a:solidFill>
                <a:schemeClr val="bg1">
                  <a:lumMod val="95000"/>
                </a:schemeClr>
              </a:solidFill>
              <a:latin typeface="微软雅黑" panose="020B0503020204020204" pitchFamily="34" charset="-122"/>
              <a:ea typeface="微软雅黑" panose="020B0503020204020204" pitchFamily="34" charset="-122"/>
              <a:cs typeface="+mn-cs"/>
              <a:sym typeface="Arial" panose="020B0604020202020204" pitchFamily="34" charset="0"/>
            </a:endParaRPr>
          </a:p>
        </p:txBody>
      </p:sp>
      <p:grpSp>
        <p:nvGrpSpPr>
          <p:cNvPr id="32" name="组合 31"/>
          <p:cNvGrpSpPr/>
          <p:nvPr userDrawn="1"/>
        </p:nvGrpSpPr>
        <p:grpSpPr>
          <a:xfrm>
            <a:off x="9197975" y="262255"/>
            <a:ext cx="2557780" cy="362585"/>
            <a:chOff x="10684" y="386"/>
            <a:chExt cx="4028" cy="571"/>
          </a:xfrm>
        </p:grpSpPr>
        <p:sp>
          <p:nvSpPr>
            <p:cNvPr id="27" name="文本框 26"/>
            <p:cNvSpPr txBox="1"/>
            <p:nvPr/>
          </p:nvSpPr>
          <p:spPr>
            <a:xfrm>
              <a:off x="12122" y="454"/>
              <a:ext cx="2448" cy="434"/>
            </a:xfrm>
            <a:prstGeom prst="rect">
              <a:avLst/>
            </a:prstGeom>
            <a:noFill/>
          </p:spPr>
          <p:txBody>
            <a:bodyPr wrap="none" rtlCol="0">
              <a:spAutoFit/>
            </a:bodyPr>
            <a:lstStyle/>
            <a:p>
              <a:r>
                <a:rPr lang="zh-CN" altLang="en-US" sz="1200">
                  <a:solidFill>
                    <a:schemeClr val="bg2">
                      <a:lumMod val="50000"/>
                    </a:schemeClr>
                  </a:solidFill>
                  <a:latin typeface="Source Han Sans CN Regular" panose="020B0400000000000000" charset="-122"/>
                  <a:ea typeface="Source Han Sans CN Regular" panose="020B0400000000000000" charset="-122"/>
                </a:rPr>
                <a:t>安全相伴，智护长青</a:t>
              </a:r>
              <a:endParaRPr lang="zh-CN" altLang="en-US" sz="1200">
                <a:solidFill>
                  <a:schemeClr val="bg2">
                    <a:lumMod val="50000"/>
                  </a:schemeClr>
                </a:solidFill>
                <a:latin typeface="Source Han Sans CN Regular" panose="020B0400000000000000" charset="-122"/>
                <a:ea typeface="Source Han Sans CN Regular" panose="020B0400000000000000" charset="-122"/>
              </a:endParaRPr>
            </a:p>
          </p:txBody>
        </p:sp>
        <p:sp>
          <p:nvSpPr>
            <p:cNvPr id="31" name="矩形 30"/>
            <p:cNvSpPr/>
            <p:nvPr/>
          </p:nvSpPr>
          <p:spPr>
            <a:xfrm>
              <a:off x="11220" y="393"/>
              <a:ext cx="3492" cy="560"/>
            </a:xfrm>
            <a:prstGeom prst="rect">
              <a:avLst/>
            </a:prstGeom>
            <a:noFill/>
            <a:ln>
              <a:solidFill>
                <a:srgbClr val="CBD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Source Han Sans CN Medium" panose="020B0400000000000000" charset="-122"/>
                <a:ea typeface="Source Han Sans CN Medium" panose="020B0400000000000000" charset="-122"/>
              </a:endParaRPr>
            </a:p>
          </p:txBody>
        </p:sp>
        <p:sp>
          <p:nvSpPr>
            <p:cNvPr id="30" name="矩形 29"/>
            <p:cNvSpPr/>
            <p:nvPr/>
          </p:nvSpPr>
          <p:spPr>
            <a:xfrm>
              <a:off x="10684" y="386"/>
              <a:ext cx="1319" cy="571"/>
            </a:xfrm>
            <a:prstGeom prst="rect">
              <a:avLst/>
            </a:prstGeom>
            <a:solidFill>
              <a:srgbClr val="015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atin typeface="Source Han Sans CN Medium" panose="020B0400000000000000" charset="-122"/>
                  <a:ea typeface="Source Han Sans CN Medium" panose="020B0400000000000000" charset="-122"/>
                </a:rPr>
                <a:t>安胜达</a:t>
              </a:r>
              <a:endParaRPr lang="zh-CN" altLang="en-US" sz="1400">
                <a:latin typeface="Source Han Sans CN Medium" panose="020B0400000000000000" charset="-122"/>
                <a:ea typeface="Source Han Sans CN Medium" panose="020B0400000000000000" charset="-122"/>
              </a:endParaRPr>
            </a:p>
          </p:txBody>
        </p:sp>
      </p:grpSp>
    </p:spTree>
  </p:cSld>
  <p:clrMapOvr>
    <a:masterClrMapping/>
  </p:clrMapOvr>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EFF4F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xStyles>
    <p:titleStyle>
      <a:lvl1pPr algn="ctr" rtl="0" eaLnBrk="0" fontAlgn="base" hangingPunct="0">
        <a:spcBef>
          <a:spcPct val="0"/>
        </a:spcBef>
        <a:spcAft>
          <a:spcPct val="0"/>
        </a:spcAft>
        <a:buFont typeface="Arial" panose="020B0604020202020204" pitchFamily="34" charset="0"/>
        <a:defRPr sz="5865" b="1" kern="1200">
          <a:solidFill>
            <a:srgbClr val="FFFF00"/>
          </a:solidFill>
          <a:latin typeface="+mj-lt"/>
          <a:ea typeface="+mj-ea"/>
          <a:cs typeface="+mj-cs"/>
        </a:defRPr>
      </a:lvl1pPr>
      <a:lvl2pPr algn="ctr" rtl="0" eaLnBrk="0" fontAlgn="base" hangingPunct="0">
        <a:spcBef>
          <a:spcPct val="0"/>
        </a:spcBef>
        <a:spcAft>
          <a:spcPct val="0"/>
        </a:spcAft>
        <a:buFont typeface="Arial" panose="020B0604020202020204" pitchFamily="34" charset="0"/>
        <a:defRPr sz="5865" b="1">
          <a:solidFill>
            <a:srgbClr val="FFFF00"/>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5865" b="1">
          <a:solidFill>
            <a:srgbClr val="FFFF00"/>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5865" b="1">
          <a:solidFill>
            <a:srgbClr val="FFFF00"/>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5865" b="1">
          <a:solidFill>
            <a:srgbClr val="FFFF00"/>
          </a:solidFill>
          <a:latin typeface="Times New Roman" panose="02020603050405020304" pitchFamily="18" charset="0"/>
          <a:ea typeface="宋体" panose="02010600030101010101" pitchFamily="2" charset="-122"/>
        </a:defRPr>
      </a:lvl5pPr>
      <a:lvl6pPr marL="609600" algn="ctr" rtl="0" eaLnBrk="0" fontAlgn="base" hangingPunct="0">
        <a:spcBef>
          <a:spcPct val="0"/>
        </a:spcBef>
        <a:spcAft>
          <a:spcPct val="0"/>
        </a:spcAft>
        <a:buFont typeface="Arial" panose="020B0604020202020204" pitchFamily="34" charset="0"/>
        <a:defRPr sz="5865" b="1">
          <a:solidFill>
            <a:srgbClr val="FFFF00"/>
          </a:solidFill>
          <a:latin typeface="Times New Roman" panose="02020603050405020304" pitchFamily="18" charset="0"/>
          <a:ea typeface="宋体" panose="02010600030101010101" pitchFamily="2" charset="-122"/>
        </a:defRPr>
      </a:lvl6pPr>
      <a:lvl7pPr marL="1219200" algn="ctr" rtl="0" eaLnBrk="0" fontAlgn="base" hangingPunct="0">
        <a:spcBef>
          <a:spcPct val="0"/>
        </a:spcBef>
        <a:spcAft>
          <a:spcPct val="0"/>
        </a:spcAft>
        <a:buFont typeface="Arial" panose="020B0604020202020204" pitchFamily="34" charset="0"/>
        <a:defRPr sz="5865" b="1">
          <a:solidFill>
            <a:srgbClr val="FFFF00"/>
          </a:solidFill>
          <a:latin typeface="Times New Roman" panose="02020603050405020304" pitchFamily="18" charset="0"/>
          <a:ea typeface="宋体" panose="02010600030101010101" pitchFamily="2" charset="-122"/>
        </a:defRPr>
      </a:lvl7pPr>
      <a:lvl8pPr marL="1828800" algn="ctr" rtl="0" eaLnBrk="0" fontAlgn="base" hangingPunct="0">
        <a:spcBef>
          <a:spcPct val="0"/>
        </a:spcBef>
        <a:spcAft>
          <a:spcPct val="0"/>
        </a:spcAft>
        <a:buFont typeface="Arial" panose="020B0604020202020204" pitchFamily="34" charset="0"/>
        <a:defRPr sz="5865" b="1">
          <a:solidFill>
            <a:srgbClr val="FFFF00"/>
          </a:solidFill>
          <a:latin typeface="Times New Roman" panose="02020603050405020304" pitchFamily="18" charset="0"/>
          <a:ea typeface="宋体" panose="02010600030101010101" pitchFamily="2" charset="-122"/>
        </a:defRPr>
      </a:lvl8pPr>
      <a:lvl9pPr marL="2438400" algn="ctr" rtl="0" eaLnBrk="0" fontAlgn="base" hangingPunct="0">
        <a:spcBef>
          <a:spcPct val="0"/>
        </a:spcBef>
        <a:spcAft>
          <a:spcPct val="0"/>
        </a:spcAft>
        <a:buFont typeface="Arial" panose="020B0604020202020204" pitchFamily="34" charset="0"/>
        <a:defRPr sz="5865" b="1">
          <a:solidFill>
            <a:srgbClr val="FFFF00"/>
          </a:solidFill>
          <a:latin typeface="Times New Roman" panose="02020603050405020304" pitchFamily="18" charset="0"/>
          <a:ea typeface="宋体" panose="02010600030101010101" pitchFamily="2" charset="-122"/>
        </a:defRPr>
      </a:lvl9pPr>
    </p:titleStyle>
    <p:bodyStyle>
      <a:lvl1pPr marL="457200" indent="-457200" algn="l" rtl="0" eaLnBrk="0" fontAlgn="base" hangingPunct="0">
        <a:spcBef>
          <a:spcPct val="20000"/>
        </a:spcBef>
        <a:spcAft>
          <a:spcPct val="0"/>
        </a:spcAft>
        <a:buFont typeface="Arial" panose="020B0604020202020204" pitchFamily="34" charset="0"/>
        <a:buChar char="•"/>
        <a:defRPr sz="4265" b="1" kern="1200">
          <a:solidFill>
            <a:schemeClr val="bg1"/>
          </a:solidFill>
          <a:latin typeface="+mn-lt"/>
          <a:ea typeface="+mn-ea"/>
          <a:cs typeface="+mn-cs"/>
        </a:defRPr>
      </a:lvl1pPr>
      <a:lvl2pPr marL="990600" lvl="1" indent="-381000" algn="l" rtl="0" eaLnBrk="0" fontAlgn="base" hangingPunct="0">
        <a:spcBef>
          <a:spcPct val="20000"/>
        </a:spcBef>
        <a:spcAft>
          <a:spcPct val="0"/>
        </a:spcAft>
        <a:buFont typeface="Arial" panose="020B0604020202020204" pitchFamily="34" charset="0"/>
        <a:buChar char="–"/>
        <a:defRPr sz="3735" b="1" kern="1200">
          <a:solidFill>
            <a:schemeClr val="bg1"/>
          </a:solidFill>
          <a:latin typeface="+mn-lt"/>
          <a:ea typeface="+mn-ea"/>
          <a:cs typeface="+mn-cs"/>
        </a:defRPr>
      </a:lvl2pPr>
      <a:lvl3pPr marL="1524000" lvl="2" indent="-304800" algn="l" rtl="0" eaLnBrk="0" fontAlgn="base" hangingPunct="0">
        <a:spcBef>
          <a:spcPct val="20000"/>
        </a:spcBef>
        <a:spcAft>
          <a:spcPct val="0"/>
        </a:spcAft>
        <a:buFont typeface="Arial" panose="020B0604020202020204" pitchFamily="34" charset="0"/>
        <a:buChar char="•"/>
        <a:defRPr sz="3200" b="1" kern="1200">
          <a:solidFill>
            <a:schemeClr val="bg1"/>
          </a:solidFill>
          <a:latin typeface="+mn-lt"/>
          <a:ea typeface="+mn-ea"/>
          <a:cs typeface="+mn-cs"/>
        </a:defRPr>
      </a:lvl3pPr>
      <a:lvl4pPr marL="2133600" lvl="3" indent="-304800" algn="l" rtl="0" eaLnBrk="0" fontAlgn="base" hangingPunct="0">
        <a:spcBef>
          <a:spcPct val="20000"/>
        </a:spcBef>
        <a:spcAft>
          <a:spcPct val="0"/>
        </a:spcAft>
        <a:buFont typeface="Arial" panose="020B0604020202020204" pitchFamily="34" charset="0"/>
        <a:buChar char="–"/>
        <a:defRPr sz="2665" b="1" kern="1200">
          <a:solidFill>
            <a:schemeClr val="bg1"/>
          </a:solidFill>
          <a:latin typeface="+mn-lt"/>
          <a:ea typeface="+mn-ea"/>
          <a:cs typeface="+mn-cs"/>
        </a:defRPr>
      </a:lvl4pPr>
      <a:lvl5pPr marL="2743200" lvl="4" indent="-304800" algn="l" rtl="0" eaLnBrk="0" fontAlgn="base" hangingPunct="0">
        <a:spcBef>
          <a:spcPct val="20000"/>
        </a:spcBef>
        <a:spcAft>
          <a:spcPct val="0"/>
        </a:spcAft>
        <a:buFont typeface="Arial" panose="020B0604020202020204" pitchFamily="34" charset="0"/>
        <a:buChar char="»"/>
        <a:defRPr sz="2665" b="1" kern="1200">
          <a:solidFill>
            <a:schemeClr val="bg1"/>
          </a:solidFill>
          <a:latin typeface="+mn-lt"/>
          <a:ea typeface="+mn-ea"/>
          <a:cs typeface="+mn-cs"/>
        </a:defRPr>
      </a:lvl5pPr>
      <a:lvl6pPr marL="3352800" lvl="5" indent="-304800" algn="l" defTabSz="1219200" eaLnBrk="0" fontAlgn="base" latinLnBrk="0" hangingPunct="0">
        <a:lnSpc>
          <a:spcPct val="100000"/>
        </a:lnSpc>
        <a:spcBef>
          <a:spcPct val="20000"/>
        </a:spcBef>
        <a:spcAft>
          <a:spcPct val="0"/>
        </a:spcAft>
        <a:buChar char="»"/>
        <a:defRPr sz="2665" b="1" i="0" u="none" kern="1200" baseline="0">
          <a:solidFill>
            <a:schemeClr val="bg1"/>
          </a:solidFill>
          <a:latin typeface="+mn-lt"/>
          <a:ea typeface="+mn-ea"/>
          <a:cs typeface="+mn-cs"/>
        </a:defRPr>
      </a:lvl6pPr>
      <a:lvl7pPr marL="3962400" lvl="6" indent="-304800" algn="l" defTabSz="1219200" eaLnBrk="0" fontAlgn="base" latinLnBrk="0" hangingPunct="0">
        <a:lnSpc>
          <a:spcPct val="100000"/>
        </a:lnSpc>
        <a:spcBef>
          <a:spcPct val="20000"/>
        </a:spcBef>
        <a:spcAft>
          <a:spcPct val="0"/>
        </a:spcAft>
        <a:buChar char="»"/>
        <a:defRPr sz="2665" b="1" i="0" u="none" kern="1200" baseline="0">
          <a:solidFill>
            <a:schemeClr val="bg1"/>
          </a:solidFill>
          <a:latin typeface="+mn-lt"/>
          <a:ea typeface="+mn-ea"/>
          <a:cs typeface="+mn-cs"/>
        </a:defRPr>
      </a:lvl7pPr>
      <a:lvl8pPr marL="4572000" lvl="7" indent="-304800" algn="l" defTabSz="1219200" eaLnBrk="0" fontAlgn="base" latinLnBrk="0" hangingPunct="0">
        <a:lnSpc>
          <a:spcPct val="100000"/>
        </a:lnSpc>
        <a:spcBef>
          <a:spcPct val="20000"/>
        </a:spcBef>
        <a:spcAft>
          <a:spcPct val="0"/>
        </a:spcAft>
        <a:buChar char="»"/>
        <a:defRPr sz="2665" b="1" i="0" u="none" kern="1200" baseline="0">
          <a:solidFill>
            <a:schemeClr val="bg1"/>
          </a:solidFill>
          <a:latin typeface="+mn-lt"/>
          <a:ea typeface="+mn-ea"/>
          <a:cs typeface="+mn-cs"/>
        </a:defRPr>
      </a:lvl8pPr>
      <a:lvl9pPr marL="5181600" lvl="8" indent="-304800" algn="l" defTabSz="1219200" eaLnBrk="0" fontAlgn="base" latinLnBrk="0" hangingPunct="0">
        <a:lnSpc>
          <a:spcPct val="100000"/>
        </a:lnSpc>
        <a:spcBef>
          <a:spcPct val="20000"/>
        </a:spcBef>
        <a:spcAft>
          <a:spcPct val="0"/>
        </a:spcAft>
        <a:buChar char="»"/>
        <a:defRPr sz="2665" b="1" i="0" u="none" kern="1200" baseline="0">
          <a:solidFill>
            <a:schemeClr val="bg1"/>
          </a:solidFill>
          <a:latin typeface="+mn-lt"/>
          <a:ea typeface="+mn-ea"/>
          <a:cs typeface="+mn-cs"/>
        </a:defRPr>
      </a:lvl9pPr>
    </p:bodyStyle>
    <p:otherStyle>
      <a:lvl1pPr marL="0" lvl="0" indent="0" algn="l" defTabSz="121920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mn-lt"/>
          <a:ea typeface="+mn-ea"/>
          <a:cs typeface="+mn-cs"/>
        </a:defRPr>
      </a:lvl1pPr>
      <a:lvl2pPr marL="609600" lvl="1" indent="0" algn="l" defTabSz="121920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mn-lt"/>
          <a:ea typeface="+mn-ea"/>
          <a:cs typeface="+mn-cs"/>
        </a:defRPr>
      </a:lvl2pPr>
      <a:lvl3pPr marL="1219200" lvl="2" indent="0" algn="l" defTabSz="121920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mn-lt"/>
          <a:ea typeface="+mn-ea"/>
          <a:cs typeface="+mn-cs"/>
        </a:defRPr>
      </a:lvl3pPr>
      <a:lvl4pPr marL="1828800" lvl="3" indent="0" algn="l" defTabSz="121920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mn-lt"/>
          <a:ea typeface="+mn-ea"/>
          <a:cs typeface="+mn-cs"/>
        </a:defRPr>
      </a:lvl4pPr>
      <a:lvl5pPr marL="2438400" lvl="4" indent="0" algn="l" defTabSz="121920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mn-lt"/>
          <a:ea typeface="+mn-ea"/>
          <a:cs typeface="+mn-cs"/>
        </a:defRPr>
      </a:lvl5pPr>
      <a:lvl6pPr marL="3048000" lvl="5" indent="0" algn="l" defTabSz="121920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mn-lt"/>
          <a:ea typeface="+mn-ea"/>
          <a:cs typeface="+mn-cs"/>
        </a:defRPr>
      </a:lvl6pPr>
      <a:lvl7pPr marL="3657600" lvl="6" indent="0" algn="l" defTabSz="121920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mn-lt"/>
          <a:ea typeface="+mn-ea"/>
          <a:cs typeface="+mn-cs"/>
        </a:defRPr>
      </a:lvl7pPr>
      <a:lvl8pPr marL="4267200" lvl="7" indent="0" algn="l" defTabSz="121920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mn-lt"/>
          <a:ea typeface="+mn-ea"/>
          <a:cs typeface="+mn-cs"/>
        </a:defRPr>
      </a:lvl8pPr>
      <a:lvl9pPr marL="4876800" lvl="8" indent="0" algn="l" defTabSz="121920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tags" Target="../tags/tag3.xml"/><Relationship Id="rId2" Type="http://schemas.microsoft.com/office/2007/relationships/hdphoto" Target="../media/image2.wdp"/><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任意多边形: 形状 78"/>
          <p:cNvSpPr/>
          <p:nvPr/>
        </p:nvSpPr>
        <p:spPr>
          <a:xfrm>
            <a:off x="795957" y="0"/>
            <a:ext cx="10600086" cy="6858000"/>
          </a:xfrm>
          <a:custGeom>
            <a:avLst/>
            <a:gdLst>
              <a:gd name="connsiteX0" fmla="*/ 1611893 w 10600086"/>
              <a:gd name="connsiteY0" fmla="*/ 0 h 6858000"/>
              <a:gd name="connsiteX1" fmla="*/ 8988194 w 10600086"/>
              <a:gd name="connsiteY1" fmla="*/ 0 h 6858000"/>
              <a:gd name="connsiteX2" fmla="*/ 9047739 w 10600086"/>
              <a:gd name="connsiteY2" fmla="*/ 56772 h 6858000"/>
              <a:gd name="connsiteX3" fmla="*/ 10600086 w 10600086"/>
              <a:gd name="connsiteY3" fmla="*/ 3804468 h 6858000"/>
              <a:gd name="connsiteX4" fmla="*/ 9694922 w 10600086"/>
              <a:gd name="connsiteY4" fmla="*/ 6767773 h 6858000"/>
              <a:gd name="connsiteX5" fmla="*/ 9630760 w 10600086"/>
              <a:gd name="connsiteY5" fmla="*/ 6858000 h 6858000"/>
              <a:gd name="connsiteX6" fmla="*/ 969327 w 10600086"/>
              <a:gd name="connsiteY6" fmla="*/ 6858000 h 6858000"/>
              <a:gd name="connsiteX7" fmla="*/ 905164 w 10600086"/>
              <a:gd name="connsiteY7" fmla="*/ 6767773 h 6858000"/>
              <a:gd name="connsiteX8" fmla="*/ 0 w 10600086"/>
              <a:gd name="connsiteY8" fmla="*/ 3804468 h 6858000"/>
              <a:gd name="connsiteX9" fmla="*/ 1552347 w 10600086"/>
              <a:gd name="connsiteY9" fmla="*/ 567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0086" h="6858000">
                <a:moveTo>
                  <a:pt x="1611893" y="0"/>
                </a:moveTo>
                <a:lnTo>
                  <a:pt x="8988194" y="0"/>
                </a:lnTo>
                <a:lnTo>
                  <a:pt x="9047739" y="56772"/>
                </a:lnTo>
                <a:cubicBezTo>
                  <a:pt x="10006859" y="1015891"/>
                  <a:pt x="10600086" y="2340902"/>
                  <a:pt x="10600086" y="3804468"/>
                </a:cubicBezTo>
                <a:cubicBezTo>
                  <a:pt x="10600086" y="4902143"/>
                  <a:pt x="10266396" y="5921880"/>
                  <a:pt x="9694922" y="6767773"/>
                </a:cubicBezTo>
                <a:lnTo>
                  <a:pt x="9630760" y="6858000"/>
                </a:lnTo>
                <a:lnTo>
                  <a:pt x="969327" y="6858000"/>
                </a:lnTo>
                <a:lnTo>
                  <a:pt x="905164" y="6767773"/>
                </a:lnTo>
                <a:cubicBezTo>
                  <a:pt x="333691" y="5921880"/>
                  <a:pt x="0" y="4902143"/>
                  <a:pt x="0" y="3804468"/>
                </a:cubicBezTo>
                <a:cubicBezTo>
                  <a:pt x="0" y="2340902"/>
                  <a:pt x="593228" y="1015891"/>
                  <a:pt x="1552347" y="56772"/>
                </a:cubicBezTo>
                <a:close/>
              </a:path>
            </a:pathLst>
          </a:custGeom>
          <a:gradFill>
            <a:gsLst>
              <a:gs pos="4000">
                <a:schemeClr val="tx2">
                  <a:alpha val="4000"/>
                </a:schemeClr>
              </a:gs>
              <a:gs pos="50000">
                <a:schemeClr val="tx2">
                  <a:alpha val="0"/>
                </a:schemeClr>
              </a:gs>
              <a:gs pos="96000">
                <a:schemeClr val="tx2">
                  <a:alpha val="4000"/>
                </a:schemeClr>
              </a:gs>
            </a:gsLst>
            <a:lin ang="10800000" scaled="1"/>
          </a:gra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椭圆 79"/>
          <p:cNvSpPr/>
          <p:nvPr/>
        </p:nvSpPr>
        <p:spPr>
          <a:xfrm>
            <a:off x="3017519" y="720605"/>
            <a:ext cx="6172200" cy="6172200"/>
          </a:xfrm>
          <a:prstGeom prst="ellipse">
            <a:avLst/>
          </a:prstGeom>
          <a:gradFill>
            <a:gsLst>
              <a:gs pos="4000">
                <a:schemeClr val="tx2">
                  <a:alpha val="8000"/>
                </a:schemeClr>
              </a:gs>
              <a:gs pos="50000">
                <a:schemeClr val="tx2">
                  <a:alpha val="0"/>
                </a:schemeClr>
              </a:gs>
              <a:gs pos="96000">
                <a:schemeClr val="tx2">
                  <a:alpha val="8000"/>
                </a:schemeClr>
              </a:gs>
            </a:gsLst>
            <a:lin ang="10800000" scaled="1"/>
          </a:gradFill>
          <a:ln w="31750">
            <a:gradFill flip="none" rotWithShape="1">
              <a:gsLst>
                <a:gs pos="100000">
                  <a:schemeClr val="accent1">
                    <a:alpha val="5000"/>
                  </a:schemeClr>
                </a:gs>
                <a:gs pos="0">
                  <a:schemeClr val="accent1">
                    <a:alpha val="6000"/>
                  </a:schemeClr>
                </a:gs>
                <a:gs pos="73000">
                  <a:srgbClr val="066DCA">
                    <a:alpha val="0"/>
                  </a:srgbClr>
                </a:gs>
                <a:gs pos="30000">
                  <a:schemeClr val="accent1">
                    <a:alpha val="0"/>
                  </a:schemeClr>
                </a:gs>
              </a:gsLst>
              <a:lin ang="10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椭圆 81"/>
          <p:cNvSpPr/>
          <p:nvPr/>
        </p:nvSpPr>
        <p:spPr>
          <a:xfrm>
            <a:off x="3962457" y="1513143"/>
            <a:ext cx="4282325" cy="4282325"/>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椭圆 82"/>
          <p:cNvSpPr/>
          <p:nvPr/>
        </p:nvSpPr>
        <p:spPr>
          <a:xfrm>
            <a:off x="4498250" y="2045642"/>
            <a:ext cx="3210736" cy="3210736"/>
          </a:xfrm>
          <a:prstGeom prst="ellipse">
            <a:avLst/>
          </a:prstGeom>
          <a:gradFill flip="none" rotWithShape="1">
            <a:gsLst>
              <a:gs pos="50000">
                <a:schemeClr val="accent1">
                  <a:alpha val="31000"/>
                </a:schemeClr>
              </a:gs>
              <a:gs pos="0">
                <a:schemeClr val="bg1">
                  <a:alpha val="0"/>
                </a:schemeClr>
              </a:gs>
              <a:gs pos="100000">
                <a:schemeClr val="accent1"/>
              </a:gs>
            </a:gsLst>
            <a:path path="circle">
              <a:fillToRect l="50000" t="50000" r="50000" b="50000"/>
            </a:path>
            <a:tileRect/>
          </a:gradFill>
          <a:ln>
            <a:solidFill>
              <a:schemeClr val="accent1">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矩形 39"/>
          <p:cNvSpPr/>
          <p:nvPr/>
        </p:nvSpPr>
        <p:spPr>
          <a:xfrm>
            <a:off x="0" y="0"/>
            <a:ext cx="12192000" cy="6858000"/>
          </a:xfrm>
          <a:prstGeom prst="rect">
            <a:avLst/>
          </a:prstGeom>
          <a:solidFill>
            <a:schemeClr val="accent4">
              <a:lumMod val="20000"/>
              <a:lumOff val="80000"/>
            </a:schemeClr>
          </a:solidFill>
          <a:ln>
            <a:solidFill>
              <a:srgbClr val="E5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0" y="0"/>
            <a:ext cx="12192000" cy="4744720"/>
          </a:xfrm>
          <a:prstGeom prst="rect">
            <a:avLst/>
          </a:prstGeom>
          <a:solidFill>
            <a:srgbClr val="0947BB"/>
          </a:solidFill>
          <a:ln>
            <a:solidFill>
              <a:srgbClr val="0947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矩形: 圆角 2"/>
          <p:cNvSpPr/>
          <p:nvPr/>
        </p:nvSpPr>
        <p:spPr>
          <a:xfrm>
            <a:off x="3754734" y="5241519"/>
            <a:ext cx="4682532" cy="446350"/>
          </a:xfrm>
          <a:prstGeom prst="roundRect">
            <a:avLst>
              <a:gd name="adj" fmla="val 50000"/>
            </a:avLst>
          </a:prstGeom>
          <a:solidFill>
            <a:srgbClr val="0947BB"/>
          </a:solidFill>
          <a:ln w="12700" cap="flat" cmpd="sng" algn="ctr">
            <a:noFill/>
            <a:prstDash val="solid"/>
            <a:miter lim="800000"/>
          </a:ln>
          <a:effectLst/>
        </p:spPr>
        <p:txBody>
          <a:bodyPr rtlCol="0" anchor="ctr"/>
          <a:lstStyle/>
          <a:p>
            <a:pPr algn="ctr">
              <a:defRPr/>
            </a:pPr>
            <a:r>
              <a:rPr lang="zh-CN" altLang="en-US" sz="20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江苏安胜达安全科技有限公司</a:t>
            </a:r>
            <a:endParaRPr lang="en-US" altLang="zh-CN" sz="20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副标题 7"/>
          <p:cNvSpPr txBox="1"/>
          <p:nvPr>
            <p:custDataLst>
              <p:tags r:id="rId1"/>
            </p:custDataLst>
          </p:nvPr>
        </p:nvSpPr>
        <p:spPr>
          <a:xfrm>
            <a:off x="4522566" y="5934447"/>
            <a:ext cx="3115200" cy="603776"/>
          </a:xfrm>
          <a:prstGeom prst="rect">
            <a:avLst/>
          </a:prstGeom>
          <a:noFill/>
          <a:ln w="12700">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5100" rIns="67500" bIns="35100" numCol="1" anchor="ctr" anchorCtr="0" compatLnSpc="1">
            <a:noAutofit/>
          </a:bodyPr>
          <a:lstStyle>
            <a:lvl1pPr marL="0" marR="0" indent="0" algn="ctr" defTabSz="914400" rtl="0" latinLnBrk="0">
              <a:lnSpc>
                <a:spcPct val="120000"/>
              </a:lnSpc>
              <a:spcBef>
                <a:spcPts val="1000"/>
              </a:spcBef>
              <a:spcAft>
                <a:spcPts val="0"/>
              </a:spcAft>
              <a:buClrTx/>
              <a:buSzTx/>
              <a:buFont typeface="Arial" panose="020B0604020202020204" pitchFamily="34" charset="0"/>
              <a:buNone/>
              <a:defRPr sz="2000" b="1" i="0" u="none" strike="noStrike" cap="none" spc="0" baseline="0">
                <a:ln>
                  <a:noFill/>
                </a:ln>
                <a:solidFill>
                  <a:schemeClr val="bg1"/>
                </a:solidFill>
                <a:uFillTx/>
                <a:latin typeface="+mn-lt"/>
                <a:ea typeface="+mn-ea"/>
                <a:cs typeface="Arial" panose="020B0604020202020204"/>
                <a:sym typeface="Arial" panose="020B0604020202020204"/>
              </a:defRPr>
            </a:lvl1pPr>
            <a:lvl2pPr marL="731520" marR="0" indent="0" algn="l" defTabSz="914400" rtl="0" latinLnBrk="0">
              <a:lnSpc>
                <a:spcPct val="120000"/>
              </a:lnSpc>
              <a:spcBef>
                <a:spcPts val="500"/>
              </a:spcBef>
              <a:spcAft>
                <a:spcPts val="0"/>
              </a:spcAft>
              <a:buClrTx/>
              <a:buSzPct val="100000"/>
              <a:buFont typeface="Arial" panose="020B0604020202020204" pitchFamily="34" charset="0"/>
              <a:buNone/>
              <a:defRPr sz="2000" b="0" i="0" u="none" strike="noStrike" cap="none" spc="0" baseline="0">
                <a:ln>
                  <a:noFill/>
                </a:ln>
                <a:solidFill>
                  <a:schemeClr val="tx1">
                    <a:tint val="75000"/>
                  </a:schemeClr>
                </a:solidFill>
                <a:uFillTx/>
                <a:latin typeface="+mn-lt"/>
                <a:ea typeface="+mn-ea"/>
                <a:cs typeface="Arial" panose="020B0604020202020204"/>
                <a:sym typeface="Arial" panose="020B0604020202020204"/>
              </a:defRPr>
            </a:lvl2pPr>
            <a:lvl3pPr marL="1219200" marR="0" indent="0" algn="l" defTabSz="914400" rtl="0" latinLnBrk="0">
              <a:lnSpc>
                <a:spcPct val="120000"/>
              </a:lnSpc>
              <a:spcBef>
                <a:spcPts val="500"/>
              </a:spcBef>
              <a:spcAft>
                <a:spcPts val="0"/>
              </a:spcAft>
              <a:buClrTx/>
              <a:buSzPct val="100000"/>
              <a:buFont typeface="Arial" panose="020B0604020202020204" pitchFamily="34" charset="0"/>
              <a:buNone/>
              <a:defRPr sz="1800" b="0" i="0" u="none" strike="noStrike" cap="none" spc="0" baseline="0">
                <a:ln>
                  <a:noFill/>
                </a:ln>
                <a:solidFill>
                  <a:schemeClr val="tx1">
                    <a:tint val="75000"/>
                  </a:schemeClr>
                </a:solidFill>
                <a:uFillTx/>
                <a:latin typeface="+mn-lt"/>
                <a:ea typeface="+mn-ea"/>
                <a:cs typeface="Arial" panose="020B0604020202020204"/>
                <a:sym typeface="Arial" panose="020B0604020202020204"/>
              </a:defRPr>
            </a:lvl3pPr>
            <a:lvl4pPr marL="1676400" marR="0" indent="0" algn="l" defTabSz="914400" rtl="0" latinLnBrk="0">
              <a:lnSpc>
                <a:spcPct val="120000"/>
              </a:lnSpc>
              <a:spcBef>
                <a:spcPts val="500"/>
              </a:spcBef>
              <a:spcAft>
                <a:spcPts val="0"/>
              </a:spcAft>
              <a:buClrTx/>
              <a:buSzPct val="100000"/>
              <a:buFont typeface="Arial" panose="020B0604020202020204" pitchFamily="34" charset="0"/>
              <a:buNone/>
              <a:defRPr sz="1600" b="0" i="0" u="none" strike="noStrike" cap="none" spc="0" baseline="0">
                <a:ln>
                  <a:noFill/>
                </a:ln>
                <a:solidFill>
                  <a:schemeClr val="tx1">
                    <a:tint val="75000"/>
                  </a:schemeClr>
                </a:solidFill>
                <a:uFillTx/>
                <a:latin typeface="+mn-lt"/>
                <a:ea typeface="+mn-ea"/>
                <a:cs typeface="Arial" panose="020B0604020202020204"/>
                <a:sym typeface="Arial" panose="020B0604020202020204"/>
              </a:defRPr>
            </a:lvl4pPr>
            <a:lvl5pPr marL="2133600" marR="0" indent="0" algn="l" defTabSz="914400" rtl="0" latinLnBrk="0">
              <a:lnSpc>
                <a:spcPct val="120000"/>
              </a:lnSpc>
              <a:spcBef>
                <a:spcPts val="500"/>
              </a:spcBef>
              <a:spcAft>
                <a:spcPts val="0"/>
              </a:spcAft>
              <a:buClrTx/>
              <a:buSzPct val="100000"/>
              <a:buFont typeface="Arial" panose="020B0604020202020204" pitchFamily="34" charset="0"/>
              <a:buNone/>
              <a:defRPr sz="1600" b="0" i="0" u="none" strike="noStrike" cap="none" spc="0" baseline="0">
                <a:ln>
                  <a:noFill/>
                </a:ln>
                <a:solidFill>
                  <a:schemeClr val="tx1">
                    <a:tint val="75000"/>
                  </a:schemeClr>
                </a:solidFill>
                <a:uFillTx/>
                <a:latin typeface="+mn-lt"/>
                <a:ea typeface="+mn-ea"/>
                <a:cs typeface="Arial" panose="020B0604020202020204"/>
                <a:sym typeface="Arial" panose="020B0604020202020204"/>
              </a:defRPr>
            </a:lvl5pPr>
            <a:lvl6pPr marL="2590800" marR="0" indent="0" algn="l" defTabSz="914400" rtl="0" latinLnBrk="0">
              <a:lnSpc>
                <a:spcPct val="90000"/>
              </a:lnSpc>
              <a:spcBef>
                <a:spcPts val="500"/>
              </a:spcBef>
              <a:spcAft>
                <a:spcPts val="0"/>
              </a:spcAft>
              <a:buClrTx/>
              <a:buSzPct val="100000"/>
              <a:buFont typeface="Arial" panose="020B0604020202020204" pitchFamily="34" charset="0"/>
              <a:buNone/>
              <a:defRPr sz="1600" b="0" i="0" u="none" strike="noStrike" cap="none" spc="0" baseline="0">
                <a:ln>
                  <a:noFill/>
                </a:ln>
                <a:solidFill>
                  <a:schemeClr val="tx1">
                    <a:tint val="75000"/>
                  </a:schemeClr>
                </a:solidFill>
                <a:uFillTx/>
                <a:latin typeface="+mn-lt"/>
                <a:ea typeface="+mn-ea"/>
                <a:cs typeface="Arial" panose="020B0604020202020204"/>
                <a:sym typeface="Arial" panose="020B0604020202020204"/>
              </a:defRPr>
            </a:lvl6pPr>
            <a:lvl7pPr marL="3048000" marR="0" indent="0" algn="l" defTabSz="914400" rtl="0" latinLnBrk="0">
              <a:lnSpc>
                <a:spcPct val="90000"/>
              </a:lnSpc>
              <a:spcBef>
                <a:spcPts val="500"/>
              </a:spcBef>
              <a:spcAft>
                <a:spcPts val="0"/>
              </a:spcAft>
              <a:buClrTx/>
              <a:buSzPct val="100000"/>
              <a:buFont typeface="Arial" panose="020B0604020202020204" pitchFamily="34" charset="0"/>
              <a:buNone/>
              <a:defRPr sz="1600" b="0" i="0" u="none" strike="noStrike" cap="none" spc="0" baseline="0">
                <a:ln>
                  <a:noFill/>
                </a:ln>
                <a:solidFill>
                  <a:schemeClr val="tx1">
                    <a:tint val="75000"/>
                  </a:schemeClr>
                </a:solidFill>
                <a:uFillTx/>
                <a:latin typeface="+mn-lt"/>
                <a:ea typeface="+mn-ea"/>
                <a:cs typeface="Arial" panose="020B0604020202020204"/>
                <a:sym typeface="Arial" panose="020B0604020202020204"/>
              </a:defRPr>
            </a:lvl7pPr>
            <a:lvl8pPr marL="3505200" marR="0" indent="0" algn="l" defTabSz="914400" rtl="0" latinLnBrk="0">
              <a:lnSpc>
                <a:spcPct val="90000"/>
              </a:lnSpc>
              <a:spcBef>
                <a:spcPts val="500"/>
              </a:spcBef>
              <a:spcAft>
                <a:spcPts val="0"/>
              </a:spcAft>
              <a:buClrTx/>
              <a:buSzPct val="100000"/>
              <a:buFont typeface="Arial" panose="020B0604020202020204" pitchFamily="34" charset="0"/>
              <a:buNone/>
              <a:defRPr sz="1600" b="0" i="0" u="none" strike="noStrike" cap="none" spc="0" baseline="0">
                <a:ln>
                  <a:noFill/>
                </a:ln>
                <a:solidFill>
                  <a:schemeClr val="tx1">
                    <a:tint val="75000"/>
                  </a:schemeClr>
                </a:solidFill>
                <a:uFillTx/>
                <a:latin typeface="+mn-lt"/>
                <a:ea typeface="+mn-ea"/>
                <a:cs typeface="Arial" panose="020B0604020202020204"/>
                <a:sym typeface="Arial" panose="020B0604020202020204"/>
              </a:defRPr>
            </a:lvl8pPr>
            <a:lvl9pPr marL="3962400" marR="0" indent="0" algn="l" defTabSz="914400" rtl="0" latinLnBrk="0">
              <a:lnSpc>
                <a:spcPct val="90000"/>
              </a:lnSpc>
              <a:spcBef>
                <a:spcPts val="500"/>
              </a:spcBef>
              <a:spcAft>
                <a:spcPts val="0"/>
              </a:spcAft>
              <a:buClrTx/>
              <a:buSzPct val="100000"/>
              <a:buFont typeface="Arial" panose="020B0604020202020204" pitchFamily="34" charset="0"/>
              <a:buNone/>
              <a:defRPr sz="1600" b="0" i="0" u="none" strike="noStrike" cap="none" spc="0" baseline="0">
                <a:ln>
                  <a:noFill/>
                </a:ln>
                <a:solidFill>
                  <a:schemeClr val="tx1">
                    <a:tint val="75000"/>
                  </a:schemeClr>
                </a:solidFill>
                <a:uFillTx/>
                <a:latin typeface="+mn-lt"/>
                <a:ea typeface="+mn-ea"/>
                <a:cs typeface="Arial" panose="020B0604020202020204"/>
                <a:sym typeface="Arial" panose="020B0604020202020204"/>
              </a:defRPr>
            </a:lvl9pPr>
          </a:lstStyle>
          <a:p>
            <a:pPr hangingPunct="1">
              <a:lnSpc>
                <a:spcPct val="150000"/>
              </a:lnSpc>
              <a:spcBef>
                <a:spcPts val="0"/>
              </a:spcBef>
            </a:pPr>
            <a:r>
              <a:rPr lang="zh-CN" altLang="en-US" sz="3000" baseline="30000" dirty="0">
                <a:solidFill>
                  <a:srgbClr val="0947BB"/>
                </a:solidFill>
                <a:latin typeface="Arial" panose="020B0604020202020204" pitchFamily="34" charset="0"/>
                <a:ea typeface="微软雅黑" panose="020B0503020204020204" pitchFamily="34" charset="-122"/>
                <a:cs typeface="+mn-ea"/>
                <a:sym typeface="Arial" panose="020B0604020202020204" pitchFamily="34" charset="0"/>
              </a:rPr>
              <a:t>二零二六年一月</a:t>
            </a:r>
            <a:endParaRPr lang="en-US" altLang="zh-CN" sz="3000" baseline="30000" dirty="0">
              <a:solidFill>
                <a:srgbClr val="0947BB"/>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矩形: 圆角 10"/>
          <p:cNvSpPr/>
          <p:nvPr/>
        </p:nvSpPr>
        <p:spPr>
          <a:xfrm>
            <a:off x="3754734" y="906148"/>
            <a:ext cx="4682532" cy="446350"/>
          </a:xfrm>
          <a:prstGeom prst="roundRect">
            <a:avLst>
              <a:gd name="adj" fmla="val 0"/>
            </a:avLst>
          </a:prstGeom>
          <a:noFill/>
          <a:ln w="12700" cap="flat" cmpd="sng" algn="ctr">
            <a:noFill/>
            <a:prstDash val="solid"/>
            <a:miter lim="800000"/>
          </a:ln>
          <a:effectLst/>
        </p:spPr>
        <p:txBody>
          <a:bodyPr rtlCol="0" anchor="ctr"/>
          <a:lstStyle/>
          <a:p>
            <a:pPr algn="ctr">
              <a:defRPr/>
            </a:pPr>
            <a:r>
              <a:rPr lang="zh-CN" altLang="en-US" sz="20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专业合规</a:t>
            </a:r>
            <a:r>
              <a:rPr lang="en-US" altLang="zh-CN" sz="20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权威检索</a:t>
            </a:r>
            <a:r>
              <a:rPr lang="en-US" altLang="zh-CN" sz="20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实时更新</a:t>
            </a:r>
            <a:endParaRPr lang="zh-CN" altLang="en-US" sz="20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Shape 321"/>
          <p:cNvSpPr/>
          <p:nvPr/>
        </p:nvSpPr>
        <p:spPr>
          <a:xfrm>
            <a:off x="1140602" y="2248357"/>
            <a:ext cx="9910796" cy="1180643"/>
          </a:xfrm>
          <a:prstGeom prst="rect">
            <a:avLst/>
          </a:prstGeom>
          <a:noFill/>
          <a:ln w="12700">
            <a:miter lim="400000"/>
          </a:ln>
        </p:spPr>
        <p:txBody>
          <a:bodyPr lIns="34289" rIns="34289" anchor="ctr">
            <a:normAutofit/>
          </a:bodyPr>
          <a:lstStyle/>
          <a:p>
            <a:pPr algn="ctr"/>
            <a:r>
              <a:rPr lang="zh-CN" altLang="en-US" sz="4600" b="1" i="0" dirty="0">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a:t>
            </a:r>
            <a:r>
              <a:rPr lang="zh-CN" sz="4600" b="1" i="0" dirty="0">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天工智库</a:t>
            </a:r>
            <a:r>
              <a:rPr lang="zh-CN" altLang="en-US" sz="4600" b="1" i="0" dirty="0">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】法律法规平台</a:t>
            </a:r>
            <a:endParaRPr lang="zh-CN" altLang="en-US" sz="4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54100" y="190500"/>
            <a:ext cx="2394858" cy="460375"/>
          </a:xfrm>
          <a:prstGeom prst="rect">
            <a:avLst/>
          </a:prstGeom>
          <a:noFill/>
        </p:spPr>
        <p:txBody>
          <a:bodyPr wrap="square" rtlCol="0">
            <a:spAutoFit/>
          </a:bodyPr>
          <a:lstStyle/>
          <a:p>
            <a:r>
              <a:rPr lang="zh-CN" altLang="en-US" sz="24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平台优势</a:t>
            </a:r>
            <a:endParaRPr lang="zh-CN" altLang="en-US" sz="24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 name="图片 1"/>
          <p:cNvPicPr>
            <a:picLocks noChangeAspect="1"/>
          </p:cNvPicPr>
          <p:nvPr/>
        </p:nvPicPr>
        <p:blipFill>
          <a:blip r:embed="rId1"/>
          <a:srcRect l="9898" t="6309" r="10891"/>
          <a:stretch>
            <a:fillRect/>
          </a:stretch>
        </p:blipFill>
        <p:spPr>
          <a:xfrm>
            <a:off x="5231765" y="1557020"/>
            <a:ext cx="6265545" cy="4281170"/>
          </a:xfrm>
          <a:prstGeom prst="rect">
            <a:avLst/>
          </a:prstGeom>
        </p:spPr>
      </p:pic>
      <p:grpSp>
        <p:nvGrpSpPr>
          <p:cNvPr id="77" name="组合 76"/>
          <p:cNvGrpSpPr/>
          <p:nvPr/>
        </p:nvGrpSpPr>
        <p:grpSpPr>
          <a:xfrm>
            <a:off x="717550" y="2548255"/>
            <a:ext cx="5922645" cy="878208"/>
            <a:chOff x="9054563" y="1675312"/>
            <a:chExt cx="5922602" cy="878167"/>
          </a:xfrm>
        </p:grpSpPr>
        <p:sp>
          <p:nvSpPr>
            <p:cNvPr id="78" name="矩形: 圆角 28"/>
            <p:cNvSpPr/>
            <p:nvPr/>
          </p:nvSpPr>
          <p:spPr>
            <a:xfrm>
              <a:off x="9054563" y="1675312"/>
              <a:ext cx="1593203" cy="393047"/>
            </a:xfrm>
            <a:prstGeom prst="roundRect">
              <a:avLst>
                <a:gd name="adj" fmla="val 50000"/>
              </a:avLst>
            </a:prstGeom>
            <a:solidFill>
              <a:srgbClr val="1D78FF"/>
            </a:solidFill>
            <a:ln w="12700" cap="flat" cmpd="sng" algn="ctr">
              <a:solidFill>
                <a:srgbClr val="1D78FF"/>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实时推送</a:t>
              </a:r>
              <a:endParaRPr kumimoji="0" lang="zh-CN" altLang="en-US" sz="160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31"/>
            <p:cNvSpPr txBox="1"/>
            <p:nvPr/>
          </p:nvSpPr>
          <p:spPr>
            <a:xfrm>
              <a:off x="9064088" y="2093125"/>
              <a:ext cx="5913077" cy="460354"/>
            </a:xfrm>
            <a:prstGeom prst="rect">
              <a:avLst/>
            </a:prstGeom>
            <a:noFill/>
          </p:spPr>
          <p:txBody>
            <a:bodyPr wrap="square" rtlCol="0">
              <a:spAutoFit/>
            </a:bodyPr>
            <a:p>
              <a:pPr lvl="0" hangingPunct="0">
                <a:lnSpc>
                  <a:spcPct val="150000"/>
                </a:lnSpc>
                <a:defRPr/>
              </a:pPr>
              <a:r>
                <a:rPr lang="zh-CN" altLang="en-US" sz="16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最新法律法规与标准动态实时推送至使用账号。</a:t>
              </a:r>
              <a:endParaRPr lang="zh-CN" altLang="en-US" sz="1600" kern="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组合 10"/>
          <p:cNvGrpSpPr/>
          <p:nvPr/>
        </p:nvGrpSpPr>
        <p:grpSpPr>
          <a:xfrm>
            <a:off x="717550" y="3997960"/>
            <a:ext cx="4359910" cy="1270634"/>
            <a:chOff x="9054563" y="1675312"/>
            <a:chExt cx="4359878" cy="1270576"/>
          </a:xfrm>
        </p:grpSpPr>
        <p:sp>
          <p:nvSpPr>
            <p:cNvPr id="12" name="矩形: 圆角 28"/>
            <p:cNvSpPr/>
            <p:nvPr/>
          </p:nvSpPr>
          <p:spPr>
            <a:xfrm>
              <a:off x="9054563" y="1675312"/>
              <a:ext cx="1593203" cy="393047"/>
            </a:xfrm>
            <a:prstGeom prst="roundRect">
              <a:avLst>
                <a:gd name="adj" fmla="val 50000"/>
              </a:avLst>
            </a:prstGeom>
            <a:solidFill>
              <a:srgbClr val="1D78FF"/>
            </a:solidFill>
            <a:ln w="12700" cap="flat" cmpd="sng" algn="ctr">
              <a:solidFill>
                <a:srgbClr val="1D78FF"/>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按月汇总</a:t>
              </a:r>
              <a:endParaRPr kumimoji="0" lang="zh-CN" altLang="en-US" sz="160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31"/>
            <p:cNvSpPr txBox="1"/>
            <p:nvPr/>
          </p:nvSpPr>
          <p:spPr>
            <a:xfrm>
              <a:off x="9063453" y="2115981"/>
              <a:ext cx="4350988" cy="829907"/>
            </a:xfrm>
            <a:prstGeom prst="rect">
              <a:avLst/>
            </a:prstGeom>
            <a:noFill/>
          </p:spPr>
          <p:txBody>
            <a:bodyPr wrap="square" rtlCol="0">
              <a:spAutoFit/>
            </a:bodyPr>
            <a:p>
              <a:pPr lvl="0" hangingPunct="0">
                <a:lnSpc>
                  <a:spcPct val="150000"/>
                </a:lnSpc>
                <a:defRPr/>
              </a:pPr>
              <a:r>
                <a:rPr lang="zh-CN" altLang="en-US" sz="16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按月汇总用户所属行业、所在地区最新</a:t>
              </a:r>
              <a:r>
                <a:rPr lang="zh-CN" altLang="en-US" sz="16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法律法规与标准</a:t>
              </a:r>
              <a:r>
                <a:rPr lang="zh-CN" altLang="en-US" sz="16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内容推送至所属账号。</a:t>
              </a:r>
              <a:endParaRPr lang="zh-CN" altLang="en-US" sz="16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Rectangle 59"/>
          <p:cNvSpPr txBox="1"/>
          <p:nvPr/>
        </p:nvSpPr>
        <p:spPr>
          <a:xfrm>
            <a:off x="551180" y="1484630"/>
            <a:ext cx="4404995" cy="863600"/>
          </a:xfrm>
          <a:prstGeom prst="rect">
            <a:avLst/>
          </a:prstGeom>
          <a:noFill/>
        </p:spPr>
        <p:txBody>
          <a:bodyPr wrap="square" rtlCol="0">
            <a:noAutofit/>
          </a:bodyPr>
          <a:p>
            <a:pPr lvl="0" algn="just">
              <a:buClrTx/>
              <a:buSzTx/>
              <a:buFontTx/>
            </a:pPr>
            <a:r>
              <a:rPr lang="zh-CN" altLang="en-US" sz="2400" b="1" dirty="0">
                <a:solidFill>
                  <a:srgbClr val="007AFF"/>
                </a:solidFill>
                <a:latin typeface="Arial" panose="020B0604020202020204" pitchFamily="34" charset="0"/>
                <a:ea typeface="微软雅黑" panose="020B0503020204020204" pitchFamily="34" charset="-122"/>
                <a:cs typeface="+mn-ea"/>
                <a:sym typeface="Arial" panose="020B0604020202020204" pitchFamily="34" charset="0"/>
              </a:rPr>
              <a:t>用户画像形成，专属动态推荐</a:t>
            </a:r>
            <a:endParaRPr lang="zh-CN" altLang="en-US" sz="2400" b="1" dirty="0">
              <a:solidFill>
                <a:srgbClr val="007AFF"/>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214860" cy="6873875"/>
            <a:chOff x="36" y="977"/>
            <a:chExt cx="19236" cy="10825"/>
          </a:xfrm>
        </p:grpSpPr>
        <p:pic>
          <p:nvPicPr>
            <p:cNvPr id="104" name="图片 103" descr="D:/下载用/微信图片_2026-01-30_133055_648.jpg微信图片_2026-01-30_133055_648"/>
            <p:cNvPicPr/>
            <p:nvPr/>
          </p:nvPicPr>
          <p:blipFill rotWithShape="1">
            <a:blip r:embed="rId1"/>
            <a:srcRect t="-154" r="188" b="13832"/>
            <a:stretch>
              <a:fillRect/>
            </a:stretch>
          </p:blipFill>
          <p:spPr>
            <a:xfrm>
              <a:off x="36" y="977"/>
              <a:ext cx="19236" cy="10813"/>
            </a:xfrm>
            <a:prstGeom prst="rect">
              <a:avLst/>
            </a:prstGeom>
            <a:noFill/>
            <a:ln w="9525">
              <a:noFill/>
            </a:ln>
          </p:spPr>
        </p:pic>
        <p:sp>
          <p:nvSpPr>
            <p:cNvPr id="2" name="矩形 1"/>
            <p:cNvSpPr/>
            <p:nvPr/>
          </p:nvSpPr>
          <p:spPr>
            <a:xfrm>
              <a:off x="45" y="977"/>
              <a:ext cx="19227" cy="10825"/>
            </a:xfrm>
            <a:prstGeom prst="rect">
              <a:avLst/>
            </a:prstGeom>
            <a:gradFill flip="none" rotWithShape="1">
              <a:gsLst>
                <a:gs pos="100000">
                  <a:srgbClr val="0152D9">
                    <a:alpha val="66000"/>
                  </a:srgbClr>
                </a:gs>
                <a:gs pos="0">
                  <a:srgbClr val="0152D9">
                    <a:alpha val="6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PA-内容占位符 2"/>
            <p:cNvSpPr txBox="1"/>
            <p:nvPr>
              <p:custDataLst>
                <p:tags r:id="rId2"/>
              </p:custDataLst>
            </p:nvPr>
          </p:nvSpPr>
          <p:spPr>
            <a:xfrm>
              <a:off x="3703" y="4734"/>
              <a:ext cx="12566" cy="1113"/>
            </a:xfrm>
            <a:prstGeom prst="rect">
              <a:avLst/>
            </a:prstGeom>
            <a:effectLst/>
          </p:spPr>
          <p:txBody>
            <a:bodyPr wrap="square">
              <a:spAutoFit/>
            </a:bodyPr>
            <a:lstStyle>
              <a:defPPr>
                <a:defRPr lang="zh-CN"/>
              </a:defPPr>
              <a:lvl1pPr lvl="0" algn="ctr">
                <a:spcAft>
                  <a:spcPts val="800"/>
                </a:spcAft>
                <a:defRPr sz="4000">
                  <a:gradFill>
                    <a:gsLst>
                      <a:gs pos="0">
                        <a:srgbClr val="00B0F0"/>
                      </a:gs>
                      <a:gs pos="84000">
                        <a:srgbClr val="0070C0"/>
                      </a:gs>
                    </a:gsLst>
                    <a:lin ang="2700000" scaled="0"/>
                  </a:gradFill>
                  <a:latin typeface="张海山锐谐体" panose="02000000000000000000" pitchFamily="2" charset="-122"/>
                  <a:ea typeface="张海山锐谐体" panose="020000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40000"/>
                </a:lnSpc>
              </a:pPr>
              <a:r>
                <a:rPr lang="zh-CN" altLang="en-US" sz="3200" b="1" dirty="0">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保障企业安全生产，构建平安和谐社会</a:t>
              </a:r>
              <a:endParaRPr lang="zh-CN" altLang="en-US" sz="3200" b="1" dirty="0">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PA-内容占位符 2"/>
            <p:cNvSpPr txBox="1"/>
            <p:nvPr>
              <p:custDataLst>
                <p:tags r:id="rId3"/>
              </p:custDataLst>
            </p:nvPr>
          </p:nvSpPr>
          <p:spPr>
            <a:xfrm>
              <a:off x="3703" y="5984"/>
              <a:ext cx="12566" cy="2142"/>
            </a:xfrm>
            <a:prstGeom prst="rect">
              <a:avLst/>
            </a:prstGeom>
            <a:effectLst/>
          </p:spPr>
          <p:txBody>
            <a:bodyPr wrap="square">
              <a:spAutoFit/>
            </a:bodyPr>
            <a:lstStyle>
              <a:defPPr>
                <a:defRPr lang="zh-CN"/>
              </a:defPPr>
              <a:lvl1pPr lvl="0" algn="ctr">
                <a:spcAft>
                  <a:spcPts val="800"/>
                </a:spcAft>
                <a:defRPr sz="4000">
                  <a:gradFill>
                    <a:gsLst>
                      <a:gs pos="0">
                        <a:srgbClr val="00B0F0"/>
                      </a:gs>
                      <a:gs pos="84000">
                        <a:srgbClr val="0070C0"/>
                      </a:gs>
                    </a:gsLst>
                    <a:lin ang="2700000" scaled="0"/>
                  </a:gradFill>
                  <a:latin typeface="张海山锐谐体" panose="02000000000000000000" pitchFamily="2" charset="-122"/>
                  <a:ea typeface="张海山锐谐体" panose="020000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40000"/>
                </a:lnSpc>
              </a:pPr>
              <a:r>
                <a:rPr lang="zh-CN" altLang="en-US" sz="6600" b="1" dirty="0">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共铸安全梦</a:t>
              </a:r>
              <a:endParaRPr lang="zh-CN" altLang="en-US" sz="6600" b="1" dirty="0">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框 6"/>
            <p:cNvSpPr txBox="1"/>
            <p:nvPr/>
          </p:nvSpPr>
          <p:spPr>
            <a:xfrm>
              <a:off x="5178" y="3145"/>
              <a:ext cx="9616" cy="727"/>
            </a:xfrm>
            <a:prstGeom prst="rect">
              <a:avLst/>
            </a:prstGeom>
            <a:noFill/>
          </p:spPr>
          <p:txBody>
            <a:bodyPr wrap="square">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以高水准、高品质的服务</a:t>
              </a:r>
              <a:endPar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Bullet2"/>
          <p:cNvSpPr/>
          <p:nvPr/>
        </p:nvSpPr>
        <p:spPr>
          <a:xfrm flipH="1">
            <a:off x="5440911" y="3255833"/>
            <a:ext cx="1422805" cy="531021"/>
          </a:xfrm>
          <a:prstGeom prst="roundRect">
            <a:avLst>
              <a:gd name="adj" fmla="val 50000"/>
            </a:avLst>
          </a:prstGeom>
          <a:gradFill flip="none" rotWithShape="0">
            <a:gsLst>
              <a:gs pos="0">
                <a:srgbClr val="FFC000"/>
              </a:gs>
              <a:gs pos="50000">
                <a:srgbClr val="F5423E">
                  <a:alpha val="85000"/>
                </a:srgbClr>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Autofit/>
          </a:bodyPr>
          <a:lstStyle/>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人员不齐</a:t>
            </a:r>
            <a:endParaRPr kumimoji="1" lang="en-US" altLang="zh-CN"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专业欠缺</a:t>
            </a:r>
            <a:endPar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Bullet3"/>
          <p:cNvSpPr/>
          <p:nvPr/>
        </p:nvSpPr>
        <p:spPr>
          <a:xfrm>
            <a:off x="5440911" y="3255833"/>
            <a:ext cx="1422805" cy="531021"/>
          </a:xfrm>
          <a:prstGeom prst="roundRect">
            <a:avLst>
              <a:gd name="adj" fmla="val 50000"/>
            </a:avLst>
          </a:prstGeom>
          <a:gradFill flip="none" rotWithShape="0">
            <a:gsLst>
              <a:gs pos="0">
                <a:srgbClr val="FFC000"/>
              </a:gs>
              <a:gs pos="50000">
                <a:srgbClr val="F5423E">
                  <a:alpha val="85000"/>
                </a:srgbClr>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Autofit/>
          </a:bodyPr>
          <a:lstStyle/>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信息不全</a:t>
            </a:r>
            <a:endParaRPr kumimoji="1" lang="en-US" altLang="zh-CN"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管理滞后</a:t>
            </a:r>
            <a:endPar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Bullet4"/>
          <p:cNvSpPr/>
          <p:nvPr/>
        </p:nvSpPr>
        <p:spPr>
          <a:xfrm flipH="1">
            <a:off x="5440911" y="3255833"/>
            <a:ext cx="1422805" cy="531021"/>
          </a:xfrm>
          <a:prstGeom prst="roundRect">
            <a:avLst>
              <a:gd name="adj" fmla="val 50000"/>
            </a:avLst>
          </a:prstGeom>
          <a:gradFill flip="none" rotWithShape="0">
            <a:gsLst>
              <a:gs pos="0">
                <a:srgbClr val="FFC000"/>
              </a:gs>
              <a:gs pos="50000">
                <a:srgbClr val="F5423E">
                  <a:alpha val="85000"/>
                </a:srgbClr>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Autofit/>
          </a:bodyPr>
          <a:lstStyle/>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资源不明</a:t>
            </a:r>
            <a:endParaRPr kumimoji="1" lang="en-US" altLang="zh-CN"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响应缓慢</a:t>
            </a:r>
            <a:endPar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Bullet5"/>
          <p:cNvSpPr/>
          <p:nvPr/>
        </p:nvSpPr>
        <p:spPr>
          <a:xfrm>
            <a:off x="5440911" y="3255833"/>
            <a:ext cx="1422805" cy="531021"/>
          </a:xfrm>
          <a:prstGeom prst="roundRect">
            <a:avLst>
              <a:gd name="adj" fmla="val 50000"/>
            </a:avLst>
          </a:prstGeom>
          <a:gradFill flip="none" rotWithShape="0">
            <a:gsLst>
              <a:gs pos="0">
                <a:srgbClr val="FFC000"/>
              </a:gs>
              <a:gs pos="50000">
                <a:srgbClr val="F5423E">
                  <a:alpha val="85000"/>
                </a:srgbClr>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Autofit/>
          </a:bodyPr>
          <a:lstStyle/>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缺乏体系</a:t>
            </a:r>
            <a:endParaRPr kumimoji="1" lang="en-US" altLang="zh-CN"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管理杂乱</a:t>
            </a:r>
            <a:endPar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Bullet6"/>
          <p:cNvSpPr/>
          <p:nvPr/>
        </p:nvSpPr>
        <p:spPr>
          <a:xfrm flipH="1">
            <a:off x="5440911" y="3255833"/>
            <a:ext cx="1422805" cy="531021"/>
          </a:xfrm>
          <a:prstGeom prst="roundRect">
            <a:avLst>
              <a:gd name="adj" fmla="val 50000"/>
            </a:avLst>
          </a:prstGeom>
          <a:gradFill flip="none" rotWithShape="0">
            <a:gsLst>
              <a:gs pos="0">
                <a:srgbClr val="FFC000"/>
              </a:gs>
              <a:gs pos="50000">
                <a:srgbClr val="F5423E">
                  <a:alpha val="85000"/>
                </a:srgbClr>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Autofit/>
          </a:bodyPr>
          <a:lstStyle/>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敷衍应付</a:t>
            </a:r>
            <a:endParaRPr kumimoji="1" lang="en-US" altLang="zh-CN"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缺乏闭环</a:t>
            </a:r>
            <a:endPar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Bullet1"/>
          <p:cNvSpPr/>
          <p:nvPr/>
        </p:nvSpPr>
        <p:spPr>
          <a:xfrm>
            <a:off x="5440911" y="3255833"/>
            <a:ext cx="1422805" cy="531021"/>
          </a:xfrm>
          <a:prstGeom prst="roundRect">
            <a:avLst>
              <a:gd name="adj" fmla="val 50000"/>
            </a:avLst>
          </a:prstGeom>
          <a:gradFill flip="none" rotWithShape="0">
            <a:gsLst>
              <a:gs pos="0">
                <a:srgbClr val="FFC000"/>
              </a:gs>
              <a:gs pos="50000">
                <a:srgbClr val="F5423E">
                  <a:alpha val="85000"/>
                </a:srgbClr>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Autofit/>
          </a:bodyPr>
          <a:lstStyle/>
          <a:p>
            <a:pPr algn="ctr"/>
            <a:r>
              <a:rPr kumimoji="1"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内容繁杂</a:t>
            </a:r>
            <a:endParaRPr kumimoji="1"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kumimoji="1"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效率低下</a:t>
            </a:r>
            <a:endParaRPr kumimoji="1"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任意多边形: 形状 78"/>
          <p:cNvSpPr/>
          <p:nvPr/>
        </p:nvSpPr>
        <p:spPr>
          <a:xfrm>
            <a:off x="795957" y="0"/>
            <a:ext cx="10600086" cy="6858000"/>
          </a:xfrm>
          <a:custGeom>
            <a:avLst/>
            <a:gdLst>
              <a:gd name="connsiteX0" fmla="*/ 1611893 w 10600086"/>
              <a:gd name="connsiteY0" fmla="*/ 0 h 6858000"/>
              <a:gd name="connsiteX1" fmla="*/ 8988194 w 10600086"/>
              <a:gd name="connsiteY1" fmla="*/ 0 h 6858000"/>
              <a:gd name="connsiteX2" fmla="*/ 9047739 w 10600086"/>
              <a:gd name="connsiteY2" fmla="*/ 56772 h 6858000"/>
              <a:gd name="connsiteX3" fmla="*/ 10600086 w 10600086"/>
              <a:gd name="connsiteY3" fmla="*/ 3804468 h 6858000"/>
              <a:gd name="connsiteX4" fmla="*/ 9694922 w 10600086"/>
              <a:gd name="connsiteY4" fmla="*/ 6767773 h 6858000"/>
              <a:gd name="connsiteX5" fmla="*/ 9630760 w 10600086"/>
              <a:gd name="connsiteY5" fmla="*/ 6858000 h 6858000"/>
              <a:gd name="connsiteX6" fmla="*/ 969327 w 10600086"/>
              <a:gd name="connsiteY6" fmla="*/ 6858000 h 6858000"/>
              <a:gd name="connsiteX7" fmla="*/ 905164 w 10600086"/>
              <a:gd name="connsiteY7" fmla="*/ 6767773 h 6858000"/>
              <a:gd name="connsiteX8" fmla="*/ 0 w 10600086"/>
              <a:gd name="connsiteY8" fmla="*/ 3804468 h 6858000"/>
              <a:gd name="connsiteX9" fmla="*/ 1552347 w 10600086"/>
              <a:gd name="connsiteY9" fmla="*/ 567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0086" h="6858000">
                <a:moveTo>
                  <a:pt x="1611893" y="0"/>
                </a:moveTo>
                <a:lnTo>
                  <a:pt x="8988194" y="0"/>
                </a:lnTo>
                <a:lnTo>
                  <a:pt x="9047739" y="56772"/>
                </a:lnTo>
                <a:cubicBezTo>
                  <a:pt x="10006859" y="1015891"/>
                  <a:pt x="10600086" y="2340902"/>
                  <a:pt x="10600086" y="3804468"/>
                </a:cubicBezTo>
                <a:cubicBezTo>
                  <a:pt x="10600086" y="4902143"/>
                  <a:pt x="10266396" y="5921880"/>
                  <a:pt x="9694922" y="6767773"/>
                </a:cubicBezTo>
                <a:lnTo>
                  <a:pt x="9630760" y="6858000"/>
                </a:lnTo>
                <a:lnTo>
                  <a:pt x="969327" y="6858000"/>
                </a:lnTo>
                <a:lnTo>
                  <a:pt x="905164" y="6767773"/>
                </a:lnTo>
                <a:cubicBezTo>
                  <a:pt x="333691" y="5921880"/>
                  <a:pt x="0" y="4902143"/>
                  <a:pt x="0" y="3804468"/>
                </a:cubicBezTo>
                <a:cubicBezTo>
                  <a:pt x="0" y="2340902"/>
                  <a:pt x="593228" y="1015891"/>
                  <a:pt x="1552347" y="56772"/>
                </a:cubicBezTo>
                <a:close/>
              </a:path>
            </a:pathLst>
          </a:custGeom>
          <a:gradFill>
            <a:gsLst>
              <a:gs pos="4000">
                <a:schemeClr val="tx2">
                  <a:alpha val="4000"/>
                </a:schemeClr>
              </a:gs>
              <a:gs pos="50000">
                <a:schemeClr val="tx2">
                  <a:alpha val="0"/>
                </a:schemeClr>
              </a:gs>
              <a:gs pos="96000">
                <a:schemeClr val="tx2">
                  <a:alpha val="4000"/>
                </a:schemeClr>
              </a:gs>
            </a:gsLst>
            <a:lin ang="10800000" scaled="1"/>
          </a:gra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椭圆 79"/>
          <p:cNvSpPr/>
          <p:nvPr/>
        </p:nvSpPr>
        <p:spPr>
          <a:xfrm>
            <a:off x="3017519" y="720605"/>
            <a:ext cx="6172200" cy="6172200"/>
          </a:xfrm>
          <a:prstGeom prst="ellipse">
            <a:avLst/>
          </a:prstGeom>
          <a:gradFill>
            <a:gsLst>
              <a:gs pos="4000">
                <a:schemeClr val="tx2">
                  <a:alpha val="8000"/>
                </a:schemeClr>
              </a:gs>
              <a:gs pos="50000">
                <a:schemeClr val="tx2">
                  <a:alpha val="0"/>
                </a:schemeClr>
              </a:gs>
              <a:gs pos="96000">
                <a:schemeClr val="tx2">
                  <a:alpha val="8000"/>
                </a:schemeClr>
              </a:gs>
            </a:gsLst>
            <a:lin ang="10800000" scaled="1"/>
          </a:gradFill>
          <a:ln w="31750">
            <a:gradFill flip="none" rotWithShape="1">
              <a:gsLst>
                <a:gs pos="100000">
                  <a:schemeClr val="accent1">
                    <a:alpha val="5000"/>
                  </a:schemeClr>
                </a:gs>
                <a:gs pos="0">
                  <a:schemeClr val="accent1">
                    <a:alpha val="6000"/>
                  </a:schemeClr>
                </a:gs>
                <a:gs pos="73000">
                  <a:srgbClr val="066DCA">
                    <a:alpha val="0"/>
                  </a:srgbClr>
                </a:gs>
                <a:gs pos="30000">
                  <a:schemeClr val="accent1">
                    <a:alpha val="0"/>
                  </a:schemeClr>
                </a:gs>
              </a:gsLst>
              <a:lin ang="10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椭圆 81"/>
          <p:cNvSpPr/>
          <p:nvPr/>
        </p:nvSpPr>
        <p:spPr>
          <a:xfrm>
            <a:off x="3962457" y="1513143"/>
            <a:ext cx="4282325" cy="4282325"/>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椭圆 82"/>
          <p:cNvSpPr/>
          <p:nvPr/>
        </p:nvSpPr>
        <p:spPr>
          <a:xfrm>
            <a:off x="4498250" y="2045642"/>
            <a:ext cx="3210736" cy="3210736"/>
          </a:xfrm>
          <a:prstGeom prst="ellipse">
            <a:avLst/>
          </a:prstGeom>
          <a:gradFill flip="none" rotWithShape="1">
            <a:gsLst>
              <a:gs pos="50000">
                <a:schemeClr val="accent1">
                  <a:alpha val="31000"/>
                </a:schemeClr>
              </a:gs>
              <a:gs pos="0">
                <a:schemeClr val="bg1">
                  <a:alpha val="0"/>
                </a:schemeClr>
              </a:gs>
              <a:gs pos="100000">
                <a:schemeClr val="accent1"/>
              </a:gs>
            </a:gsLst>
            <a:path path="circle">
              <a:fillToRect l="50000" t="50000" r="50000" b="50000"/>
            </a:path>
            <a:tileRect/>
          </a:gradFill>
          <a:ln>
            <a:solidFill>
              <a:schemeClr val="accent1">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任意多边形: 形状 83"/>
          <p:cNvSpPr/>
          <p:nvPr/>
        </p:nvSpPr>
        <p:spPr>
          <a:xfrm>
            <a:off x="5258779" y="3656416"/>
            <a:ext cx="1689682" cy="878050"/>
          </a:xfrm>
          <a:custGeom>
            <a:avLst/>
            <a:gdLst>
              <a:gd name="connsiteX0" fmla="*/ 1024281 w 1026314"/>
              <a:gd name="connsiteY0" fmla="*/ 0 h 533328"/>
              <a:gd name="connsiteX1" fmla="*/ 1026314 w 1026314"/>
              <a:gd name="connsiteY1" fmla="*/ 20171 h 533328"/>
              <a:gd name="connsiteX2" fmla="*/ 513157 w 1026314"/>
              <a:gd name="connsiteY2" fmla="*/ 533328 h 533328"/>
              <a:gd name="connsiteX3" fmla="*/ 0 w 1026314"/>
              <a:gd name="connsiteY3" fmla="*/ 20171 h 533328"/>
              <a:gd name="connsiteX4" fmla="*/ 2033 w 1026314"/>
              <a:gd name="connsiteY4" fmla="*/ 3 h 533328"/>
              <a:gd name="connsiteX5" fmla="*/ 10426 w 1026314"/>
              <a:gd name="connsiteY5" fmla="*/ 15536 h 533328"/>
              <a:gd name="connsiteX6" fmla="*/ 513156 w 1026314"/>
              <a:gd name="connsiteY6" fmla="*/ 91986 h 533328"/>
              <a:gd name="connsiteX7" fmla="*/ 1015886 w 1026314"/>
              <a:gd name="connsiteY7" fmla="*/ 15536 h 533328"/>
              <a:gd name="connsiteX8" fmla="*/ 1024281 w 1026314"/>
              <a:gd name="connsiteY8" fmla="*/ 0 h 5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314" h="533328">
                <a:moveTo>
                  <a:pt x="1024281" y="0"/>
                </a:moveTo>
                <a:lnTo>
                  <a:pt x="1026314" y="20171"/>
                </a:lnTo>
                <a:cubicBezTo>
                  <a:pt x="1026314" y="303580"/>
                  <a:pt x="796566" y="533328"/>
                  <a:pt x="513157" y="533328"/>
                </a:cubicBezTo>
                <a:cubicBezTo>
                  <a:pt x="229748" y="533328"/>
                  <a:pt x="0" y="303580"/>
                  <a:pt x="0" y="20171"/>
                </a:cubicBezTo>
                <a:lnTo>
                  <a:pt x="2033" y="3"/>
                </a:lnTo>
                <a:lnTo>
                  <a:pt x="10426" y="15536"/>
                </a:lnTo>
                <a:cubicBezTo>
                  <a:pt x="58276" y="59166"/>
                  <a:pt x="265174" y="91986"/>
                  <a:pt x="513156" y="91986"/>
                </a:cubicBezTo>
                <a:cubicBezTo>
                  <a:pt x="761138" y="91986"/>
                  <a:pt x="968037" y="59166"/>
                  <a:pt x="1015886" y="15536"/>
                </a:cubicBezTo>
                <a:lnTo>
                  <a:pt x="1024281"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任意多边形: 形状 84"/>
          <p:cNvSpPr/>
          <p:nvPr/>
        </p:nvSpPr>
        <p:spPr>
          <a:xfrm>
            <a:off x="4498253" y="3283201"/>
            <a:ext cx="3210734" cy="748794"/>
          </a:xfrm>
          <a:custGeom>
            <a:avLst/>
            <a:gdLst>
              <a:gd name="connsiteX0" fmla="*/ 975101 w 1950202"/>
              <a:gd name="connsiteY0" fmla="*/ 0 h 454818"/>
              <a:gd name="connsiteX1" fmla="*/ 1950202 w 1950202"/>
              <a:gd name="connsiteY1" fmla="*/ 227409 h 454818"/>
              <a:gd name="connsiteX2" fmla="*/ 975101 w 1950202"/>
              <a:gd name="connsiteY2" fmla="*/ 454818 h 454818"/>
              <a:gd name="connsiteX3" fmla="*/ 5034 w 1950202"/>
              <a:gd name="connsiteY3" fmla="*/ 250660 h 454818"/>
              <a:gd name="connsiteX4" fmla="*/ 0 w 1950202"/>
              <a:gd name="connsiteY4" fmla="*/ 227409 h 454818"/>
              <a:gd name="connsiteX5" fmla="*/ 0 w 1950202"/>
              <a:gd name="connsiteY5" fmla="*/ 227409 h 454818"/>
              <a:gd name="connsiteX6" fmla="*/ 5034 w 1950202"/>
              <a:gd name="connsiteY6" fmla="*/ 204158 h 454818"/>
              <a:gd name="connsiteX7" fmla="*/ 975101 w 1950202"/>
              <a:gd name="connsiteY7" fmla="*/ 0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0202" h="454818">
                <a:moveTo>
                  <a:pt x="975101" y="0"/>
                </a:moveTo>
                <a:cubicBezTo>
                  <a:pt x="1513634" y="0"/>
                  <a:pt x="1950202" y="101814"/>
                  <a:pt x="1950202" y="227409"/>
                </a:cubicBezTo>
                <a:cubicBezTo>
                  <a:pt x="1950202" y="353004"/>
                  <a:pt x="1513634" y="454818"/>
                  <a:pt x="975101" y="454818"/>
                </a:cubicBezTo>
                <a:cubicBezTo>
                  <a:pt x="470226" y="454818"/>
                  <a:pt x="54969" y="365333"/>
                  <a:pt x="5034" y="250660"/>
                </a:cubicBezTo>
                <a:lnTo>
                  <a:pt x="0" y="227409"/>
                </a:lnTo>
                <a:lnTo>
                  <a:pt x="0" y="227409"/>
                </a:lnTo>
                <a:lnTo>
                  <a:pt x="5034" y="204158"/>
                </a:lnTo>
                <a:cubicBezTo>
                  <a:pt x="54969" y="89485"/>
                  <a:pt x="470226" y="0"/>
                  <a:pt x="975101" y="0"/>
                </a:cubicBezTo>
                <a:close/>
              </a:path>
            </a:pathLst>
          </a:custGeom>
          <a:gradFill>
            <a:gsLst>
              <a:gs pos="0">
                <a:schemeClr val="accent1">
                  <a:lumMod val="40000"/>
                  <a:lumOff val="60000"/>
                  <a:alpha val="60000"/>
                </a:schemeClr>
              </a:gs>
              <a:gs pos="100000">
                <a:schemeClr val="accent1">
                  <a:lumMod val="40000"/>
                  <a:lumOff val="60000"/>
                </a:schemeClr>
              </a:gs>
            </a:gsLst>
            <a:path path="circle">
              <a:fillToRect l="50000" t="50000" r="50000" b="50000"/>
            </a:path>
          </a:gradFill>
          <a:ln w="12700">
            <a:solidFill>
              <a:schemeClr val="accent1">
                <a:lumMod val="60000"/>
                <a:lumOff val="40000"/>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任意多边形: 形状 85"/>
          <p:cNvSpPr/>
          <p:nvPr/>
        </p:nvSpPr>
        <p:spPr>
          <a:xfrm>
            <a:off x="4498252" y="3652994"/>
            <a:ext cx="3210737" cy="1609974"/>
          </a:xfrm>
          <a:custGeom>
            <a:avLst/>
            <a:gdLst>
              <a:gd name="connsiteX0" fmla="*/ 1949597 w 1950204"/>
              <a:gd name="connsiteY0" fmla="*/ 0 h 977899"/>
              <a:gd name="connsiteX1" fmla="*/ 1950063 w 1950204"/>
              <a:gd name="connsiteY1" fmla="*/ 0 h 977899"/>
              <a:gd name="connsiteX2" fmla="*/ 1950204 w 1950204"/>
              <a:gd name="connsiteY2" fmla="*/ 2797 h 977899"/>
              <a:gd name="connsiteX3" fmla="*/ 975102 w 1950204"/>
              <a:gd name="connsiteY3" fmla="*/ 977899 h 977899"/>
              <a:gd name="connsiteX4" fmla="*/ 0 w 1950204"/>
              <a:gd name="connsiteY4" fmla="*/ 2797 h 977899"/>
              <a:gd name="connsiteX5" fmla="*/ 0 w 1950204"/>
              <a:gd name="connsiteY5" fmla="*/ 2796 h 977899"/>
              <a:gd name="connsiteX6" fmla="*/ 5034 w 1950204"/>
              <a:gd name="connsiteY6" fmla="*/ 26047 h 977899"/>
              <a:gd name="connsiteX7" fmla="*/ 975101 w 1950204"/>
              <a:gd name="connsiteY7" fmla="*/ 230205 h 977899"/>
              <a:gd name="connsiteX8" fmla="*/ 1950202 w 1950204"/>
              <a:gd name="connsiteY8" fmla="*/ 2796 h 977899"/>
              <a:gd name="connsiteX9" fmla="*/ 141 w 1950204"/>
              <a:gd name="connsiteY9" fmla="*/ 0 h 977899"/>
              <a:gd name="connsiteX10" fmla="*/ 606 w 1950204"/>
              <a:gd name="connsiteY10" fmla="*/ 0 h 977899"/>
              <a:gd name="connsiteX11" fmla="*/ 0 w 1950204"/>
              <a:gd name="connsiteY11" fmla="*/ 2796 h 97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0204" h="977899">
                <a:moveTo>
                  <a:pt x="1949597" y="0"/>
                </a:moveTo>
                <a:lnTo>
                  <a:pt x="1950063" y="0"/>
                </a:lnTo>
                <a:lnTo>
                  <a:pt x="1950204" y="2797"/>
                </a:lnTo>
                <a:cubicBezTo>
                  <a:pt x="1950204" y="541331"/>
                  <a:pt x="1513636" y="977899"/>
                  <a:pt x="975102" y="977899"/>
                </a:cubicBezTo>
                <a:cubicBezTo>
                  <a:pt x="436568" y="977899"/>
                  <a:pt x="0" y="541331"/>
                  <a:pt x="0" y="2797"/>
                </a:cubicBezTo>
                <a:lnTo>
                  <a:pt x="0" y="2796"/>
                </a:lnTo>
                <a:lnTo>
                  <a:pt x="5034" y="26047"/>
                </a:lnTo>
                <a:cubicBezTo>
                  <a:pt x="54969" y="140720"/>
                  <a:pt x="470226" y="230205"/>
                  <a:pt x="975101" y="230205"/>
                </a:cubicBezTo>
                <a:cubicBezTo>
                  <a:pt x="1513634" y="230205"/>
                  <a:pt x="1950202" y="128391"/>
                  <a:pt x="1950202" y="2796"/>
                </a:cubicBezTo>
                <a:close/>
                <a:moveTo>
                  <a:pt x="141" y="0"/>
                </a:moveTo>
                <a:lnTo>
                  <a:pt x="606" y="0"/>
                </a:lnTo>
                <a:lnTo>
                  <a:pt x="0" y="2796"/>
                </a:lnTo>
                <a:close/>
              </a:path>
            </a:pathLst>
          </a:custGeom>
          <a:solidFill>
            <a:schemeClr val="accent1">
              <a:alpha val="78000"/>
            </a:schemeClr>
          </a:solidFill>
          <a:ln>
            <a:solidFill>
              <a:schemeClr val="accent1">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任意多边形: 形状 86"/>
          <p:cNvSpPr/>
          <p:nvPr/>
        </p:nvSpPr>
        <p:spPr>
          <a:xfrm>
            <a:off x="5262126" y="2844783"/>
            <a:ext cx="1682988" cy="963074"/>
          </a:xfrm>
          <a:custGeom>
            <a:avLst/>
            <a:gdLst>
              <a:gd name="connsiteX0" fmla="*/ 511124 w 1022248"/>
              <a:gd name="connsiteY0" fmla="*/ 0 h 584972"/>
              <a:gd name="connsiteX1" fmla="*/ 1013855 w 1022248"/>
              <a:gd name="connsiteY1" fmla="*/ 409738 h 584972"/>
              <a:gd name="connsiteX2" fmla="*/ 1021316 w 1022248"/>
              <a:gd name="connsiteY2" fmla="*/ 483742 h 584972"/>
              <a:gd name="connsiteX3" fmla="*/ 1022248 w 1022248"/>
              <a:gd name="connsiteY3" fmla="*/ 492986 h 584972"/>
              <a:gd name="connsiteX4" fmla="*/ 1013853 w 1022248"/>
              <a:gd name="connsiteY4" fmla="*/ 508522 h 584972"/>
              <a:gd name="connsiteX5" fmla="*/ 511123 w 1022248"/>
              <a:gd name="connsiteY5" fmla="*/ 584972 h 584972"/>
              <a:gd name="connsiteX6" fmla="*/ 8393 w 1022248"/>
              <a:gd name="connsiteY6" fmla="*/ 508522 h 584972"/>
              <a:gd name="connsiteX7" fmla="*/ 0 w 1022248"/>
              <a:gd name="connsiteY7" fmla="*/ 492989 h 584972"/>
              <a:gd name="connsiteX8" fmla="*/ 933 w 1022248"/>
              <a:gd name="connsiteY8" fmla="*/ 483737 h 584972"/>
              <a:gd name="connsiteX9" fmla="*/ 8393 w 1022248"/>
              <a:gd name="connsiteY9" fmla="*/ 409738 h 584972"/>
              <a:gd name="connsiteX10" fmla="*/ 511124 w 1022248"/>
              <a:gd name="connsiteY10" fmla="*/ 0 h 58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48" h="584972">
                <a:moveTo>
                  <a:pt x="511124" y="0"/>
                </a:moveTo>
                <a:cubicBezTo>
                  <a:pt x="759107" y="0"/>
                  <a:pt x="966006" y="175901"/>
                  <a:pt x="1013855" y="409738"/>
                </a:cubicBezTo>
                <a:lnTo>
                  <a:pt x="1021316" y="483742"/>
                </a:lnTo>
                <a:lnTo>
                  <a:pt x="1022248" y="492986"/>
                </a:lnTo>
                <a:lnTo>
                  <a:pt x="1013853" y="508522"/>
                </a:lnTo>
                <a:cubicBezTo>
                  <a:pt x="966004" y="552152"/>
                  <a:pt x="759105" y="584972"/>
                  <a:pt x="511123" y="584972"/>
                </a:cubicBezTo>
                <a:cubicBezTo>
                  <a:pt x="263141" y="584972"/>
                  <a:pt x="56243" y="552152"/>
                  <a:pt x="8393" y="508522"/>
                </a:cubicBezTo>
                <a:lnTo>
                  <a:pt x="0" y="492989"/>
                </a:lnTo>
                <a:lnTo>
                  <a:pt x="933" y="483737"/>
                </a:lnTo>
                <a:lnTo>
                  <a:pt x="8393" y="409738"/>
                </a:lnTo>
                <a:cubicBezTo>
                  <a:pt x="56243" y="175901"/>
                  <a:pt x="263141" y="0"/>
                  <a:pt x="5111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文本框 87"/>
          <p:cNvSpPr txBox="1"/>
          <p:nvPr/>
        </p:nvSpPr>
        <p:spPr>
          <a:xfrm>
            <a:off x="4473391" y="3078958"/>
            <a:ext cx="3365835" cy="646331"/>
          </a:xfrm>
          <a:prstGeom prst="rect">
            <a:avLst/>
          </a:prstGeom>
          <a:noFill/>
        </p:spPr>
        <p:txBody>
          <a:bodyPr wrap="square">
            <a:spAutoFit/>
          </a:bodyPr>
          <a:lstStyle/>
          <a:p>
            <a:pPr algn="ctr"/>
            <a:r>
              <a:rPr lang="zh-CN" altLang="en-US" sz="18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数智化</a:t>
            </a:r>
            <a:endParaRPr lang="en-US" altLang="zh-CN" sz="18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lang="zh-CN" altLang="en-US" sz="18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解决方案</a:t>
            </a:r>
            <a:endParaRPr lang="zh-CN" altLang="en-US" sz="18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矩形 39"/>
          <p:cNvSpPr/>
          <p:nvPr/>
        </p:nvSpPr>
        <p:spPr>
          <a:xfrm>
            <a:off x="0" y="0"/>
            <a:ext cx="12192000" cy="6858000"/>
          </a:xfrm>
          <a:prstGeom prst="rect">
            <a:avLst/>
          </a:prstGeom>
          <a:solidFill>
            <a:schemeClr val="accent4">
              <a:lumMod val="20000"/>
              <a:lumOff val="80000"/>
            </a:schemeClr>
          </a:solidFill>
          <a:ln>
            <a:solidFill>
              <a:srgbClr val="E5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矩形: 圆角 16"/>
          <p:cNvSpPr/>
          <p:nvPr/>
        </p:nvSpPr>
        <p:spPr>
          <a:xfrm>
            <a:off x="1243262" y="5667634"/>
            <a:ext cx="2100772" cy="442111"/>
          </a:xfrm>
          <a:prstGeom prst="roundRect">
            <a:avLst>
              <a:gd name="adj" fmla="val 6006"/>
            </a:avLst>
          </a:prstGeom>
          <a:solidFill>
            <a:srgbClr val="035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信息化</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组合 15"/>
          <p:cNvGrpSpPr/>
          <p:nvPr/>
        </p:nvGrpSpPr>
        <p:grpSpPr>
          <a:xfrm>
            <a:off x="0" y="0"/>
            <a:ext cx="12192000" cy="3025623"/>
            <a:chOff x="142504" y="674594"/>
            <a:chExt cx="12192000" cy="3025623"/>
          </a:xfrm>
        </p:grpSpPr>
        <p:sp>
          <p:nvSpPr>
            <p:cNvPr id="10" name="矩形 9"/>
            <p:cNvSpPr>
              <a:spLocks noChangeAspect="1"/>
            </p:cNvSpPr>
            <p:nvPr/>
          </p:nvSpPr>
          <p:spPr>
            <a:xfrm flipH="1">
              <a:off x="7302410" y="674594"/>
              <a:ext cx="5032094" cy="2820183"/>
            </a:xfrm>
            <a:prstGeom prst="rect">
              <a:avLst/>
            </a:prstGeom>
            <a:blipFill dpi="0" rotWithShape="1">
              <a:blip r:embed="rId1">
                <a:extLst>
                  <a:ext uri="{BEBA8EAE-BF5A-486C-A8C5-ECC9F3942E4B}">
                    <a14:imgProps xmlns:a14="http://schemas.microsoft.com/office/drawing/2010/main">
                      <a14:imgLayer r:embed="rId2">
                        <a14:imgEffect>
                          <a14:brightnessContrast bright="40000" contrast="-40000"/>
                        </a14:imgEffect>
                        <a14:imgEffect>
                          <a14:saturation sat="400000"/>
                        </a14:imgEffect>
                      </a14:imgLayer>
                    </a14:imgProps>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任意多边形: 形状 1"/>
            <p:cNvSpPr/>
            <p:nvPr/>
          </p:nvSpPr>
          <p:spPr>
            <a:xfrm flipV="1">
              <a:off x="142504" y="674594"/>
              <a:ext cx="12192000" cy="3025623"/>
            </a:xfrm>
            <a:custGeom>
              <a:avLst/>
              <a:gdLst>
                <a:gd name="connsiteX0" fmla="*/ 0 w 12192000"/>
                <a:gd name="connsiteY0" fmla="*/ 3025623 h 3025623"/>
                <a:gd name="connsiteX1" fmla="*/ 12192000 w 12192000"/>
                <a:gd name="connsiteY1" fmla="*/ 3025623 h 3025623"/>
                <a:gd name="connsiteX2" fmla="*/ 12192000 w 12192000"/>
                <a:gd name="connsiteY2" fmla="*/ 206957 h 3025623"/>
                <a:gd name="connsiteX3" fmla="*/ 2645950 w 12192000"/>
                <a:gd name="connsiteY3" fmla="*/ 206957 h 3025623"/>
                <a:gd name="connsiteX4" fmla="*/ 2427288 w 12192000"/>
                <a:gd name="connsiteY4" fmla="*/ 0 h 3025623"/>
                <a:gd name="connsiteX5" fmla="*/ 2208625 w 12192000"/>
                <a:gd name="connsiteY5" fmla="*/ 206957 h 3025623"/>
                <a:gd name="connsiteX6" fmla="*/ 0 w 12192000"/>
                <a:gd name="connsiteY6" fmla="*/ 206957 h 302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025623">
                  <a:moveTo>
                    <a:pt x="0" y="3025623"/>
                  </a:moveTo>
                  <a:lnTo>
                    <a:pt x="12192000" y="3025623"/>
                  </a:lnTo>
                  <a:lnTo>
                    <a:pt x="12192000" y="206957"/>
                  </a:lnTo>
                  <a:lnTo>
                    <a:pt x="2645950" y="206957"/>
                  </a:lnTo>
                  <a:lnTo>
                    <a:pt x="2427288" y="0"/>
                  </a:lnTo>
                  <a:lnTo>
                    <a:pt x="2208625" y="206957"/>
                  </a:lnTo>
                  <a:lnTo>
                    <a:pt x="0" y="206957"/>
                  </a:lnTo>
                  <a:close/>
                </a:path>
              </a:pathLst>
            </a:custGeom>
            <a:gradFill flip="none" rotWithShape="1">
              <a:gsLst>
                <a:gs pos="0">
                  <a:srgbClr val="0353D9">
                    <a:alpha val="79000"/>
                  </a:srgbClr>
                </a:gs>
                <a:gs pos="62000">
                  <a:srgbClr val="0353D9"/>
                </a:gs>
                <a:gs pos="100000">
                  <a:srgbClr val="0353D9">
                    <a:alpha val="36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文本框 36"/>
          <p:cNvSpPr txBox="1"/>
          <p:nvPr/>
        </p:nvSpPr>
        <p:spPr>
          <a:xfrm>
            <a:off x="6817077" y="2089377"/>
            <a:ext cx="3905545" cy="338554"/>
          </a:xfrm>
          <a:prstGeom prst="rect">
            <a:avLst/>
          </a:prstGeom>
          <a:noFill/>
        </p:spPr>
        <p:txBody>
          <a:bodyPr wrap="square" rtlCol="0">
            <a:spAutoFit/>
          </a:bodyPr>
          <a:lstStyle/>
          <a:p>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打造安全与职业卫生全栈式服务品牌</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文本框 71"/>
          <p:cNvSpPr txBox="1"/>
          <p:nvPr/>
        </p:nvSpPr>
        <p:spPr>
          <a:xfrm>
            <a:off x="2263861" y="3135730"/>
            <a:ext cx="7664278" cy="661848"/>
          </a:xfrm>
          <a:prstGeom prst="rect">
            <a:avLst/>
          </a:prstGeom>
          <a:noFill/>
        </p:spPr>
        <p:txBody>
          <a:bodyPr wrap="none" rtlCol="0">
            <a:spAutoFit/>
          </a:bodyPr>
          <a:lstStyle/>
          <a:p>
            <a:pPr algn="l">
              <a:lnSpc>
                <a:spcPct val="150000"/>
              </a:lnSpc>
            </a:pPr>
            <a:r>
              <a:rPr lang="zh-CN" altLang="en-US" sz="2800" b="1" dirty="0">
                <a:solidFill>
                  <a:srgbClr val="007AFF"/>
                </a:solidFill>
                <a:latin typeface="Arial" panose="020B0604020202020204" pitchFamily="34" charset="0"/>
                <a:ea typeface="微软雅黑" panose="020B0503020204020204" pitchFamily="34" charset="-122"/>
                <a:cs typeface="+mn-ea"/>
                <a:sym typeface="Arial" panose="020B0604020202020204" pitchFamily="34" charset="0"/>
              </a:rPr>
              <a:t>提供有价值的安全服务   创造有未来的个人空间</a:t>
            </a:r>
            <a:endParaRPr lang="zh-CN" altLang="en-US" sz="2800" b="1" dirty="0">
              <a:solidFill>
                <a:srgbClr val="007A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框 6"/>
          <p:cNvSpPr txBox="1"/>
          <p:nvPr/>
        </p:nvSpPr>
        <p:spPr>
          <a:xfrm>
            <a:off x="333311" y="1274391"/>
            <a:ext cx="5393722" cy="461665"/>
          </a:xfrm>
          <a:prstGeom prst="rect">
            <a:avLst/>
          </a:prstGeom>
          <a:noFill/>
        </p:spPr>
        <p:txBody>
          <a:bodyPr wrap="square">
            <a:spAutoFit/>
          </a:bodyPr>
          <a:lstStyle/>
          <a:p>
            <a:pPr algn="dist"/>
            <a:r>
              <a:rPr lang="en-US" altLang="zh-CN" sz="2400" b="1" i="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HSE</a:t>
            </a:r>
            <a:r>
              <a:rPr lang="zh-CN" altLang="en-US" sz="2400" b="1" i="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i="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职业健康、安全和环境</a:t>
            </a:r>
            <a:r>
              <a:rPr lang="zh-CN" altLang="en-US" sz="2400" b="1" i="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）全栈式服务机构</a:t>
            </a:r>
            <a:endParaRPr lang="zh-CN" altLang="en-US" sz="2400" b="1" i="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文本框 2"/>
          <p:cNvSpPr txBox="1"/>
          <p:nvPr/>
        </p:nvSpPr>
        <p:spPr>
          <a:xfrm>
            <a:off x="370305" y="2120859"/>
            <a:ext cx="5496220" cy="275590"/>
          </a:xfrm>
          <a:prstGeom prst="rect">
            <a:avLst/>
          </a:prstGeom>
          <a:noFill/>
        </p:spPr>
        <p:txBody>
          <a:bodyPr wrap="square">
            <a:spAutoFit/>
          </a:bodyPr>
          <a:lstStyle/>
          <a:p>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已成功为多个行业领域的企业及各级政府客户提供了数万次的技术服务</a:t>
            </a:r>
            <a:endPar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圆角 4"/>
          <p:cNvSpPr/>
          <p:nvPr/>
        </p:nvSpPr>
        <p:spPr>
          <a:xfrm>
            <a:off x="1243262" y="4145108"/>
            <a:ext cx="2100772" cy="442111"/>
          </a:xfrm>
          <a:prstGeom prst="roundRect">
            <a:avLst>
              <a:gd name="adj" fmla="val 6006"/>
            </a:avLst>
          </a:prstGeom>
          <a:noFill/>
          <a:ln>
            <a:solidFill>
              <a:srgbClr val="0152D9">
                <a:alpha val="2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rPr>
              <a:t>战略规划</a:t>
            </a:r>
            <a:endPar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矩形: 圆角 5"/>
          <p:cNvSpPr/>
          <p:nvPr/>
        </p:nvSpPr>
        <p:spPr>
          <a:xfrm>
            <a:off x="3774982" y="4145108"/>
            <a:ext cx="2100772" cy="442111"/>
          </a:xfrm>
          <a:prstGeom prst="roundRect">
            <a:avLst>
              <a:gd name="adj" fmla="val 6006"/>
            </a:avLst>
          </a:prstGeom>
          <a:noFill/>
          <a:ln>
            <a:solidFill>
              <a:srgbClr val="0152D9">
                <a:alpha val="2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rPr>
              <a:t>标准制定</a:t>
            </a:r>
            <a:endPar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矩形: 圆角 8"/>
          <p:cNvSpPr/>
          <p:nvPr/>
        </p:nvSpPr>
        <p:spPr>
          <a:xfrm>
            <a:off x="6306702" y="4145108"/>
            <a:ext cx="2100772" cy="442111"/>
          </a:xfrm>
          <a:prstGeom prst="roundRect">
            <a:avLst>
              <a:gd name="adj" fmla="val 6006"/>
            </a:avLst>
          </a:prstGeom>
          <a:noFill/>
          <a:ln>
            <a:solidFill>
              <a:srgbClr val="0152D9">
                <a:alpha val="2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rPr>
              <a:t>安全评价</a:t>
            </a:r>
            <a:endPar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圆角 10"/>
          <p:cNvSpPr/>
          <p:nvPr/>
        </p:nvSpPr>
        <p:spPr>
          <a:xfrm>
            <a:off x="8838423" y="4145108"/>
            <a:ext cx="2100772" cy="442111"/>
          </a:xfrm>
          <a:prstGeom prst="roundRect">
            <a:avLst>
              <a:gd name="adj" fmla="val 6006"/>
            </a:avLst>
          </a:prstGeom>
          <a:noFill/>
          <a:ln>
            <a:solidFill>
              <a:srgbClr val="0152D9">
                <a:alpha val="2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rPr>
              <a:t>职业卫生</a:t>
            </a:r>
            <a:endPar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圆角 11"/>
          <p:cNvSpPr/>
          <p:nvPr/>
        </p:nvSpPr>
        <p:spPr>
          <a:xfrm>
            <a:off x="1243262" y="4906862"/>
            <a:ext cx="2100772" cy="442111"/>
          </a:xfrm>
          <a:prstGeom prst="roundRect">
            <a:avLst>
              <a:gd name="adj" fmla="val 6006"/>
            </a:avLst>
          </a:prstGeom>
          <a:noFill/>
          <a:ln>
            <a:solidFill>
              <a:srgbClr val="0152D9">
                <a:alpha val="2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rPr>
              <a:t>咨询评估</a:t>
            </a:r>
            <a:endPar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圆角 12"/>
          <p:cNvSpPr/>
          <p:nvPr/>
        </p:nvSpPr>
        <p:spPr>
          <a:xfrm>
            <a:off x="3774982" y="4906862"/>
            <a:ext cx="2100772" cy="442111"/>
          </a:xfrm>
          <a:prstGeom prst="roundRect">
            <a:avLst>
              <a:gd name="adj" fmla="val 6006"/>
            </a:avLst>
          </a:prstGeom>
          <a:noFill/>
          <a:ln>
            <a:solidFill>
              <a:srgbClr val="0152D9">
                <a:alpha val="2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rPr>
              <a:t>安全培训</a:t>
            </a:r>
            <a:endPar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圆角 13"/>
          <p:cNvSpPr/>
          <p:nvPr/>
        </p:nvSpPr>
        <p:spPr>
          <a:xfrm>
            <a:off x="6306702" y="4906862"/>
            <a:ext cx="2100772" cy="442111"/>
          </a:xfrm>
          <a:prstGeom prst="roundRect">
            <a:avLst>
              <a:gd name="adj" fmla="val 6006"/>
            </a:avLst>
          </a:prstGeom>
          <a:noFill/>
          <a:ln>
            <a:solidFill>
              <a:srgbClr val="0152D9">
                <a:alpha val="2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rPr>
              <a:t>工程改造</a:t>
            </a:r>
            <a:endPar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圆角 14"/>
          <p:cNvSpPr/>
          <p:nvPr/>
        </p:nvSpPr>
        <p:spPr>
          <a:xfrm>
            <a:off x="3774982" y="5667634"/>
            <a:ext cx="2100772" cy="442111"/>
          </a:xfrm>
          <a:prstGeom prst="roundRect">
            <a:avLst>
              <a:gd name="adj" fmla="val 6006"/>
            </a:avLst>
          </a:prstGeom>
          <a:solidFill>
            <a:srgbClr val="035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物联监测</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圆角 17"/>
          <p:cNvSpPr/>
          <p:nvPr/>
        </p:nvSpPr>
        <p:spPr>
          <a:xfrm>
            <a:off x="6306702" y="5667634"/>
            <a:ext cx="2100772" cy="442111"/>
          </a:xfrm>
          <a:prstGeom prst="roundRect">
            <a:avLst>
              <a:gd name="adj" fmla="val 6006"/>
            </a:avLst>
          </a:prstGeom>
          <a:solidFill>
            <a:srgbClr val="035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智能化</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矩形: 圆角 18"/>
          <p:cNvSpPr/>
          <p:nvPr/>
        </p:nvSpPr>
        <p:spPr>
          <a:xfrm>
            <a:off x="8838423" y="5667634"/>
            <a:ext cx="2100772" cy="442111"/>
          </a:xfrm>
          <a:prstGeom prst="roundRect">
            <a:avLst>
              <a:gd name="adj" fmla="val 6006"/>
            </a:avLst>
          </a:prstGeom>
          <a:solidFill>
            <a:srgbClr val="035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数据服务</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矩形: 圆角 19"/>
          <p:cNvSpPr/>
          <p:nvPr/>
        </p:nvSpPr>
        <p:spPr>
          <a:xfrm>
            <a:off x="8838423" y="4906862"/>
            <a:ext cx="2100772" cy="442111"/>
          </a:xfrm>
          <a:prstGeom prst="roundRect">
            <a:avLst>
              <a:gd name="adj" fmla="val 6006"/>
            </a:avLst>
          </a:prstGeom>
          <a:noFill/>
          <a:ln>
            <a:solidFill>
              <a:srgbClr val="0152D9">
                <a:alpha val="2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rPr>
              <a:t>安全装备</a:t>
            </a:r>
            <a:endParaRPr lang="zh-CN" altLang="en-US" dirty="0">
              <a:solidFill>
                <a:schemeClr val="bg2">
                  <a:lumMod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3" name="直接连接符 22"/>
          <p:cNvCxnSpPr/>
          <p:nvPr/>
        </p:nvCxnSpPr>
        <p:spPr>
          <a:xfrm>
            <a:off x="416492" y="1147546"/>
            <a:ext cx="6400585" cy="0"/>
          </a:xfrm>
          <a:prstGeom prst="line">
            <a:avLst/>
          </a:prstGeom>
          <a:ln w="57150">
            <a:gradFill flip="none" rotWithShape="1">
              <a:gsLst>
                <a:gs pos="0">
                  <a:schemeClr val="accent2">
                    <a:lumMod val="5000"/>
                    <a:lumOff val="9500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816725" y="1320557"/>
            <a:ext cx="2753723" cy="369332"/>
          </a:xfrm>
          <a:prstGeom prst="rect">
            <a:avLst/>
          </a:prstGeom>
          <a:noFill/>
        </p:spPr>
        <p:txBody>
          <a:bodyPr wrap="square">
            <a:spAutoFit/>
          </a:bodyPr>
          <a:lstStyle/>
          <a:p>
            <a:pPr algn="dist"/>
            <a:r>
              <a:rPr lang="zh-CN" altLang="zh-CN" sz="1800" b="1" dirty="0">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精研技术，</a:t>
            </a:r>
            <a:r>
              <a:rPr lang="zh-CN" alt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不断创新</a:t>
            </a:r>
            <a:endParaRPr lang="en-US" altLang="zh-CN"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文本框 27"/>
          <p:cNvSpPr txBox="1"/>
          <p:nvPr/>
        </p:nvSpPr>
        <p:spPr>
          <a:xfrm>
            <a:off x="370305" y="468206"/>
            <a:ext cx="3309088" cy="584775"/>
          </a:xfrm>
          <a:prstGeom prst="rect">
            <a:avLst/>
          </a:prstGeom>
          <a:noFill/>
        </p:spPr>
        <p:txBody>
          <a:bodyPr wrap="square">
            <a:spAutoFit/>
          </a:bodyPr>
          <a:lstStyle/>
          <a:p>
            <a:r>
              <a:rPr lang="zh-CN" altLang="en-US" sz="3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关于安胜达</a:t>
            </a:r>
            <a:endParaRPr lang="zh-CN" altLang="en-US" sz="3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0" y="6725653"/>
            <a:ext cx="12192000" cy="132347"/>
          </a:xfrm>
          <a:prstGeom prst="rect">
            <a:avLst/>
          </a:prstGeom>
          <a:ln>
            <a:solidFill>
              <a:srgbClr val="007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3"/>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a:xfrm>
            <a:off x="795957" y="0"/>
            <a:ext cx="10600086" cy="6858000"/>
          </a:xfrm>
          <a:custGeom>
            <a:avLst/>
            <a:gdLst>
              <a:gd name="connsiteX0" fmla="*/ 1611893 w 10600086"/>
              <a:gd name="connsiteY0" fmla="*/ 0 h 6858000"/>
              <a:gd name="connsiteX1" fmla="*/ 8988194 w 10600086"/>
              <a:gd name="connsiteY1" fmla="*/ 0 h 6858000"/>
              <a:gd name="connsiteX2" fmla="*/ 9047739 w 10600086"/>
              <a:gd name="connsiteY2" fmla="*/ 56772 h 6858000"/>
              <a:gd name="connsiteX3" fmla="*/ 10600086 w 10600086"/>
              <a:gd name="connsiteY3" fmla="*/ 3804468 h 6858000"/>
              <a:gd name="connsiteX4" fmla="*/ 9694922 w 10600086"/>
              <a:gd name="connsiteY4" fmla="*/ 6767773 h 6858000"/>
              <a:gd name="connsiteX5" fmla="*/ 9630760 w 10600086"/>
              <a:gd name="connsiteY5" fmla="*/ 6858000 h 6858000"/>
              <a:gd name="connsiteX6" fmla="*/ 969327 w 10600086"/>
              <a:gd name="connsiteY6" fmla="*/ 6858000 h 6858000"/>
              <a:gd name="connsiteX7" fmla="*/ 905164 w 10600086"/>
              <a:gd name="connsiteY7" fmla="*/ 6767773 h 6858000"/>
              <a:gd name="connsiteX8" fmla="*/ 0 w 10600086"/>
              <a:gd name="connsiteY8" fmla="*/ 3804468 h 6858000"/>
              <a:gd name="connsiteX9" fmla="*/ 1552347 w 10600086"/>
              <a:gd name="connsiteY9" fmla="*/ 567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0086" h="6858000">
                <a:moveTo>
                  <a:pt x="1611893" y="0"/>
                </a:moveTo>
                <a:lnTo>
                  <a:pt x="8988194" y="0"/>
                </a:lnTo>
                <a:lnTo>
                  <a:pt x="9047739" y="56772"/>
                </a:lnTo>
                <a:cubicBezTo>
                  <a:pt x="10006859" y="1015891"/>
                  <a:pt x="10600086" y="2340902"/>
                  <a:pt x="10600086" y="3804468"/>
                </a:cubicBezTo>
                <a:cubicBezTo>
                  <a:pt x="10600086" y="4902143"/>
                  <a:pt x="10266396" y="5921880"/>
                  <a:pt x="9694922" y="6767773"/>
                </a:cubicBezTo>
                <a:lnTo>
                  <a:pt x="9630760" y="6858000"/>
                </a:lnTo>
                <a:lnTo>
                  <a:pt x="969327" y="6858000"/>
                </a:lnTo>
                <a:lnTo>
                  <a:pt x="905164" y="6767773"/>
                </a:lnTo>
                <a:cubicBezTo>
                  <a:pt x="333691" y="5921880"/>
                  <a:pt x="0" y="4902143"/>
                  <a:pt x="0" y="3804468"/>
                </a:cubicBezTo>
                <a:cubicBezTo>
                  <a:pt x="0" y="2340902"/>
                  <a:pt x="593228" y="1015891"/>
                  <a:pt x="1552347" y="56772"/>
                </a:cubicBezTo>
                <a:close/>
              </a:path>
            </a:pathLst>
          </a:custGeom>
          <a:gradFill>
            <a:gsLst>
              <a:gs pos="4000">
                <a:schemeClr val="tx2">
                  <a:alpha val="4000"/>
                </a:schemeClr>
              </a:gs>
              <a:gs pos="50000">
                <a:schemeClr val="tx2">
                  <a:alpha val="0"/>
                </a:schemeClr>
              </a:gs>
              <a:gs pos="96000">
                <a:schemeClr val="tx2">
                  <a:alpha val="4000"/>
                </a:schemeClr>
              </a:gs>
            </a:gsLst>
            <a:lin ang="10800000" scaled="1"/>
          </a:gra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椭圆 2"/>
          <p:cNvSpPr/>
          <p:nvPr/>
        </p:nvSpPr>
        <p:spPr>
          <a:xfrm>
            <a:off x="3017519" y="720605"/>
            <a:ext cx="6172200" cy="6172200"/>
          </a:xfrm>
          <a:prstGeom prst="ellipse">
            <a:avLst/>
          </a:prstGeom>
          <a:gradFill>
            <a:gsLst>
              <a:gs pos="4000">
                <a:schemeClr val="tx2">
                  <a:alpha val="8000"/>
                </a:schemeClr>
              </a:gs>
              <a:gs pos="50000">
                <a:schemeClr val="tx2">
                  <a:alpha val="0"/>
                </a:schemeClr>
              </a:gs>
              <a:gs pos="96000">
                <a:schemeClr val="tx2">
                  <a:alpha val="8000"/>
                </a:schemeClr>
              </a:gs>
            </a:gsLst>
            <a:lin ang="10800000" scaled="1"/>
          </a:gradFill>
          <a:ln w="31750">
            <a:gradFill flip="none" rotWithShape="1">
              <a:gsLst>
                <a:gs pos="100000">
                  <a:schemeClr val="accent1">
                    <a:alpha val="5000"/>
                  </a:schemeClr>
                </a:gs>
                <a:gs pos="0">
                  <a:schemeClr val="accent1">
                    <a:alpha val="6000"/>
                  </a:schemeClr>
                </a:gs>
                <a:gs pos="73000">
                  <a:srgbClr val="066DCA">
                    <a:alpha val="0"/>
                  </a:srgbClr>
                </a:gs>
                <a:gs pos="30000">
                  <a:schemeClr val="accent1">
                    <a:alpha val="0"/>
                  </a:schemeClr>
                </a:gs>
              </a:gsLst>
              <a:lin ang="10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椭圆 3"/>
          <p:cNvSpPr/>
          <p:nvPr/>
        </p:nvSpPr>
        <p:spPr>
          <a:xfrm>
            <a:off x="3962457" y="1513143"/>
            <a:ext cx="4282325" cy="4282325"/>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椭圆 5"/>
          <p:cNvSpPr/>
          <p:nvPr/>
        </p:nvSpPr>
        <p:spPr>
          <a:xfrm>
            <a:off x="4498250" y="2045642"/>
            <a:ext cx="3210736" cy="3210736"/>
          </a:xfrm>
          <a:prstGeom prst="ellipse">
            <a:avLst/>
          </a:prstGeom>
          <a:gradFill flip="none" rotWithShape="1">
            <a:gsLst>
              <a:gs pos="50000">
                <a:schemeClr val="accent1">
                  <a:alpha val="31000"/>
                </a:schemeClr>
              </a:gs>
              <a:gs pos="0">
                <a:schemeClr val="bg1">
                  <a:alpha val="0"/>
                </a:schemeClr>
              </a:gs>
              <a:gs pos="100000">
                <a:schemeClr val="accent1"/>
              </a:gs>
            </a:gsLst>
            <a:path path="circle">
              <a:fillToRect l="50000" t="50000" r="50000" b="50000"/>
            </a:path>
            <a:tileRect/>
          </a:gradFill>
          <a:ln>
            <a:solidFill>
              <a:schemeClr val="accent1">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形状 6"/>
          <p:cNvSpPr/>
          <p:nvPr/>
        </p:nvSpPr>
        <p:spPr>
          <a:xfrm>
            <a:off x="5258779" y="3656416"/>
            <a:ext cx="1689682" cy="878050"/>
          </a:xfrm>
          <a:custGeom>
            <a:avLst/>
            <a:gdLst>
              <a:gd name="connsiteX0" fmla="*/ 1024281 w 1026314"/>
              <a:gd name="connsiteY0" fmla="*/ 0 h 533328"/>
              <a:gd name="connsiteX1" fmla="*/ 1026314 w 1026314"/>
              <a:gd name="connsiteY1" fmla="*/ 20171 h 533328"/>
              <a:gd name="connsiteX2" fmla="*/ 513157 w 1026314"/>
              <a:gd name="connsiteY2" fmla="*/ 533328 h 533328"/>
              <a:gd name="connsiteX3" fmla="*/ 0 w 1026314"/>
              <a:gd name="connsiteY3" fmla="*/ 20171 h 533328"/>
              <a:gd name="connsiteX4" fmla="*/ 2033 w 1026314"/>
              <a:gd name="connsiteY4" fmla="*/ 3 h 533328"/>
              <a:gd name="connsiteX5" fmla="*/ 10426 w 1026314"/>
              <a:gd name="connsiteY5" fmla="*/ 15536 h 533328"/>
              <a:gd name="connsiteX6" fmla="*/ 513156 w 1026314"/>
              <a:gd name="connsiteY6" fmla="*/ 91986 h 533328"/>
              <a:gd name="connsiteX7" fmla="*/ 1015886 w 1026314"/>
              <a:gd name="connsiteY7" fmla="*/ 15536 h 533328"/>
              <a:gd name="connsiteX8" fmla="*/ 1024281 w 1026314"/>
              <a:gd name="connsiteY8" fmla="*/ 0 h 5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314" h="533328">
                <a:moveTo>
                  <a:pt x="1024281" y="0"/>
                </a:moveTo>
                <a:lnTo>
                  <a:pt x="1026314" y="20171"/>
                </a:lnTo>
                <a:cubicBezTo>
                  <a:pt x="1026314" y="303580"/>
                  <a:pt x="796566" y="533328"/>
                  <a:pt x="513157" y="533328"/>
                </a:cubicBezTo>
                <a:cubicBezTo>
                  <a:pt x="229748" y="533328"/>
                  <a:pt x="0" y="303580"/>
                  <a:pt x="0" y="20171"/>
                </a:cubicBezTo>
                <a:lnTo>
                  <a:pt x="2033" y="3"/>
                </a:lnTo>
                <a:lnTo>
                  <a:pt x="10426" y="15536"/>
                </a:lnTo>
                <a:cubicBezTo>
                  <a:pt x="58276" y="59166"/>
                  <a:pt x="265174" y="91986"/>
                  <a:pt x="513156" y="91986"/>
                </a:cubicBezTo>
                <a:cubicBezTo>
                  <a:pt x="761138" y="91986"/>
                  <a:pt x="968037" y="59166"/>
                  <a:pt x="1015886" y="15536"/>
                </a:cubicBezTo>
                <a:lnTo>
                  <a:pt x="1024281"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形状 7"/>
          <p:cNvSpPr/>
          <p:nvPr/>
        </p:nvSpPr>
        <p:spPr>
          <a:xfrm>
            <a:off x="4498253" y="3283201"/>
            <a:ext cx="3210734" cy="748794"/>
          </a:xfrm>
          <a:custGeom>
            <a:avLst/>
            <a:gdLst>
              <a:gd name="connsiteX0" fmla="*/ 975101 w 1950202"/>
              <a:gd name="connsiteY0" fmla="*/ 0 h 454818"/>
              <a:gd name="connsiteX1" fmla="*/ 1950202 w 1950202"/>
              <a:gd name="connsiteY1" fmla="*/ 227409 h 454818"/>
              <a:gd name="connsiteX2" fmla="*/ 975101 w 1950202"/>
              <a:gd name="connsiteY2" fmla="*/ 454818 h 454818"/>
              <a:gd name="connsiteX3" fmla="*/ 5034 w 1950202"/>
              <a:gd name="connsiteY3" fmla="*/ 250660 h 454818"/>
              <a:gd name="connsiteX4" fmla="*/ 0 w 1950202"/>
              <a:gd name="connsiteY4" fmla="*/ 227409 h 454818"/>
              <a:gd name="connsiteX5" fmla="*/ 0 w 1950202"/>
              <a:gd name="connsiteY5" fmla="*/ 227409 h 454818"/>
              <a:gd name="connsiteX6" fmla="*/ 5034 w 1950202"/>
              <a:gd name="connsiteY6" fmla="*/ 204158 h 454818"/>
              <a:gd name="connsiteX7" fmla="*/ 975101 w 1950202"/>
              <a:gd name="connsiteY7" fmla="*/ 0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0202" h="454818">
                <a:moveTo>
                  <a:pt x="975101" y="0"/>
                </a:moveTo>
                <a:cubicBezTo>
                  <a:pt x="1513634" y="0"/>
                  <a:pt x="1950202" y="101814"/>
                  <a:pt x="1950202" y="227409"/>
                </a:cubicBezTo>
                <a:cubicBezTo>
                  <a:pt x="1950202" y="353004"/>
                  <a:pt x="1513634" y="454818"/>
                  <a:pt x="975101" y="454818"/>
                </a:cubicBezTo>
                <a:cubicBezTo>
                  <a:pt x="470226" y="454818"/>
                  <a:pt x="54969" y="365333"/>
                  <a:pt x="5034" y="250660"/>
                </a:cubicBezTo>
                <a:lnTo>
                  <a:pt x="0" y="227409"/>
                </a:lnTo>
                <a:lnTo>
                  <a:pt x="0" y="227409"/>
                </a:lnTo>
                <a:lnTo>
                  <a:pt x="5034" y="204158"/>
                </a:lnTo>
                <a:cubicBezTo>
                  <a:pt x="54969" y="89485"/>
                  <a:pt x="470226" y="0"/>
                  <a:pt x="975101" y="0"/>
                </a:cubicBezTo>
                <a:close/>
              </a:path>
            </a:pathLst>
          </a:custGeom>
          <a:gradFill>
            <a:gsLst>
              <a:gs pos="0">
                <a:schemeClr val="accent1">
                  <a:lumMod val="40000"/>
                  <a:lumOff val="60000"/>
                  <a:alpha val="60000"/>
                </a:schemeClr>
              </a:gs>
              <a:gs pos="100000">
                <a:schemeClr val="accent1">
                  <a:lumMod val="40000"/>
                  <a:lumOff val="60000"/>
                </a:schemeClr>
              </a:gs>
            </a:gsLst>
            <a:path path="circle">
              <a:fillToRect l="50000" t="50000" r="50000" b="50000"/>
            </a:path>
          </a:gradFill>
          <a:ln w="12700">
            <a:solidFill>
              <a:schemeClr val="accent1">
                <a:lumMod val="60000"/>
                <a:lumOff val="40000"/>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形状 8"/>
          <p:cNvSpPr/>
          <p:nvPr/>
        </p:nvSpPr>
        <p:spPr>
          <a:xfrm>
            <a:off x="4498252" y="3652994"/>
            <a:ext cx="3210737" cy="1609974"/>
          </a:xfrm>
          <a:custGeom>
            <a:avLst/>
            <a:gdLst>
              <a:gd name="connsiteX0" fmla="*/ 1949597 w 1950204"/>
              <a:gd name="connsiteY0" fmla="*/ 0 h 977899"/>
              <a:gd name="connsiteX1" fmla="*/ 1950063 w 1950204"/>
              <a:gd name="connsiteY1" fmla="*/ 0 h 977899"/>
              <a:gd name="connsiteX2" fmla="*/ 1950204 w 1950204"/>
              <a:gd name="connsiteY2" fmla="*/ 2797 h 977899"/>
              <a:gd name="connsiteX3" fmla="*/ 975102 w 1950204"/>
              <a:gd name="connsiteY3" fmla="*/ 977899 h 977899"/>
              <a:gd name="connsiteX4" fmla="*/ 0 w 1950204"/>
              <a:gd name="connsiteY4" fmla="*/ 2797 h 977899"/>
              <a:gd name="connsiteX5" fmla="*/ 0 w 1950204"/>
              <a:gd name="connsiteY5" fmla="*/ 2796 h 977899"/>
              <a:gd name="connsiteX6" fmla="*/ 5034 w 1950204"/>
              <a:gd name="connsiteY6" fmla="*/ 26047 h 977899"/>
              <a:gd name="connsiteX7" fmla="*/ 975101 w 1950204"/>
              <a:gd name="connsiteY7" fmla="*/ 230205 h 977899"/>
              <a:gd name="connsiteX8" fmla="*/ 1950202 w 1950204"/>
              <a:gd name="connsiteY8" fmla="*/ 2796 h 977899"/>
              <a:gd name="connsiteX9" fmla="*/ 141 w 1950204"/>
              <a:gd name="connsiteY9" fmla="*/ 0 h 977899"/>
              <a:gd name="connsiteX10" fmla="*/ 606 w 1950204"/>
              <a:gd name="connsiteY10" fmla="*/ 0 h 977899"/>
              <a:gd name="connsiteX11" fmla="*/ 0 w 1950204"/>
              <a:gd name="connsiteY11" fmla="*/ 2796 h 97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0204" h="977899">
                <a:moveTo>
                  <a:pt x="1949597" y="0"/>
                </a:moveTo>
                <a:lnTo>
                  <a:pt x="1950063" y="0"/>
                </a:lnTo>
                <a:lnTo>
                  <a:pt x="1950204" y="2797"/>
                </a:lnTo>
                <a:cubicBezTo>
                  <a:pt x="1950204" y="541331"/>
                  <a:pt x="1513636" y="977899"/>
                  <a:pt x="975102" y="977899"/>
                </a:cubicBezTo>
                <a:cubicBezTo>
                  <a:pt x="436568" y="977899"/>
                  <a:pt x="0" y="541331"/>
                  <a:pt x="0" y="2797"/>
                </a:cubicBezTo>
                <a:lnTo>
                  <a:pt x="0" y="2796"/>
                </a:lnTo>
                <a:lnTo>
                  <a:pt x="5034" y="26047"/>
                </a:lnTo>
                <a:cubicBezTo>
                  <a:pt x="54969" y="140720"/>
                  <a:pt x="470226" y="230205"/>
                  <a:pt x="975101" y="230205"/>
                </a:cubicBezTo>
                <a:cubicBezTo>
                  <a:pt x="1513634" y="230205"/>
                  <a:pt x="1950202" y="128391"/>
                  <a:pt x="1950202" y="2796"/>
                </a:cubicBezTo>
                <a:close/>
                <a:moveTo>
                  <a:pt x="141" y="0"/>
                </a:moveTo>
                <a:lnTo>
                  <a:pt x="606" y="0"/>
                </a:lnTo>
                <a:lnTo>
                  <a:pt x="0" y="2796"/>
                </a:lnTo>
                <a:close/>
              </a:path>
            </a:pathLst>
          </a:custGeom>
          <a:solidFill>
            <a:schemeClr val="accent1">
              <a:alpha val="78000"/>
            </a:schemeClr>
          </a:solidFill>
          <a:ln>
            <a:solidFill>
              <a:schemeClr val="accent1">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任意多边形: 形状 9"/>
          <p:cNvSpPr/>
          <p:nvPr/>
        </p:nvSpPr>
        <p:spPr>
          <a:xfrm>
            <a:off x="5262126" y="2844783"/>
            <a:ext cx="1682988" cy="963074"/>
          </a:xfrm>
          <a:custGeom>
            <a:avLst/>
            <a:gdLst>
              <a:gd name="connsiteX0" fmla="*/ 511124 w 1022248"/>
              <a:gd name="connsiteY0" fmla="*/ 0 h 584972"/>
              <a:gd name="connsiteX1" fmla="*/ 1013855 w 1022248"/>
              <a:gd name="connsiteY1" fmla="*/ 409738 h 584972"/>
              <a:gd name="connsiteX2" fmla="*/ 1021316 w 1022248"/>
              <a:gd name="connsiteY2" fmla="*/ 483742 h 584972"/>
              <a:gd name="connsiteX3" fmla="*/ 1022248 w 1022248"/>
              <a:gd name="connsiteY3" fmla="*/ 492986 h 584972"/>
              <a:gd name="connsiteX4" fmla="*/ 1013853 w 1022248"/>
              <a:gd name="connsiteY4" fmla="*/ 508522 h 584972"/>
              <a:gd name="connsiteX5" fmla="*/ 511123 w 1022248"/>
              <a:gd name="connsiteY5" fmla="*/ 584972 h 584972"/>
              <a:gd name="connsiteX6" fmla="*/ 8393 w 1022248"/>
              <a:gd name="connsiteY6" fmla="*/ 508522 h 584972"/>
              <a:gd name="connsiteX7" fmla="*/ 0 w 1022248"/>
              <a:gd name="connsiteY7" fmla="*/ 492989 h 584972"/>
              <a:gd name="connsiteX8" fmla="*/ 933 w 1022248"/>
              <a:gd name="connsiteY8" fmla="*/ 483737 h 584972"/>
              <a:gd name="connsiteX9" fmla="*/ 8393 w 1022248"/>
              <a:gd name="connsiteY9" fmla="*/ 409738 h 584972"/>
              <a:gd name="connsiteX10" fmla="*/ 511124 w 1022248"/>
              <a:gd name="connsiteY10" fmla="*/ 0 h 58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48" h="584972">
                <a:moveTo>
                  <a:pt x="511124" y="0"/>
                </a:moveTo>
                <a:cubicBezTo>
                  <a:pt x="759107" y="0"/>
                  <a:pt x="966006" y="175901"/>
                  <a:pt x="1013855" y="409738"/>
                </a:cubicBezTo>
                <a:lnTo>
                  <a:pt x="1021316" y="483742"/>
                </a:lnTo>
                <a:lnTo>
                  <a:pt x="1022248" y="492986"/>
                </a:lnTo>
                <a:lnTo>
                  <a:pt x="1013853" y="508522"/>
                </a:lnTo>
                <a:cubicBezTo>
                  <a:pt x="966004" y="552152"/>
                  <a:pt x="759105" y="584972"/>
                  <a:pt x="511123" y="584972"/>
                </a:cubicBezTo>
                <a:cubicBezTo>
                  <a:pt x="263141" y="584972"/>
                  <a:pt x="56243" y="552152"/>
                  <a:pt x="8393" y="508522"/>
                </a:cubicBezTo>
                <a:lnTo>
                  <a:pt x="0" y="492989"/>
                </a:lnTo>
                <a:lnTo>
                  <a:pt x="933" y="483737"/>
                </a:lnTo>
                <a:lnTo>
                  <a:pt x="8393" y="409738"/>
                </a:lnTo>
                <a:cubicBezTo>
                  <a:pt x="56243" y="175901"/>
                  <a:pt x="263141" y="0"/>
                  <a:pt x="5111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Bullet2"/>
          <p:cNvSpPr/>
          <p:nvPr/>
        </p:nvSpPr>
        <p:spPr>
          <a:xfrm flipH="1">
            <a:off x="8939227" y="1611322"/>
            <a:ext cx="2581275" cy="487107"/>
          </a:xfrm>
          <a:prstGeom prst="roundRect">
            <a:avLst>
              <a:gd name="adj" fmla="val 50000"/>
            </a:avLst>
          </a:prstGeom>
          <a:gradFill flip="none" rotWithShape="0">
            <a:gsLst>
              <a:gs pos="0">
                <a:schemeClr val="accent1">
                  <a:lumMod val="60000"/>
                  <a:lumOff val="40000"/>
                </a:schemeClr>
              </a:gs>
              <a:gs pos="50000">
                <a:schemeClr val="accent1"/>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rmAutofit fontScale="92500" lnSpcReduction="10000"/>
          </a:bodyPr>
          <a:lstStyle/>
          <a:p>
            <a:pPr algn="r"/>
            <a:r>
              <a:rPr kumimoji="1" lang="zh-CN" altLang="en-US"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提升专业程度</a:t>
            </a:r>
            <a:endParaRPr kumimoji="1" lang="zh-CN" altLang="en-US"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2"/>
          <p:cNvSpPr txBox="1"/>
          <p:nvPr/>
        </p:nvSpPr>
        <p:spPr>
          <a:xfrm flipH="1">
            <a:off x="8939226" y="2098428"/>
            <a:ext cx="2581275" cy="897681"/>
          </a:xfrm>
          <a:prstGeom prst="rect">
            <a:avLst/>
          </a:prstGeom>
          <a:noFill/>
        </p:spPr>
        <p:txBody>
          <a:bodyPr wrap="square" rtlCol="0">
            <a:normAutofit/>
          </a:bodyPr>
          <a:lstStyle/>
          <a:p>
            <a:pPr algn="r">
              <a:lnSpc>
                <a:spcPct val="13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专业知识库与数据库支撑，帮助提升专业化程度</a:t>
            </a:r>
            <a:endParaRPr lang="zh-CN" altLang="en-US"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Bullet3"/>
          <p:cNvSpPr/>
          <p:nvPr/>
        </p:nvSpPr>
        <p:spPr>
          <a:xfrm>
            <a:off x="484079" y="3275082"/>
            <a:ext cx="2549433" cy="487107"/>
          </a:xfrm>
          <a:prstGeom prst="roundRect">
            <a:avLst>
              <a:gd name="adj" fmla="val 50000"/>
            </a:avLst>
          </a:prstGeom>
          <a:gradFill flip="none" rotWithShape="0">
            <a:gsLst>
              <a:gs pos="0">
                <a:schemeClr val="accent1">
                  <a:lumMod val="60000"/>
                  <a:lumOff val="40000"/>
                </a:schemeClr>
              </a:gs>
              <a:gs pos="50000">
                <a:schemeClr val="accent1"/>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rmAutofit fontScale="92500" lnSpcReduction="10000"/>
          </a:bodyPr>
          <a:lstStyle/>
          <a:p>
            <a:r>
              <a:rPr kumimoji="1" lang="zh-CN" altLang="en-US"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实时监测，预警防控</a:t>
            </a:r>
            <a:endParaRPr kumimoji="1" lang="zh-CN" altLang="en-US"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3"/>
          <p:cNvSpPr txBox="1"/>
          <p:nvPr/>
        </p:nvSpPr>
        <p:spPr>
          <a:xfrm>
            <a:off x="484079" y="3762188"/>
            <a:ext cx="2581275" cy="987552"/>
          </a:xfrm>
          <a:prstGeom prst="rect">
            <a:avLst/>
          </a:prstGeom>
          <a:noFill/>
        </p:spPr>
        <p:txBody>
          <a:bodyPr wrap="square" rtlCol="0">
            <a:normAutofit/>
          </a:bodyPr>
          <a:lstStyle/>
          <a:p>
            <a:pPr>
              <a:lnSpc>
                <a:spcPct val="140000"/>
              </a:lnSpc>
            </a:pPr>
            <a:r>
              <a:rPr lang="zh-CN" altLang="en-US" sz="1400" dirty="0">
                <a:solidFill>
                  <a:srgbClr val="05073B"/>
                </a:solidFill>
                <a:latin typeface="Arial" panose="020B0604020202020204" pitchFamily="34" charset="0"/>
                <a:ea typeface="微软雅黑" panose="020B0503020204020204" pitchFamily="34" charset="-122"/>
                <a:cs typeface="+mn-ea"/>
                <a:sym typeface="Arial" panose="020B0604020202020204" pitchFamily="34" charset="0"/>
              </a:rPr>
              <a:t>通过传感器、摄像头等设备实现生产现场的实时监测，对数据进行分析，提前预警防控</a:t>
            </a:r>
            <a:endParaRPr lang="zh-CN" altLang="en-US" sz="1400" dirty="0">
              <a:solidFill>
                <a:srgbClr val="05073B"/>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40000"/>
              </a:lnSpc>
            </a:pPr>
            <a:endParaRPr lang="zh-CN" altLang="en-US" sz="1400" dirty="0">
              <a:solidFill>
                <a:srgbClr val="05073B"/>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Bullet4"/>
          <p:cNvSpPr/>
          <p:nvPr/>
        </p:nvSpPr>
        <p:spPr>
          <a:xfrm flipH="1">
            <a:off x="9268792" y="3275082"/>
            <a:ext cx="2581275" cy="487107"/>
          </a:xfrm>
          <a:prstGeom prst="roundRect">
            <a:avLst>
              <a:gd name="adj" fmla="val 50000"/>
            </a:avLst>
          </a:prstGeom>
          <a:gradFill flip="none" rotWithShape="0">
            <a:gsLst>
              <a:gs pos="0">
                <a:schemeClr val="accent1">
                  <a:lumMod val="60000"/>
                  <a:lumOff val="40000"/>
                </a:schemeClr>
              </a:gs>
              <a:gs pos="50000">
                <a:schemeClr val="accent1"/>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rmAutofit fontScale="92500" lnSpcReduction="10000"/>
          </a:bodyPr>
          <a:lstStyle/>
          <a:p>
            <a:pPr algn="r"/>
            <a:r>
              <a:rPr kumimoji="1" lang="zh-CN" altLang="en-US"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提升应急响应</a:t>
            </a:r>
            <a:endParaRPr kumimoji="1" lang="zh-CN" altLang="en-US"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4"/>
          <p:cNvSpPr txBox="1"/>
          <p:nvPr/>
        </p:nvSpPr>
        <p:spPr>
          <a:xfrm flipH="1">
            <a:off x="9268791" y="3762188"/>
            <a:ext cx="2581275" cy="1176653"/>
          </a:xfrm>
          <a:prstGeom prst="rect">
            <a:avLst/>
          </a:prstGeom>
          <a:noFill/>
        </p:spPr>
        <p:txBody>
          <a:bodyPr wrap="square" rtlCol="0">
            <a:normAutofit/>
          </a:bodyPr>
          <a:lstStyle/>
          <a:p>
            <a:pPr algn="r">
              <a:lnSpc>
                <a:spcPct val="130000"/>
              </a:lnSpc>
            </a:pPr>
            <a:r>
              <a:rPr lang="zh-CN" altLang="en-US" sz="1400" dirty="0">
                <a:solidFill>
                  <a:srgbClr val="05073B"/>
                </a:solidFill>
                <a:latin typeface="Arial" panose="020B0604020202020204" pitchFamily="34" charset="0"/>
                <a:ea typeface="微软雅黑" panose="020B0503020204020204" pitchFamily="34" charset="-122"/>
                <a:cs typeface="+mn-ea"/>
                <a:sym typeface="Arial" panose="020B0604020202020204" pitchFamily="34" charset="0"/>
              </a:rPr>
              <a:t>紧急情况下，数字化系统可以迅速调动相关资源和信息，实现实时数据资源共享</a:t>
            </a:r>
            <a:endParaRPr lang="zh-CN" altLang="en-US" sz="1400" dirty="0">
              <a:solidFill>
                <a:srgbClr val="05073B"/>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Bullet5"/>
          <p:cNvSpPr/>
          <p:nvPr/>
        </p:nvSpPr>
        <p:spPr>
          <a:xfrm>
            <a:off x="845486" y="4938842"/>
            <a:ext cx="2549433" cy="487107"/>
          </a:xfrm>
          <a:prstGeom prst="roundRect">
            <a:avLst>
              <a:gd name="adj" fmla="val 50000"/>
            </a:avLst>
          </a:prstGeom>
          <a:gradFill flip="none" rotWithShape="0">
            <a:gsLst>
              <a:gs pos="0">
                <a:schemeClr val="accent1">
                  <a:lumMod val="60000"/>
                  <a:lumOff val="40000"/>
                </a:schemeClr>
              </a:gs>
              <a:gs pos="50000">
                <a:schemeClr val="accent1"/>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rmAutofit fontScale="92500" lnSpcReduction="10000"/>
          </a:bodyPr>
          <a:lstStyle/>
          <a:p>
            <a:r>
              <a:rPr kumimoji="1" lang="zh-CN" altLang="en-US"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体系化管控</a:t>
            </a:r>
            <a:endParaRPr kumimoji="1" lang="zh-CN" altLang="en-US"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5"/>
          <p:cNvSpPr txBox="1"/>
          <p:nvPr/>
        </p:nvSpPr>
        <p:spPr>
          <a:xfrm>
            <a:off x="845486" y="5425949"/>
            <a:ext cx="2549433" cy="987552"/>
          </a:xfrm>
          <a:prstGeom prst="rect">
            <a:avLst/>
          </a:prstGeom>
          <a:noFill/>
        </p:spPr>
        <p:txBody>
          <a:bodyPr wrap="square" rtlCol="0">
            <a:normAutofit/>
          </a:bodyPr>
          <a:lstStyle/>
          <a:p>
            <a:pPr>
              <a:lnSpc>
                <a:spcPct val="130000"/>
              </a:lnSpc>
            </a:pPr>
            <a:r>
              <a:rPr lang="zh-CN" altLang="en-US" sz="1400" dirty="0">
                <a:solidFill>
                  <a:srgbClr val="05073B"/>
                </a:solidFill>
                <a:latin typeface="Arial" panose="020B0604020202020204" pitchFamily="34" charset="0"/>
                <a:ea typeface="微软雅黑" panose="020B0503020204020204" pitchFamily="34" charset="-122"/>
                <a:cs typeface="+mn-ea"/>
                <a:sym typeface="Arial" panose="020B0604020202020204" pitchFamily="34" charset="0"/>
              </a:rPr>
              <a:t>成体系的进行管理，定人、定期、定任务，避免遗漏</a:t>
            </a:r>
            <a:endParaRPr lang="zh-CN" altLang="en-US" sz="1400" dirty="0">
              <a:solidFill>
                <a:srgbClr val="05073B"/>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Bullet6"/>
          <p:cNvSpPr/>
          <p:nvPr/>
        </p:nvSpPr>
        <p:spPr>
          <a:xfrm flipH="1">
            <a:off x="8939227" y="4938842"/>
            <a:ext cx="2581275" cy="487107"/>
          </a:xfrm>
          <a:prstGeom prst="roundRect">
            <a:avLst>
              <a:gd name="adj" fmla="val 50000"/>
            </a:avLst>
          </a:prstGeom>
          <a:gradFill flip="none" rotWithShape="0">
            <a:gsLst>
              <a:gs pos="0">
                <a:schemeClr val="accent1">
                  <a:lumMod val="60000"/>
                  <a:lumOff val="40000"/>
                </a:schemeClr>
              </a:gs>
              <a:gs pos="50000">
                <a:schemeClr val="accent1"/>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rmAutofit fontScale="92500" lnSpcReduction="10000"/>
          </a:bodyPr>
          <a:lstStyle/>
          <a:p>
            <a:pPr algn="r"/>
            <a:r>
              <a:rPr kumimoji="1" lang="zh-CN" altLang="en-US"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优化资源配置</a:t>
            </a:r>
            <a:endParaRPr kumimoji="1" lang="zh-CN" altLang="en-US"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6"/>
          <p:cNvSpPr txBox="1"/>
          <p:nvPr/>
        </p:nvSpPr>
        <p:spPr>
          <a:xfrm flipH="1">
            <a:off x="8939226" y="5425948"/>
            <a:ext cx="2581275" cy="1176653"/>
          </a:xfrm>
          <a:prstGeom prst="rect">
            <a:avLst/>
          </a:prstGeom>
          <a:noFill/>
        </p:spPr>
        <p:txBody>
          <a:bodyPr wrap="square" rtlCol="0">
            <a:normAutofit/>
          </a:bodyPr>
          <a:lstStyle/>
          <a:p>
            <a:pPr algn="r">
              <a:lnSpc>
                <a:spcPct val="130000"/>
              </a:lnSpc>
            </a:pPr>
            <a:r>
              <a:rPr lang="zh-CN" altLang="en-US" sz="1400" b="0" i="0" dirty="0">
                <a:solidFill>
                  <a:srgbClr val="05073B"/>
                </a:solidFill>
                <a:effectLst/>
                <a:latin typeface="Arial" panose="020B0604020202020204" pitchFamily="34" charset="0"/>
                <a:ea typeface="微软雅黑" panose="020B0503020204020204" pitchFamily="34" charset="-122"/>
                <a:cs typeface="+mn-ea"/>
                <a:sym typeface="Arial" panose="020B0604020202020204" pitchFamily="34" charset="0"/>
              </a:rPr>
              <a:t>历史数据分析与处理，可以按需配置相应资源，以更优质的资源结构应用于现场</a:t>
            </a:r>
            <a:endParaRPr lang="zh-CN" altLang="en-US" sz="1400" b="0" i="0" dirty="0">
              <a:solidFill>
                <a:srgbClr val="05073B"/>
              </a:solidFill>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文本框 4"/>
          <p:cNvSpPr txBox="1"/>
          <p:nvPr/>
        </p:nvSpPr>
        <p:spPr>
          <a:xfrm>
            <a:off x="1059542" y="203201"/>
            <a:ext cx="3438707" cy="461665"/>
          </a:xfrm>
          <a:prstGeom prst="rect">
            <a:avLst/>
          </a:prstGeom>
          <a:noFill/>
        </p:spPr>
        <p:txBody>
          <a:bodyPr wrap="square" rtlCol="0">
            <a:spAutoFit/>
          </a:bodyPr>
          <a:lstStyle/>
          <a:p>
            <a:r>
              <a:rPr lang="zh-CN" altLang="en-US" sz="24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安胜达数智化解决方案</a:t>
            </a:r>
            <a:endParaRPr lang="zh-CN" altLang="en-US" sz="24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Bullet1"/>
          <p:cNvSpPr/>
          <p:nvPr/>
        </p:nvSpPr>
        <p:spPr>
          <a:xfrm>
            <a:off x="813644" y="1611326"/>
            <a:ext cx="2549433" cy="487107"/>
          </a:xfrm>
          <a:prstGeom prst="roundRect">
            <a:avLst>
              <a:gd name="adj" fmla="val 50000"/>
            </a:avLst>
          </a:prstGeom>
          <a:gradFill flip="none" rotWithShape="0">
            <a:gsLst>
              <a:gs pos="0">
                <a:schemeClr val="accent1">
                  <a:lumMod val="60000"/>
                  <a:lumOff val="40000"/>
                </a:schemeClr>
              </a:gs>
              <a:gs pos="50000">
                <a:schemeClr val="accent1"/>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rmAutofit lnSpcReduction="10000"/>
          </a:bodyPr>
          <a:lstStyle/>
          <a:p>
            <a:r>
              <a:rPr lang="zh-CN" altLang="en-US" b="1" i="0" dirty="0">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提高管理效率</a:t>
            </a:r>
            <a:endParaRPr kumimoji="1"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1"/>
          <p:cNvSpPr txBox="1"/>
          <p:nvPr/>
        </p:nvSpPr>
        <p:spPr>
          <a:xfrm>
            <a:off x="813644" y="2143620"/>
            <a:ext cx="2549434" cy="852490"/>
          </a:xfrm>
          <a:prstGeom prst="rect">
            <a:avLst/>
          </a:prstGeom>
          <a:noFill/>
        </p:spPr>
        <p:txBody>
          <a:bodyPr wrap="square" rtlCol="0">
            <a:normAutofit lnSpcReduction="10000"/>
          </a:bodyPr>
          <a:lstStyle/>
          <a:p>
            <a:pPr>
              <a:lnSpc>
                <a:spcPct val="130000"/>
              </a:lnSpc>
            </a:pPr>
            <a:r>
              <a:rPr lang="zh-CN" altLang="en-US" sz="1400" b="0" i="0" dirty="0">
                <a:solidFill>
                  <a:srgbClr val="05073B"/>
                </a:solidFill>
                <a:effectLst/>
                <a:latin typeface="Arial" panose="020B0604020202020204" pitchFamily="34" charset="0"/>
                <a:ea typeface="微软雅黑" panose="020B0503020204020204" pitchFamily="34" charset="-122"/>
                <a:cs typeface="+mn-ea"/>
                <a:sym typeface="Arial" panose="020B0604020202020204" pitchFamily="34" charset="0"/>
              </a:rPr>
              <a:t>快速收集、整理和分析安全生产数据，自动化和智能化数据处理</a:t>
            </a:r>
            <a:endParaRPr lang="zh-CN" altLang="en-US"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24"/>
          <p:cNvSpPr txBox="1"/>
          <p:nvPr/>
        </p:nvSpPr>
        <p:spPr>
          <a:xfrm>
            <a:off x="4413082" y="3300538"/>
            <a:ext cx="3365835" cy="400110"/>
          </a:xfrm>
          <a:prstGeom prst="rect">
            <a:avLst/>
          </a:prstGeom>
          <a:noFill/>
        </p:spPr>
        <p:txBody>
          <a:bodyPr wrap="square">
            <a:spAutoFit/>
          </a:bodyPr>
          <a:lstStyle/>
          <a:p>
            <a:pPr algn="ctr"/>
            <a:r>
              <a:rPr lang="zh-CN" altLang="en-US" sz="20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聚焦痛点</a:t>
            </a:r>
            <a:endParaRPr lang="zh-CN" altLang="en-US" sz="20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Bullet2"/>
          <p:cNvSpPr/>
          <p:nvPr/>
        </p:nvSpPr>
        <p:spPr>
          <a:xfrm flipH="1">
            <a:off x="7372614" y="2296790"/>
            <a:ext cx="1422805" cy="531021"/>
          </a:xfrm>
          <a:prstGeom prst="roundRect">
            <a:avLst>
              <a:gd name="adj" fmla="val 50000"/>
            </a:avLst>
          </a:prstGeom>
          <a:gradFill flip="none" rotWithShape="0">
            <a:gsLst>
              <a:gs pos="0">
                <a:srgbClr val="FFC000"/>
              </a:gs>
              <a:gs pos="50000">
                <a:srgbClr val="F5423E">
                  <a:alpha val="85000"/>
                </a:srgbClr>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Autofit/>
          </a:bodyPr>
          <a:lstStyle/>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人员不齐</a:t>
            </a:r>
            <a:endParaRPr kumimoji="1" lang="en-US" altLang="zh-CN"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专业欠缺</a:t>
            </a:r>
            <a:endPar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Bullet3"/>
          <p:cNvSpPr/>
          <p:nvPr/>
        </p:nvSpPr>
        <p:spPr>
          <a:xfrm>
            <a:off x="7474893" y="4360560"/>
            <a:ext cx="1422805" cy="531021"/>
          </a:xfrm>
          <a:prstGeom prst="roundRect">
            <a:avLst>
              <a:gd name="adj" fmla="val 50000"/>
            </a:avLst>
          </a:prstGeom>
          <a:gradFill flip="none" rotWithShape="0">
            <a:gsLst>
              <a:gs pos="0">
                <a:srgbClr val="FFC000"/>
              </a:gs>
              <a:gs pos="50000">
                <a:srgbClr val="F5423E">
                  <a:alpha val="85000"/>
                </a:srgbClr>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Autofit/>
          </a:bodyPr>
          <a:lstStyle/>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信息不全</a:t>
            </a:r>
            <a:endParaRPr kumimoji="1" lang="en-US" altLang="zh-CN"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管理滞后</a:t>
            </a:r>
            <a:endPar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Bullet4"/>
          <p:cNvSpPr/>
          <p:nvPr/>
        </p:nvSpPr>
        <p:spPr>
          <a:xfrm flipH="1">
            <a:off x="5393920" y="5564854"/>
            <a:ext cx="1422805" cy="531021"/>
          </a:xfrm>
          <a:prstGeom prst="roundRect">
            <a:avLst>
              <a:gd name="adj" fmla="val 50000"/>
            </a:avLst>
          </a:prstGeom>
          <a:gradFill flip="none" rotWithShape="0">
            <a:gsLst>
              <a:gs pos="0">
                <a:srgbClr val="FFC000"/>
              </a:gs>
              <a:gs pos="50000">
                <a:srgbClr val="F5423E">
                  <a:alpha val="85000"/>
                </a:srgbClr>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Autofit/>
          </a:bodyPr>
          <a:lstStyle/>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资源不明</a:t>
            </a:r>
            <a:endParaRPr kumimoji="1" lang="en-US" altLang="zh-CN"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响应缓慢</a:t>
            </a:r>
            <a:endPar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Bullet5"/>
          <p:cNvSpPr/>
          <p:nvPr/>
        </p:nvSpPr>
        <p:spPr>
          <a:xfrm>
            <a:off x="3396582" y="2285554"/>
            <a:ext cx="1422805" cy="531021"/>
          </a:xfrm>
          <a:prstGeom prst="roundRect">
            <a:avLst>
              <a:gd name="adj" fmla="val 50000"/>
            </a:avLst>
          </a:prstGeom>
          <a:gradFill flip="none" rotWithShape="0">
            <a:gsLst>
              <a:gs pos="0">
                <a:srgbClr val="FFC000"/>
              </a:gs>
              <a:gs pos="50000">
                <a:srgbClr val="F5423E">
                  <a:alpha val="85000"/>
                </a:srgbClr>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Autofit/>
          </a:bodyPr>
          <a:lstStyle/>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缺乏体系</a:t>
            </a:r>
            <a:endParaRPr kumimoji="1" lang="en-US" altLang="zh-CN"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管理杂乱</a:t>
            </a:r>
            <a:endPar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Bullet6"/>
          <p:cNvSpPr/>
          <p:nvPr/>
        </p:nvSpPr>
        <p:spPr>
          <a:xfrm flipH="1">
            <a:off x="3309542" y="4363417"/>
            <a:ext cx="1422805" cy="531021"/>
          </a:xfrm>
          <a:prstGeom prst="roundRect">
            <a:avLst>
              <a:gd name="adj" fmla="val 50000"/>
            </a:avLst>
          </a:prstGeom>
          <a:gradFill flip="none" rotWithShape="0">
            <a:gsLst>
              <a:gs pos="0">
                <a:srgbClr val="FFC000"/>
              </a:gs>
              <a:gs pos="50000">
                <a:srgbClr val="F5423E">
                  <a:alpha val="85000"/>
                </a:srgbClr>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Autofit/>
          </a:bodyPr>
          <a:lstStyle/>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敷衍应付</a:t>
            </a:r>
            <a:endParaRPr kumimoji="1" lang="en-US" altLang="zh-CN"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缺乏闭环</a:t>
            </a:r>
            <a:endParaRPr kumimoji="1" lang="zh-CN" altLang="en-US" sz="1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Bullet1"/>
          <p:cNvSpPr/>
          <p:nvPr/>
        </p:nvSpPr>
        <p:spPr>
          <a:xfrm>
            <a:off x="5392216" y="1251230"/>
            <a:ext cx="1422805" cy="531021"/>
          </a:xfrm>
          <a:prstGeom prst="roundRect">
            <a:avLst>
              <a:gd name="adj" fmla="val 50000"/>
            </a:avLst>
          </a:prstGeom>
          <a:gradFill flip="none" rotWithShape="0">
            <a:gsLst>
              <a:gs pos="0">
                <a:srgbClr val="FFC000"/>
              </a:gs>
              <a:gs pos="50000">
                <a:srgbClr val="F5423E">
                  <a:alpha val="85000"/>
                </a:srgbClr>
              </a:gs>
            </a:gsLst>
            <a:lin ang="27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5720" rIns="91440" bIns="45720" rtlCol="0" anchor="ctr">
            <a:noAutofit/>
          </a:bodyPr>
          <a:lstStyle/>
          <a:p>
            <a:pPr algn="ctr"/>
            <a:r>
              <a:rPr kumimoji="1"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内容繁杂</a:t>
            </a:r>
            <a:endParaRPr kumimoji="1"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kumimoji="1"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效率低下</a:t>
            </a:r>
            <a:endParaRPr kumimoji="1"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31"/>
                                        </p:tgtEl>
                                        <p:attrNameLst>
                                          <p:attrName>style.opacity</p:attrName>
                                        </p:attrNameLst>
                                      </p:cBhvr>
                                      <p:to>
                                        <p:strVal val="0.6"/>
                                      </p:to>
                                    </p:set>
                                    <p:animEffect filter="image" prLst="opacity: 0.6">
                                      <p:cBhvr rctx="IE">
                                        <p:cTn id="7" dur="indefinite"/>
                                        <p:tgtEl>
                                          <p:spTgt spid="31"/>
                                        </p:tgtEl>
                                      </p:cBhvr>
                                    </p:animEffect>
                                  </p:childTnLst>
                                </p:cTn>
                              </p:par>
                              <p:par>
                                <p:cTn id="8" presetID="9" presetClass="emph" presetSubtype="0" grpId="0" nodeType="withEffect">
                                  <p:stCondLst>
                                    <p:cond delay="0"/>
                                  </p:stCondLst>
                                  <p:childTnLst>
                                    <p:set>
                                      <p:cBhvr>
                                        <p:cTn id="9" dur="indefinite"/>
                                        <p:tgtEl>
                                          <p:spTgt spid="29"/>
                                        </p:tgtEl>
                                        <p:attrNameLst>
                                          <p:attrName>style.opacity</p:attrName>
                                        </p:attrNameLst>
                                      </p:cBhvr>
                                      <p:to>
                                        <p:strVal val="0.6"/>
                                      </p:to>
                                    </p:set>
                                    <p:animEffect filter="image" prLst="opacity: 0.6">
                                      <p:cBhvr rctx="IE">
                                        <p:cTn id="10" dur="indefinite"/>
                                        <p:tgtEl>
                                          <p:spTgt spid="29"/>
                                        </p:tgtEl>
                                      </p:cBhvr>
                                    </p:animEffect>
                                  </p:childTnLst>
                                </p:cTn>
                              </p:par>
                              <p:par>
                                <p:cTn id="11" presetID="9" presetClass="emph" presetSubtype="0" grpId="0" nodeType="withEffect">
                                  <p:stCondLst>
                                    <p:cond delay="0"/>
                                  </p:stCondLst>
                                  <p:childTnLst>
                                    <p:set>
                                      <p:cBhvr>
                                        <p:cTn id="12" dur="indefinite"/>
                                        <p:tgtEl>
                                          <p:spTgt spid="26"/>
                                        </p:tgtEl>
                                        <p:attrNameLst>
                                          <p:attrName>style.opacity</p:attrName>
                                        </p:attrNameLst>
                                      </p:cBhvr>
                                      <p:to>
                                        <p:strVal val="0.6"/>
                                      </p:to>
                                    </p:set>
                                    <p:animEffect filter="image" prLst="opacity: 0.6">
                                      <p:cBhvr rctx="IE">
                                        <p:cTn id="13" dur="indefinite"/>
                                        <p:tgtEl>
                                          <p:spTgt spid="26"/>
                                        </p:tgtEl>
                                      </p:cBhvr>
                                    </p:animEffect>
                                  </p:childTnLst>
                                </p:cTn>
                              </p:par>
                              <p:par>
                                <p:cTn id="14" presetID="9" presetClass="emph" presetSubtype="0" grpId="0" nodeType="withEffect">
                                  <p:stCondLst>
                                    <p:cond delay="0"/>
                                  </p:stCondLst>
                                  <p:childTnLst>
                                    <p:set>
                                      <p:cBhvr>
                                        <p:cTn id="15" dur="indefinite"/>
                                        <p:tgtEl>
                                          <p:spTgt spid="30"/>
                                        </p:tgtEl>
                                        <p:attrNameLst>
                                          <p:attrName>style.opacity</p:attrName>
                                        </p:attrNameLst>
                                      </p:cBhvr>
                                      <p:to>
                                        <p:strVal val="0.6"/>
                                      </p:to>
                                    </p:set>
                                    <p:animEffect filter="image" prLst="opacity: 0.6">
                                      <p:cBhvr rctx="IE">
                                        <p:cTn id="16" dur="indefinite"/>
                                        <p:tgtEl>
                                          <p:spTgt spid="30"/>
                                        </p:tgtEl>
                                      </p:cBhvr>
                                    </p:animEffect>
                                  </p:childTnLst>
                                </p:cTn>
                              </p:par>
                              <p:par>
                                <p:cTn id="17" presetID="9" presetClass="emph" presetSubtype="0" grpId="0" nodeType="withEffect">
                                  <p:stCondLst>
                                    <p:cond delay="0"/>
                                  </p:stCondLst>
                                  <p:childTnLst>
                                    <p:set>
                                      <p:cBhvr>
                                        <p:cTn id="18" dur="indefinite"/>
                                        <p:tgtEl>
                                          <p:spTgt spid="28"/>
                                        </p:tgtEl>
                                        <p:attrNameLst>
                                          <p:attrName>style.opacity</p:attrName>
                                        </p:attrNameLst>
                                      </p:cBhvr>
                                      <p:to>
                                        <p:strVal val="0.6"/>
                                      </p:to>
                                    </p:set>
                                    <p:animEffect filter="image" prLst="opacity: 0.6">
                                      <p:cBhvr rctx="IE">
                                        <p:cTn id="19" dur="indefinite"/>
                                        <p:tgtEl>
                                          <p:spTgt spid="28"/>
                                        </p:tgtEl>
                                      </p:cBhvr>
                                    </p:animEffect>
                                  </p:childTnLst>
                                </p:cTn>
                              </p:par>
                              <p:par>
                                <p:cTn id="20" presetID="9" presetClass="emph" presetSubtype="0" grpId="0" nodeType="withEffect">
                                  <p:stCondLst>
                                    <p:cond delay="0"/>
                                  </p:stCondLst>
                                  <p:childTnLst>
                                    <p:set>
                                      <p:cBhvr>
                                        <p:cTn id="21" dur="indefinite"/>
                                        <p:tgtEl>
                                          <p:spTgt spid="27"/>
                                        </p:tgtEl>
                                        <p:attrNameLst>
                                          <p:attrName>style.opacity</p:attrName>
                                        </p:attrNameLst>
                                      </p:cBhvr>
                                      <p:to>
                                        <p:strVal val="0.6"/>
                                      </p:to>
                                    </p:set>
                                    <p:animEffect filter="image" prLst="opacity: 0.6">
                                      <p:cBhvr rctx="IE">
                                        <p:cTn id="22" dur="indefinite"/>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4" grpId="0" animBg="1"/>
      <p:bldP spid="15" grpId="0"/>
      <p:bldP spid="20" grpId="0" animBg="1"/>
      <p:bldP spid="21" grpId="0"/>
      <p:bldP spid="16" grpId="0" animBg="1"/>
      <p:bldP spid="17" grpId="0"/>
      <p:bldP spid="22" grpId="0" animBg="1"/>
      <p:bldP spid="23" grpId="0"/>
      <p:bldP spid="12" grpId="0" animBg="1"/>
      <p:bldP spid="13" grpId="0"/>
      <p:bldP spid="26" grpId="0" animBg="1"/>
      <p:bldP spid="27" grpId="0" animBg="1"/>
      <p:bldP spid="28"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p:cNvSpPr/>
          <p:nvPr/>
        </p:nvSpPr>
        <p:spPr>
          <a:xfrm>
            <a:off x="18703" y="0"/>
            <a:ext cx="6525891" cy="6858000"/>
          </a:xfrm>
          <a:custGeom>
            <a:avLst/>
            <a:gdLst>
              <a:gd name="connsiteX0" fmla="*/ 2226360 w 6525891"/>
              <a:gd name="connsiteY0" fmla="*/ 1358639 h 6949440"/>
              <a:gd name="connsiteX1" fmla="*/ 44348 w 6525891"/>
              <a:gd name="connsiteY1" fmla="*/ 3540651 h 6949440"/>
              <a:gd name="connsiteX2" fmla="*/ 2226360 w 6525891"/>
              <a:gd name="connsiteY2" fmla="*/ 5722663 h 6949440"/>
              <a:gd name="connsiteX3" fmla="*/ 4408372 w 6525891"/>
              <a:gd name="connsiteY3" fmla="*/ 3540651 h 6949440"/>
              <a:gd name="connsiteX4" fmla="*/ 2226360 w 6525891"/>
              <a:gd name="connsiteY4" fmla="*/ 1358639 h 6949440"/>
              <a:gd name="connsiteX5" fmla="*/ 0 w 6525891"/>
              <a:gd name="connsiteY5" fmla="*/ 0 h 6949440"/>
              <a:gd name="connsiteX6" fmla="*/ 6525891 w 6525891"/>
              <a:gd name="connsiteY6" fmla="*/ 0 h 6949440"/>
              <a:gd name="connsiteX7" fmla="*/ 6525891 w 6525891"/>
              <a:gd name="connsiteY7" fmla="*/ 6949440 h 6949440"/>
              <a:gd name="connsiteX8" fmla="*/ 0 w 6525891"/>
              <a:gd name="connsiteY8" fmla="*/ 6949440 h 69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5891" h="6949440">
                <a:moveTo>
                  <a:pt x="2226360" y="1358639"/>
                </a:moveTo>
                <a:cubicBezTo>
                  <a:pt x="1021268" y="1358639"/>
                  <a:pt x="44348" y="2335559"/>
                  <a:pt x="44348" y="3540651"/>
                </a:cubicBezTo>
                <a:cubicBezTo>
                  <a:pt x="44348" y="4745743"/>
                  <a:pt x="1021268" y="5722663"/>
                  <a:pt x="2226360" y="5722663"/>
                </a:cubicBezTo>
                <a:cubicBezTo>
                  <a:pt x="3431452" y="5722663"/>
                  <a:pt x="4408372" y="4745743"/>
                  <a:pt x="4408372" y="3540651"/>
                </a:cubicBezTo>
                <a:cubicBezTo>
                  <a:pt x="4408372" y="2335559"/>
                  <a:pt x="3431452" y="1358639"/>
                  <a:pt x="2226360" y="1358639"/>
                </a:cubicBezTo>
                <a:close/>
                <a:moveTo>
                  <a:pt x="0" y="0"/>
                </a:moveTo>
                <a:lnTo>
                  <a:pt x="6525891" y="0"/>
                </a:lnTo>
                <a:lnTo>
                  <a:pt x="6525891" y="6949440"/>
                </a:lnTo>
                <a:lnTo>
                  <a:pt x="0" y="6949440"/>
                </a:lnTo>
                <a:close/>
              </a:path>
            </a:pathLst>
          </a:custGeom>
          <a:gradFill flip="none" rotWithShape="1">
            <a:gsLst>
              <a:gs pos="0">
                <a:srgbClr val="6597F9">
                  <a:alpha val="0"/>
                </a:srgbClr>
              </a:gs>
              <a:gs pos="100000">
                <a:srgbClr val="2F7AF4">
                  <a:alpha val="39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形状 4"/>
          <p:cNvSpPr/>
          <p:nvPr/>
        </p:nvSpPr>
        <p:spPr>
          <a:xfrm>
            <a:off x="0" y="1"/>
            <a:ext cx="12192001" cy="6857999"/>
          </a:xfrm>
          <a:custGeom>
            <a:avLst/>
            <a:gdLst>
              <a:gd name="connsiteX0" fmla="*/ 0 w 12192000"/>
              <a:gd name="connsiteY0" fmla="*/ 0 h 5022013"/>
              <a:gd name="connsiteX1" fmla="*/ 12192000 w 12192000"/>
              <a:gd name="connsiteY1" fmla="*/ 0 h 5022013"/>
              <a:gd name="connsiteX2" fmla="*/ 12192000 w 12192000"/>
              <a:gd name="connsiteY2" fmla="*/ 5022013 h 5022013"/>
              <a:gd name="connsiteX3" fmla="*/ 0 w 12192000"/>
              <a:gd name="connsiteY3" fmla="*/ 5022013 h 5022013"/>
            </a:gdLst>
            <a:ahLst/>
            <a:cxnLst>
              <a:cxn ang="0">
                <a:pos x="connsiteX0" y="connsiteY0"/>
              </a:cxn>
              <a:cxn ang="0">
                <a:pos x="connsiteX1" y="connsiteY1"/>
              </a:cxn>
              <a:cxn ang="0">
                <a:pos x="connsiteX2" y="connsiteY2"/>
              </a:cxn>
              <a:cxn ang="0">
                <a:pos x="connsiteX3" y="connsiteY3"/>
              </a:cxn>
            </a:cxnLst>
            <a:rect l="l" t="t" r="r" b="b"/>
            <a:pathLst>
              <a:path w="12192000" h="5022013">
                <a:moveTo>
                  <a:pt x="0" y="0"/>
                </a:moveTo>
                <a:lnTo>
                  <a:pt x="12192000" y="0"/>
                </a:lnTo>
                <a:lnTo>
                  <a:pt x="12192000" y="5022013"/>
                </a:lnTo>
                <a:lnTo>
                  <a:pt x="0" y="5022013"/>
                </a:lnTo>
                <a:close/>
              </a:path>
            </a:pathLst>
          </a:custGeom>
          <a:gradFill flip="none" rotWithShape="1">
            <a:gsLst>
              <a:gs pos="0">
                <a:schemeClr val="accent1">
                  <a:alpha val="0"/>
                </a:schemeClr>
              </a:gs>
              <a:gs pos="100000">
                <a:schemeClr val="accent1">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3" name="组合 42"/>
          <p:cNvGrpSpPr/>
          <p:nvPr/>
        </p:nvGrpSpPr>
        <p:grpSpPr>
          <a:xfrm>
            <a:off x="6046625" y="805976"/>
            <a:ext cx="5029646" cy="1718547"/>
            <a:chOff x="6850573" y="950134"/>
            <a:chExt cx="4668326" cy="1718547"/>
          </a:xfrm>
        </p:grpSpPr>
        <p:sp>
          <p:nvSpPr>
            <p:cNvPr id="38" name="ComponentBackground1"/>
            <p:cNvSpPr/>
            <p:nvPr/>
          </p:nvSpPr>
          <p:spPr>
            <a:xfrm>
              <a:off x="6850573" y="950134"/>
              <a:ext cx="4668326" cy="1718547"/>
            </a:xfrm>
            <a:prstGeom prst="roundRect">
              <a:avLst>
                <a:gd name="adj" fmla="val 5490"/>
              </a:avLst>
            </a:prstGeom>
            <a:solidFill>
              <a:srgbClr val="FFFFFF">
                <a:alpha val="90000"/>
              </a:srgbClr>
            </a:solidFill>
            <a:ln w="6350">
              <a:noFill/>
            </a:ln>
            <a:effectLst>
              <a:outerShdw blurRad="254000" dist="38100" dir="2160000" algn="tl"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1"/>
            <p:cNvSpPr txBox="1"/>
            <p:nvPr/>
          </p:nvSpPr>
          <p:spPr>
            <a:xfrm>
              <a:off x="7389417" y="1763500"/>
              <a:ext cx="3991122" cy="720929"/>
            </a:xfrm>
            <a:prstGeom prst="rect">
              <a:avLst/>
            </a:prstGeom>
            <a:noFill/>
          </p:spPr>
          <p:txBody>
            <a:bodyPr wrap="squar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sz="1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万</a:t>
              </a:r>
              <a:r>
                <a:rPr lang="en-US" altLang="zh-CN" sz="1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企业现场安全行业技术服务经验</a:t>
              </a:r>
              <a:endParaRPr lang="en-US" altLang="zh-CN" sz="1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多年服务经验沉淀成安胜达数智化解决方案</a:t>
              </a:r>
              <a:endParaRPr lang="zh-CN" altLang="en-US" sz="1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Bullet1"/>
            <p:cNvSpPr txBox="1"/>
            <p:nvPr/>
          </p:nvSpPr>
          <p:spPr>
            <a:xfrm>
              <a:off x="7389417" y="1134386"/>
              <a:ext cx="3991122" cy="591014"/>
            </a:xfrm>
            <a:prstGeom prst="roundRect">
              <a:avLst>
                <a:gd name="adj" fmla="val 0"/>
              </a:avLst>
            </a:prstGeom>
          </p:spPr>
          <p:txBody>
            <a:bodyPr wrap="square" lIns="91440" tIns="45720" rIns="91440" bIns="45720" rtlCol="0" anchor="b"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800" b="1"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不是软件供应商，而是行业风险治理专家</a:t>
              </a:r>
              <a:endParaRPr lang="zh-CN" altLang="en-US" sz="1800" b="1"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Icon3"/>
            <p:cNvSpPr/>
            <p:nvPr/>
          </p:nvSpPr>
          <p:spPr>
            <a:xfrm>
              <a:off x="7020226" y="1574075"/>
              <a:ext cx="304996" cy="317663"/>
            </a:xfrm>
            <a:custGeom>
              <a:avLst/>
              <a:gdLst>
                <a:gd name="connsiteX0" fmla="*/ 305881 w 580455"/>
                <a:gd name="connsiteY0" fmla="*/ 347561 h 604560"/>
                <a:gd name="connsiteX1" fmla="*/ 318791 w 580455"/>
                <a:gd name="connsiteY1" fmla="*/ 354606 h 604560"/>
                <a:gd name="connsiteX2" fmla="*/ 394760 w 580455"/>
                <a:gd name="connsiteY2" fmla="*/ 392054 h 604560"/>
                <a:gd name="connsiteX3" fmla="*/ 423736 w 580455"/>
                <a:gd name="connsiteY3" fmla="*/ 418750 h 604560"/>
                <a:gd name="connsiteX4" fmla="*/ 399032 w 580455"/>
                <a:gd name="connsiteY4" fmla="*/ 443499 h 604560"/>
                <a:gd name="connsiteX5" fmla="*/ 392438 w 580455"/>
                <a:gd name="connsiteY5" fmla="*/ 450081 h 604560"/>
                <a:gd name="connsiteX6" fmla="*/ 376186 w 580455"/>
                <a:gd name="connsiteY6" fmla="*/ 466209 h 604560"/>
                <a:gd name="connsiteX7" fmla="*/ 335229 w 580455"/>
                <a:gd name="connsiteY7" fmla="*/ 507180 h 604560"/>
                <a:gd name="connsiteX8" fmla="*/ 277927 w 580455"/>
                <a:gd name="connsiteY8" fmla="*/ 449895 h 604560"/>
                <a:gd name="connsiteX9" fmla="*/ 272726 w 580455"/>
                <a:gd name="connsiteY9" fmla="*/ 444704 h 604560"/>
                <a:gd name="connsiteX10" fmla="*/ 296316 w 580455"/>
                <a:gd name="connsiteY10" fmla="*/ 415691 h 604560"/>
                <a:gd name="connsiteX11" fmla="*/ 329935 w 580455"/>
                <a:gd name="connsiteY11" fmla="*/ 418286 h 604560"/>
                <a:gd name="connsiteX12" fmla="*/ 139503 w 580455"/>
                <a:gd name="connsiteY12" fmla="*/ 347561 h 604560"/>
                <a:gd name="connsiteX13" fmla="*/ 114992 w 580455"/>
                <a:gd name="connsiteY13" fmla="*/ 418308 h 604560"/>
                <a:gd name="connsiteX14" fmla="*/ 148509 w 580455"/>
                <a:gd name="connsiteY14" fmla="*/ 415712 h 604560"/>
                <a:gd name="connsiteX15" fmla="*/ 171535 w 580455"/>
                <a:gd name="connsiteY15" fmla="*/ 443992 h 604560"/>
                <a:gd name="connsiteX16" fmla="*/ 96887 w 580455"/>
                <a:gd name="connsiteY16" fmla="*/ 518541 h 604560"/>
                <a:gd name="connsiteX17" fmla="*/ 8034 w 580455"/>
                <a:gd name="connsiteY17" fmla="*/ 518541 h 604560"/>
                <a:gd name="connsiteX18" fmla="*/ 142 w 580455"/>
                <a:gd name="connsiteY18" fmla="*/ 509083 h 604560"/>
                <a:gd name="connsiteX19" fmla="*/ 12212 w 580455"/>
                <a:gd name="connsiteY19" fmla="*/ 442045 h 604560"/>
                <a:gd name="connsiteX20" fmla="*/ 50093 w 580455"/>
                <a:gd name="connsiteY20" fmla="*/ 391975 h 604560"/>
                <a:gd name="connsiteX21" fmla="*/ 124277 w 580455"/>
                <a:gd name="connsiteY21" fmla="*/ 355350 h 604560"/>
                <a:gd name="connsiteX22" fmla="*/ 568769 w 580455"/>
                <a:gd name="connsiteY22" fmla="*/ 338458 h 604560"/>
                <a:gd name="connsiteX23" fmla="*/ 569977 w 580455"/>
                <a:gd name="connsiteY23" fmla="*/ 338458 h 604560"/>
                <a:gd name="connsiteX24" fmla="*/ 580376 w 580455"/>
                <a:gd name="connsiteY24" fmla="*/ 350048 h 604560"/>
                <a:gd name="connsiteX25" fmla="*/ 576662 w 580455"/>
                <a:gd name="connsiteY25" fmla="*/ 428580 h 604560"/>
                <a:gd name="connsiteX26" fmla="*/ 570627 w 580455"/>
                <a:gd name="connsiteY26" fmla="*/ 440170 h 604560"/>
                <a:gd name="connsiteX27" fmla="*/ 566634 w 580455"/>
                <a:gd name="connsiteY27" fmla="*/ 441283 h 604560"/>
                <a:gd name="connsiteX28" fmla="*/ 558927 w 580455"/>
                <a:gd name="connsiteY28" fmla="*/ 436554 h 604560"/>
                <a:gd name="connsiteX29" fmla="*/ 534692 w 580455"/>
                <a:gd name="connsiteY29" fmla="*/ 412633 h 604560"/>
                <a:gd name="connsiteX30" fmla="*/ 525686 w 580455"/>
                <a:gd name="connsiteY30" fmla="*/ 421626 h 604560"/>
                <a:gd name="connsiteX31" fmla="*/ 451403 w 580455"/>
                <a:gd name="connsiteY31" fmla="*/ 495801 h 604560"/>
                <a:gd name="connsiteX32" fmla="*/ 444811 w 580455"/>
                <a:gd name="connsiteY32" fmla="*/ 502384 h 604560"/>
                <a:gd name="connsiteX33" fmla="*/ 428562 w 580455"/>
                <a:gd name="connsiteY33" fmla="*/ 518517 h 604560"/>
                <a:gd name="connsiteX34" fmla="*/ 352051 w 580455"/>
                <a:gd name="connsiteY34" fmla="*/ 594917 h 604560"/>
                <a:gd name="connsiteX35" fmla="*/ 347594 w 580455"/>
                <a:gd name="connsiteY35" fmla="*/ 599368 h 604560"/>
                <a:gd name="connsiteX36" fmla="*/ 335152 w 580455"/>
                <a:gd name="connsiteY36" fmla="*/ 604560 h 604560"/>
                <a:gd name="connsiteX37" fmla="*/ 322616 w 580455"/>
                <a:gd name="connsiteY37" fmla="*/ 599368 h 604560"/>
                <a:gd name="connsiteX38" fmla="*/ 318159 w 580455"/>
                <a:gd name="connsiteY38" fmla="*/ 594917 h 604560"/>
                <a:gd name="connsiteX39" fmla="*/ 301910 w 580455"/>
                <a:gd name="connsiteY39" fmla="*/ 578784 h 604560"/>
                <a:gd name="connsiteX40" fmla="*/ 225399 w 580455"/>
                <a:gd name="connsiteY40" fmla="*/ 502384 h 604560"/>
                <a:gd name="connsiteX41" fmla="*/ 221685 w 580455"/>
                <a:gd name="connsiteY41" fmla="*/ 498676 h 604560"/>
                <a:gd name="connsiteX42" fmla="*/ 141460 w 580455"/>
                <a:gd name="connsiteY42" fmla="*/ 578784 h 604560"/>
                <a:gd name="connsiteX43" fmla="*/ 129018 w 580455"/>
                <a:gd name="connsiteY43" fmla="*/ 583976 h 604560"/>
                <a:gd name="connsiteX44" fmla="*/ 116483 w 580455"/>
                <a:gd name="connsiteY44" fmla="*/ 578784 h 604560"/>
                <a:gd name="connsiteX45" fmla="*/ 112026 w 580455"/>
                <a:gd name="connsiteY45" fmla="*/ 574334 h 604560"/>
                <a:gd name="connsiteX46" fmla="*/ 112026 w 580455"/>
                <a:gd name="connsiteY46" fmla="*/ 549300 h 604560"/>
                <a:gd name="connsiteX47" fmla="*/ 204879 w 580455"/>
                <a:gd name="connsiteY47" fmla="*/ 456581 h 604560"/>
                <a:gd name="connsiteX48" fmla="*/ 209243 w 580455"/>
                <a:gd name="connsiteY48" fmla="*/ 452131 h 604560"/>
                <a:gd name="connsiteX49" fmla="*/ 221685 w 580455"/>
                <a:gd name="connsiteY49" fmla="*/ 446939 h 604560"/>
                <a:gd name="connsiteX50" fmla="*/ 234220 w 580455"/>
                <a:gd name="connsiteY50" fmla="*/ 452131 h 604560"/>
                <a:gd name="connsiteX51" fmla="*/ 238677 w 580455"/>
                <a:gd name="connsiteY51" fmla="*/ 456581 h 604560"/>
                <a:gd name="connsiteX52" fmla="*/ 255019 w 580455"/>
                <a:gd name="connsiteY52" fmla="*/ 472900 h 604560"/>
                <a:gd name="connsiteX53" fmla="*/ 331530 w 580455"/>
                <a:gd name="connsiteY53" fmla="*/ 549300 h 604560"/>
                <a:gd name="connsiteX54" fmla="*/ 335244 w 580455"/>
                <a:gd name="connsiteY54" fmla="*/ 553009 h 604560"/>
                <a:gd name="connsiteX55" fmla="*/ 399220 w 580455"/>
                <a:gd name="connsiteY55" fmla="*/ 489126 h 604560"/>
                <a:gd name="connsiteX56" fmla="*/ 415469 w 580455"/>
                <a:gd name="connsiteY56" fmla="*/ 472900 h 604560"/>
                <a:gd name="connsiteX57" fmla="*/ 422062 w 580455"/>
                <a:gd name="connsiteY57" fmla="*/ 466409 h 604560"/>
                <a:gd name="connsiteX58" fmla="*/ 496344 w 580455"/>
                <a:gd name="connsiteY58" fmla="*/ 392235 h 604560"/>
                <a:gd name="connsiteX59" fmla="*/ 505444 w 580455"/>
                <a:gd name="connsiteY59" fmla="*/ 383056 h 604560"/>
                <a:gd name="connsiteX60" fmla="*/ 480745 w 580455"/>
                <a:gd name="connsiteY60" fmla="*/ 358300 h 604560"/>
                <a:gd name="connsiteX61" fmla="*/ 477495 w 580455"/>
                <a:gd name="connsiteY61" fmla="*/ 347730 h 604560"/>
                <a:gd name="connsiteX62" fmla="*/ 488173 w 580455"/>
                <a:gd name="connsiteY62" fmla="*/ 342259 h 604560"/>
                <a:gd name="connsiteX63" fmla="*/ 568769 w 580455"/>
                <a:gd name="connsiteY63" fmla="*/ 338458 h 604560"/>
                <a:gd name="connsiteX64" fmla="*/ 454183 w 580455"/>
                <a:gd name="connsiteY64" fmla="*/ 93949 h 604560"/>
                <a:gd name="connsiteX65" fmla="*/ 460309 w 580455"/>
                <a:gd name="connsiteY65" fmla="*/ 93949 h 604560"/>
                <a:gd name="connsiteX66" fmla="*/ 474233 w 580455"/>
                <a:gd name="connsiteY66" fmla="*/ 107852 h 604560"/>
                <a:gd name="connsiteX67" fmla="*/ 484072 w 580455"/>
                <a:gd name="connsiteY67" fmla="*/ 119160 h 604560"/>
                <a:gd name="connsiteX68" fmla="*/ 505607 w 580455"/>
                <a:gd name="connsiteY68" fmla="*/ 125648 h 604560"/>
                <a:gd name="connsiteX69" fmla="*/ 509692 w 580455"/>
                <a:gd name="connsiteY69" fmla="*/ 133990 h 604560"/>
                <a:gd name="connsiteX70" fmla="*/ 504308 w 580455"/>
                <a:gd name="connsiteY70" fmla="*/ 151971 h 604560"/>
                <a:gd name="connsiteX71" fmla="*/ 495304 w 580455"/>
                <a:gd name="connsiteY71" fmla="*/ 155771 h 604560"/>
                <a:gd name="connsiteX72" fmla="*/ 461145 w 580455"/>
                <a:gd name="connsiteY72" fmla="*/ 149005 h 604560"/>
                <a:gd name="connsiteX73" fmla="*/ 451955 w 580455"/>
                <a:gd name="connsiteY73" fmla="*/ 150859 h 604560"/>
                <a:gd name="connsiteX74" fmla="*/ 448799 w 580455"/>
                <a:gd name="connsiteY74" fmla="*/ 173845 h 604560"/>
                <a:gd name="connsiteX75" fmla="*/ 463651 w 580455"/>
                <a:gd name="connsiteY75" fmla="*/ 182095 h 604560"/>
                <a:gd name="connsiteX76" fmla="*/ 490756 w 580455"/>
                <a:gd name="connsiteY76" fmla="*/ 194329 h 604560"/>
                <a:gd name="connsiteX77" fmla="*/ 506350 w 580455"/>
                <a:gd name="connsiteY77" fmla="*/ 268109 h 604560"/>
                <a:gd name="connsiteX78" fmla="*/ 479338 w 580455"/>
                <a:gd name="connsiteY78" fmla="*/ 285441 h 604560"/>
                <a:gd name="connsiteX79" fmla="*/ 472748 w 580455"/>
                <a:gd name="connsiteY79" fmla="*/ 293968 h 604560"/>
                <a:gd name="connsiteX80" fmla="*/ 472748 w 580455"/>
                <a:gd name="connsiteY80" fmla="*/ 308242 h 604560"/>
                <a:gd name="connsiteX81" fmla="*/ 466343 w 580455"/>
                <a:gd name="connsiteY81" fmla="*/ 314916 h 604560"/>
                <a:gd name="connsiteX82" fmla="*/ 450841 w 580455"/>
                <a:gd name="connsiteY82" fmla="*/ 314916 h 604560"/>
                <a:gd name="connsiteX83" fmla="*/ 444158 w 580455"/>
                <a:gd name="connsiteY83" fmla="*/ 307871 h 604560"/>
                <a:gd name="connsiteX84" fmla="*/ 444065 w 580455"/>
                <a:gd name="connsiteY84" fmla="*/ 297398 h 604560"/>
                <a:gd name="connsiteX85" fmla="*/ 436361 w 580455"/>
                <a:gd name="connsiteY85" fmla="*/ 288222 h 604560"/>
                <a:gd name="connsiteX86" fmla="*/ 408885 w 580455"/>
                <a:gd name="connsiteY86" fmla="*/ 280343 h 604560"/>
                <a:gd name="connsiteX87" fmla="*/ 403594 w 580455"/>
                <a:gd name="connsiteY87" fmla="*/ 268109 h 604560"/>
                <a:gd name="connsiteX88" fmla="*/ 408142 w 580455"/>
                <a:gd name="connsiteY88" fmla="*/ 252259 h 604560"/>
                <a:gd name="connsiteX89" fmla="*/ 417332 w 580455"/>
                <a:gd name="connsiteY89" fmla="*/ 248366 h 604560"/>
                <a:gd name="connsiteX90" fmla="*/ 447778 w 580455"/>
                <a:gd name="connsiteY90" fmla="*/ 257449 h 604560"/>
                <a:gd name="connsiteX91" fmla="*/ 467735 w 580455"/>
                <a:gd name="connsiteY91" fmla="*/ 254854 h 604560"/>
                <a:gd name="connsiteX92" fmla="*/ 471448 w 580455"/>
                <a:gd name="connsiteY92" fmla="*/ 227697 h 604560"/>
                <a:gd name="connsiteX93" fmla="*/ 460031 w 580455"/>
                <a:gd name="connsiteY93" fmla="*/ 221023 h 604560"/>
                <a:gd name="connsiteX94" fmla="*/ 428935 w 580455"/>
                <a:gd name="connsiteY94" fmla="*/ 207028 h 604560"/>
                <a:gd name="connsiteX95" fmla="*/ 404058 w 580455"/>
                <a:gd name="connsiteY95" fmla="*/ 165040 h 604560"/>
                <a:gd name="connsiteX96" fmla="*/ 438032 w 580455"/>
                <a:gd name="connsiteY96" fmla="*/ 122126 h 604560"/>
                <a:gd name="connsiteX97" fmla="*/ 446386 w 580455"/>
                <a:gd name="connsiteY97" fmla="*/ 110540 h 604560"/>
                <a:gd name="connsiteX98" fmla="*/ 446386 w 580455"/>
                <a:gd name="connsiteY98" fmla="*/ 101735 h 604560"/>
                <a:gd name="connsiteX99" fmla="*/ 454183 w 580455"/>
                <a:gd name="connsiteY99" fmla="*/ 93949 h 604560"/>
                <a:gd name="connsiteX100" fmla="*/ 214214 w 580455"/>
                <a:gd name="connsiteY100" fmla="*/ 12 h 604560"/>
                <a:gd name="connsiteX101" fmla="*/ 264937 w 580455"/>
                <a:gd name="connsiteY101" fmla="*/ 20932 h 604560"/>
                <a:gd name="connsiteX102" fmla="*/ 345155 w 580455"/>
                <a:gd name="connsiteY102" fmla="*/ 176648 h 604560"/>
                <a:gd name="connsiteX103" fmla="*/ 384149 w 580455"/>
                <a:gd name="connsiteY103" fmla="*/ 276565 h 604560"/>
                <a:gd name="connsiteX104" fmla="*/ 282578 w 580455"/>
                <a:gd name="connsiteY104" fmla="*/ 307708 h 604560"/>
                <a:gd name="connsiteX105" fmla="*/ 282578 w 580455"/>
                <a:gd name="connsiteY105" fmla="*/ 329397 h 604560"/>
                <a:gd name="connsiteX106" fmla="*/ 282763 w 580455"/>
                <a:gd name="connsiteY106" fmla="*/ 331066 h 604560"/>
                <a:gd name="connsiteX107" fmla="*/ 250825 w 580455"/>
                <a:gd name="connsiteY107" fmla="*/ 424124 h 604560"/>
                <a:gd name="connsiteX108" fmla="*/ 221672 w 580455"/>
                <a:gd name="connsiteY108" fmla="*/ 414855 h 604560"/>
                <a:gd name="connsiteX109" fmla="*/ 193819 w 580455"/>
                <a:gd name="connsiteY109" fmla="*/ 423197 h 604560"/>
                <a:gd name="connsiteX110" fmla="*/ 162066 w 580455"/>
                <a:gd name="connsiteY110" fmla="*/ 330509 h 604560"/>
                <a:gd name="connsiteX111" fmla="*/ 162066 w 580455"/>
                <a:gd name="connsiteY111" fmla="*/ 308172 h 604560"/>
                <a:gd name="connsiteX112" fmla="*/ 59195 w 580455"/>
                <a:gd name="connsiteY112" fmla="*/ 275082 h 604560"/>
                <a:gd name="connsiteX113" fmla="*/ 101718 w 580455"/>
                <a:gd name="connsiteY113" fmla="*/ 154681 h 604560"/>
                <a:gd name="connsiteX114" fmla="*/ 174786 w 580455"/>
                <a:gd name="connsiteY114" fmla="*/ 7493 h 604560"/>
                <a:gd name="connsiteX115" fmla="*/ 214214 w 580455"/>
                <a:gd name="connsiteY115" fmla="*/ 12 h 60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80455" h="604560">
                  <a:moveTo>
                    <a:pt x="305881" y="347561"/>
                  </a:moveTo>
                  <a:cubicBezTo>
                    <a:pt x="310246" y="350064"/>
                    <a:pt x="314426" y="352381"/>
                    <a:pt x="318791" y="354606"/>
                  </a:cubicBezTo>
                  <a:lnTo>
                    <a:pt x="394760" y="392054"/>
                  </a:lnTo>
                  <a:cubicBezTo>
                    <a:pt x="406926" y="398172"/>
                    <a:pt x="416956" y="407441"/>
                    <a:pt x="423736" y="418750"/>
                  </a:cubicBezTo>
                  <a:lnTo>
                    <a:pt x="399032" y="443499"/>
                  </a:lnTo>
                  <a:lnTo>
                    <a:pt x="392438" y="450081"/>
                  </a:lnTo>
                  <a:lnTo>
                    <a:pt x="376186" y="466209"/>
                  </a:lnTo>
                  <a:lnTo>
                    <a:pt x="335229" y="507180"/>
                  </a:lnTo>
                  <a:lnTo>
                    <a:pt x="277927" y="449895"/>
                  </a:lnTo>
                  <a:lnTo>
                    <a:pt x="272726" y="444704"/>
                  </a:lnTo>
                  <a:lnTo>
                    <a:pt x="296316" y="415691"/>
                  </a:lnTo>
                  <a:lnTo>
                    <a:pt x="329935" y="418286"/>
                  </a:lnTo>
                  <a:close/>
                  <a:moveTo>
                    <a:pt x="139503" y="347561"/>
                  </a:moveTo>
                  <a:lnTo>
                    <a:pt x="114992" y="418308"/>
                  </a:lnTo>
                  <a:lnTo>
                    <a:pt x="148509" y="415712"/>
                  </a:lnTo>
                  <a:lnTo>
                    <a:pt x="171535" y="443992"/>
                  </a:lnTo>
                  <a:lnTo>
                    <a:pt x="96887" y="518541"/>
                  </a:lnTo>
                  <a:lnTo>
                    <a:pt x="8034" y="518541"/>
                  </a:lnTo>
                  <a:cubicBezTo>
                    <a:pt x="2928" y="518541"/>
                    <a:pt x="-786" y="513998"/>
                    <a:pt x="142" y="509083"/>
                  </a:cubicBezTo>
                  <a:lnTo>
                    <a:pt x="12212" y="442045"/>
                  </a:lnTo>
                  <a:cubicBezTo>
                    <a:pt x="16205" y="420255"/>
                    <a:pt x="30317" y="401711"/>
                    <a:pt x="50093" y="391975"/>
                  </a:cubicBezTo>
                  <a:lnTo>
                    <a:pt x="124277" y="355350"/>
                  </a:lnTo>
                  <a:close/>
                  <a:moveTo>
                    <a:pt x="568769" y="338458"/>
                  </a:moveTo>
                  <a:lnTo>
                    <a:pt x="569977" y="338458"/>
                  </a:lnTo>
                  <a:cubicBezTo>
                    <a:pt x="577683" y="338458"/>
                    <a:pt x="581026" y="341981"/>
                    <a:pt x="580376" y="350048"/>
                  </a:cubicBezTo>
                  <a:cubicBezTo>
                    <a:pt x="579169" y="376287"/>
                    <a:pt x="577776" y="402341"/>
                    <a:pt x="576662" y="428580"/>
                  </a:cubicBezTo>
                  <a:cubicBezTo>
                    <a:pt x="576569" y="433402"/>
                    <a:pt x="575455" y="437574"/>
                    <a:pt x="570627" y="440170"/>
                  </a:cubicBezTo>
                  <a:cubicBezTo>
                    <a:pt x="569141" y="440912"/>
                    <a:pt x="567841" y="441283"/>
                    <a:pt x="566634" y="441283"/>
                  </a:cubicBezTo>
                  <a:cubicBezTo>
                    <a:pt x="563384" y="441283"/>
                    <a:pt x="561156" y="438779"/>
                    <a:pt x="558927" y="436554"/>
                  </a:cubicBezTo>
                  <a:lnTo>
                    <a:pt x="534692" y="412633"/>
                  </a:lnTo>
                  <a:lnTo>
                    <a:pt x="525686" y="421626"/>
                  </a:lnTo>
                  <a:lnTo>
                    <a:pt x="451403" y="495801"/>
                  </a:lnTo>
                  <a:lnTo>
                    <a:pt x="444811" y="502384"/>
                  </a:lnTo>
                  <a:lnTo>
                    <a:pt x="428562" y="518517"/>
                  </a:lnTo>
                  <a:lnTo>
                    <a:pt x="352051" y="594917"/>
                  </a:lnTo>
                  <a:lnTo>
                    <a:pt x="347594" y="599368"/>
                  </a:lnTo>
                  <a:cubicBezTo>
                    <a:pt x="344158" y="602891"/>
                    <a:pt x="339701" y="604560"/>
                    <a:pt x="335152" y="604560"/>
                  </a:cubicBezTo>
                  <a:cubicBezTo>
                    <a:pt x="330695" y="604560"/>
                    <a:pt x="326052" y="602891"/>
                    <a:pt x="322616" y="599368"/>
                  </a:cubicBezTo>
                  <a:lnTo>
                    <a:pt x="318159" y="594917"/>
                  </a:lnTo>
                  <a:lnTo>
                    <a:pt x="301910" y="578784"/>
                  </a:lnTo>
                  <a:lnTo>
                    <a:pt x="225399" y="502384"/>
                  </a:lnTo>
                  <a:lnTo>
                    <a:pt x="221685" y="498676"/>
                  </a:lnTo>
                  <a:lnTo>
                    <a:pt x="141460" y="578784"/>
                  </a:lnTo>
                  <a:cubicBezTo>
                    <a:pt x="138025" y="582215"/>
                    <a:pt x="133568" y="583976"/>
                    <a:pt x="129018" y="583976"/>
                  </a:cubicBezTo>
                  <a:cubicBezTo>
                    <a:pt x="124561" y="583976"/>
                    <a:pt x="119918" y="582215"/>
                    <a:pt x="116483" y="578784"/>
                  </a:cubicBezTo>
                  <a:lnTo>
                    <a:pt x="112026" y="574334"/>
                  </a:lnTo>
                  <a:cubicBezTo>
                    <a:pt x="105062" y="567473"/>
                    <a:pt x="105062" y="556254"/>
                    <a:pt x="112026" y="549300"/>
                  </a:cubicBezTo>
                  <a:lnTo>
                    <a:pt x="204879" y="456581"/>
                  </a:lnTo>
                  <a:lnTo>
                    <a:pt x="209243" y="452131"/>
                  </a:lnTo>
                  <a:cubicBezTo>
                    <a:pt x="212679" y="448700"/>
                    <a:pt x="217136" y="446939"/>
                    <a:pt x="221685" y="446939"/>
                  </a:cubicBezTo>
                  <a:cubicBezTo>
                    <a:pt x="226142" y="446939"/>
                    <a:pt x="230785" y="448700"/>
                    <a:pt x="234220" y="452131"/>
                  </a:cubicBezTo>
                  <a:lnTo>
                    <a:pt x="238677" y="456581"/>
                  </a:lnTo>
                  <a:lnTo>
                    <a:pt x="255019" y="472900"/>
                  </a:lnTo>
                  <a:lnTo>
                    <a:pt x="331530" y="549300"/>
                  </a:lnTo>
                  <a:lnTo>
                    <a:pt x="335244" y="553009"/>
                  </a:lnTo>
                  <a:lnTo>
                    <a:pt x="399220" y="489126"/>
                  </a:lnTo>
                  <a:lnTo>
                    <a:pt x="415469" y="472900"/>
                  </a:lnTo>
                  <a:lnTo>
                    <a:pt x="422062" y="466409"/>
                  </a:lnTo>
                  <a:lnTo>
                    <a:pt x="496344" y="392235"/>
                  </a:lnTo>
                  <a:lnTo>
                    <a:pt x="505444" y="383056"/>
                  </a:lnTo>
                  <a:cubicBezTo>
                    <a:pt x="497087" y="374896"/>
                    <a:pt x="489009" y="366644"/>
                    <a:pt x="480745" y="358300"/>
                  </a:cubicBezTo>
                  <a:cubicBezTo>
                    <a:pt x="477866" y="355518"/>
                    <a:pt x="475174" y="352644"/>
                    <a:pt x="477495" y="347730"/>
                  </a:cubicBezTo>
                  <a:cubicBezTo>
                    <a:pt x="479816" y="342630"/>
                    <a:pt x="483902" y="342538"/>
                    <a:pt x="488173" y="342259"/>
                  </a:cubicBezTo>
                  <a:cubicBezTo>
                    <a:pt x="515008" y="340869"/>
                    <a:pt x="541842" y="339663"/>
                    <a:pt x="568769" y="338458"/>
                  </a:cubicBezTo>
                  <a:close/>
                  <a:moveTo>
                    <a:pt x="454183" y="93949"/>
                  </a:moveTo>
                  <a:lnTo>
                    <a:pt x="460309" y="93949"/>
                  </a:lnTo>
                  <a:cubicBezTo>
                    <a:pt x="474233" y="93949"/>
                    <a:pt x="474233" y="93949"/>
                    <a:pt x="474233" y="107852"/>
                  </a:cubicBezTo>
                  <a:cubicBezTo>
                    <a:pt x="474233" y="117584"/>
                    <a:pt x="474233" y="117677"/>
                    <a:pt x="484072" y="119160"/>
                  </a:cubicBezTo>
                  <a:cubicBezTo>
                    <a:pt x="491498" y="120272"/>
                    <a:pt x="498646" y="122497"/>
                    <a:pt x="505607" y="125648"/>
                  </a:cubicBezTo>
                  <a:cubicBezTo>
                    <a:pt x="509413" y="127316"/>
                    <a:pt x="510806" y="129912"/>
                    <a:pt x="509692" y="133990"/>
                  </a:cubicBezTo>
                  <a:cubicBezTo>
                    <a:pt x="507928" y="139922"/>
                    <a:pt x="506350" y="146039"/>
                    <a:pt x="504308" y="151971"/>
                  </a:cubicBezTo>
                  <a:cubicBezTo>
                    <a:pt x="502451" y="157533"/>
                    <a:pt x="500781" y="158367"/>
                    <a:pt x="495304" y="155771"/>
                  </a:cubicBezTo>
                  <a:cubicBezTo>
                    <a:pt x="484536" y="150488"/>
                    <a:pt x="473119" y="148356"/>
                    <a:pt x="461145" y="149005"/>
                  </a:cubicBezTo>
                  <a:cubicBezTo>
                    <a:pt x="457896" y="149098"/>
                    <a:pt x="454833" y="149561"/>
                    <a:pt x="451955" y="150859"/>
                  </a:cubicBezTo>
                  <a:cubicBezTo>
                    <a:pt x="441559" y="155401"/>
                    <a:pt x="439981" y="166801"/>
                    <a:pt x="448799" y="173845"/>
                  </a:cubicBezTo>
                  <a:cubicBezTo>
                    <a:pt x="453255" y="177275"/>
                    <a:pt x="458267" y="179870"/>
                    <a:pt x="463651" y="182095"/>
                  </a:cubicBezTo>
                  <a:cubicBezTo>
                    <a:pt x="472748" y="185895"/>
                    <a:pt x="482030" y="189510"/>
                    <a:pt x="490756" y="194329"/>
                  </a:cubicBezTo>
                  <a:cubicBezTo>
                    <a:pt x="518324" y="209623"/>
                    <a:pt x="525843" y="244381"/>
                    <a:pt x="506350" y="268109"/>
                  </a:cubicBezTo>
                  <a:cubicBezTo>
                    <a:pt x="499295" y="276728"/>
                    <a:pt x="490106" y="282475"/>
                    <a:pt x="479338" y="285441"/>
                  </a:cubicBezTo>
                  <a:cubicBezTo>
                    <a:pt x="474604" y="286646"/>
                    <a:pt x="472562" y="289149"/>
                    <a:pt x="472748" y="293968"/>
                  </a:cubicBezTo>
                  <a:cubicBezTo>
                    <a:pt x="473026" y="298788"/>
                    <a:pt x="472748" y="303422"/>
                    <a:pt x="472748" y="308242"/>
                  </a:cubicBezTo>
                  <a:cubicBezTo>
                    <a:pt x="472655" y="312598"/>
                    <a:pt x="470520" y="314823"/>
                    <a:pt x="466343" y="314916"/>
                  </a:cubicBezTo>
                  <a:cubicBezTo>
                    <a:pt x="461145" y="315101"/>
                    <a:pt x="455947" y="315101"/>
                    <a:pt x="450841" y="314916"/>
                  </a:cubicBezTo>
                  <a:cubicBezTo>
                    <a:pt x="446386" y="314823"/>
                    <a:pt x="444158" y="312320"/>
                    <a:pt x="444158" y="307871"/>
                  </a:cubicBezTo>
                  <a:cubicBezTo>
                    <a:pt x="444065" y="304349"/>
                    <a:pt x="444065" y="300827"/>
                    <a:pt x="444065" y="297398"/>
                  </a:cubicBezTo>
                  <a:cubicBezTo>
                    <a:pt x="444065" y="289705"/>
                    <a:pt x="443787" y="289334"/>
                    <a:pt x="436361" y="288222"/>
                  </a:cubicBezTo>
                  <a:cubicBezTo>
                    <a:pt x="426893" y="286646"/>
                    <a:pt x="417610" y="284514"/>
                    <a:pt x="408885" y="280343"/>
                  </a:cubicBezTo>
                  <a:cubicBezTo>
                    <a:pt x="402109" y="277099"/>
                    <a:pt x="401366" y="275431"/>
                    <a:pt x="403594" y="268109"/>
                  </a:cubicBezTo>
                  <a:cubicBezTo>
                    <a:pt x="405079" y="262825"/>
                    <a:pt x="406564" y="257449"/>
                    <a:pt x="408142" y="252259"/>
                  </a:cubicBezTo>
                  <a:cubicBezTo>
                    <a:pt x="409999" y="246234"/>
                    <a:pt x="411762" y="245400"/>
                    <a:pt x="417332" y="248366"/>
                  </a:cubicBezTo>
                  <a:cubicBezTo>
                    <a:pt x="426985" y="253371"/>
                    <a:pt x="437103" y="256152"/>
                    <a:pt x="447778" y="257449"/>
                  </a:cubicBezTo>
                  <a:cubicBezTo>
                    <a:pt x="454554" y="258376"/>
                    <a:pt x="461423" y="257635"/>
                    <a:pt x="467735" y="254854"/>
                  </a:cubicBezTo>
                  <a:cubicBezTo>
                    <a:pt x="479617" y="249664"/>
                    <a:pt x="481473" y="235946"/>
                    <a:pt x="471448" y="227697"/>
                  </a:cubicBezTo>
                  <a:cubicBezTo>
                    <a:pt x="467921" y="224824"/>
                    <a:pt x="464115" y="222784"/>
                    <a:pt x="460031" y="221023"/>
                  </a:cubicBezTo>
                  <a:cubicBezTo>
                    <a:pt x="449635" y="216482"/>
                    <a:pt x="438774" y="212960"/>
                    <a:pt x="428935" y="207028"/>
                  </a:cubicBezTo>
                  <a:cubicBezTo>
                    <a:pt x="412969" y="197573"/>
                    <a:pt x="402851" y="184412"/>
                    <a:pt x="404058" y="165040"/>
                  </a:cubicBezTo>
                  <a:cubicBezTo>
                    <a:pt x="405450" y="143166"/>
                    <a:pt x="417796" y="129448"/>
                    <a:pt x="438032" y="122126"/>
                  </a:cubicBezTo>
                  <a:cubicBezTo>
                    <a:pt x="446293" y="119067"/>
                    <a:pt x="446386" y="119160"/>
                    <a:pt x="446386" y="110540"/>
                  </a:cubicBezTo>
                  <a:cubicBezTo>
                    <a:pt x="446386" y="107574"/>
                    <a:pt x="446293" y="104701"/>
                    <a:pt x="446386" y="101735"/>
                  </a:cubicBezTo>
                  <a:cubicBezTo>
                    <a:pt x="446664" y="95339"/>
                    <a:pt x="447778" y="94227"/>
                    <a:pt x="454183" y="93949"/>
                  </a:cubicBezTo>
                  <a:close/>
                  <a:moveTo>
                    <a:pt x="214214" y="12"/>
                  </a:moveTo>
                  <a:cubicBezTo>
                    <a:pt x="248017" y="599"/>
                    <a:pt x="264937" y="20932"/>
                    <a:pt x="264937" y="20932"/>
                  </a:cubicBezTo>
                  <a:cubicBezTo>
                    <a:pt x="334477" y="14537"/>
                    <a:pt x="353696" y="90263"/>
                    <a:pt x="345155" y="176648"/>
                  </a:cubicBezTo>
                  <a:cubicBezTo>
                    <a:pt x="336613" y="263033"/>
                    <a:pt x="384149" y="276565"/>
                    <a:pt x="384149" y="276565"/>
                  </a:cubicBezTo>
                  <a:cubicBezTo>
                    <a:pt x="351468" y="309747"/>
                    <a:pt x="282578" y="307708"/>
                    <a:pt x="282578" y="307708"/>
                  </a:cubicBezTo>
                  <a:lnTo>
                    <a:pt x="282578" y="329397"/>
                  </a:lnTo>
                  <a:lnTo>
                    <a:pt x="282763" y="331066"/>
                  </a:lnTo>
                  <a:lnTo>
                    <a:pt x="250825" y="424124"/>
                  </a:lnTo>
                  <a:cubicBezTo>
                    <a:pt x="242376" y="418007"/>
                    <a:pt x="232256" y="414855"/>
                    <a:pt x="221672" y="414855"/>
                  </a:cubicBezTo>
                  <a:cubicBezTo>
                    <a:pt x="211645" y="414855"/>
                    <a:pt x="201989" y="417821"/>
                    <a:pt x="193819" y="423197"/>
                  </a:cubicBezTo>
                  <a:lnTo>
                    <a:pt x="162066" y="330509"/>
                  </a:lnTo>
                  <a:lnTo>
                    <a:pt x="162066" y="308172"/>
                  </a:lnTo>
                  <a:cubicBezTo>
                    <a:pt x="82592" y="308820"/>
                    <a:pt x="59195" y="275082"/>
                    <a:pt x="59195" y="275082"/>
                  </a:cubicBezTo>
                  <a:cubicBezTo>
                    <a:pt x="59195" y="275082"/>
                    <a:pt x="104596" y="274341"/>
                    <a:pt x="101718" y="154681"/>
                  </a:cubicBezTo>
                  <a:cubicBezTo>
                    <a:pt x="98932" y="35021"/>
                    <a:pt x="154267" y="15278"/>
                    <a:pt x="174786" y="7493"/>
                  </a:cubicBezTo>
                  <a:cubicBezTo>
                    <a:pt x="189803" y="1816"/>
                    <a:pt x="202947" y="-183"/>
                    <a:pt x="214214" y="12"/>
                  </a:cubicBezTo>
                  <a:close/>
                </a:path>
              </a:pathLst>
            </a:custGeom>
            <a:gradFill flip="none" rotWithShape="1">
              <a:gsLst>
                <a:gs pos="0">
                  <a:schemeClr val="accent1"/>
                </a:gs>
                <a:gs pos="100000">
                  <a:schemeClr val="accent1">
                    <a:alpha val="21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组合 43"/>
          <p:cNvGrpSpPr/>
          <p:nvPr/>
        </p:nvGrpSpPr>
        <p:grpSpPr>
          <a:xfrm>
            <a:off x="6046625" y="2628768"/>
            <a:ext cx="5029646" cy="1718547"/>
            <a:chOff x="6850573" y="2772926"/>
            <a:chExt cx="4668326" cy="1718547"/>
          </a:xfrm>
        </p:grpSpPr>
        <p:sp>
          <p:nvSpPr>
            <p:cNvPr id="32" name="ComponentBackground2"/>
            <p:cNvSpPr/>
            <p:nvPr/>
          </p:nvSpPr>
          <p:spPr>
            <a:xfrm>
              <a:off x="6850573" y="2772926"/>
              <a:ext cx="4668326" cy="1718547"/>
            </a:xfrm>
            <a:prstGeom prst="roundRect">
              <a:avLst>
                <a:gd name="adj" fmla="val 5490"/>
              </a:avLst>
            </a:prstGeom>
            <a:solidFill>
              <a:srgbClr val="FFFFFF">
                <a:alpha val="90000"/>
              </a:srgbClr>
            </a:solidFill>
            <a:ln w="6350">
              <a:noFill/>
            </a:ln>
            <a:effectLst>
              <a:outerShdw blurRad="254000" dist="38100" dir="2160000" algn="tl"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2"/>
            <p:cNvSpPr txBox="1"/>
            <p:nvPr/>
          </p:nvSpPr>
          <p:spPr>
            <a:xfrm>
              <a:off x="7386519" y="3586292"/>
              <a:ext cx="3991122" cy="720929"/>
            </a:xfrm>
            <a:prstGeom prst="rect">
              <a:avLst/>
            </a:prstGeom>
            <a:noFill/>
          </p:spPr>
          <p:txBody>
            <a:bodyPr wrap="squar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用专业数据库支撑安全管理，直观呈现各项量化指标，让每一笔投入都能看到数据面成效</a:t>
              </a:r>
              <a:endParaRPr lang="zh-CN" altLang="en-US" sz="1600" b="1" i="0" dirty="0">
                <a:solidFill>
                  <a:srgbClr val="404040"/>
                </a:solidFill>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Bullet2"/>
            <p:cNvSpPr txBox="1"/>
            <p:nvPr/>
          </p:nvSpPr>
          <p:spPr>
            <a:xfrm>
              <a:off x="7386519" y="2957178"/>
              <a:ext cx="3991122" cy="591014"/>
            </a:xfrm>
            <a:prstGeom prst="roundRect">
              <a:avLst>
                <a:gd name="adj" fmla="val 0"/>
              </a:avLst>
            </a:prstGeom>
          </p:spPr>
          <p:txBody>
            <a:bodyPr wrap="square" lIns="91440" tIns="45720" rIns="91440" bIns="45720" rtlCol="0" anchor="b"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b="1"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不是被动合规，而是用数据弥补专业空缺</a:t>
              </a:r>
              <a:endParaRPr lang="zh-CN" altLang="en-US" sz="1800" b="1"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Icon1"/>
            <p:cNvSpPr/>
            <p:nvPr/>
          </p:nvSpPr>
          <p:spPr>
            <a:xfrm>
              <a:off x="7016792" y="3393473"/>
              <a:ext cx="306068" cy="309437"/>
            </a:xfrm>
            <a:custGeom>
              <a:avLst/>
              <a:gdLst>
                <a:gd name="connsiteX0" fmla="*/ 32552 w 571147"/>
                <a:gd name="connsiteY0" fmla="*/ 406999 h 577432"/>
                <a:gd name="connsiteX1" fmla="*/ 111849 w 571147"/>
                <a:gd name="connsiteY1" fmla="*/ 406999 h 577432"/>
                <a:gd name="connsiteX2" fmla="*/ 137666 w 571147"/>
                <a:gd name="connsiteY2" fmla="*/ 432794 h 577432"/>
                <a:gd name="connsiteX3" fmla="*/ 137666 w 571147"/>
                <a:gd name="connsiteY3" fmla="*/ 550715 h 577432"/>
                <a:gd name="connsiteX4" fmla="*/ 111849 w 571147"/>
                <a:gd name="connsiteY4" fmla="*/ 577432 h 577432"/>
                <a:gd name="connsiteX5" fmla="*/ 32552 w 571147"/>
                <a:gd name="connsiteY5" fmla="*/ 577432 h 577432"/>
                <a:gd name="connsiteX6" fmla="*/ 6734 w 571147"/>
                <a:gd name="connsiteY6" fmla="*/ 550715 h 577432"/>
                <a:gd name="connsiteX7" fmla="*/ 6734 w 571147"/>
                <a:gd name="connsiteY7" fmla="*/ 432794 h 577432"/>
                <a:gd name="connsiteX8" fmla="*/ 32552 w 571147"/>
                <a:gd name="connsiteY8" fmla="*/ 406999 h 577432"/>
                <a:gd name="connsiteX9" fmla="*/ 236302 w 571147"/>
                <a:gd name="connsiteY9" fmla="*/ 314976 h 577432"/>
                <a:gd name="connsiteX10" fmla="*/ 315688 w 571147"/>
                <a:gd name="connsiteY10" fmla="*/ 314976 h 577432"/>
                <a:gd name="connsiteX11" fmla="*/ 341535 w 571147"/>
                <a:gd name="connsiteY11" fmla="*/ 340761 h 577432"/>
                <a:gd name="connsiteX12" fmla="*/ 341535 w 571147"/>
                <a:gd name="connsiteY12" fmla="*/ 550726 h 577432"/>
                <a:gd name="connsiteX13" fmla="*/ 315688 w 571147"/>
                <a:gd name="connsiteY13" fmla="*/ 577432 h 577432"/>
                <a:gd name="connsiteX14" fmla="*/ 236302 w 571147"/>
                <a:gd name="connsiteY14" fmla="*/ 577432 h 577432"/>
                <a:gd name="connsiteX15" fmla="*/ 210455 w 571147"/>
                <a:gd name="connsiteY15" fmla="*/ 550726 h 577432"/>
                <a:gd name="connsiteX16" fmla="*/ 210455 w 571147"/>
                <a:gd name="connsiteY16" fmla="*/ 340761 h 577432"/>
                <a:gd name="connsiteX17" fmla="*/ 236302 w 571147"/>
                <a:gd name="connsiteY17" fmla="*/ 314976 h 577432"/>
                <a:gd name="connsiteX18" fmla="*/ 440171 w 571147"/>
                <a:gd name="connsiteY18" fmla="*/ 209935 h 577432"/>
                <a:gd name="connsiteX19" fmla="*/ 518634 w 571147"/>
                <a:gd name="connsiteY19" fmla="*/ 209935 h 577432"/>
                <a:gd name="connsiteX20" fmla="*/ 545404 w 571147"/>
                <a:gd name="connsiteY20" fmla="*/ 235724 h 577432"/>
                <a:gd name="connsiteX21" fmla="*/ 545404 w 571147"/>
                <a:gd name="connsiteY21" fmla="*/ 550722 h 577432"/>
                <a:gd name="connsiteX22" fmla="*/ 518634 w 571147"/>
                <a:gd name="connsiteY22" fmla="*/ 577432 h 577432"/>
                <a:gd name="connsiteX23" fmla="*/ 440171 w 571147"/>
                <a:gd name="connsiteY23" fmla="*/ 577432 h 577432"/>
                <a:gd name="connsiteX24" fmla="*/ 414324 w 571147"/>
                <a:gd name="connsiteY24" fmla="*/ 550722 h 577432"/>
                <a:gd name="connsiteX25" fmla="*/ 414324 w 571147"/>
                <a:gd name="connsiteY25" fmla="*/ 235724 h 577432"/>
                <a:gd name="connsiteX26" fmla="*/ 440171 w 571147"/>
                <a:gd name="connsiteY26" fmla="*/ 209935 h 577432"/>
                <a:gd name="connsiteX27" fmla="*/ 296320 w 571147"/>
                <a:gd name="connsiteY27" fmla="*/ 121530 h 577432"/>
                <a:gd name="connsiteX28" fmla="*/ 361828 w 571147"/>
                <a:gd name="connsiteY28" fmla="*/ 134423 h 577432"/>
                <a:gd name="connsiteX29" fmla="*/ 370132 w 571147"/>
                <a:gd name="connsiteY29" fmla="*/ 141791 h 577432"/>
                <a:gd name="connsiteX30" fmla="*/ 371055 w 571147"/>
                <a:gd name="connsiteY30" fmla="*/ 152843 h 577432"/>
                <a:gd name="connsiteX31" fmla="*/ 346143 w 571147"/>
                <a:gd name="connsiteY31" fmla="*/ 213626 h 577432"/>
                <a:gd name="connsiteX32" fmla="*/ 334149 w 571147"/>
                <a:gd name="connsiteY32" fmla="*/ 221915 h 577432"/>
                <a:gd name="connsiteX33" fmla="*/ 333226 w 571147"/>
                <a:gd name="connsiteY33" fmla="*/ 221915 h 577432"/>
                <a:gd name="connsiteX34" fmla="*/ 322154 w 571147"/>
                <a:gd name="connsiteY34" fmla="*/ 215468 h 577432"/>
                <a:gd name="connsiteX35" fmla="*/ 308314 w 571147"/>
                <a:gd name="connsiteY35" fmla="*/ 190602 h 577432"/>
                <a:gd name="connsiteX36" fmla="*/ 19522 w 571147"/>
                <a:gd name="connsiteY36" fmla="*/ 339798 h 577432"/>
                <a:gd name="connsiteX37" fmla="*/ 13064 w 571147"/>
                <a:gd name="connsiteY37" fmla="*/ 340719 h 577432"/>
                <a:gd name="connsiteX38" fmla="*/ 1069 w 571147"/>
                <a:gd name="connsiteY38" fmla="*/ 334272 h 577432"/>
                <a:gd name="connsiteX39" fmla="*/ 7528 w 571147"/>
                <a:gd name="connsiteY39" fmla="*/ 315853 h 577432"/>
                <a:gd name="connsiteX40" fmla="*/ 296320 w 571147"/>
                <a:gd name="connsiteY40" fmla="*/ 167578 h 577432"/>
                <a:gd name="connsiteX41" fmla="*/ 281557 w 571147"/>
                <a:gd name="connsiteY41" fmla="*/ 139949 h 577432"/>
                <a:gd name="connsiteX42" fmla="*/ 283402 w 571147"/>
                <a:gd name="connsiteY42" fmla="*/ 126135 h 577432"/>
                <a:gd name="connsiteX43" fmla="*/ 296320 w 571147"/>
                <a:gd name="connsiteY43" fmla="*/ 121530 h 577432"/>
                <a:gd name="connsiteX44" fmla="*/ 484451 w 571147"/>
                <a:gd name="connsiteY44" fmla="*/ 100307 h 577432"/>
                <a:gd name="connsiteX45" fmla="*/ 502944 w 571147"/>
                <a:gd name="connsiteY45" fmla="*/ 115101 h 577432"/>
                <a:gd name="connsiteX46" fmla="*/ 484451 w 571147"/>
                <a:gd name="connsiteY46" fmla="*/ 129896 h 577432"/>
                <a:gd name="connsiteX47" fmla="*/ 475278 w 571147"/>
                <a:gd name="connsiteY47" fmla="*/ 51633 h 577432"/>
                <a:gd name="connsiteX48" fmla="*/ 475278 w 571147"/>
                <a:gd name="connsiteY48" fmla="*/ 78263 h 577432"/>
                <a:gd name="connsiteX49" fmla="*/ 458708 w 571147"/>
                <a:gd name="connsiteY49" fmla="*/ 64489 h 577432"/>
                <a:gd name="connsiteX50" fmla="*/ 475278 w 571147"/>
                <a:gd name="connsiteY50" fmla="*/ 51633 h 577432"/>
                <a:gd name="connsiteX51" fmla="*/ 479865 w 571147"/>
                <a:gd name="connsiteY51" fmla="*/ 23014 h 577432"/>
                <a:gd name="connsiteX52" fmla="*/ 475255 w 571147"/>
                <a:gd name="connsiteY52" fmla="*/ 27617 h 577432"/>
                <a:gd name="connsiteX53" fmla="*/ 475255 w 571147"/>
                <a:gd name="connsiteY53" fmla="*/ 35901 h 577432"/>
                <a:gd name="connsiteX54" fmla="*/ 439295 w 571147"/>
                <a:gd name="connsiteY54" fmla="*/ 67200 h 577432"/>
                <a:gd name="connsiteX55" fmla="*/ 475255 w 571147"/>
                <a:gd name="connsiteY55" fmla="*/ 98499 h 577432"/>
                <a:gd name="connsiteX56" fmla="*/ 475255 w 571147"/>
                <a:gd name="connsiteY56" fmla="*/ 129798 h 577432"/>
                <a:gd name="connsiteX57" fmla="*/ 446671 w 571147"/>
                <a:gd name="connsiteY57" fmla="*/ 107704 h 577432"/>
                <a:gd name="connsiteX58" fmla="*/ 437451 w 571147"/>
                <a:gd name="connsiteY58" fmla="*/ 117830 h 577432"/>
                <a:gd name="connsiteX59" fmla="*/ 475255 w 571147"/>
                <a:gd name="connsiteY59" fmla="*/ 145447 h 577432"/>
                <a:gd name="connsiteX60" fmla="*/ 475255 w 571147"/>
                <a:gd name="connsiteY60" fmla="*/ 154652 h 577432"/>
                <a:gd name="connsiteX61" fmla="*/ 479865 w 571147"/>
                <a:gd name="connsiteY61" fmla="*/ 159255 h 577432"/>
                <a:gd name="connsiteX62" fmla="*/ 484475 w 571147"/>
                <a:gd name="connsiteY62" fmla="*/ 154652 h 577432"/>
                <a:gd name="connsiteX63" fmla="*/ 484475 w 571147"/>
                <a:gd name="connsiteY63" fmla="*/ 145447 h 577432"/>
                <a:gd name="connsiteX64" fmla="*/ 522279 w 571147"/>
                <a:gd name="connsiteY64" fmla="*/ 113228 h 577432"/>
                <a:gd name="connsiteX65" fmla="*/ 484475 w 571147"/>
                <a:gd name="connsiteY65" fmla="*/ 80088 h 577432"/>
                <a:gd name="connsiteX66" fmla="*/ 484475 w 571147"/>
                <a:gd name="connsiteY66" fmla="*/ 51551 h 577432"/>
                <a:gd name="connsiteX67" fmla="*/ 511214 w 571147"/>
                <a:gd name="connsiteY67" fmla="*/ 68121 h 577432"/>
                <a:gd name="connsiteX68" fmla="*/ 520435 w 571147"/>
                <a:gd name="connsiteY68" fmla="*/ 58915 h 577432"/>
                <a:gd name="connsiteX69" fmla="*/ 484475 w 571147"/>
                <a:gd name="connsiteY69" fmla="*/ 35901 h 577432"/>
                <a:gd name="connsiteX70" fmla="*/ 484475 w 571147"/>
                <a:gd name="connsiteY70" fmla="*/ 27617 h 577432"/>
                <a:gd name="connsiteX71" fmla="*/ 479865 w 571147"/>
                <a:gd name="connsiteY71" fmla="*/ 23014 h 577432"/>
                <a:gd name="connsiteX72" fmla="*/ 479865 w 571147"/>
                <a:gd name="connsiteY72" fmla="*/ 0 h 577432"/>
                <a:gd name="connsiteX73" fmla="*/ 571147 w 571147"/>
                <a:gd name="connsiteY73" fmla="*/ 91135 h 577432"/>
                <a:gd name="connsiteX74" fmla="*/ 479865 w 571147"/>
                <a:gd name="connsiteY74" fmla="*/ 182269 h 577432"/>
                <a:gd name="connsiteX75" fmla="*/ 388582 w 571147"/>
                <a:gd name="connsiteY75" fmla="*/ 91135 h 577432"/>
                <a:gd name="connsiteX76" fmla="*/ 479865 w 571147"/>
                <a:gd name="connsiteY76"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71147" h="577432">
                  <a:moveTo>
                    <a:pt x="32552" y="406999"/>
                  </a:moveTo>
                  <a:lnTo>
                    <a:pt x="111849" y="406999"/>
                  </a:lnTo>
                  <a:cubicBezTo>
                    <a:pt x="125680" y="406999"/>
                    <a:pt x="137666" y="418054"/>
                    <a:pt x="137666" y="432794"/>
                  </a:cubicBezTo>
                  <a:lnTo>
                    <a:pt x="137666" y="550715"/>
                  </a:lnTo>
                  <a:cubicBezTo>
                    <a:pt x="137666" y="565456"/>
                    <a:pt x="125680" y="577432"/>
                    <a:pt x="111849" y="577432"/>
                  </a:cubicBezTo>
                  <a:lnTo>
                    <a:pt x="32552" y="577432"/>
                  </a:lnTo>
                  <a:cubicBezTo>
                    <a:pt x="18721" y="577432"/>
                    <a:pt x="6734" y="565456"/>
                    <a:pt x="6734" y="550715"/>
                  </a:cubicBezTo>
                  <a:lnTo>
                    <a:pt x="6734" y="432794"/>
                  </a:lnTo>
                  <a:cubicBezTo>
                    <a:pt x="6734" y="418054"/>
                    <a:pt x="18721" y="406999"/>
                    <a:pt x="32552" y="406999"/>
                  </a:cubicBezTo>
                  <a:close/>
                  <a:moveTo>
                    <a:pt x="236302" y="314976"/>
                  </a:moveTo>
                  <a:lnTo>
                    <a:pt x="315688" y="314976"/>
                  </a:lnTo>
                  <a:cubicBezTo>
                    <a:pt x="329535" y="314976"/>
                    <a:pt x="341535" y="326948"/>
                    <a:pt x="341535" y="340761"/>
                  </a:cubicBezTo>
                  <a:lnTo>
                    <a:pt x="341535" y="550726"/>
                  </a:lnTo>
                  <a:cubicBezTo>
                    <a:pt x="341535" y="565460"/>
                    <a:pt x="329535" y="577432"/>
                    <a:pt x="315688" y="577432"/>
                  </a:cubicBezTo>
                  <a:lnTo>
                    <a:pt x="236302" y="577432"/>
                  </a:lnTo>
                  <a:cubicBezTo>
                    <a:pt x="221532" y="577432"/>
                    <a:pt x="210455" y="565460"/>
                    <a:pt x="210455" y="550726"/>
                  </a:cubicBezTo>
                  <a:lnTo>
                    <a:pt x="210455" y="340761"/>
                  </a:lnTo>
                  <a:cubicBezTo>
                    <a:pt x="210455" y="326948"/>
                    <a:pt x="221532" y="314976"/>
                    <a:pt x="236302" y="314976"/>
                  </a:cubicBezTo>
                  <a:close/>
                  <a:moveTo>
                    <a:pt x="440171" y="209935"/>
                  </a:moveTo>
                  <a:lnTo>
                    <a:pt x="518634" y="209935"/>
                  </a:lnTo>
                  <a:cubicBezTo>
                    <a:pt x="533404" y="209935"/>
                    <a:pt x="545404" y="221909"/>
                    <a:pt x="545404" y="235724"/>
                  </a:cubicBezTo>
                  <a:lnTo>
                    <a:pt x="545404" y="550722"/>
                  </a:lnTo>
                  <a:cubicBezTo>
                    <a:pt x="545404" y="565458"/>
                    <a:pt x="533404" y="577432"/>
                    <a:pt x="518634" y="577432"/>
                  </a:cubicBezTo>
                  <a:lnTo>
                    <a:pt x="440171" y="577432"/>
                  </a:lnTo>
                  <a:cubicBezTo>
                    <a:pt x="425401" y="577432"/>
                    <a:pt x="414324" y="565458"/>
                    <a:pt x="414324" y="550722"/>
                  </a:cubicBezTo>
                  <a:lnTo>
                    <a:pt x="414324" y="235724"/>
                  </a:lnTo>
                  <a:cubicBezTo>
                    <a:pt x="414324" y="221909"/>
                    <a:pt x="425401" y="209935"/>
                    <a:pt x="440171" y="209935"/>
                  </a:cubicBezTo>
                  <a:close/>
                  <a:moveTo>
                    <a:pt x="296320" y="121530"/>
                  </a:moveTo>
                  <a:lnTo>
                    <a:pt x="361828" y="134423"/>
                  </a:lnTo>
                  <a:cubicBezTo>
                    <a:pt x="365519" y="135344"/>
                    <a:pt x="368287" y="138107"/>
                    <a:pt x="370132" y="141791"/>
                  </a:cubicBezTo>
                  <a:cubicBezTo>
                    <a:pt x="371978" y="144554"/>
                    <a:pt x="372900" y="149159"/>
                    <a:pt x="371055" y="152843"/>
                  </a:cubicBezTo>
                  <a:lnTo>
                    <a:pt x="346143" y="213626"/>
                  </a:lnTo>
                  <a:cubicBezTo>
                    <a:pt x="344298" y="219152"/>
                    <a:pt x="339685" y="221915"/>
                    <a:pt x="334149" y="221915"/>
                  </a:cubicBezTo>
                  <a:cubicBezTo>
                    <a:pt x="334149" y="221915"/>
                    <a:pt x="334149" y="221915"/>
                    <a:pt x="333226" y="221915"/>
                  </a:cubicBezTo>
                  <a:cubicBezTo>
                    <a:pt x="328613" y="221915"/>
                    <a:pt x="323999" y="219152"/>
                    <a:pt x="322154" y="215468"/>
                  </a:cubicBezTo>
                  <a:lnTo>
                    <a:pt x="308314" y="190602"/>
                  </a:lnTo>
                  <a:lnTo>
                    <a:pt x="19522" y="339798"/>
                  </a:lnTo>
                  <a:cubicBezTo>
                    <a:pt x="16754" y="340719"/>
                    <a:pt x="14909" y="340719"/>
                    <a:pt x="13064" y="340719"/>
                  </a:cubicBezTo>
                  <a:cubicBezTo>
                    <a:pt x="8450" y="340719"/>
                    <a:pt x="3837" y="337956"/>
                    <a:pt x="1069" y="334272"/>
                  </a:cubicBezTo>
                  <a:cubicBezTo>
                    <a:pt x="-1699" y="327826"/>
                    <a:pt x="1069" y="319537"/>
                    <a:pt x="7528" y="315853"/>
                  </a:cubicBezTo>
                  <a:lnTo>
                    <a:pt x="296320" y="167578"/>
                  </a:lnTo>
                  <a:lnTo>
                    <a:pt x="281557" y="139949"/>
                  </a:lnTo>
                  <a:cubicBezTo>
                    <a:pt x="279712" y="135344"/>
                    <a:pt x="279712" y="129819"/>
                    <a:pt x="283402" y="126135"/>
                  </a:cubicBezTo>
                  <a:cubicBezTo>
                    <a:pt x="286170" y="121530"/>
                    <a:pt x="291706" y="119688"/>
                    <a:pt x="296320" y="121530"/>
                  </a:cubicBezTo>
                  <a:close/>
                  <a:moveTo>
                    <a:pt x="484451" y="100307"/>
                  </a:moveTo>
                  <a:cubicBezTo>
                    <a:pt x="492773" y="102156"/>
                    <a:pt x="502944" y="104930"/>
                    <a:pt x="502944" y="115101"/>
                  </a:cubicBezTo>
                  <a:cubicBezTo>
                    <a:pt x="502944" y="125273"/>
                    <a:pt x="493698" y="128971"/>
                    <a:pt x="484451" y="129896"/>
                  </a:cubicBezTo>
                  <a:close/>
                  <a:moveTo>
                    <a:pt x="475278" y="51633"/>
                  </a:moveTo>
                  <a:lnTo>
                    <a:pt x="475278" y="78263"/>
                  </a:lnTo>
                  <a:cubicBezTo>
                    <a:pt x="464232" y="76426"/>
                    <a:pt x="458708" y="71835"/>
                    <a:pt x="458708" y="64489"/>
                  </a:cubicBezTo>
                  <a:cubicBezTo>
                    <a:pt x="458708" y="58061"/>
                    <a:pt x="465152" y="51633"/>
                    <a:pt x="475278" y="51633"/>
                  </a:cubicBezTo>
                  <a:close/>
                  <a:moveTo>
                    <a:pt x="479865" y="23014"/>
                  </a:moveTo>
                  <a:cubicBezTo>
                    <a:pt x="477099" y="23014"/>
                    <a:pt x="475255" y="25775"/>
                    <a:pt x="475255" y="27617"/>
                  </a:cubicBezTo>
                  <a:lnTo>
                    <a:pt x="475255" y="35901"/>
                  </a:lnTo>
                  <a:cubicBezTo>
                    <a:pt x="456814" y="36822"/>
                    <a:pt x="439295" y="46948"/>
                    <a:pt x="439295" y="67200"/>
                  </a:cubicBezTo>
                  <a:cubicBezTo>
                    <a:pt x="439295" y="84691"/>
                    <a:pt x="453125" y="93896"/>
                    <a:pt x="475255" y="98499"/>
                  </a:cubicBezTo>
                  <a:lnTo>
                    <a:pt x="475255" y="129798"/>
                  </a:lnTo>
                  <a:cubicBezTo>
                    <a:pt x="450359" y="128877"/>
                    <a:pt x="463268" y="107704"/>
                    <a:pt x="446671" y="107704"/>
                  </a:cubicBezTo>
                  <a:cubicBezTo>
                    <a:pt x="441139" y="107704"/>
                    <a:pt x="437451" y="111387"/>
                    <a:pt x="437451" y="117830"/>
                  </a:cubicBezTo>
                  <a:cubicBezTo>
                    <a:pt x="437451" y="129798"/>
                    <a:pt x="450359" y="144526"/>
                    <a:pt x="475255" y="145447"/>
                  </a:cubicBezTo>
                  <a:lnTo>
                    <a:pt x="475255" y="154652"/>
                  </a:lnTo>
                  <a:cubicBezTo>
                    <a:pt x="475255" y="157414"/>
                    <a:pt x="477099" y="159255"/>
                    <a:pt x="479865" y="159255"/>
                  </a:cubicBezTo>
                  <a:cubicBezTo>
                    <a:pt x="482631" y="159255"/>
                    <a:pt x="484475" y="157414"/>
                    <a:pt x="484475" y="154652"/>
                  </a:cubicBezTo>
                  <a:lnTo>
                    <a:pt x="484475" y="145447"/>
                  </a:lnTo>
                  <a:cubicBezTo>
                    <a:pt x="506604" y="143606"/>
                    <a:pt x="522279" y="133480"/>
                    <a:pt x="522279" y="113228"/>
                  </a:cubicBezTo>
                  <a:cubicBezTo>
                    <a:pt x="522279" y="90214"/>
                    <a:pt x="504760" y="84691"/>
                    <a:pt x="484475" y="80088"/>
                  </a:cubicBezTo>
                  <a:lnTo>
                    <a:pt x="484475" y="51551"/>
                  </a:lnTo>
                  <a:cubicBezTo>
                    <a:pt x="501072" y="51551"/>
                    <a:pt x="501072" y="68121"/>
                    <a:pt x="511214" y="68121"/>
                  </a:cubicBezTo>
                  <a:cubicBezTo>
                    <a:pt x="515825" y="68121"/>
                    <a:pt x="520435" y="64439"/>
                    <a:pt x="520435" y="58915"/>
                  </a:cubicBezTo>
                  <a:cubicBezTo>
                    <a:pt x="520435" y="43266"/>
                    <a:pt x="496462" y="35901"/>
                    <a:pt x="484475" y="35901"/>
                  </a:cubicBezTo>
                  <a:lnTo>
                    <a:pt x="484475" y="27617"/>
                  </a:lnTo>
                  <a:cubicBezTo>
                    <a:pt x="484475" y="25775"/>
                    <a:pt x="482631" y="23014"/>
                    <a:pt x="479865" y="23014"/>
                  </a:cubicBezTo>
                  <a:close/>
                  <a:moveTo>
                    <a:pt x="479865" y="0"/>
                  </a:moveTo>
                  <a:cubicBezTo>
                    <a:pt x="529655" y="0"/>
                    <a:pt x="571147" y="40504"/>
                    <a:pt x="571147" y="91135"/>
                  </a:cubicBezTo>
                  <a:cubicBezTo>
                    <a:pt x="571147" y="141765"/>
                    <a:pt x="529655" y="182269"/>
                    <a:pt x="479865" y="182269"/>
                  </a:cubicBezTo>
                  <a:cubicBezTo>
                    <a:pt x="429152" y="182269"/>
                    <a:pt x="388582" y="141765"/>
                    <a:pt x="388582" y="91135"/>
                  </a:cubicBezTo>
                  <a:cubicBezTo>
                    <a:pt x="388582" y="40504"/>
                    <a:pt x="429152" y="0"/>
                    <a:pt x="479865" y="0"/>
                  </a:cubicBezTo>
                  <a:close/>
                </a:path>
              </a:pathLst>
            </a:custGeom>
            <a:gradFill flip="none" rotWithShape="1">
              <a:gsLst>
                <a:gs pos="0">
                  <a:schemeClr val="accent2"/>
                </a:gs>
                <a:gs pos="100000">
                  <a:schemeClr val="accent2">
                    <a:alpha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组合 44"/>
          <p:cNvGrpSpPr/>
          <p:nvPr/>
        </p:nvGrpSpPr>
        <p:grpSpPr>
          <a:xfrm>
            <a:off x="6046625" y="4451561"/>
            <a:ext cx="5029646" cy="1718547"/>
            <a:chOff x="6850573" y="4595719"/>
            <a:chExt cx="4668326" cy="1718547"/>
          </a:xfrm>
        </p:grpSpPr>
        <p:sp>
          <p:nvSpPr>
            <p:cNvPr id="28" name="ComponentBackground3"/>
            <p:cNvSpPr/>
            <p:nvPr/>
          </p:nvSpPr>
          <p:spPr>
            <a:xfrm>
              <a:off x="6850573" y="4595719"/>
              <a:ext cx="4668326" cy="1718547"/>
            </a:xfrm>
            <a:prstGeom prst="roundRect">
              <a:avLst>
                <a:gd name="adj" fmla="val 5490"/>
              </a:avLst>
            </a:prstGeom>
            <a:solidFill>
              <a:srgbClr val="FFFFFF">
                <a:alpha val="90000"/>
              </a:srgbClr>
            </a:solidFill>
            <a:ln w="6350">
              <a:noFill/>
            </a:ln>
            <a:effectLst>
              <a:outerShdw blurRad="254000" dist="38100" dir="2160000" algn="tl"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3"/>
            <p:cNvSpPr txBox="1"/>
            <p:nvPr/>
          </p:nvSpPr>
          <p:spPr>
            <a:xfrm>
              <a:off x="7402592" y="5409085"/>
              <a:ext cx="3991122" cy="720929"/>
            </a:xfrm>
            <a:prstGeom prst="rect">
              <a:avLst/>
            </a:prstGeom>
            <a:noFill/>
          </p:spPr>
          <p:txBody>
            <a:bodyPr wrap="squar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AI+</a:t>
              </a:r>
              <a:r>
                <a:rPr lang="zh-CN" altLang="en-US" sz="1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数智化提升现场安全管控效率</a:t>
              </a:r>
              <a:endParaRPr lang="en-US" altLang="zh-CN" sz="1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优化跨部门协调参与安全管理</a:t>
              </a:r>
              <a:endParaRPr lang="zh-CN" altLang="en-US" sz="1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Bullet3"/>
            <p:cNvSpPr txBox="1"/>
            <p:nvPr/>
          </p:nvSpPr>
          <p:spPr>
            <a:xfrm>
              <a:off x="7402592" y="4779971"/>
              <a:ext cx="3991122" cy="591014"/>
            </a:xfrm>
            <a:prstGeom prst="roundRect">
              <a:avLst>
                <a:gd name="adj" fmla="val 0"/>
              </a:avLst>
            </a:prstGeom>
          </p:spPr>
          <p:txBody>
            <a:bodyPr wrap="square" lIns="91440" tIns="45720" rIns="91440" bIns="45720" rtlCol="0" anchor="b"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b="1" i="0" dirty="0">
                  <a:solidFill>
                    <a:srgbClr val="404040"/>
                  </a:solidFill>
                  <a:effectLst/>
                  <a:latin typeface="Arial" panose="020B0604020202020204" pitchFamily="34" charset="0"/>
                  <a:ea typeface="微软雅黑" panose="020B0503020204020204" pitchFamily="34" charset="-122"/>
                  <a:cs typeface="+mn-ea"/>
                  <a:sym typeface="Arial" panose="020B0604020202020204" pitchFamily="34" charset="0"/>
                </a:rPr>
                <a:t>不负成本负担，用效率重构安全管理价值</a:t>
              </a:r>
              <a:endParaRPr lang="zh-CN" altLang="en-US" b="1" i="0" dirty="0">
                <a:solidFill>
                  <a:srgbClr val="404040"/>
                </a:solidFill>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Icon2"/>
            <p:cNvSpPr/>
            <p:nvPr/>
          </p:nvSpPr>
          <p:spPr>
            <a:xfrm>
              <a:off x="7000718" y="5212653"/>
              <a:ext cx="370363" cy="269867"/>
            </a:xfrm>
            <a:custGeom>
              <a:avLst/>
              <a:gdLst>
                <a:gd name="connsiteX0" fmla="*/ 599232 w 607134"/>
                <a:gd name="connsiteY0" fmla="*/ 258567 h 442390"/>
                <a:gd name="connsiteX1" fmla="*/ 600074 w 607134"/>
                <a:gd name="connsiteY1" fmla="*/ 258567 h 442390"/>
                <a:gd name="connsiteX2" fmla="*/ 606995 w 607134"/>
                <a:gd name="connsiteY2" fmla="*/ 266502 h 442390"/>
                <a:gd name="connsiteX3" fmla="*/ 604470 w 607134"/>
                <a:gd name="connsiteY3" fmla="*/ 320837 h 442390"/>
                <a:gd name="connsiteX4" fmla="*/ 600261 w 607134"/>
                <a:gd name="connsiteY4" fmla="*/ 328866 h 442390"/>
                <a:gd name="connsiteX5" fmla="*/ 597455 w 607134"/>
                <a:gd name="connsiteY5" fmla="*/ 329613 h 442390"/>
                <a:gd name="connsiteX6" fmla="*/ 592218 w 607134"/>
                <a:gd name="connsiteY6" fmla="*/ 326439 h 442390"/>
                <a:gd name="connsiteX7" fmla="*/ 575571 w 607134"/>
                <a:gd name="connsiteY7" fmla="*/ 309728 h 442390"/>
                <a:gd name="connsiteX8" fmla="*/ 569304 w 607134"/>
                <a:gd name="connsiteY8" fmla="*/ 315983 h 442390"/>
                <a:gd name="connsiteX9" fmla="*/ 517959 w 607134"/>
                <a:gd name="connsiteY9" fmla="*/ 367236 h 442390"/>
                <a:gd name="connsiteX10" fmla="*/ 513283 w 607134"/>
                <a:gd name="connsiteY10" fmla="*/ 371811 h 442390"/>
                <a:gd name="connsiteX11" fmla="*/ 502060 w 607134"/>
                <a:gd name="connsiteY11" fmla="*/ 383014 h 442390"/>
                <a:gd name="connsiteX12" fmla="*/ 449218 w 607134"/>
                <a:gd name="connsiteY12" fmla="*/ 435855 h 442390"/>
                <a:gd name="connsiteX13" fmla="*/ 446225 w 607134"/>
                <a:gd name="connsiteY13" fmla="*/ 438842 h 442390"/>
                <a:gd name="connsiteX14" fmla="*/ 437621 w 607134"/>
                <a:gd name="connsiteY14" fmla="*/ 442390 h 442390"/>
                <a:gd name="connsiteX15" fmla="*/ 429016 w 607134"/>
                <a:gd name="connsiteY15" fmla="*/ 438842 h 442390"/>
                <a:gd name="connsiteX16" fmla="*/ 426024 w 607134"/>
                <a:gd name="connsiteY16" fmla="*/ 435855 h 442390"/>
                <a:gd name="connsiteX17" fmla="*/ 414801 w 607134"/>
                <a:gd name="connsiteY17" fmla="*/ 424652 h 442390"/>
                <a:gd name="connsiteX18" fmla="*/ 361959 w 607134"/>
                <a:gd name="connsiteY18" fmla="*/ 371811 h 442390"/>
                <a:gd name="connsiteX19" fmla="*/ 359340 w 607134"/>
                <a:gd name="connsiteY19" fmla="*/ 369197 h 442390"/>
                <a:gd name="connsiteX20" fmla="*/ 303786 w 607134"/>
                <a:gd name="connsiteY20" fmla="*/ 424652 h 442390"/>
                <a:gd name="connsiteX21" fmla="*/ 295182 w 607134"/>
                <a:gd name="connsiteY21" fmla="*/ 428200 h 442390"/>
                <a:gd name="connsiteX22" fmla="*/ 286577 w 607134"/>
                <a:gd name="connsiteY22" fmla="*/ 424652 h 442390"/>
                <a:gd name="connsiteX23" fmla="*/ 283585 w 607134"/>
                <a:gd name="connsiteY23" fmla="*/ 421664 h 442390"/>
                <a:gd name="connsiteX24" fmla="*/ 283585 w 607134"/>
                <a:gd name="connsiteY24" fmla="*/ 404300 h 442390"/>
                <a:gd name="connsiteX25" fmla="*/ 347743 w 607134"/>
                <a:gd name="connsiteY25" fmla="*/ 340349 h 442390"/>
                <a:gd name="connsiteX26" fmla="*/ 350736 w 607134"/>
                <a:gd name="connsiteY26" fmla="*/ 337362 h 442390"/>
                <a:gd name="connsiteX27" fmla="*/ 359340 w 607134"/>
                <a:gd name="connsiteY27" fmla="*/ 333721 h 442390"/>
                <a:gd name="connsiteX28" fmla="*/ 367944 w 607134"/>
                <a:gd name="connsiteY28" fmla="*/ 337362 h 442390"/>
                <a:gd name="connsiteX29" fmla="*/ 370937 w 607134"/>
                <a:gd name="connsiteY29" fmla="*/ 340349 h 442390"/>
                <a:gd name="connsiteX30" fmla="*/ 382160 w 607134"/>
                <a:gd name="connsiteY30" fmla="*/ 351552 h 442390"/>
                <a:gd name="connsiteX31" fmla="*/ 435002 w 607134"/>
                <a:gd name="connsiteY31" fmla="*/ 404300 h 442390"/>
                <a:gd name="connsiteX32" fmla="*/ 437621 w 607134"/>
                <a:gd name="connsiteY32" fmla="*/ 406914 h 442390"/>
                <a:gd name="connsiteX33" fmla="*/ 481858 w 607134"/>
                <a:gd name="connsiteY33" fmla="*/ 362755 h 442390"/>
                <a:gd name="connsiteX34" fmla="*/ 493081 w 607134"/>
                <a:gd name="connsiteY34" fmla="*/ 351552 h 442390"/>
                <a:gd name="connsiteX35" fmla="*/ 497757 w 607134"/>
                <a:gd name="connsiteY35" fmla="*/ 346978 h 442390"/>
                <a:gd name="connsiteX36" fmla="*/ 549103 w 607134"/>
                <a:gd name="connsiteY36" fmla="*/ 295630 h 442390"/>
                <a:gd name="connsiteX37" fmla="*/ 555463 w 607134"/>
                <a:gd name="connsiteY37" fmla="*/ 289282 h 442390"/>
                <a:gd name="connsiteX38" fmla="*/ 538347 w 607134"/>
                <a:gd name="connsiteY38" fmla="*/ 272291 h 442390"/>
                <a:gd name="connsiteX39" fmla="*/ 536103 w 607134"/>
                <a:gd name="connsiteY39" fmla="*/ 264915 h 442390"/>
                <a:gd name="connsiteX40" fmla="*/ 543491 w 607134"/>
                <a:gd name="connsiteY40" fmla="*/ 261181 h 442390"/>
                <a:gd name="connsiteX41" fmla="*/ 357967 w 607134"/>
                <a:gd name="connsiteY41" fmla="*/ 251864 h 442390"/>
                <a:gd name="connsiteX42" fmla="*/ 358060 w 607134"/>
                <a:gd name="connsiteY42" fmla="*/ 251864 h 442390"/>
                <a:gd name="connsiteX43" fmla="*/ 358247 w 607134"/>
                <a:gd name="connsiteY43" fmla="*/ 251864 h 442390"/>
                <a:gd name="connsiteX44" fmla="*/ 358434 w 607134"/>
                <a:gd name="connsiteY44" fmla="*/ 251864 h 442390"/>
                <a:gd name="connsiteX45" fmla="*/ 366666 w 607134"/>
                <a:gd name="connsiteY45" fmla="*/ 298464 h 442390"/>
                <a:gd name="connsiteX46" fmla="*/ 370969 w 607134"/>
                <a:gd name="connsiteY46" fmla="*/ 310417 h 442390"/>
                <a:gd name="connsiteX47" fmla="*/ 359370 w 607134"/>
                <a:gd name="connsiteY47" fmla="*/ 308549 h 442390"/>
                <a:gd name="connsiteX48" fmla="*/ 344964 w 607134"/>
                <a:gd name="connsiteY48" fmla="*/ 311351 h 442390"/>
                <a:gd name="connsiteX49" fmla="*/ 349641 w 607134"/>
                <a:gd name="connsiteY49" fmla="*/ 298464 h 442390"/>
                <a:gd name="connsiteX50" fmla="*/ 357967 w 607134"/>
                <a:gd name="connsiteY50" fmla="*/ 251864 h 442390"/>
                <a:gd name="connsiteX51" fmla="*/ 300431 w 607134"/>
                <a:gd name="connsiteY51" fmla="*/ 226742 h 442390"/>
                <a:gd name="connsiteX52" fmla="*/ 330633 w 607134"/>
                <a:gd name="connsiteY52" fmla="*/ 321784 h 442390"/>
                <a:gd name="connsiteX53" fmla="*/ 329979 w 607134"/>
                <a:gd name="connsiteY53" fmla="*/ 322531 h 442390"/>
                <a:gd name="connsiteX54" fmla="*/ 276775 w 607134"/>
                <a:gd name="connsiteY54" fmla="*/ 375748 h 442390"/>
                <a:gd name="connsiteX55" fmla="*/ 274250 w 607134"/>
                <a:gd name="connsiteY55" fmla="*/ 378175 h 442390"/>
                <a:gd name="connsiteX56" fmla="*/ 194023 w 607134"/>
                <a:gd name="connsiteY56" fmla="*/ 378175 h 442390"/>
                <a:gd name="connsiteX57" fmla="*/ 138668 w 607134"/>
                <a:gd name="connsiteY57" fmla="*/ 378175 h 442390"/>
                <a:gd name="connsiteX58" fmla="*/ 138294 w 607134"/>
                <a:gd name="connsiteY58" fmla="*/ 378175 h 442390"/>
                <a:gd name="connsiteX59" fmla="*/ 0 w 607134"/>
                <a:gd name="connsiteY59" fmla="*/ 378175 h 442390"/>
                <a:gd name="connsiteX60" fmla="*/ 35532 w 607134"/>
                <a:gd name="connsiteY60" fmla="*/ 276784 h 442390"/>
                <a:gd name="connsiteX61" fmla="*/ 89672 w 607134"/>
                <a:gd name="connsiteY61" fmla="*/ 250643 h 442390"/>
                <a:gd name="connsiteX62" fmla="*/ 115666 w 607134"/>
                <a:gd name="connsiteY62" fmla="*/ 332988 h 442390"/>
                <a:gd name="connsiteX63" fmla="*/ 119313 w 607134"/>
                <a:gd name="connsiteY63" fmla="*/ 344191 h 442390"/>
                <a:gd name="connsiteX64" fmla="*/ 131001 w 607134"/>
                <a:gd name="connsiteY64" fmla="*/ 311141 h 442390"/>
                <a:gd name="connsiteX65" fmla="*/ 138014 w 607134"/>
                <a:gd name="connsiteY65" fmla="*/ 271929 h 442390"/>
                <a:gd name="connsiteX66" fmla="*/ 138107 w 607134"/>
                <a:gd name="connsiteY66" fmla="*/ 271929 h 442390"/>
                <a:gd name="connsiteX67" fmla="*/ 138294 w 607134"/>
                <a:gd name="connsiteY67" fmla="*/ 271929 h 442390"/>
                <a:gd name="connsiteX68" fmla="*/ 138388 w 607134"/>
                <a:gd name="connsiteY68" fmla="*/ 271929 h 442390"/>
                <a:gd name="connsiteX69" fmla="*/ 138481 w 607134"/>
                <a:gd name="connsiteY69" fmla="*/ 271929 h 442390"/>
                <a:gd name="connsiteX70" fmla="*/ 145494 w 607134"/>
                <a:gd name="connsiteY70" fmla="*/ 311141 h 442390"/>
                <a:gd name="connsiteX71" fmla="*/ 157182 w 607134"/>
                <a:gd name="connsiteY71" fmla="*/ 344191 h 442390"/>
                <a:gd name="connsiteX72" fmla="*/ 160829 w 607134"/>
                <a:gd name="connsiteY72" fmla="*/ 332988 h 442390"/>
                <a:gd name="connsiteX73" fmla="*/ 186917 w 607134"/>
                <a:gd name="connsiteY73" fmla="*/ 250643 h 442390"/>
                <a:gd name="connsiteX74" fmla="*/ 218147 w 607134"/>
                <a:gd name="connsiteY74" fmla="*/ 267168 h 442390"/>
                <a:gd name="connsiteX75" fmla="*/ 236287 w 607134"/>
                <a:gd name="connsiteY75" fmla="*/ 257738 h 442390"/>
                <a:gd name="connsiteX76" fmla="*/ 300431 w 607134"/>
                <a:gd name="connsiteY76" fmla="*/ 226742 h 442390"/>
                <a:gd name="connsiteX77" fmla="*/ 415939 w 607134"/>
                <a:gd name="connsiteY77" fmla="*/ 226531 h 442390"/>
                <a:gd name="connsiteX78" fmla="*/ 480205 w 607134"/>
                <a:gd name="connsiteY78" fmla="*/ 257526 h 442390"/>
                <a:gd name="connsiteX79" fmla="*/ 516219 w 607134"/>
                <a:gd name="connsiteY79" fmla="*/ 293189 h 442390"/>
                <a:gd name="connsiteX80" fmla="*/ 480205 w 607134"/>
                <a:gd name="connsiteY80" fmla="*/ 329133 h 442390"/>
                <a:gd name="connsiteX81" fmla="*/ 475527 w 607134"/>
                <a:gd name="connsiteY81" fmla="*/ 333707 h 442390"/>
                <a:gd name="connsiteX82" fmla="*/ 464302 w 607134"/>
                <a:gd name="connsiteY82" fmla="*/ 344910 h 442390"/>
                <a:gd name="connsiteX83" fmla="*/ 437922 w 607134"/>
                <a:gd name="connsiteY83" fmla="*/ 371331 h 442390"/>
                <a:gd name="connsiteX84" fmla="*/ 400224 w 607134"/>
                <a:gd name="connsiteY84" fmla="*/ 333707 h 442390"/>
                <a:gd name="connsiteX85" fmla="*/ 388999 w 607134"/>
                <a:gd name="connsiteY85" fmla="*/ 322504 h 442390"/>
                <a:gd name="connsiteX86" fmla="*/ 386379 w 607134"/>
                <a:gd name="connsiteY86" fmla="*/ 319890 h 442390"/>
                <a:gd name="connsiteX87" fmla="*/ 507496 w 607134"/>
                <a:gd name="connsiteY87" fmla="*/ 81942 h 442390"/>
                <a:gd name="connsiteX88" fmla="*/ 511706 w 607134"/>
                <a:gd name="connsiteY88" fmla="*/ 81942 h 442390"/>
                <a:gd name="connsiteX89" fmla="*/ 521342 w 607134"/>
                <a:gd name="connsiteY89" fmla="*/ 91561 h 442390"/>
                <a:gd name="connsiteX90" fmla="*/ 528171 w 607134"/>
                <a:gd name="connsiteY90" fmla="*/ 99405 h 442390"/>
                <a:gd name="connsiteX91" fmla="*/ 543138 w 607134"/>
                <a:gd name="connsiteY91" fmla="*/ 103887 h 442390"/>
                <a:gd name="connsiteX92" fmla="*/ 546038 w 607134"/>
                <a:gd name="connsiteY92" fmla="*/ 109770 h 442390"/>
                <a:gd name="connsiteX93" fmla="*/ 542390 w 607134"/>
                <a:gd name="connsiteY93" fmla="*/ 122190 h 442390"/>
                <a:gd name="connsiteX94" fmla="*/ 536122 w 607134"/>
                <a:gd name="connsiteY94" fmla="*/ 124805 h 442390"/>
                <a:gd name="connsiteX95" fmla="*/ 512454 w 607134"/>
                <a:gd name="connsiteY95" fmla="*/ 120043 h 442390"/>
                <a:gd name="connsiteX96" fmla="*/ 506093 w 607134"/>
                <a:gd name="connsiteY96" fmla="*/ 121350 h 442390"/>
                <a:gd name="connsiteX97" fmla="*/ 503848 w 607134"/>
                <a:gd name="connsiteY97" fmla="*/ 137225 h 442390"/>
                <a:gd name="connsiteX98" fmla="*/ 514045 w 607134"/>
                <a:gd name="connsiteY98" fmla="*/ 143015 h 442390"/>
                <a:gd name="connsiteX99" fmla="*/ 532755 w 607134"/>
                <a:gd name="connsiteY99" fmla="*/ 151420 h 442390"/>
                <a:gd name="connsiteX100" fmla="*/ 543606 w 607134"/>
                <a:gd name="connsiteY100" fmla="*/ 202500 h 442390"/>
                <a:gd name="connsiteX101" fmla="*/ 524896 w 607134"/>
                <a:gd name="connsiteY101" fmla="*/ 214454 h 442390"/>
                <a:gd name="connsiteX102" fmla="*/ 520406 w 607134"/>
                <a:gd name="connsiteY102" fmla="*/ 220430 h 442390"/>
                <a:gd name="connsiteX103" fmla="*/ 520406 w 607134"/>
                <a:gd name="connsiteY103" fmla="*/ 230235 h 442390"/>
                <a:gd name="connsiteX104" fmla="*/ 516103 w 607134"/>
                <a:gd name="connsiteY104" fmla="*/ 234905 h 442390"/>
                <a:gd name="connsiteX105" fmla="*/ 505345 w 607134"/>
                <a:gd name="connsiteY105" fmla="*/ 234905 h 442390"/>
                <a:gd name="connsiteX106" fmla="*/ 500761 w 607134"/>
                <a:gd name="connsiteY106" fmla="*/ 230049 h 442390"/>
                <a:gd name="connsiteX107" fmla="*/ 500574 w 607134"/>
                <a:gd name="connsiteY107" fmla="*/ 222765 h 442390"/>
                <a:gd name="connsiteX108" fmla="*/ 495241 w 607134"/>
                <a:gd name="connsiteY108" fmla="*/ 216415 h 442390"/>
                <a:gd name="connsiteX109" fmla="*/ 476251 w 607134"/>
                <a:gd name="connsiteY109" fmla="*/ 210998 h 442390"/>
                <a:gd name="connsiteX110" fmla="*/ 472415 w 607134"/>
                <a:gd name="connsiteY110" fmla="*/ 202781 h 442390"/>
                <a:gd name="connsiteX111" fmla="*/ 475503 w 607134"/>
                <a:gd name="connsiteY111" fmla="*/ 191761 h 442390"/>
                <a:gd name="connsiteX112" fmla="*/ 481864 w 607134"/>
                <a:gd name="connsiteY112" fmla="*/ 189053 h 442390"/>
                <a:gd name="connsiteX113" fmla="*/ 503006 w 607134"/>
                <a:gd name="connsiteY113" fmla="*/ 195403 h 442390"/>
                <a:gd name="connsiteX114" fmla="*/ 516851 w 607134"/>
                <a:gd name="connsiteY114" fmla="*/ 193536 h 442390"/>
                <a:gd name="connsiteX115" fmla="*/ 519471 w 607134"/>
                <a:gd name="connsiteY115" fmla="*/ 174765 h 442390"/>
                <a:gd name="connsiteX116" fmla="*/ 511612 w 607134"/>
                <a:gd name="connsiteY116" fmla="*/ 170096 h 442390"/>
                <a:gd name="connsiteX117" fmla="*/ 490003 w 607134"/>
                <a:gd name="connsiteY117" fmla="*/ 160384 h 442390"/>
                <a:gd name="connsiteX118" fmla="*/ 472790 w 607134"/>
                <a:gd name="connsiteY118" fmla="*/ 131249 h 442390"/>
                <a:gd name="connsiteX119" fmla="*/ 496270 w 607134"/>
                <a:gd name="connsiteY119" fmla="*/ 101553 h 442390"/>
                <a:gd name="connsiteX120" fmla="*/ 502070 w 607134"/>
                <a:gd name="connsiteY120" fmla="*/ 93522 h 442390"/>
                <a:gd name="connsiteX121" fmla="*/ 502070 w 607134"/>
                <a:gd name="connsiteY121" fmla="*/ 87452 h 442390"/>
                <a:gd name="connsiteX122" fmla="*/ 507496 w 607134"/>
                <a:gd name="connsiteY122" fmla="*/ 81942 h 442390"/>
                <a:gd name="connsiteX123" fmla="*/ 134605 w 607134"/>
                <a:gd name="connsiteY123" fmla="*/ 60480 h 442390"/>
                <a:gd name="connsiteX124" fmla="*/ 169671 w 607134"/>
                <a:gd name="connsiteY124" fmla="*/ 67763 h 442390"/>
                <a:gd name="connsiteX125" fmla="*/ 186690 w 607134"/>
                <a:gd name="connsiteY125" fmla="*/ 83637 h 442390"/>
                <a:gd name="connsiteX126" fmla="*/ 205392 w 607134"/>
                <a:gd name="connsiteY126" fmla="*/ 143119 h 442390"/>
                <a:gd name="connsiteX127" fmla="*/ 202961 w 607134"/>
                <a:gd name="connsiteY127" fmla="*/ 152176 h 442390"/>
                <a:gd name="connsiteX128" fmla="*/ 208946 w 607134"/>
                <a:gd name="connsiteY128" fmla="*/ 177108 h 442390"/>
                <a:gd name="connsiteX129" fmla="*/ 196789 w 607134"/>
                <a:gd name="connsiteY129" fmla="*/ 198118 h 442390"/>
                <a:gd name="connsiteX130" fmla="*/ 154336 w 607134"/>
                <a:gd name="connsiteY130" fmla="*/ 250596 h 442390"/>
                <a:gd name="connsiteX131" fmla="*/ 123291 w 607134"/>
                <a:gd name="connsiteY131" fmla="*/ 250596 h 442390"/>
                <a:gd name="connsiteX132" fmla="*/ 80837 w 607134"/>
                <a:gd name="connsiteY132" fmla="*/ 198118 h 442390"/>
                <a:gd name="connsiteX133" fmla="*/ 69055 w 607134"/>
                <a:gd name="connsiteY133" fmla="*/ 177108 h 442390"/>
                <a:gd name="connsiteX134" fmla="*/ 75040 w 607134"/>
                <a:gd name="connsiteY134" fmla="*/ 152176 h 442390"/>
                <a:gd name="connsiteX135" fmla="*/ 72515 w 607134"/>
                <a:gd name="connsiteY135" fmla="*/ 143119 h 442390"/>
                <a:gd name="connsiteX136" fmla="*/ 72421 w 607134"/>
                <a:gd name="connsiteY136" fmla="*/ 113892 h 442390"/>
                <a:gd name="connsiteX137" fmla="*/ 89440 w 607134"/>
                <a:gd name="connsiteY137" fmla="*/ 84011 h 442390"/>
                <a:gd name="connsiteX138" fmla="*/ 105337 w 607134"/>
                <a:gd name="connsiteY138" fmla="*/ 70938 h 442390"/>
                <a:gd name="connsiteX139" fmla="*/ 120672 w 607134"/>
                <a:gd name="connsiteY139" fmla="*/ 63094 h 442390"/>
                <a:gd name="connsiteX140" fmla="*/ 134605 w 607134"/>
                <a:gd name="connsiteY140" fmla="*/ 60480 h 442390"/>
                <a:gd name="connsiteX141" fmla="*/ 352835 w 607134"/>
                <a:gd name="connsiteY141" fmla="*/ 356 h 442390"/>
                <a:gd name="connsiteX142" fmla="*/ 394262 w 607134"/>
                <a:gd name="connsiteY142" fmla="*/ 9042 h 442390"/>
                <a:gd name="connsiteX143" fmla="*/ 414461 w 607134"/>
                <a:gd name="connsiteY143" fmla="*/ 27720 h 442390"/>
                <a:gd name="connsiteX144" fmla="*/ 436624 w 607134"/>
                <a:gd name="connsiteY144" fmla="*/ 97951 h 442390"/>
                <a:gd name="connsiteX145" fmla="*/ 433819 w 607134"/>
                <a:gd name="connsiteY145" fmla="*/ 108784 h 442390"/>
                <a:gd name="connsiteX146" fmla="*/ 440926 w 607134"/>
                <a:gd name="connsiteY146" fmla="*/ 138296 h 442390"/>
                <a:gd name="connsiteX147" fmla="*/ 426525 w 607134"/>
                <a:gd name="connsiteY147" fmla="*/ 163045 h 442390"/>
                <a:gd name="connsiteX148" fmla="*/ 376401 w 607134"/>
                <a:gd name="connsiteY148" fmla="*/ 224964 h 442390"/>
                <a:gd name="connsiteX149" fmla="*/ 339743 w 607134"/>
                <a:gd name="connsiteY149" fmla="*/ 225057 h 442390"/>
                <a:gd name="connsiteX150" fmla="*/ 289806 w 607134"/>
                <a:gd name="connsiteY150" fmla="*/ 163232 h 442390"/>
                <a:gd name="connsiteX151" fmla="*/ 275311 w 607134"/>
                <a:gd name="connsiteY151" fmla="*/ 138389 h 442390"/>
                <a:gd name="connsiteX152" fmla="*/ 282419 w 607134"/>
                <a:gd name="connsiteY152" fmla="*/ 108877 h 442390"/>
                <a:gd name="connsiteX153" fmla="*/ 279520 w 607134"/>
                <a:gd name="connsiteY153" fmla="*/ 98044 h 442390"/>
                <a:gd name="connsiteX154" fmla="*/ 279426 w 607134"/>
                <a:gd name="connsiteY154" fmla="*/ 63582 h 442390"/>
                <a:gd name="connsiteX155" fmla="*/ 299625 w 607134"/>
                <a:gd name="connsiteY155" fmla="*/ 28187 h 442390"/>
                <a:gd name="connsiteX156" fmla="*/ 318328 w 607134"/>
                <a:gd name="connsiteY156" fmla="*/ 12777 h 442390"/>
                <a:gd name="connsiteX157" fmla="*/ 336377 w 607134"/>
                <a:gd name="connsiteY157" fmla="*/ 3438 h 442390"/>
                <a:gd name="connsiteX158" fmla="*/ 352835 w 607134"/>
                <a:gd name="connsiteY158" fmla="*/ 356 h 44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607134" h="442390">
                  <a:moveTo>
                    <a:pt x="599232" y="258567"/>
                  </a:moveTo>
                  <a:lnTo>
                    <a:pt x="600074" y="258567"/>
                  </a:lnTo>
                  <a:cubicBezTo>
                    <a:pt x="605499" y="258567"/>
                    <a:pt x="607743" y="261088"/>
                    <a:pt x="606995" y="266502"/>
                  </a:cubicBezTo>
                  <a:cubicBezTo>
                    <a:pt x="606247" y="284707"/>
                    <a:pt x="605218" y="302726"/>
                    <a:pt x="604470" y="320837"/>
                  </a:cubicBezTo>
                  <a:cubicBezTo>
                    <a:pt x="604376" y="324198"/>
                    <a:pt x="603628" y="326999"/>
                    <a:pt x="600261" y="328866"/>
                  </a:cubicBezTo>
                  <a:cubicBezTo>
                    <a:pt x="599232" y="329426"/>
                    <a:pt x="598391" y="329613"/>
                    <a:pt x="597455" y="329613"/>
                  </a:cubicBezTo>
                  <a:cubicBezTo>
                    <a:pt x="595398" y="329613"/>
                    <a:pt x="593901" y="328026"/>
                    <a:pt x="592218" y="326439"/>
                  </a:cubicBezTo>
                  <a:lnTo>
                    <a:pt x="575571" y="309728"/>
                  </a:lnTo>
                  <a:lnTo>
                    <a:pt x="569304" y="315983"/>
                  </a:lnTo>
                  <a:lnTo>
                    <a:pt x="517959" y="367236"/>
                  </a:lnTo>
                  <a:lnTo>
                    <a:pt x="513283" y="371811"/>
                  </a:lnTo>
                  <a:lnTo>
                    <a:pt x="502060" y="383014"/>
                  </a:lnTo>
                  <a:lnTo>
                    <a:pt x="449218" y="435855"/>
                  </a:lnTo>
                  <a:lnTo>
                    <a:pt x="446225" y="438842"/>
                  </a:lnTo>
                  <a:cubicBezTo>
                    <a:pt x="443887" y="441176"/>
                    <a:pt x="440707" y="442390"/>
                    <a:pt x="437621" y="442390"/>
                  </a:cubicBezTo>
                  <a:cubicBezTo>
                    <a:pt x="434534" y="442390"/>
                    <a:pt x="431355" y="441176"/>
                    <a:pt x="429016" y="438842"/>
                  </a:cubicBezTo>
                  <a:lnTo>
                    <a:pt x="426024" y="435855"/>
                  </a:lnTo>
                  <a:lnTo>
                    <a:pt x="414801" y="424652"/>
                  </a:lnTo>
                  <a:lnTo>
                    <a:pt x="361959" y="371811"/>
                  </a:lnTo>
                  <a:lnTo>
                    <a:pt x="359340" y="369197"/>
                  </a:lnTo>
                  <a:lnTo>
                    <a:pt x="303786" y="424652"/>
                  </a:lnTo>
                  <a:cubicBezTo>
                    <a:pt x="301448" y="426986"/>
                    <a:pt x="298362" y="428200"/>
                    <a:pt x="295182" y="428200"/>
                  </a:cubicBezTo>
                  <a:cubicBezTo>
                    <a:pt x="292095" y="428200"/>
                    <a:pt x="289009" y="426986"/>
                    <a:pt x="286577" y="424652"/>
                  </a:cubicBezTo>
                  <a:lnTo>
                    <a:pt x="283585" y="421664"/>
                  </a:lnTo>
                  <a:cubicBezTo>
                    <a:pt x="278908" y="416903"/>
                    <a:pt x="278908" y="409061"/>
                    <a:pt x="283585" y="404300"/>
                  </a:cubicBezTo>
                  <a:lnTo>
                    <a:pt x="347743" y="340349"/>
                  </a:lnTo>
                  <a:lnTo>
                    <a:pt x="350736" y="337362"/>
                  </a:lnTo>
                  <a:cubicBezTo>
                    <a:pt x="353074" y="335028"/>
                    <a:pt x="356160" y="333721"/>
                    <a:pt x="359340" y="333721"/>
                  </a:cubicBezTo>
                  <a:cubicBezTo>
                    <a:pt x="362426" y="333721"/>
                    <a:pt x="365513" y="335028"/>
                    <a:pt x="367944" y="337362"/>
                  </a:cubicBezTo>
                  <a:lnTo>
                    <a:pt x="370937" y="340349"/>
                  </a:lnTo>
                  <a:lnTo>
                    <a:pt x="382160" y="351552"/>
                  </a:lnTo>
                  <a:lnTo>
                    <a:pt x="435002" y="404300"/>
                  </a:lnTo>
                  <a:lnTo>
                    <a:pt x="437621" y="406914"/>
                  </a:lnTo>
                  <a:lnTo>
                    <a:pt x="481858" y="362755"/>
                  </a:lnTo>
                  <a:lnTo>
                    <a:pt x="493081" y="351552"/>
                  </a:lnTo>
                  <a:lnTo>
                    <a:pt x="497757" y="346978"/>
                  </a:lnTo>
                  <a:lnTo>
                    <a:pt x="549103" y="295630"/>
                  </a:lnTo>
                  <a:lnTo>
                    <a:pt x="555463" y="289282"/>
                  </a:lnTo>
                  <a:cubicBezTo>
                    <a:pt x="549758" y="283680"/>
                    <a:pt x="544146" y="277986"/>
                    <a:pt x="538347" y="272291"/>
                  </a:cubicBezTo>
                  <a:cubicBezTo>
                    <a:pt x="536383" y="270237"/>
                    <a:pt x="534513" y="268370"/>
                    <a:pt x="536103" y="264915"/>
                  </a:cubicBezTo>
                  <a:cubicBezTo>
                    <a:pt x="537786" y="261461"/>
                    <a:pt x="540592" y="261274"/>
                    <a:pt x="543491" y="261181"/>
                  </a:cubicBezTo>
                  <a:close/>
                  <a:moveTo>
                    <a:pt x="357967" y="251864"/>
                  </a:moveTo>
                  <a:lnTo>
                    <a:pt x="358060" y="251864"/>
                  </a:lnTo>
                  <a:lnTo>
                    <a:pt x="358247" y="251864"/>
                  </a:lnTo>
                  <a:lnTo>
                    <a:pt x="358434" y="251864"/>
                  </a:lnTo>
                  <a:cubicBezTo>
                    <a:pt x="364328" y="251864"/>
                    <a:pt x="398658" y="254012"/>
                    <a:pt x="366666" y="298464"/>
                  </a:cubicBezTo>
                  <a:lnTo>
                    <a:pt x="370969" y="310417"/>
                  </a:lnTo>
                  <a:cubicBezTo>
                    <a:pt x="367228" y="309110"/>
                    <a:pt x="363299" y="308549"/>
                    <a:pt x="359370" y="308549"/>
                  </a:cubicBezTo>
                  <a:cubicBezTo>
                    <a:pt x="354318" y="308549"/>
                    <a:pt x="349454" y="309483"/>
                    <a:pt x="344964" y="311351"/>
                  </a:cubicBezTo>
                  <a:lnTo>
                    <a:pt x="349641" y="298464"/>
                  </a:lnTo>
                  <a:cubicBezTo>
                    <a:pt x="317649" y="254012"/>
                    <a:pt x="351980" y="251864"/>
                    <a:pt x="357967" y="251864"/>
                  </a:cubicBezTo>
                  <a:close/>
                  <a:moveTo>
                    <a:pt x="300431" y="226742"/>
                  </a:moveTo>
                  <a:lnTo>
                    <a:pt x="330633" y="321784"/>
                  </a:lnTo>
                  <a:lnTo>
                    <a:pt x="329979" y="322531"/>
                  </a:lnTo>
                  <a:lnTo>
                    <a:pt x="276775" y="375748"/>
                  </a:lnTo>
                  <a:lnTo>
                    <a:pt x="274250" y="378175"/>
                  </a:lnTo>
                  <a:lnTo>
                    <a:pt x="194023" y="378175"/>
                  </a:lnTo>
                  <a:lnTo>
                    <a:pt x="138668" y="378175"/>
                  </a:lnTo>
                  <a:lnTo>
                    <a:pt x="138294" y="378175"/>
                  </a:lnTo>
                  <a:lnTo>
                    <a:pt x="0" y="378175"/>
                  </a:lnTo>
                  <a:cubicBezTo>
                    <a:pt x="748" y="320851"/>
                    <a:pt x="-1589" y="290228"/>
                    <a:pt x="35532" y="276784"/>
                  </a:cubicBezTo>
                  <a:cubicBezTo>
                    <a:pt x="69288" y="263807"/>
                    <a:pt x="89672" y="250643"/>
                    <a:pt x="89672" y="250643"/>
                  </a:cubicBezTo>
                  <a:lnTo>
                    <a:pt x="115666" y="332988"/>
                  </a:lnTo>
                  <a:lnTo>
                    <a:pt x="119313" y="344191"/>
                  </a:lnTo>
                  <a:lnTo>
                    <a:pt x="131001" y="311141"/>
                  </a:lnTo>
                  <a:cubicBezTo>
                    <a:pt x="104071" y="273796"/>
                    <a:pt x="133058" y="271929"/>
                    <a:pt x="138014" y="271929"/>
                  </a:cubicBezTo>
                  <a:lnTo>
                    <a:pt x="138107" y="271929"/>
                  </a:lnTo>
                  <a:lnTo>
                    <a:pt x="138294" y="271929"/>
                  </a:lnTo>
                  <a:lnTo>
                    <a:pt x="138388" y="271929"/>
                  </a:lnTo>
                  <a:lnTo>
                    <a:pt x="138481" y="271929"/>
                  </a:lnTo>
                  <a:cubicBezTo>
                    <a:pt x="143530" y="271929"/>
                    <a:pt x="172330" y="273796"/>
                    <a:pt x="145494" y="311141"/>
                  </a:cubicBezTo>
                  <a:lnTo>
                    <a:pt x="157182" y="344191"/>
                  </a:lnTo>
                  <a:lnTo>
                    <a:pt x="160829" y="332988"/>
                  </a:lnTo>
                  <a:lnTo>
                    <a:pt x="186917" y="250643"/>
                  </a:lnTo>
                  <a:cubicBezTo>
                    <a:pt x="186917" y="250643"/>
                    <a:pt x="198231" y="257925"/>
                    <a:pt x="218147" y="267168"/>
                  </a:cubicBezTo>
                  <a:cubicBezTo>
                    <a:pt x="223196" y="263433"/>
                    <a:pt x="228994" y="260352"/>
                    <a:pt x="236287" y="257738"/>
                  </a:cubicBezTo>
                  <a:cubicBezTo>
                    <a:pt x="276401" y="242427"/>
                    <a:pt x="300431" y="226742"/>
                    <a:pt x="300431" y="226742"/>
                  </a:cubicBezTo>
                  <a:close/>
                  <a:moveTo>
                    <a:pt x="415939" y="226531"/>
                  </a:moveTo>
                  <a:cubicBezTo>
                    <a:pt x="415939" y="226531"/>
                    <a:pt x="439980" y="242215"/>
                    <a:pt x="480205" y="257526"/>
                  </a:cubicBezTo>
                  <a:cubicBezTo>
                    <a:pt x="500223" y="264902"/>
                    <a:pt x="510700" y="276478"/>
                    <a:pt x="516219" y="293189"/>
                  </a:cubicBezTo>
                  <a:lnTo>
                    <a:pt x="480205" y="329133"/>
                  </a:lnTo>
                  <a:lnTo>
                    <a:pt x="475527" y="333707"/>
                  </a:lnTo>
                  <a:lnTo>
                    <a:pt x="464302" y="344910"/>
                  </a:lnTo>
                  <a:lnTo>
                    <a:pt x="437922" y="371331"/>
                  </a:lnTo>
                  <a:lnTo>
                    <a:pt x="400224" y="333707"/>
                  </a:lnTo>
                  <a:lnTo>
                    <a:pt x="388999" y="322504"/>
                  </a:lnTo>
                  <a:lnTo>
                    <a:pt x="386379" y="319890"/>
                  </a:lnTo>
                  <a:close/>
                  <a:moveTo>
                    <a:pt x="507496" y="81942"/>
                  </a:moveTo>
                  <a:lnTo>
                    <a:pt x="511706" y="81942"/>
                  </a:lnTo>
                  <a:cubicBezTo>
                    <a:pt x="521342" y="81942"/>
                    <a:pt x="521342" y="81942"/>
                    <a:pt x="521342" y="91561"/>
                  </a:cubicBezTo>
                  <a:cubicBezTo>
                    <a:pt x="521435" y="98284"/>
                    <a:pt x="521435" y="98284"/>
                    <a:pt x="528171" y="99405"/>
                  </a:cubicBezTo>
                  <a:cubicBezTo>
                    <a:pt x="533409" y="100245"/>
                    <a:pt x="538367" y="101739"/>
                    <a:pt x="543138" y="103887"/>
                  </a:cubicBezTo>
                  <a:cubicBezTo>
                    <a:pt x="545851" y="105101"/>
                    <a:pt x="546880" y="106969"/>
                    <a:pt x="546038" y="109770"/>
                  </a:cubicBezTo>
                  <a:cubicBezTo>
                    <a:pt x="544916" y="113973"/>
                    <a:pt x="543793" y="118082"/>
                    <a:pt x="542390" y="122190"/>
                  </a:cubicBezTo>
                  <a:cubicBezTo>
                    <a:pt x="541174" y="126019"/>
                    <a:pt x="539864" y="126579"/>
                    <a:pt x="536122" y="124805"/>
                  </a:cubicBezTo>
                  <a:cubicBezTo>
                    <a:pt x="528638" y="121163"/>
                    <a:pt x="520780" y="119576"/>
                    <a:pt x="512454" y="120043"/>
                  </a:cubicBezTo>
                  <a:cubicBezTo>
                    <a:pt x="510209" y="120229"/>
                    <a:pt x="508058" y="120416"/>
                    <a:pt x="506093" y="121350"/>
                  </a:cubicBezTo>
                  <a:cubicBezTo>
                    <a:pt x="498890" y="124525"/>
                    <a:pt x="497767" y="132369"/>
                    <a:pt x="503848" y="137225"/>
                  </a:cubicBezTo>
                  <a:cubicBezTo>
                    <a:pt x="506841" y="139747"/>
                    <a:pt x="510490" y="141521"/>
                    <a:pt x="514045" y="143015"/>
                  </a:cubicBezTo>
                  <a:cubicBezTo>
                    <a:pt x="520312" y="145630"/>
                    <a:pt x="526767" y="148058"/>
                    <a:pt x="532755" y="151420"/>
                  </a:cubicBezTo>
                  <a:cubicBezTo>
                    <a:pt x="552026" y="162065"/>
                    <a:pt x="557077" y="186065"/>
                    <a:pt x="543606" y="202500"/>
                  </a:cubicBezTo>
                  <a:cubicBezTo>
                    <a:pt x="538648" y="208477"/>
                    <a:pt x="532380" y="212493"/>
                    <a:pt x="524896" y="214454"/>
                  </a:cubicBezTo>
                  <a:cubicBezTo>
                    <a:pt x="521716" y="215294"/>
                    <a:pt x="520312" y="217068"/>
                    <a:pt x="520406" y="220430"/>
                  </a:cubicBezTo>
                  <a:cubicBezTo>
                    <a:pt x="520593" y="223699"/>
                    <a:pt x="520406" y="227060"/>
                    <a:pt x="520406" y="230235"/>
                  </a:cubicBezTo>
                  <a:cubicBezTo>
                    <a:pt x="520406" y="233224"/>
                    <a:pt x="518909" y="234718"/>
                    <a:pt x="516103" y="234905"/>
                  </a:cubicBezTo>
                  <a:cubicBezTo>
                    <a:pt x="512454" y="234998"/>
                    <a:pt x="508993" y="234998"/>
                    <a:pt x="505345" y="234905"/>
                  </a:cubicBezTo>
                  <a:cubicBezTo>
                    <a:pt x="502258" y="234905"/>
                    <a:pt x="500761" y="233037"/>
                    <a:pt x="500761" y="230049"/>
                  </a:cubicBezTo>
                  <a:cubicBezTo>
                    <a:pt x="500574" y="227621"/>
                    <a:pt x="500574" y="225193"/>
                    <a:pt x="500574" y="222765"/>
                  </a:cubicBezTo>
                  <a:cubicBezTo>
                    <a:pt x="500480" y="217442"/>
                    <a:pt x="500387" y="217348"/>
                    <a:pt x="495241" y="216415"/>
                  </a:cubicBezTo>
                  <a:cubicBezTo>
                    <a:pt x="488786" y="215294"/>
                    <a:pt x="482238" y="213800"/>
                    <a:pt x="476251" y="210998"/>
                  </a:cubicBezTo>
                  <a:cubicBezTo>
                    <a:pt x="471667" y="208757"/>
                    <a:pt x="471199" y="207450"/>
                    <a:pt x="472415" y="202781"/>
                  </a:cubicBezTo>
                  <a:cubicBezTo>
                    <a:pt x="473444" y="199139"/>
                    <a:pt x="474380" y="195403"/>
                    <a:pt x="475503" y="191761"/>
                  </a:cubicBezTo>
                  <a:cubicBezTo>
                    <a:pt x="476906" y="187559"/>
                    <a:pt x="478028" y="187092"/>
                    <a:pt x="481864" y="189053"/>
                  </a:cubicBezTo>
                  <a:cubicBezTo>
                    <a:pt x="488506" y="192508"/>
                    <a:pt x="495616" y="194563"/>
                    <a:pt x="503006" y="195403"/>
                  </a:cubicBezTo>
                  <a:cubicBezTo>
                    <a:pt x="507683" y="195870"/>
                    <a:pt x="512454" y="195403"/>
                    <a:pt x="516851" y="193536"/>
                  </a:cubicBezTo>
                  <a:cubicBezTo>
                    <a:pt x="525083" y="189894"/>
                    <a:pt x="526393" y="180462"/>
                    <a:pt x="519471" y="174765"/>
                  </a:cubicBezTo>
                  <a:cubicBezTo>
                    <a:pt x="517038" y="172711"/>
                    <a:pt x="514419" y="171404"/>
                    <a:pt x="511612" y="170096"/>
                  </a:cubicBezTo>
                  <a:cubicBezTo>
                    <a:pt x="504316" y="166921"/>
                    <a:pt x="496832" y="164493"/>
                    <a:pt x="490003" y="160384"/>
                  </a:cubicBezTo>
                  <a:cubicBezTo>
                    <a:pt x="479057" y="153848"/>
                    <a:pt x="471948" y="144696"/>
                    <a:pt x="472790" y="131249"/>
                  </a:cubicBezTo>
                  <a:cubicBezTo>
                    <a:pt x="473632" y="116121"/>
                    <a:pt x="482238" y="106595"/>
                    <a:pt x="496270" y="101553"/>
                  </a:cubicBezTo>
                  <a:cubicBezTo>
                    <a:pt x="501977" y="99498"/>
                    <a:pt x="502070" y="99498"/>
                    <a:pt x="502070" y="93522"/>
                  </a:cubicBezTo>
                  <a:lnTo>
                    <a:pt x="502070" y="87452"/>
                  </a:lnTo>
                  <a:cubicBezTo>
                    <a:pt x="502258" y="82876"/>
                    <a:pt x="503006" y="82129"/>
                    <a:pt x="507496" y="81942"/>
                  </a:cubicBezTo>
                  <a:close/>
                  <a:moveTo>
                    <a:pt x="134605" y="60480"/>
                  </a:moveTo>
                  <a:cubicBezTo>
                    <a:pt x="149847" y="59079"/>
                    <a:pt x="161443" y="62907"/>
                    <a:pt x="169671" y="67763"/>
                  </a:cubicBezTo>
                  <a:cubicBezTo>
                    <a:pt x="182015" y="74673"/>
                    <a:pt x="186690" y="83637"/>
                    <a:pt x="186690" y="83637"/>
                  </a:cubicBezTo>
                  <a:cubicBezTo>
                    <a:pt x="186690" y="83637"/>
                    <a:pt x="215024" y="85692"/>
                    <a:pt x="205392" y="143119"/>
                  </a:cubicBezTo>
                  <a:cubicBezTo>
                    <a:pt x="204831" y="146107"/>
                    <a:pt x="204083" y="149095"/>
                    <a:pt x="202961" y="152176"/>
                  </a:cubicBezTo>
                  <a:cubicBezTo>
                    <a:pt x="208572" y="151616"/>
                    <a:pt x="215117" y="154978"/>
                    <a:pt x="208946" y="177108"/>
                  </a:cubicBezTo>
                  <a:cubicBezTo>
                    <a:pt x="204270" y="193262"/>
                    <a:pt x="200062" y="197931"/>
                    <a:pt x="196789" y="198118"/>
                  </a:cubicBezTo>
                  <a:cubicBezTo>
                    <a:pt x="193797" y="217447"/>
                    <a:pt x="178368" y="241819"/>
                    <a:pt x="154336" y="250596"/>
                  </a:cubicBezTo>
                  <a:cubicBezTo>
                    <a:pt x="144330" y="254051"/>
                    <a:pt x="133390" y="254051"/>
                    <a:pt x="123291" y="250596"/>
                  </a:cubicBezTo>
                  <a:cubicBezTo>
                    <a:pt x="98698" y="242005"/>
                    <a:pt x="83829" y="217447"/>
                    <a:pt x="80837" y="198118"/>
                  </a:cubicBezTo>
                  <a:cubicBezTo>
                    <a:pt x="77658" y="197744"/>
                    <a:pt x="73263" y="193262"/>
                    <a:pt x="69055" y="177108"/>
                  </a:cubicBezTo>
                  <a:cubicBezTo>
                    <a:pt x="62696" y="154978"/>
                    <a:pt x="69429" y="151709"/>
                    <a:pt x="75040" y="152176"/>
                  </a:cubicBezTo>
                  <a:cubicBezTo>
                    <a:pt x="73917" y="149188"/>
                    <a:pt x="72982" y="146107"/>
                    <a:pt x="72515" y="143119"/>
                  </a:cubicBezTo>
                  <a:cubicBezTo>
                    <a:pt x="70551" y="132754"/>
                    <a:pt x="69990" y="123043"/>
                    <a:pt x="72421" y="113892"/>
                  </a:cubicBezTo>
                  <a:cubicBezTo>
                    <a:pt x="75227" y="101566"/>
                    <a:pt x="81959" y="91574"/>
                    <a:pt x="89440" y="84011"/>
                  </a:cubicBezTo>
                  <a:cubicBezTo>
                    <a:pt x="94209" y="78875"/>
                    <a:pt x="99539" y="74486"/>
                    <a:pt x="105337" y="70938"/>
                  </a:cubicBezTo>
                  <a:cubicBezTo>
                    <a:pt x="109919" y="67670"/>
                    <a:pt x="115062" y="64962"/>
                    <a:pt x="120672" y="63094"/>
                  </a:cubicBezTo>
                  <a:cubicBezTo>
                    <a:pt x="124974" y="61694"/>
                    <a:pt x="129649" y="60666"/>
                    <a:pt x="134605" y="60480"/>
                  </a:cubicBezTo>
                  <a:close/>
                  <a:moveTo>
                    <a:pt x="352835" y="356"/>
                  </a:moveTo>
                  <a:cubicBezTo>
                    <a:pt x="370790" y="-1325"/>
                    <a:pt x="384443" y="3158"/>
                    <a:pt x="394262" y="9042"/>
                  </a:cubicBezTo>
                  <a:cubicBezTo>
                    <a:pt x="408944" y="16980"/>
                    <a:pt x="414461" y="27720"/>
                    <a:pt x="414461" y="27720"/>
                  </a:cubicBezTo>
                  <a:cubicBezTo>
                    <a:pt x="414461" y="27720"/>
                    <a:pt x="448033" y="30055"/>
                    <a:pt x="436624" y="97951"/>
                  </a:cubicBezTo>
                  <a:cubicBezTo>
                    <a:pt x="436063" y="101593"/>
                    <a:pt x="435035" y="105142"/>
                    <a:pt x="433819" y="108784"/>
                  </a:cubicBezTo>
                  <a:cubicBezTo>
                    <a:pt x="440365" y="108130"/>
                    <a:pt x="448407" y="112053"/>
                    <a:pt x="440926" y="138296"/>
                  </a:cubicBezTo>
                  <a:cubicBezTo>
                    <a:pt x="435409" y="157348"/>
                    <a:pt x="430452" y="162858"/>
                    <a:pt x="426525" y="163045"/>
                  </a:cubicBezTo>
                  <a:cubicBezTo>
                    <a:pt x="423065" y="185832"/>
                    <a:pt x="404829" y="214784"/>
                    <a:pt x="376401" y="224964"/>
                  </a:cubicBezTo>
                  <a:cubicBezTo>
                    <a:pt x="364712" y="229353"/>
                    <a:pt x="351619" y="229353"/>
                    <a:pt x="339743" y="225057"/>
                  </a:cubicBezTo>
                  <a:cubicBezTo>
                    <a:pt x="310847" y="214971"/>
                    <a:pt x="293266" y="186019"/>
                    <a:pt x="289806" y="163232"/>
                  </a:cubicBezTo>
                  <a:cubicBezTo>
                    <a:pt x="285879" y="162858"/>
                    <a:pt x="280922" y="157441"/>
                    <a:pt x="275311" y="138389"/>
                  </a:cubicBezTo>
                  <a:cubicBezTo>
                    <a:pt x="267830" y="112146"/>
                    <a:pt x="275685" y="108317"/>
                    <a:pt x="282419" y="108877"/>
                  </a:cubicBezTo>
                  <a:cubicBezTo>
                    <a:pt x="281203" y="105329"/>
                    <a:pt x="280174" y="101686"/>
                    <a:pt x="279520" y="98044"/>
                  </a:cubicBezTo>
                  <a:cubicBezTo>
                    <a:pt x="277182" y="85903"/>
                    <a:pt x="276527" y="74509"/>
                    <a:pt x="279426" y="63582"/>
                  </a:cubicBezTo>
                  <a:cubicBezTo>
                    <a:pt x="282886" y="49013"/>
                    <a:pt x="290741" y="37339"/>
                    <a:pt x="299625" y="28187"/>
                  </a:cubicBezTo>
                  <a:cubicBezTo>
                    <a:pt x="305236" y="22210"/>
                    <a:pt x="311595" y="16980"/>
                    <a:pt x="318328" y="12777"/>
                  </a:cubicBezTo>
                  <a:cubicBezTo>
                    <a:pt x="323659" y="8948"/>
                    <a:pt x="329831" y="5679"/>
                    <a:pt x="336377" y="3438"/>
                  </a:cubicBezTo>
                  <a:cubicBezTo>
                    <a:pt x="341520" y="1664"/>
                    <a:pt x="347037" y="543"/>
                    <a:pt x="352835" y="356"/>
                  </a:cubicBezTo>
                  <a:close/>
                </a:path>
              </a:pathLst>
            </a:custGeom>
            <a:gradFill flip="none" rotWithShape="1">
              <a:gsLst>
                <a:gs pos="0">
                  <a:schemeClr val="accent3"/>
                </a:gs>
                <a:gs pos="100000">
                  <a:schemeClr val="accent3">
                    <a:alpha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 name="组合 1"/>
          <p:cNvGrpSpPr/>
          <p:nvPr/>
        </p:nvGrpSpPr>
        <p:grpSpPr>
          <a:xfrm>
            <a:off x="338969" y="1665250"/>
            <a:ext cx="4971502" cy="3682758"/>
            <a:chOff x="1150949" y="4175192"/>
            <a:chExt cx="4971502" cy="3682758"/>
          </a:xfrm>
        </p:grpSpPr>
        <p:sp>
          <p:nvSpPr>
            <p:cNvPr id="15" name="圆: 空心 14"/>
            <p:cNvSpPr/>
            <p:nvPr/>
          </p:nvSpPr>
          <p:spPr>
            <a:xfrm>
              <a:off x="1150949" y="4175192"/>
              <a:ext cx="3682760" cy="3682758"/>
            </a:xfrm>
            <a:prstGeom prst="donut">
              <a:avLst>
                <a:gd name="adj" fmla="val 11975"/>
              </a:avLst>
            </a:prstGeom>
            <a:gradFill flip="none" rotWithShape="1">
              <a:gsLst>
                <a:gs pos="9000">
                  <a:schemeClr val="accent1">
                    <a:alpha val="0"/>
                  </a:schemeClr>
                </a:gs>
                <a:gs pos="100000">
                  <a:schemeClr val="accent1">
                    <a:alpha val="22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none" tIns="0" rtlCol="0" anchor="ctr" anchorCtr="0">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itle"/>
            <p:cNvSpPr/>
            <p:nvPr/>
          </p:nvSpPr>
          <p:spPr>
            <a:xfrm>
              <a:off x="1708336" y="4753771"/>
              <a:ext cx="2519197" cy="2514453"/>
            </a:xfrm>
            <a:prstGeom prst="ellipse">
              <a:avLst/>
            </a:prstGeom>
            <a:gradFill flip="none" rotWithShape="1">
              <a:gsLst>
                <a:gs pos="52000">
                  <a:schemeClr val="accent1"/>
                </a:gs>
                <a:gs pos="100000">
                  <a:schemeClr val="accent1">
                    <a:lumMod val="60000"/>
                    <a:lumOff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200000"/>
                </a:lnSpc>
              </a:pPr>
              <a:r>
                <a:rPr lang="zh-CN" altLang="en-US" sz="2400" b="1" dirty="0">
                  <a:latin typeface="Arial" panose="020B0604020202020204" pitchFamily="34" charset="0"/>
                  <a:ea typeface="微软雅黑" panose="020B0503020204020204" pitchFamily="34" charset="-122"/>
                  <a:cs typeface="+mn-ea"/>
                  <a:sym typeface="Arial" panose="020B0604020202020204" pitchFamily="34" charset="0"/>
                </a:rPr>
                <a:t>选择安胜达</a:t>
              </a:r>
              <a:endParaRPr lang="en-US" altLang="zh-CN" sz="24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图形 5"/>
            <p:cNvSpPr/>
            <p:nvPr/>
          </p:nvSpPr>
          <p:spPr>
            <a:xfrm flipH="1">
              <a:off x="4388508" y="4819703"/>
              <a:ext cx="1733943" cy="2399062"/>
            </a:xfrm>
            <a:custGeom>
              <a:avLst/>
              <a:gdLst>
                <a:gd name="connsiteX0" fmla="*/ 418338 w 418337"/>
                <a:gd name="connsiteY0" fmla="*/ 0 h 405764"/>
                <a:gd name="connsiteX1" fmla="*/ 418338 w 418337"/>
                <a:gd name="connsiteY1" fmla="*/ 405765 h 405764"/>
                <a:gd name="connsiteX2" fmla="*/ 201740 w 418337"/>
                <a:gd name="connsiteY2" fmla="*/ 305276 h 405764"/>
                <a:gd name="connsiteX3" fmla="*/ 180308 w 418337"/>
                <a:gd name="connsiteY3" fmla="*/ 305276 h 405764"/>
                <a:gd name="connsiteX4" fmla="*/ 180308 w 418337"/>
                <a:gd name="connsiteY4" fmla="*/ 405765 h 405764"/>
                <a:gd name="connsiteX5" fmla="*/ 0 w 418337"/>
                <a:gd name="connsiteY5" fmla="*/ 202883 h 405764"/>
                <a:gd name="connsiteX6" fmla="*/ 180308 w 418337"/>
                <a:gd name="connsiteY6" fmla="*/ 0 h 405764"/>
                <a:gd name="connsiteX7" fmla="*/ 180308 w 418337"/>
                <a:gd name="connsiteY7" fmla="*/ 100489 h 405764"/>
                <a:gd name="connsiteX8" fmla="*/ 201740 w 418337"/>
                <a:gd name="connsiteY8" fmla="*/ 100489 h 405764"/>
                <a:gd name="connsiteX9" fmla="*/ 418338 w 418337"/>
                <a:gd name="connsiteY9" fmla="*/ 0 h 405764"/>
                <a:gd name="connsiteX10" fmla="*/ 418338 w 418337"/>
                <a:gd name="connsiteY10" fmla="*/ 0 h 4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337" h="405764">
                  <a:moveTo>
                    <a:pt x="418338" y="0"/>
                  </a:moveTo>
                  <a:lnTo>
                    <a:pt x="418338" y="405765"/>
                  </a:lnTo>
                  <a:cubicBezTo>
                    <a:pt x="327470" y="313468"/>
                    <a:pt x="201740" y="305276"/>
                    <a:pt x="201740" y="305276"/>
                  </a:cubicBezTo>
                  <a:lnTo>
                    <a:pt x="180308" y="305276"/>
                  </a:lnTo>
                  <a:lnTo>
                    <a:pt x="180308" y="405765"/>
                  </a:lnTo>
                  <a:lnTo>
                    <a:pt x="0" y="202883"/>
                  </a:lnTo>
                  <a:lnTo>
                    <a:pt x="180308" y="0"/>
                  </a:lnTo>
                  <a:lnTo>
                    <a:pt x="180308" y="100489"/>
                  </a:lnTo>
                  <a:lnTo>
                    <a:pt x="201740" y="100489"/>
                  </a:lnTo>
                  <a:cubicBezTo>
                    <a:pt x="201740" y="100489"/>
                    <a:pt x="327470" y="92297"/>
                    <a:pt x="418338" y="0"/>
                  </a:cubicBezTo>
                  <a:lnTo>
                    <a:pt x="418338" y="0"/>
                  </a:lnTo>
                  <a:close/>
                </a:path>
              </a:pathLst>
            </a:custGeom>
            <a:gradFill flip="none" rotWithShape="1">
              <a:gsLst>
                <a:gs pos="100000">
                  <a:schemeClr val="accent1">
                    <a:alpha val="58000"/>
                  </a:schemeClr>
                </a:gs>
                <a:gs pos="80000">
                  <a:schemeClr val="accent1">
                    <a:alpha val="37000"/>
                  </a:schemeClr>
                </a:gs>
                <a:gs pos="0">
                  <a:schemeClr val="accent1">
                    <a:lumMod val="60000"/>
                    <a:lumOff val="40000"/>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cNvSpPr/>
          <p:nvPr/>
        </p:nvSpPr>
        <p:spPr>
          <a:xfrm>
            <a:off x="0" y="0"/>
            <a:ext cx="12192000" cy="6231598"/>
          </a:xfrm>
          <a:custGeom>
            <a:avLst/>
            <a:gdLst>
              <a:gd name="connsiteX0" fmla="*/ 0 w 12192000"/>
              <a:gd name="connsiteY0" fmla="*/ 0 h 6231598"/>
              <a:gd name="connsiteX1" fmla="*/ 7903210 w 12192000"/>
              <a:gd name="connsiteY1" fmla="*/ 0 h 6231598"/>
              <a:gd name="connsiteX2" fmla="*/ 12192000 w 12192000"/>
              <a:gd name="connsiteY2" fmla="*/ 0 h 6231598"/>
              <a:gd name="connsiteX3" fmla="*/ 12192000 w 12192000"/>
              <a:gd name="connsiteY3" fmla="*/ 6222473 h 6231598"/>
              <a:gd name="connsiteX4" fmla="*/ 12055009 w 12192000"/>
              <a:gd name="connsiteY4" fmla="*/ 6158521 h 6231598"/>
              <a:gd name="connsiteX5" fmla="*/ 9739969 w 12192000"/>
              <a:gd name="connsiteY5" fmla="*/ 6139213 h 6231598"/>
              <a:gd name="connsiteX6" fmla="*/ 6622585 w 12192000"/>
              <a:gd name="connsiteY6" fmla="*/ 5464693 h 6231598"/>
              <a:gd name="connsiteX7" fmla="*/ 3821153 w 12192000"/>
              <a:gd name="connsiteY7" fmla="*/ 4979881 h 6231598"/>
              <a:gd name="connsiteX8" fmla="*/ 1230354 w 12192000"/>
              <a:gd name="connsiteY8" fmla="*/ 4558306 h 6231598"/>
              <a:gd name="connsiteX9" fmla="*/ 60143 w 12192000"/>
              <a:gd name="connsiteY9" fmla="*/ 3631170 h 6231598"/>
              <a:gd name="connsiteX10" fmla="*/ 0 w 12192000"/>
              <a:gd name="connsiteY10" fmla="*/ 3588124 h 623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231598">
                <a:moveTo>
                  <a:pt x="0" y="0"/>
                </a:moveTo>
                <a:lnTo>
                  <a:pt x="7903210" y="0"/>
                </a:lnTo>
                <a:lnTo>
                  <a:pt x="12192000" y="0"/>
                </a:lnTo>
                <a:lnTo>
                  <a:pt x="12192000" y="6222473"/>
                </a:lnTo>
                <a:lnTo>
                  <a:pt x="12055009" y="6158521"/>
                </a:lnTo>
                <a:cubicBezTo>
                  <a:pt x="11212103" y="5795695"/>
                  <a:pt x="10661493" y="5991662"/>
                  <a:pt x="9739969" y="6139213"/>
                </a:cubicBezTo>
                <a:cubicBezTo>
                  <a:pt x="8686798" y="6307843"/>
                  <a:pt x="7717882" y="6328921"/>
                  <a:pt x="6622585" y="5464693"/>
                </a:cubicBezTo>
                <a:cubicBezTo>
                  <a:pt x="5527289" y="4600464"/>
                  <a:pt x="5042830" y="4516149"/>
                  <a:pt x="3821153" y="4979881"/>
                </a:cubicBezTo>
                <a:cubicBezTo>
                  <a:pt x="2599476" y="5443614"/>
                  <a:pt x="2009700" y="5232826"/>
                  <a:pt x="1230354" y="4558306"/>
                </a:cubicBezTo>
                <a:cubicBezTo>
                  <a:pt x="743263" y="4136731"/>
                  <a:pt x="313767" y="3813963"/>
                  <a:pt x="60143" y="3631170"/>
                </a:cubicBezTo>
                <a:lnTo>
                  <a:pt x="0" y="3588124"/>
                </a:lnTo>
                <a:close/>
              </a:path>
            </a:pathLst>
          </a:custGeom>
          <a:blipFill dpi="0" rotWithShape="1">
            <a:blip r:embed="rId1"/>
            <a:srcRect/>
            <a:stretch>
              <a:fillRect t="-15247" b="-15185"/>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ComponentBackground"/>
          <p:cNvSpPr/>
          <p:nvPr/>
        </p:nvSpPr>
        <p:spPr>
          <a:xfrm>
            <a:off x="963657" y="1596571"/>
            <a:ext cx="3715658" cy="4125803"/>
          </a:xfrm>
          <a:prstGeom prst="roundRect">
            <a:avLst>
              <a:gd name="adj" fmla="val 790"/>
            </a:avLst>
          </a:prstGeom>
          <a:solidFill>
            <a:srgbClr val="FFFFFF"/>
          </a:solidFill>
          <a:ln>
            <a:noFill/>
          </a:ln>
          <a:effectLst>
            <a:outerShdw blurRad="508000" dist="190500" dir="5400000" algn="t" rotWithShape="0">
              <a:schemeClr val="tx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 name="Line"/>
          <p:cNvCxnSpPr/>
          <p:nvPr/>
        </p:nvCxnSpPr>
        <p:spPr>
          <a:xfrm>
            <a:off x="1183201" y="3184522"/>
            <a:ext cx="65747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itle"/>
          <p:cNvSpPr txBox="1"/>
          <p:nvPr/>
        </p:nvSpPr>
        <p:spPr>
          <a:xfrm>
            <a:off x="1077931" y="2461260"/>
            <a:ext cx="3487112" cy="613742"/>
          </a:xfrm>
          <a:prstGeom prst="rect">
            <a:avLst/>
          </a:prstGeom>
          <a:noFill/>
        </p:spPr>
        <p:txBody>
          <a:bodyPr wrap="square" lIns="91440" tIns="45720" rIns="91440" bIns="45720" rtlCol="0" anchor="b">
            <a:norm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defTabSz="914400" rtl="0" eaLnBrk="1" fontAlgn="auto" latinLnBrk="0" hangingPunct="1">
              <a:spcBef>
                <a:spcPts val="0"/>
              </a:spcBef>
              <a:spcAft>
                <a:spcPts val="1000"/>
              </a:spcAft>
              <a:buClrTx/>
              <a:buSzTx/>
              <a:buFontTx/>
              <a:buNone/>
              <a:defRPr/>
            </a:pPr>
            <a:r>
              <a:rPr lang="zh-CN" altLang="en-US" b="1" spc="0" noProof="0" dirty="0">
                <a:ln>
                  <a:noFill/>
                </a:ln>
                <a:solidFill>
                  <a:schemeClr val="accent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法律法规平台</a:t>
            </a:r>
            <a:endParaRPr kumimoji="0" lang="zh-CN" altLang="en-US" b="1" i="0" u="none" strike="noStrike" kern="120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islide-3"/>
          <p:cNvSpPr/>
          <p:nvPr/>
        </p:nvSpPr>
        <p:spPr>
          <a:xfrm>
            <a:off x="3923972" y="5523028"/>
            <a:ext cx="398692" cy="398692"/>
          </a:xfrm>
          <a:prstGeom prst="rect">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254000" dist="1270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342900" indent="-342900" algn="ctr" defTabSz="895350">
              <a:buSzPct val="120000"/>
            </a:pPr>
            <a:endParaRPr lang="en-US" sz="1400" b="1">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islide-4"/>
          <p:cNvSpPr>
            <a:spLocks noChangeArrowheads="1"/>
          </p:cNvSpPr>
          <p:nvPr/>
        </p:nvSpPr>
        <p:spPr bwMode="auto">
          <a:xfrm>
            <a:off x="4073095" y="5640477"/>
            <a:ext cx="97769" cy="163794"/>
          </a:xfrm>
          <a:custGeom>
            <a:avLst/>
            <a:gdLst>
              <a:gd name="T0" fmla="*/ 96315 w 281"/>
              <a:gd name="T1" fmla="*/ 79795 h 472"/>
              <a:gd name="T2" fmla="*/ 96315 w 281"/>
              <a:gd name="T3" fmla="*/ 79795 h 472"/>
              <a:gd name="T4" fmla="*/ 10863 w 281"/>
              <a:gd name="T5" fmla="*/ 0 h 472"/>
              <a:gd name="T6" fmla="*/ 0 w 281"/>
              <a:gd name="T7" fmla="*/ 0 h 472"/>
              <a:gd name="T8" fmla="*/ 0 w 281"/>
              <a:gd name="T9" fmla="*/ 10471 h 472"/>
              <a:gd name="T10" fmla="*/ 80021 w 281"/>
              <a:gd name="T11" fmla="*/ 84849 h 472"/>
              <a:gd name="T12" fmla="*/ 0 w 281"/>
              <a:gd name="T13" fmla="*/ 159589 h 472"/>
              <a:gd name="T14" fmla="*/ 0 w 281"/>
              <a:gd name="T15" fmla="*/ 170060 h 472"/>
              <a:gd name="T16" fmla="*/ 10863 w 281"/>
              <a:gd name="T17" fmla="*/ 170060 h 472"/>
              <a:gd name="T18" fmla="*/ 96315 w 281"/>
              <a:gd name="T19" fmla="*/ 90265 h 472"/>
              <a:gd name="T20" fmla="*/ 101384 w 281"/>
              <a:gd name="T21" fmla="*/ 84849 h 472"/>
              <a:gd name="T22" fmla="*/ 96315 w 281"/>
              <a:gd name="T23" fmla="*/ 79795 h 4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1" h="472">
                <a:moveTo>
                  <a:pt x="266" y="221"/>
                </a:moveTo>
                <a:lnTo>
                  <a:pt x="266" y="221"/>
                </a:lnTo>
                <a:cubicBezTo>
                  <a:pt x="30" y="0"/>
                  <a:pt x="30" y="0"/>
                  <a:pt x="30" y="0"/>
                </a:cubicBezTo>
                <a:cubicBezTo>
                  <a:pt x="30" y="0"/>
                  <a:pt x="15" y="0"/>
                  <a:pt x="0" y="0"/>
                </a:cubicBezTo>
                <a:cubicBezTo>
                  <a:pt x="0" y="14"/>
                  <a:pt x="0" y="29"/>
                  <a:pt x="0" y="29"/>
                </a:cubicBezTo>
                <a:cubicBezTo>
                  <a:pt x="221" y="235"/>
                  <a:pt x="221" y="235"/>
                  <a:pt x="221" y="235"/>
                </a:cubicBezTo>
                <a:cubicBezTo>
                  <a:pt x="0" y="442"/>
                  <a:pt x="0" y="442"/>
                  <a:pt x="0" y="442"/>
                </a:cubicBezTo>
                <a:cubicBezTo>
                  <a:pt x="0" y="442"/>
                  <a:pt x="0" y="456"/>
                  <a:pt x="0" y="471"/>
                </a:cubicBezTo>
                <a:cubicBezTo>
                  <a:pt x="15" y="471"/>
                  <a:pt x="30" y="471"/>
                  <a:pt x="30" y="471"/>
                </a:cubicBezTo>
                <a:cubicBezTo>
                  <a:pt x="266" y="250"/>
                  <a:pt x="266" y="250"/>
                  <a:pt x="266" y="250"/>
                </a:cubicBezTo>
                <a:cubicBezTo>
                  <a:pt x="280" y="250"/>
                  <a:pt x="280" y="235"/>
                  <a:pt x="280" y="235"/>
                </a:cubicBezTo>
                <a:cubicBezTo>
                  <a:pt x="280" y="235"/>
                  <a:pt x="280" y="221"/>
                  <a:pt x="266" y="221"/>
                </a:cubicBezTo>
              </a:path>
            </a:pathLst>
          </a:custGeom>
          <a:solidFill>
            <a:srgbClr val="FFFFFF"/>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342900" indent="-342900" algn="ctr" defTabSz="895350">
              <a:buSzPct val="120000"/>
            </a:pPr>
            <a:endParaRPr lang="en-US" sz="1400"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p:cNvSpPr txBox="1"/>
          <p:nvPr/>
        </p:nvSpPr>
        <p:spPr>
          <a:xfrm>
            <a:off x="1078230" y="3350895"/>
            <a:ext cx="3452495" cy="1938020"/>
          </a:xfrm>
          <a:prstGeom prst="rect">
            <a:avLst/>
          </a:prstGeom>
          <a:noFill/>
        </p:spPr>
        <p:txBody>
          <a:bodyPr wrap="square">
            <a:spAutoFit/>
          </a:bodyPr>
          <a:lstStyle/>
          <a:p>
            <a:pPr algn="just">
              <a:lnSpc>
                <a:spcPct val="150000"/>
              </a:lnSpc>
            </a:pPr>
            <a:r>
              <a:rPr lang="zh-CN" altLang="en-US" sz="1600" b="1" dirty="0">
                <a:solidFill>
                  <a:srgbClr val="2F2F2F"/>
                </a:solidFill>
                <a:latin typeface="Arial" panose="020B0604020202020204" pitchFamily="34" charset="0"/>
                <a:ea typeface="微软雅黑" panose="020B0503020204020204" pitchFamily="34" charset="-122"/>
                <a:cs typeface="+mn-ea"/>
                <a:sym typeface="Arial" panose="020B0604020202020204" pitchFamily="34" charset="0"/>
              </a:rPr>
              <a:t>以</a:t>
            </a:r>
            <a:r>
              <a:rPr lang="en-US" altLang="zh-CN" sz="1600" b="1" dirty="0">
                <a:solidFill>
                  <a:srgbClr val="2F2F2F"/>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b="1" dirty="0">
                <a:solidFill>
                  <a:srgbClr val="2F2F2F"/>
                </a:solidFill>
                <a:latin typeface="Arial" panose="020B0604020202020204" pitchFamily="34" charset="0"/>
                <a:ea typeface="微软雅黑" panose="020B0503020204020204" pitchFamily="34" charset="-122"/>
                <a:cs typeface="+mn-ea"/>
                <a:sym typeface="Arial" panose="020B0604020202020204" pitchFamily="34" charset="0"/>
              </a:rPr>
              <a:t>条例驱动合规，数据赋能安全</a:t>
            </a:r>
            <a:r>
              <a:rPr lang="en-US" altLang="zh-CN" sz="1600" b="1" dirty="0">
                <a:solidFill>
                  <a:srgbClr val="2F2F2F"/>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b="1" dirty="0">
                <a:solidFill>
                  <a:srgbClr val="2F2F2F"/>
                </a:solidFill>
                <a:latin typeface="Arial" panose="020B0604020202020204" pitchFamily="34" charset="0"/>
                <a:ea typeface="微软雅黑" panose="020B0503020204020204" pitchFamily="34" charset="-122"/>
                <a:cs typeface="+mn-ea"/>
                <a:sym typeface="Arial" panose="020B0604020202020204" pitchFamily="34" charset="0"/>
              </a:rPr>
              <a:t>为理念，致力于打造智能化合规管理中枢，全面涵盖法律法规、标准规范、化学品管理三大块的便捷查询、时效管理以及引用校核等核心要素。</a:t>
            </a:r>
            <a:endParaRPr lang="zh-CN" altLang="en-US" sz="1600" b="1" dirty="0">
              <a:solidFill>
                <a:srgbClr val="2F2F2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computer-monitor-with-tentacles_38103"/>
          <p:cNvSpPr/>
          <p:nvPr/>
        </p:nvSpPr>
        <p:spPr>
          <a:xfrm>
            <a:off x="1129247" y="1772899"/>
            <a:ext cx="609685" cy="500331"/>
          </a:xfrm>
          <a:custGeom>
            <a:avLst/>
            <a:gdLst>
              <a:gd name="connsiteX0" fmla="*/ 265656 w 602089"/>
              <a:gd name="connsiteY0" fmla="*/ 464617 h 494098"/>
              <a:gd name="connsiteX1" fmla="*/ 265656 w 602089"/>
              <a:gd name="connsiteY1" fmla="*/ 477515 h 494098"/>
              <a:gd name="connsiteX2" fmla="*/ 373239 w 602089"/>
              <a:gd name="connsiteY2" fmla="*/ 477515 h 494098"/>
              <a:gd name="connsiteX3" fmla="*/ 373239 w 602089"/>
              <a:gd name="connsiteY3" fmla="*/ 464617 h 494098"/>
              <a:gd name="connsiteX4" fmla="*/ 257049 w 602089"/>
              <a:gd name="connsiteY4" fmla="*/ 448034 h 494098"/>
              <a:gd name="connsiteX5" fmla="*/ 381230 w 602089"/>
              <a:gd name="connsiteY5" fmla="*/ 448034 h 494098"/>
              <a:gd name="connsiteX6" fmla="*/ 389222 w 602089"/>
              <a:gd name="connsiteY6" fmla="*/ 456019 h 494098"/>
              <a:gd name="connsiteX7" fmla="*/ 389222 w 602089"/>
              <a:gd name="connsiteY7" fmla="*/ 486114 h 494098"/>
              <a:gd name="connsiteX8" fmla="*/ 381230 w 602089"/>
              <a:gd name="connsiteY8" fmla="*/ 494098 h 494098"/>
              <a:gd name="connsiteX9" fmla="*/ 257049 w 602089"/>
              <a:gd name="connsiteY9" fmla="*/ 494098 h 494098"/>
              <a:gd name="connsiteX10" fmla="*/ 249057 w 602089"/>
              <a:gd name="connsiteY10" fmla="*/ 486114 h 494098"/>
              <a:gd name="connsiteX11" fmla="*/ 249057 w 602089"/>
              <a:gd name="connsiteY11" fmla="*/ 456019 h 494098"/>
              <a:gd name="connsiteX12" fmla="*/ 257049 w 602089"/>
              <a:gd name="connsiteY12" fmla="*/ 448034 h 494098"/>
              <a:gd name="connsiteX13" fmla="*/ 92332 w 602089"/>
              <a:gd name="connsiteY13" fmla="*/ 320961 h 494098"/>
              <a:gd name="connsiteX14" fmla="*/ 92332 w 602089"/>
              <a:gd name="connsiteY14" fmla="*/ 425340 h 494098"/>
              <a:gd name="connsiteX15" fmla="*/ 536817 w 602089"/>
              <a:gd name="connsiteY15" fmla="*/ 425340 h 494098"/>
              <a:gd name="connsiteX16" fmla="*/ 536817 w 602089"/>
              <a:gd name="connsiteY16" fmla="*/ 346135 h 494098"/>
              <a:gd name="connsiteX17" fmla="*/ 469806 w 602089"/>
              <a:gd name="connsiteY17" fmla="*/ 406920 h 494098"/>
              <a:gd name="connsiteX18" fmla="*/ 465503 w 602089"/>
              <a:gd name="connsiteY18" fmla="*/ 408148 h 494098"/>
              <a:gd name="connsiteX19" fmla="*/ 176557 w 602089"/>
              <a:gd name="connsiteY19" fmla="*/ 408148 h 494098"/>
              <a:gd name="connsiteX20" fmla="*/ 119997 w 602089"/>
              <a:gd name="connsiteY20" fmla="*/ 386658 h 494098"/>
              <a:gd name="connsiteX21" fmla="*/ 92332 w 602089"/>
              <a:gd name="connsiteY21" fmla="*/ 320961 h 494098"/>
              <a:gd name="connsiteX22" fmla="*/ 536817 w 602089"/>
              <a:gd name="connsiteY22" fmla="*/ 137377 h 494098"/>
              <a:gd name="connsiteX23" fmla="*/ 465503 w 602089"/>
              <a:gd name="connsiteY23" fmla="*/ 174217 h 494098"/>
              <a:gd name="connsiteX24" fmla="*/ 399721 w 602089"/>
              <a:gd name="connsiteY24" fmla="*/ 213512 h 494098"/>
              <a:gd name="connsiteX25" fmla="*/ 412632 w 602089"/>
              <a:gd name="connsiteY25" fmla="*/ 257720 h 494098"/>
              <a:gd name="connsiteX26" fmla="*/ 421239 w 602089"/>
              <a:gd name="connsiteY26" fmla="*/ 272456 h 494098"/>
              <a:gd name="connsiteX27" fmla="*/ 442756 w 602089"/>
              <a:gd name="connsiteY27" fmla="*/ 266316 h 494098"/>
              <a:gd name="connsiteX28" fmla="*/ 536817 w 602089"/>
              <a:gd name="connsiteY28" fmla="*/ 217810 h 494098"/>
              <a:gd name="connsiteX29" fmla="*/ 331481 w 602089"/>
              <a:gd name="connsiteY29" fmla="*/ 82118 h 494098"/>
              <a:gd name="connsiteX30" fmla="*/ 306890 w 602089"/>
              <a:gd name="connsiteY30" fmla="*/ 109748 h 494098"/>
              <a:gd name="connsiteX31" fmla="*/ 264470 w 602089"/>
              <a:gd name="connsiteY31" fmla="*/ 179743 h 494098"/>
              <a:gd name="connsiteX32" fmla="*/ 314267 w 602089"/>
              <a:gd name="connsiteY32" fmla="*/ 250966 h 494098"/>
              <a:gd name="connsiteX33" fmla="*/ 340088 w 602089"/>
              <a:gd name="connsiteY33" fmla="*/ 126939 h 494098"/>
              <a:gd name="connsiteX34" fmla="*/ 389885 w 602089"/>
              <a:gd name="connsiteY34" fmla="*/ 103608 h 494098"/>
              <a:gd name="connsiteX35" fmla="*/ 473495 w 602089"/>
              <a:gd name="connsiteY35" fmla="*/ 82118 h 494098"/>
              <a:gd name="connsiteX36" fmla="*/ 92332 w 602089"/>
              <a:gd name="connsiteY36" fmla="*/ 82118 h 494098"/>
              <a:gd name="connsiteX37" fmla="*/ 92332 w 602089"/>
              <a:gd name="connsiteY37" fmla="*/ 131851 h 494098"/>
              <a:gd name="connsiteX38" fmla="*/ 92332 w 602089"/>
              <a:gd name="connsiteY38" fmla="*/ 132465 h 494098"/>
              <a:gd name="connsiteX39" fmla="*/ 163646 w 602089"/>
              <a:gd name="connsiteY39" fmla="*/ 236230 h 494098"/>
              <a:gd name="connsiteX40" fmla="*/ 214673 w 602089"/>
              <a:gd name="connsiteY40" fmla="*/ 301313 h 494098"/>
              <a:gd name="connsiteX41" fmla="*/ 238649 w 602089"/>
              <a:gd name="connsiteY41" fmla="*/ 305611 h 494098"/>
              <a:gd name="connsiteX42" fmla="*/ 179016 w 602089"/>
              <a:gd name="connsiteY42" fmla="*/ 181585 h 494098"/>
              <a:gd name="connsiteX43" fmla="*/ 238649 w 602089"/>
              <a:gd name="connsiteY43" fmla="*/ 100538 h 494098"/>
              <a:gd name="connsiteX44" fmla="*/ 271233 w 602089"/>
              <a:gd name="connsiteY44" fmla="*/ 82118 h 494098"/>
              <a:gd name="connsiteX45" fmla="*/ 322259 w 602089"/>
              <a:gd name="connsiteY45" fmla="*/ 29314 h 494098"/>
              <a:gd name="connsiteX46" fmla="*/ 298283 w 602089"/>
              <a:gd name="connsiteY46" fmla="*/ 79048 h 494098"/>
              <a:gd name="connsiteX47" fmla="*/ 297668 w 602089"/>
              <a:gd name="connsiteY47" fmla="*/ 80276 h 494098"/>
              <a:gd name="connsiteX48" fmla="*/ 245412 w 602089"/>
              <a:gd name="connsiteY48" fmla="*/ 115887 h 494098"/>
              <a:gd name="connsiteX49" fmla="*/ 195615 w 602089"/>
              <a:gd name="connsiteY49" fmla="*/ 182813 h 494098"/>
              <a:gd name="connsiteX50" fmla="*/ 262626 w 602089"/>
              <a:gd name="connsiteY50" fmla="*/ 302541 h 494098"/>
              <a:gd name="connsiteX51" fmla="*/ 266315 w 602089"/>
              <a:gd name="connsiteY51" fmla="*/ 309909 h 494098"/>
              <a:gd name="connsiteX52" fmla="*/ 262011 w 602089"/>
              <a:gd name="connsiteY52" fmla="*/ 316663 h 494098"/>
              <a:gd name="connsiteX53" fmla="*/ 207910 w 602089"/>
              <a:gd name="connsiteY53" fmla="*/ 316663 h 494098"/>
              <a:gd name="connsiteX54" fmla="*/ 148277 w 602089"/>
              <a:gd name="connsiteY54" fmla="*/ 242370 h 494098"/>
              <a:gd name="connsiteX55" fmla="*/ 38847 w 602089"/>
              <a:gd name="connsiteY55" fmla="*/ 136149 h 494098"/>
              <a:gd name="connsiteX56" fmla="*/ 89873 w 602089"/>
              <a:gd name="connsiteY56" fmla="*/ 200004 h 494098"/>
              <a:gd name="connsiteX57" fmla="*/ 106472 w 602089"/>
              <a:gd name="connsiteY57" fmla="*/ 283508 h 494098"/>
              <a:gd name="connsiteX58" fmla="*/ 131678 w 602089"/>
              <a:gd name="connsiteY58" fmla="*/ 374993 h 494098"/>
              <a:gd name="connsiteX59" fmla="*/ 176557 w 602089"/>
              <a:gd name="connsiteY59" fmla="*/ 391570 h 494098"/>
              <a:gd name="connsiteX60" fmla="*/ 462429 w 602089"/>
              <a:gd name="connsiteY60" fmla="*/ 391570 h 494098"/>
              <a:gd name="connsiteX61" fmla="*/ 585384 w 602089"/>
              <a:gd name="connsiteY61" fmla="*/ 190181 h 494098"/>
              <a:gd name="connsiteX62" fmla="*/ 447059 w 602089"/>
              <a:gd name="connsiteY62" fmla="*/ 281666 h 494098"/>
              <a:gd name="connsiteX63" fmla="*/ 418165 w 602089"/>
              <a:gd name="connsiteY63" fmla="*/ 290875 h 494098"/>
              <a:gd name="connsiteX64" fmla="*/ 416935 w 602089"/>
              <a:gd name="connsiteY64" fmla="*/ 290875 h 494098"/>
              <a:gd name="connsiteX65" fmla="*/ 364679 w 602089"/>
              <a:gd name="connsiteY65" fmla="*/ 321575 h 494098"/>
              <a:gd name="connsiteX66" fmla="*/ 372056 w 602089"/>
              <a:gd name="connsiteY66" fmla="*/ 328943 h 494098"/>
              <a:gd name="connsiteX67" fmla="*/ 376360 w 602089"/>
              <a:gd name="connsiteY67" fmla="*/ 339995 h 494098"/>
              <a:gd name="connsiteX68" fmla="*/ 365909 w 602089"/>
              <a:gd name="connsiteY68" fmla="*/ 343679 h 494098"/>
              <a:gd name="connsiteX69" fmla="*/ 348695 w 602089"/>
              <a:gd name="connsiteY69" fmla="*/ 320347 h 494098"/>
              <a:gd name="connsiteX70" fmla="*/ 405254 w 602089"/>
              <a:gd name="connsiteY70" fmla="*/ 277982 h 494098"/>
              <a:gd name="connsiteX71" fmla="*/ 399107 w 602089"/>
              <a:gd name="connsiteY71" fmla="*/ 266930 h 494098"/>
              <a:gd name="connsiteX72" fmla="*/ 384352 w 602089"/>
              <a:gd name="connsiteY72" fmla="*/ 207986 h 494098"/>
              <a:gd name="connsiteX73" fmla="*/ 461199 w 602089"/>
              <a:gd name="connsiteY73" fmla="*/ 158867 h 494098"/>
              <a:gd name="connsiteX74" fmla="*/ 567556 w 602089"/>
              <a:gd name="connsiteY74" fmla="*/ 31770 h 494098"/>
              <a:gd name="connsiteX75" fmla="*/ 389270 w 602089"/>
              <a:gd name="connsiteY75" fmla="*/ 120185 h 494098"/>
              <a:gd name="connsiteX76" fmla="*/ 351769 w 602089"/>
              <a:gd name="connsiteY76" fmla="*/ 137991 h 494098"/>
              <a:gd name="connsiteX77" fmla="*/ 332096 w 602089"/>
              <a:gd name="connsiteY77" fmla="*/ 260790 h 494098"/>
              <a:gd name="connsiteX78" fmla="*/ 329637 w 602089"/>
              <a:gd name="connsiteY78" fmla="*/ 267544 h 494098"/>
              <a:gd name="connsiteX79" fmla="*/ 322874 w 602089"/>
              <a:gd name="connsiteY79" fmla="*/ 270000 h 494098"/>
              <a:gd name="connsiteX80" fmla="*/ 247871 w 602089"/>
              <a:gd name="connsiteY80" fmla="*/ 179743 h 494098"/>
              <a:gd name="connsiteX81" fmla="*/ 295209 w 602089"/>
              <a:gd name="connsiteY81" fmla="*/ 98082 h 494098"/>
              <a:gd name="connsiteX82" fmla="*/ 328407 w 602089"/>
              <a:gd name="connsiteY82" fmla="*/ 47120 h 494098"/>
              <a:gd name="connsiteX83" fmla="*/ 322259 w 602089"/>
              <a:gd name="connsiteY83" fmla="*/ 29314 h 494098"/>
              <a:gd name="connsiteX84" fmla="*/ 310579 w 602089"/>
              <a:gd name="connsiteY84" fmla="*/ 1071 h 494098"/>
              <a:gd name="connsiteX85" fmla="*/ 320415 w 602089"/>
              <a:gd name="connsiteY85" fmla="*/ 2299 h 494098"/>
              <a:gd name="connsiteX86" fmla="*/ 345006 w 602089"/>
              <a:gd name="connsiteY86" fmla="*/ 46506 h 494098"/>
              <a:gd name="connsiteX87" fmla="*/ 340703 w 602089"/>
              <a:gd name="connsiteY87" fmla="*/ 66154 h 494098"/>
              <a:gd name="connsiteX88" fmla="*/ 500545 w 602089"/>
              <a:gd name="connsiteY88" fmla="*/ 66154 h 494098"/>
              <a:gd name="connsiteX89" fmla="*/ 567556 w 602089"/>
              <a:gd name="connsiteY89" fmla="*/ 7825 h 494098"/>
              <a:gd name="connsiteX90" fmla="*/ 576162 w 602089"/>
              <a:gd name="connsiteY90" fmla="*/ 5369 h 494098"/>
              <a:gd name="connsiteX91" fmla="*/ 581695 w 602089"/>
              <a:gd name="connsiteY91" fmla="*/ 11509 h 494098"/>
              <a:gd name="connsiteX92" fmla="*/ 553416 w 602089"/>
              <a:gd name="connsiteY92" fmla="*/ 120799 h 494098"/>
              <a:gd name="connsiteX93" fmla="*/ 553416 w 602089"/>
              <a:gd name="connsiteY93" fmla="*/ 121413 h 494098"/>
              <a:gd name="connsiteX94" fmla="*/ 553416 w 602089"/>
              <a:gd name="connsiteY94" fmla="*/ 202460 h 494098"/>
              <a:gd name="connsiteX95" fmla="*/ 582925 w 602089"/>
              <a:gd name="connsiteY95" fmla="*/ 163165 h 494098"/>
              <a:gd name="connsiteX96" fmla="*/ 590917 w 602089"/>
              <a:gd name="connsiteY96" fmla="*/ 158253 h 494098"/>
              <a:gd name="connsiteX97" fmla="*/ 598294 w 602089"/>
              <a:gd name="connsiteY97" fmla="*/ 165007 h 494098"/>
              <a:gd name="connsiteX98" fmla="*/ 553416 w 602089"/>
              <a:gd name="connsiteY98" fmla="*/ 326487 h 494098"/>
              <a:gd name="connsiteX99" fmla="*/ 553416 w 602089"/>
              <a:gd name="connsiteY99" fmla="*/ 433936 h 494098"/>
              <a:gd name="connsiteX100" fmla="*/ 545424 w 602089"/>
              <a:gd name="connsiteY100" fmla="*/ 441918 h 494098"/>
              <a:gd name="connsiteX101" fmla="*/ 84340 w 602089"/>
              <a:gd name="connsiteY101" fmla="*/ 441918 h 494098"/>
              <a:gd name="connsiteX102" fmla="*/ 75733 w 602089"/>
              <a:gd name="connsiteY102" fmla="*/ 433936 h 494098"/>
              <a:gd name="connsiteX103" fmla="*/ 75733 w 602089"/>
              <a:gd name="connsiteY103" fmla="*/ 223950 h 494098"/>
              <a:gd name="connsiteX104" fmla="*/ 79422 w 602089"/>
              <a:gd name="connsiteY104" fmla="*/ 217810 h 494098"/>
              <a:gd name="connsiteX105" fmla="*/ 75118 w 602089"/>
              <a:gd name="connsiteY105" fmla="*/ 206758 h 494098"/>
              <a:gd name="connsiteX106" fmla="*/ 5034 w 602089"/>
              <a:gd name="connsiteY106" fmla="*/ 134307 h 494098"/>
              <a:gd name="connsiteX107" fmla="*/ 116 w 602089"/>
              <a:gd name="connsiteY107" fmla="*/ 125097 h 494098"/>
              <a:gd name="connsiteX108" fmla="*/ 8722 w 602089"/>
              <a:gd name="connsiteY108" fmla="*/ 118343 h 494098"/>
              <a:gd name="connsiteX109" fmla="*/ 75733 w 602089"/>
              <a:gd name="connsiteY109" fmla="*/ 126325 h 494098"/>
              <a:gd name="connsiteX110" fmla="*/ 75733 w 602089"/>
              <a:gd name="connsiteY110" fmla="*/ 74136 h 494098"/>
              <a:gd name="connsiteX111" fmla="*/ 84340 w 602089"/>
              <a:gd name="connsiteY111" fmla="*/ 66154 h 494098"/>
              <a:gd name="connsiteX112" fmla="*/ 288447 w 602089"/>
              <a:gd name="connsiteY112" fmla="*/ 66154 h 494098"/>
              <a:gd name="connsiteX113" fmla="*/ 306890 w 602089"/>
              <a:gd name="connsiteY113" fmla="*/ 9667 h 494098"/>
              <a:gd name="connsiteX114" fmla="*/ 310579 w 602089"/>
              <a:gd name="connsiteY114" fmla="*/ 1071 h 49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02089" h="494098">
                <a:moveTo>
                  <a:pt x="265656" y="464617"/>
                </a:moveTo>
                <a:lnTo>
                  <a:pt x="265656" y="477515"/>
                </a:lnTo>
                <a:lnTo>
                  <a:pt x="373239" y="477515"/>
                </a:lnTo>
                <a:lnTo>
                  <a:pt x="373239" y="464617"/>
                </a:lnTo>
                <a:close/>
                <a:moveTo>
                  <a:pt x="257049" y="448034"/>
                </a:moveTo>
                <a:lnTo>
                  <a:pt x="381230" y="448034"/>
                </a:lnTo>
                <a:cubicBezTo>
                  <a:pt x="385534" y="448034"/>
                  <a:pt x="389222" y="451719"/>
                  <a:pt x="389222" y="456019"/>
                </a:cubicBezTo>
                <a:lnTo>
                  <a:pt x="389222" y="486114"/>
                </a:lnTo>
                <a:cubicBezTo>
                  <a:pt x="389222" y="490413"/>
                  <a:pt x="385534" y="494098"/>
                  <a:pt x="381230" y="494098"/>
                </a:cubicBezTo>
                <a:lnTo>
                  <a:pt x="257049" y="494098"/>
                </a:lnTo>
                <a:cubicBezTo>
                  <a:pt x="252746" y="494098"/>
                  <a:pt x="249057" y="490413"/>
                  <a:pt x="249057" y="486114"/>
                </a:cubicBezTo>
                <a:lnTo>
                  <a:pt x="249057" y="456019"/>
                </a:lnTo>
                <a:cubicBezTo>
                  <a:pt x="249057" y="451719"/>
                  <a:pt x="252746" y="448034"/>
                  <a:pt x="257049" y="448034"/>
                </a:cubicBezTo>
                <a:close/>
                <a:moveTo>
                  <a:pt x="92332" y="320961"/>
                </a:moveTo>
                <a:lnTo>
                  <a:pt x="92332" y="425340"/>
                </a:lnTo>
                <a:lnTo>
                  <a:pt x="536817" y="425340"/>
                </a:lnTo>
                <a:lnTo>
                  <a:pt x="536817" y="346135"/>
                </a:lnTo>
                <a:cubicBezTo>
                  <a:pt x="504234" y="383588"/>
                  <a:pt x="471650" y="405692"/>
                  <a:pt x="469806" y="406920"/>
                </a:cubicBezTo>
                <a:cubicBezTo>
                  <a:pt x="468576" y="407534"/>
                  <a:pt x="466732" y="408148"/>
                  <a:pt x="465503" y="408148"/>
                </a:cubicBezTo>
                <a:lnTo>
                  <a:pt x="176557" y="408148"/>
                </a:lnTo>
                <a:cubicBezTo>
                  <a:pt x="167950" y="408148"/>
                  <a:pt x="141514" y="408148"/>
                  <a:pt x="119997" y="386658"/>
                </a:cubicBezTo>
                <a:cubicBezTo>
                  <a:pt x="105242" y="371309"/>
                  <a:pt x="96021" y="349205"/>
                  <a:pt x="92332" y="320961"/>
                </a:cubicBezTo>
                <a:close/>
                <a:moveTo>
                  <a:pt x="536817" y="137377"/>
                </a:moveTo>
                <a:cubicBezTo>
                  <a:pt x="520218" y="152113"/>
                  <a:pt x="496856" y="165621"/>
                  <a:pt x="465503" y="174217"/>
                </a:cubicBezTo>
                <a:cubicBezTo>
                  <a:pt x="427386" y="185269"/>
                  <a:pt x="405254" y="198777"/>
                  <a:pt x="399721" y="213512"/>
                </a:cubicBezTo>
                <a:cubicBezTo>
                  <a:pt x="394188" y="228248"/>
                  <a:pt x="404640" y="244826"/>
                  <a:pt x="412632" y="257720"/>
                </a:cubicBezTo>
                <a:cubicBezTo>
                  <a:pt x="416320" y="263246"/>
                  <a:pt x="419394" y="268158"/>
                  <a:pt x="421239" y="272456"/>
                </a:cubicBezTo>
                <a:cubicBezTo>
                  <a:pt x="428001" y="270614"/>
                  <a:pt x="434764" y="268158"/>
                  <a:pt x="442756" y="266316"/>
                </a:cubicBezTo>
                <a:cubicBezTo>
                  <a:pt x="484561" y="254650"/>
                  <a:pt x="515300" y="236230"/>
                  <a:pt x="536817" y="217810"/>
                </a:cubicBezTo>
                <a:close/>
                <a:moveTo>
                  <a:pt x="331481" y="82118"/>
                </a:moveTo>
                <a:cubicBezTo>
                  <a:pt x="324104" y="91942"/>
                  <a:pt x="315497" y="100538"/>
                  <a:pt x="306890" y="109748"/>
                </a:cubicBezTo>
                <a:cubicBezTo>
                  <a:pt x="285988" y="130623"/>
                  <a:pt x="264470" y="152113"/>
                  <a:pt x="264470" y="179743"/>
                </a:cubicBezTo>
                <a:cubicBezTo>
                  <a:pt x="264470" y="228862"/>
                  <a:pt x="297054" y="245440"/>
                  <a:pt x="314267" y="250966"/>
                </a:cubicBezTo>
                <a:cubicBezTo>
                  <a:pt x="308120" y="193865"/>
                  <a:pt x="316726" y="152113"/>
                  <a:pt x="340088" y="126939"/>
                </a:cubicBezTo>
                <a:cubicBezTo>
                  <a:pt x="362220" y="102994"/>
                  <a:pt x="388655" y="103608"/>
                  <a:pt x="389885" y="103608"/>
                </a:cubicBezTo>
                <a:cubicBezTo>
                  <a:pt x="418779" y="106064"/>
                  <a:pt x="447674" y="96240"/>
                  <a:pt x="473495" y="82118"/>
                </a:cubicBezTo>
                <a:close/>
                <a:moveTo>
                  <a:pt x="92332" y="82118"/>
                </a:moveTo>
                <a:lnTo>
                  <a:pt x="92332" y="131851"/>
                </a:lnTo>
                <a:cubicBezTo>
                  <a:pt x="92332" y="131851"/>
                  <a:pt x="92332" y="132465"/>
                  <a:pt x="92332" y="132465"/>
                </a:cubicBezTo>
                <a:cubicBezTo>
                  <a:pt x="121227" y="146587"/>
                  <a:pt x="141514" y="176059"/>
                  <a:pt x="163646" y="236230"/>
                </a:cubicBezTo>
                <a:cubicBezTo>
                  <a:pt x="175942" y="270614"/>
                  <a:pt x="193156" y="292717"/>
                  <a:pt x="214673" y="301313"/>
                </a:cubicBezTo>
                <a:cubicBezTo>
                  <a:pt x="223280" y="304997"/>
                  <a:pt x="231887" y="305611"/>
                  <a:pt x="238649" y="305611"/>
                </a:cubicBezTo>
                <a:cubicBezTo>
                  <a:pt x="199303" y="273684"/>
                  <a:pt x="175327" y="225792"/>
                  <a:pt x="179016" y="181585"/>
                </a:cubicBezTo>
                <a:cubicBezTo>
                  <a:pt x="182090" y="144745"/>
                  <a:pt x="202992" y="115887"/>
                  <a:pt x="238649" y="100538"/>
                </a:cubicBezTo>
                <a:cubicBezTo>
                  <a:pt x="251560" y="95012"/>
                  <a:pt x="262626" y="88872"/>
                  <a:pt x="271233" y="82118"/>
                </a:cubicBezTo>
                <a:close/>
                <a:moveTo>
                  <a:pt x="322259" y="29314"/>
                </a:moveTo>
                <a:cubicBezTo>
                  <a:pt x="320415" y="43436"/>
                  <a:pt x="314267" y="61242"/>
                  <a:pt x="298283" y="79048"/>
                </a:cubicBezTo>
                <a:cubicBezTo>
                  <a:pt x="298283" y="79662"/>
                  <a:pt x="297668" y="79662"/>
                  <a:pt x="297668" y="80276"/>
                </a:cubicBezTo>
                <a:cubicBezTo>
                  <a:pt x="285988" y="93170"/>
                  <a:pt x="269389" y="105450"/>
                  <a:pt x="245412" y="115887"/>
                </a:cubicBezTo>
                <a:cubicBezTo>
                  <a:pt x="215288" y="128167"/>
                  <a:pt x="198074" y="152113"/>
                  <a:pt x="195615" y="182813"/>
                </a:cubicBezTo>
                <a:cubicBezTo>
                  <a:pt x="191926" y="226406"/>
                  <a:pt x="219591" y="275526"/>
                  <a:pt x="262626" y="302541"/>
                </a:cubicBezTo>
                <a:cubicBezTo>
                  <a:pt x="265085" y="304383"/>
                  <a:pt x="266929" y="306839"/>
                  <a:pt x="266315" y="309909"/>
                </a:cubicBezTo>
                <a:cubicBezTo>
                  <a:pt x="266315" y="312979"/>
                  <a:pt x="264470" y="315435"/>
                  <a:pt x="262011" y="316663"/>
                </a:cubicBezTo>
                <a:cubicBezTo>
                  <a:pt x="260782" y="317277"/>
                  <a:pt x="236805" y="328329"/>
                  <a:pt x="207910" y="316663"/>
                </a:cubicBezTo>
                <a:cubicBezTo>
                  <a:pt x="182704" y="305611"/>
                  <a:pt x="162417" y="281052"/>
                  <a:pt x="148277" y="242370"/>
                </a:cubicBezTo>
                <a:cubicBezTo>
                  <a:pt x="118153" y="160709"/>
                  <a:pt x="96021" y="141675"/>
                  <a:pt x="38847" y="136149"/>
                </a:cubicBezTo>
                <a:cubicBezTo>
                  <a:pt x="55445" y="149043"/>
                  <a:pt x="75733" y="169919"/>
                  <a:pt x="89873" y="200004"/>
                </a:cubicBezTo>
                <a:cubicBezTo>
                  <a:pt x="101554" y="225178"/>
                  <a:pt x="107087" y="252808"/>
                  <a:pt x="106472" y="283508"/>
                </a:cubicBezTo>
                <a:cubicBezTo>
                  <a:pt x="105857" y="326487"/>
                  <a:pt x="114464" y="357187"/>
                  <a:pt x="131678" y="374993"/>
                </a:cubicBezTo>
                <a:cubicBezTo>
                  <a:pt x="148277" y="391570"/>
                  <a:pt x="168565" y="391570"/>
                  <a:pt x="176557" y="391570"/>
                </a:cubicBezTo>
                <a:lnTo>
                  <a:pt x="462429" y="391570"/>
                </a:lnTo>
                <a:cubicBezTo>
                  <a:pt x="479028" y="379904"/>
                  <a:pt x="591532" y="295787"/>
                  <a:pt x="585384" y="190181"/>
                </a:cubicBezTo>
                <a:cubicBezTo>
                  <a:pt x="566941" y="216582"/>
                  <a:pt x="525136" y="260176"/>
                  <a:pt x="447059" y="281666"/>
                </a:cubicBezTo>
                <a:cubicBezTo>
                  <a:pt x="435993" y="285350"/>
                  <a:pt x="426157" y="287806"/>
                  <a:pt x="418165" y="290875"/>
                </a:cubicBezTo>
                <a:cubicBezTo>
                  <a:pt x="417550" y="290875"/>
                  <a:pt x="417550" y="290875"/>
                  <a:pt x="416935" y="290875"/>
                </a:cubicBezTo>
                <a:cubicBezTo>
                  <a:pt x="367138" y="308067"/>
                  <a:pt x="364679" y="320347"/>
                  <a:pt x="364679" y="321575"/>
                </a:cubicBezTo>
                <a:cubicBezTo>
                  <a:pt x="364679" y="324645"/>
                  <a:pt x="368368" y="327101"/>
                  <a:pt x="372056" y="328943"/>
                </a:cubicBezTo>
                <a:cubicBezTo>
                  <a:pt x="376360" y="330785"/>
                  <a:pt x="378204" y="335697"/>
                  <a:pt x="376360" y="339995"/>
                </a:cubicBezTo>
                <a:cubicBezTo>
                  <a:pt x="374515" y="343679"/>
                  <a:pt x="369597" y="346135"/>
                  <a:pt x="365909" y="343679"/>
                </a:cubicBezTo>
                <a:cubicBezTo>
                  <a:pt x="354228" y="338767"/>
                  <a:pt x="347465" y="330171"/>
                  <a:pt x="348695" y="320347"/>
                </a:cubicBezTo>
                <a:cubicBezTo>
                  <a:pt x="349310" y="304997"/>
                  <a:pt x="367753" y="291489"/>
                  <a:pt x="405254" y="277982"/>
                </a:cubicBezTo>
                <a:cubicBezTo>
                  <a:pt x="404025" y="274298"/>
                  <a:pt x="400951" y="270000"/>
                  <a:pt x="399107" y="266930"/>
                </a:cubicBezTo>
                <a:cubicBezTo>
                  <a:pt x="389270" y="251580"/>
                  <a:pt x="375745" y="230090"/>
                  <a:pt x="384352" y="207986"/>
                </a:cubicBezTo>
                <a:cubicBezTo>
                  <a:pt x="392344" y="187111"/>
                  <a:pt x="417550" y="171147"/>
                  <a:pt x="461199" y="158867"/>
                </a:cubicBezTo>
                <a:cubicBezTo>
                  <a:pt x="555875" y="131851"/>
                  <a:pt x="567556" y="63698"/>
                  <a:pt x="567556" y="31770"/>
                </a:cubicBezTo>
                <a:cubicBezTo>
                  <a:pt x="538046" y="61242"/>
                  <a:pt x="463658" y="126325"/>
                  <a:pt x="389270" y="120185"/>
                </a:cubicBezTo>
                <a:cubicBezTo>
                  <a:pt x="388655" y="120185"/>
                  <a:pt x="368368" y="119571"/>
                  <a:pt x="351769" y="137991"/>
                </a:cubicBezTo>
                <a:cubicBezTo>
                  <a:pt x="331481" y="161323"/>
                  <a:pt x="324104" y="203688"/>
                  <a:pt x="332096" y="260790"/>
                </a:cubicBezTo>
                <a:cubicBezTo>
                  <a:pt x="332096" y="263246"/>
                  <a:pt x="331481" y="265702"/>
                  <a:pt x="329637" y="267544"/>
                </a:cubicBezTo>
                <a:cubicBezTo>
                  <a:pt x="327792" y="269386"/>
                  <a:pt x="325333" y="270000"/>
                  <a:pt x="322874" y="270000"/>
                </a:cubicBezTo>
                <a:cubicBezTo>
                  <a:pt x="322259" y="270000"/>
                  <a:pt x="247871" y="260176"/>
                  <a:pt x="247871" y="179743"/>
                </a:cubicBezTo>
                <a:cubicBezTo>
                  <a:pt x="247871" y="145359"/>
                  <a:pt x="273077" y="120185"/>
                  <a:pt x="295209" y="98082"/>
                </a:cubicBezTo>
                <a:cubicBezTo>
                  <a:pt x="312423" y="80890"/>
                  <a:pt x="329022" y="63698"/>
                  <a:pt x="328407" y="47120"/>
                </a:cubicBezTo>
                <a:cubicBezTo>
                  <a:pt x="328407" y="41594"/>
                  <a:pt x="326563" y="35454"/>
                  <a:pt x="322259" y="29314"/>
                </a:cubicBezTo>
                <a:close/>
                <a:moveTo>
                  <a:pt x="310579" y="1071"/>
                </a:moveTo>
                <a:cubicBezTo>
                  <a:pt x="313653" y="-771"/>
                  <a:pt x="317341" y="-157"/>
                  <a:pt x="320415" y="2299"/>
                </a:cubicBezTo>
                <a:cubicBezTo>
                  <a:pt x="336399" y="17035"/>
                  <a:pt x="344391" y="31770"/>
                  <a:pt x="345006" y="46506"/>
                </a:cubicBezTo>
                <a:cubicBezTo>
                  <a:pt x="345006" y="53260"/>
                  <a:pt x="343162" y="60014"/>
                  <a:pt x="340703" y="66154"/>
                </a:cubicBezTo>
                <a:lnTo>
                  <a:pt x="500545" y="66154"/>
                </a:lnTo>
                <a:cubicBezTo>
                  <a:pt x="539276" y="39138"/>
                  <a:pt x="566941" y="8439"/>
                  <a:pt x="567556" y="7825"/>
                </a:cubicBezTo>
                <a:cubicBezTo>
                  <a:pt x="570015" y="5369"/>
                  <a:pt x="573089" y="4141"/>
                  <a:pt x="576162" y="5369"/>
                </a:cubicBezTo>
                <a:cubicBezTo>
                  <a:pt x="579236" y="5983"/>
                  <a:pt x="581081" y="8439"/>
                  <a:pt x="581695" y="11509"/>
                </a:cubicBezTo>
                <a:cubicBezTo>
                  <a:pt x="582310" y="12737"/>
                  <a:pt x="592761" y="71066"/>
                  <a:pt x="553416" y="120799"/>
                </a:cubicBezTo>
                <a:cubicBezTo>
                  <a:pt x="553416" y="120799"/>
                  <a:pt x="553416" y="121413"/>
                  <a:pt x="553416" y="121413"/>
                </a:cubicBezTo>
                <a:lnTo>
                  <a:pt x="553416" y="202460"/>
                </a:lnTo>
                <a:cubicBezTo>
                  <a:pt x="574318" y="180971"/>
                  <a:pt x="582925" y="163779"/>
                  <a:pt x="582925" y="163165"/>
                </a:cubicBezTo>
                <a:cubicBezTo>
                  <a:pt x="584155" y="160095"/>
                  <a:pt x="587843" y="158253"/>
                  <a:pt x="590917" y="158253"/>
                </a:cubicBezTo>
                <a:cubicBezTo>
                  <a:pt x="594606" y="158867"/>
                  <a:pt x="597680" y="161323"/>
                  <a:pt x="598294" y="165007"/>
                </a:cubicBezTo>
                <a:cubicBezTo>
                  <a:pt x="609975" y="217196"/>
                  <a:pt x="594606" y="272456"/>
                  <a:pt x="553416" y="326487"/>
                </a:cubicBezTo>
                <a:lnTo>
                  <a:pt x="553416" y="433936"/>
                </a:lnTo>
                <a:cubicBezTo>
                  <a:pt x="553416" y="438234"/>
                  <a:pt x="549727" y="441918"/>
                  <a:pt x="545424" y="441918"/>
                </a:cubicBezTo>
                <a:lnTo>
                  <a:pt x="84340" y="441918"/>
                </a:lnTo>
                <a:cubicBezTo>
                  <a:pt x="79422" y="441918"/>
                  <a:pt x="75733" y="438234"/>
                  <a:pt x="75733" y="433936"/>
                </a:cubicBezTo>
                <a:lnTo>
                  <a:pt x="75733" y="223950"/>
                </a:lnTo>
                <a:cubicBezTo>
                  <a:pt x="75733" y="221494"/>
                  <a:pt x="77577" y="219038"/>
                  <a:pt x="79422" y="217810"/>
                </a:cubicBezTo>
                <a:cubicBezTo>
                  <a:pt x="78192" y="214126"/>
                  <a:pt x="76348" y="210442"/>
                  <a:pt x="75118" y="206758"/>
                </a:cubicBezTo>
                <a:cubicBezTo>
                  <a:pt x="50527" y="155183"/>
                  <a:pt x="5649" y="134307"/>
                  <a:pt x="5034" y="134307"/>
                </a:cubicBezTo>
                <a:cubicBezTo>
                  <a:pt x="1345" y="132465"/>
                  <a:pt x="-499" y="128781"/>
                  <a:pt x="116" y="125097"/>
                </a:cubicBezTo>
                <a:cubicBezTo>
                  <a:pt x="1345" y="121413"/>
                  <a:pt x="5034" y="118343"/>
                  <a:pt x="8722" y="118343"/>
                </a:cubicBezTo>
                <a:cubicBezTo>
                  <a:pt x="35773" y="118957"/>
                  <a:pt x="57290" y="120799"/>
                  <a:pt x="75733" y="126325"/>
                </a:cubicBezTo>
                <a:lnTo>
                  <a:pt x="75733" y="74136"/>
                </a:lnTo>
                <a:cubicBezTo>
                  <a:pt x="75733" y="69838"/>
                  <a:pt x="79422" y="66154"/>
                  <a:pt x="84340" y="66154"/>
                </a:cubicBezTo>
                <a:lnTo>
                  <a:pt x="288447" y="66154"/>
                </a:lnTo>
                <a:cubicBezTo>
                  <a:pt x="311808" y="37910"/>
                  <a:pt x="306890" y="10281"/>
                  <a:pt x="306890" y="9667"/>
                </a:cubicBezTo>
                <a:cubicBezTo>
                  <a:pt x="305660" y="5983"/>
                  <a:pt x="307505" y="2913"/>
                  <a:pt x="310579" y="10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a:off x="0" y="4863587"/>
            <a:ext cx="12192000" cy="1991052"/>
          </a:xfrm>
          <a:custGeom>
            <a:avLst/>
            <a:gdLst>
              <a:gd name="connsiteX0" fmla="*/ 0 w 12192000"/>
              <a:gd name="connsiteY0" fmla="*/ 0 h 2679112"/>
              <a:gd name="connsiteX1" fmla="*/ 47798 w 12192000"/>
              <a:gd name="connsiteY1" fmla="*/ 20497 h 2679112"/>
              <a:gd name="connsiteX2" fmla="*/ 6096000 w 12192000"/>
              <a:gd name="connsiteY2" fmla="*/ 996930 h 2679112"/>
              <a:gd name="connsiteX3" fmla="*/ 12144202 w 12192000"/>
              <a:gd name="connsiteY3" fmla="*/ 20497 h 2679112"/>
              <a:gd name="connsiteX4" fmla="*/ 12192000 w 12192000"/>
              <a:gd name="connsiteY4" fmla="*/ 0 h 2679112"/>
              <a:gd name="connsiteX5" fmla="*/ 12192000 w 12192000"/>
              <a:gd name="connsiteY5" fmla="*/ 2679112 h 2679112"/>
              <a:gd name="connsiteX6" fmla="*/ 0 w 12192000"/>
              <a:gd name="connsiteY6" fmla="*/ 2679112 h 267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679112">
                <a:moveTo>
                  <a:pt x="0" y="0"/>
                </a:moveTo>
                <a:lnTo>
                  <a:pt x="47798" y="20497"/>
                </a:lnTo>
                <a:cubicBezTo>
                  <a:pt x="1595668" y="623787"/>
                  <a:pt x="3734030" y="996930"/>
                  <a:pt x="6096000" y="996930"/>
                </a:cubicBezTo>
                <a:cubicBezTo>
                  <a:pt x="8457970" y="996930"/>
                  <a:pt x="10596333" y="623787"/>
                  <a:pt x="12144202" y="20497"/>
                </a:cubicBezTo>
                <a:lnTo>
                  <a:pt x="12192000" y="0"/>
                </a:lnTo>
                <a:lnTo>
                  <a:pt x="12192000" y="2679112"/>
                </a:lnTo>
                <a:lnTo>
                  <a:pt x="0" y="2679112"/>
                </a:lnTo>
                <a:close/>
              </a:path>
            </a:pathLst>
          </a:custGeom>
          <a:gradFill flip="none" rotWithShape="1">
            <a:gsLst>
              <a:gs pos="0">
                <a:schemeClr val="accent1">
                  <a:lumMod val="60000"/>
                  <a:lumOff val="40000"/>
                  <a:alpha val="20000"/>
                </a:schemeClr>
              </a:gs>
              <a:gs pos="71000">
                <a:schemeClr val="accent1">
                  <a:alpha val="38000"/>
                </a:schemeClr>
              </a:gs>
            </a:gsLst>
            <a:lin ang="2700000" scaled="1"/>
            <a:tileRect/>
          </a:gradFill>
          <a:ln w="12700">
            <a:noFill/>
          </a:ln>
          <a:effectLst>
            <a:outerShdw blurRad="1270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任意多边形: 形状 3"/>
          <p:cNvSpPr/>
          <p:nvPr/>
        </p:nvSpPr>
        <p:spPr>
          <a:xfrm>
            <a:off x="0" y="4863587"/>
            <a:ext cx="12192000" cy="1999466"/>
          </a:xfrm>
          <a:custGeom>
            <a:avLst/>
            <a:gdLst>
              <a:gd name="connsiteX0" fmla="*/ 0 w 12192000"/>
              <a:gd name="connsiteY0" fmla="*/ 0 h 2679112"/>
              <a:gd name="connsiteX1" fmla="*/ 47798 w 12192000"/>
              <a:gd name="connsiteY1" fmla="*/ 20497 h 2679112"/>
              <a:gd name="connsiteX2" fmla="*/ 6096000 w 12192000"/>
              <a:gd name="connsiteY2" fmla="*/ 996930 h 2679112"/>
              <a:gd name="connsiteX3" fmla="*/ 12144202 w 12192000"/>
              <a:gd name="connsiteY3" fmla="*/ 20497 h 2679112"/>
              <a:gd name="connsiteX4" fmla="*/ 12192000 w 12192000"/>
              <a:gd name="connsiteY4" fmla="*/ 0 h 2679112"/>
              <a:gd name="connsiteX5" fmla="*/ 12192000 w 12192000"/>
              <a:gd name="connsiteY5" fmla="*/ 2679112 h 2679112"/>
              <a:gd name="connsiteX6" fmla="*/ 0 w 12192000"/>
              <a:gd name="connsiteY6" fmla="*/ 2679112 h 267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679112">
                <a:moveTo>
                  <a:pt x="0" y="0"/>
                </a:moveTo>
                <a:lnTo>
                  <a:pt x="47798" y="20497"/>
                </a:lnTo>
                <a:cubicBezTo>
                  <a:pt x="1595668" y="623787"/>
                  <a:pt x="3734030" y="996930"/>
                  <a:pt x="6096000" y="996930"/>
                </a:cubicBezTo>
                <a:cubicBezTo>
                  <a:pt x="8457970" y="996930"/>
                  <a:pt x="10596333" y="623787"/>
                  <a:pt x="12144202" y="20497"/>
                </a:cubicBezTo>
                <a:lnTo>
                  <a:pt x="12192000" y="0"/>
                </a:lnTo>
                <a:lnTo>
                  <a:pt x="12192000" y="2679112"/>
                </a:lnTo>
                <a:lnTo>
                  <a:pt x="0" y="2679112"/>
                </a:lnTo>
                <a:close/>
              </a:path>
            </a:pathLst>
          </a:custGeom>
          <a:gradFill flip="none" rotWithShape="1">
            <a:gsLst>
              <a:gs pos="0">
                <a:srgbClr val="5C97F6"/>
              </a:gs>
              <a:gs pos="71000">
                <a:srgbClr val="3A81F4"/>
              </a:gs>
            </a:gsLst>
            <a:lin ang="2700000" scaled="1"/>
            <a:tileRect/>
          </a:gradFill>
          <a:ln w="12700">
            <a:noFill/>
          </a:ln>
          <a:effectLst>
            <a:outerShdw blurRad="1270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Title"/>
          <p:cNvSpPr/>
          <p:nvPr/>
        </p:nvSpPr>
        <p:spPr>
          <a:xfrm>
            <a:off x="2114550" y="966148"/>
            <a:ext cx="7962900" cy="1710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p>
            <a:pPr algn="ctr">
              <a:lnSpc>
                <a:spcPct val="150000"/>
              </a:lnSpc>
              <a:buSzPct val="25000"/>
            </a:pPr>
            <a:r>
              <a:rPr lang="zh-CN" altLang="en-US" sz="24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构建“</a:t>
            </a:r>
            <a:r>
              <a:rPr lang="zh-CN" altLang="en-US" sz="2400" b="1" dirty="0">
                <a:solidFill>
                  <a:schemeClr val="tx1"/>
                </a:solidFill>
                <a:latin typeface="Arial" panose="020B0604020202020204" pitchFamily="34" charset="0"/>
                <a:ea typeface="微软雅黑" panose="020B0503020204020204" pitchFamily="34" charset="-122"/>
                <a:cs typeface="+mn-ea"/>
                <a:sym typeface="+mn-ea"/>
              </a:rPr>
              <a:t>快速</a:t>
            </a:r>
            <a:r>
              <a:rPr lang="zh-CN" altLang="en-US" sz="2400" b="1" dirty="0">
                <a:solidFill>
                  <a:schemeClr val="tx1"/>
                </a:solidFill>
                <a:latin typeface="Arial" panose="020B0604020202020204" pitchFamily="34" charset="0"/>
                <a:ea typeface="微软雅黑" panose="020B0503020204020204" pitchFamily="34" charset="-122"/>
                <a:cs typeface="+mn-ea"/>
                <a:sym typeface="+mn-ea"/>
              </a:rPr>
              <a:t>查询-有效追踪-精准校验</a:t>
            </a:r>
            <a:r>
              <a:rPr lang="en-US" altLang="zh-CN" sz="24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24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50000"/>
              </a:lnSpc>
              <a:buSzPct val="25000"/>
            </a:pPr>
            <a:r>
              <a:rPr lang="zh-CN" altLang="en-US" sz="24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全链条闭环管理体系</a:t>
            </a:r>
            <a:endParaRPr lang="zh-CN" altLang="en-US" sz="24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圆角 30"/>
          <p:cNvSpPr/>
          <p:nvPr/>
        </p:nvSpPr>
        <p:spPr>
          <a:xfrm>
            <a:off x="908050" y="3408045"/>
            <a:ext cx="2448000" cy="2448000"/>
          </a:xfrm>
          <a:prstGeom prst="roundRect">
            <a:avLst>
              <a:gd name="adj" fmla="val 5843"/>
            </a:avLst>
          </a:prstGeom>
          <a:gradFill>
            <a:gsLst>
              <a:gs pos="0">
                <a:srgbClr val="3A81F4">
                  <a:alpha val="13000"/>
                </a:srgbClr>
              </a:gs>
              <a:gs pos="100000">
                <a:schemeClr val="bg1"/>
              </a:gs>
            </a:gsLst>
            <a:lin ang="5400000" scaled="0"/>
          </a:gradFill>
          <a:ln w="12700" cap="rnd">
            <a:gradFill>
              <a:gsLst>
                <a:gs pos="0">
                  <a:schemeClr val="accent1">
                    <a:lumMod val="45000"/>
                    <a:lumOff val="55000"/>
                  </a:schemeClr>
                </a:gs>
                <a:gs pos="100000">
                  <a:schemeClr val="accent1">
                    <a:lumMod val="30000"/>
                    <a:lumOff val="70000"/>
                    <a:alpha val="0"/>
                  </a:schemeClr>
                </a:gs>
              </a:gsLst>
              <a:lin ang="5400000" scaled="0"/>
            </a:gradFill>
            <a:prstDash val="solid"/>
            <a:round/>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Bullet1"/>
          <p:cNvSpPr txBox="1"/>
          <p:nvPr/>
        </p:nvSpPr>
        <p:spPr>
          <a:xfrm>
            <a:off x="1127336" y="3643948"/>
            <a:ext cx="1872674" cy="549476"/>
          </a:xfrm>
          <a:prstGeom prst="rect">
            <a:avLst/>
          </a:prstGeom>
          <a:noFill/>
          <a:ln>
            <a:noFill/>
          </a:ln>
        </p:spPr>
        <p:txBody>
          <a:bodyPr wrap="square" lIns="91440" tIns="45720" rIns="91440" bIns="45720" anchor="b" anchorCtr="0">
            <a:normAutofit/>
          </a:bodyPr>
          <a:lstStyle/>
          <a:p>
            <a:pPr marL="0" marR="0" lvl="0" indent="0" algn="ctr" defTabSz="913765" rtl="0" eaLnBrk="1" fontAlgn="auto" latinLnBrk="0" hangingPunct="1">
              <a:spcBef>
                <a:spcPts val="0"/>
              </a:spcBef>
              <a:spcAft>
                <a:spcPts val="0"/>
              </a:spcAft>
              <a:buClrTx/>
              <a:buSzPct val="25000"/>
              <a:buFontTx/>
              <a:buNone/>
              <a:defRPr/>
            </a:pPr>
            <a:r>
              <a:rPr kumimoji="0" lang="zh-CN" altLang="en-US"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数据丰富全面</a:t>
            </a:r>
            <a:endParaRPr kumimoji="0" lang="zh-CN" altLang="en-US"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1"/>
          <p:cNvSpPr txBox="1"/>
          <p:nvPr/>
        </p:nvSpPr>
        <p:spPr>
          <a:xfrm>
            <a:off x="983615" y="4220845"/>
            <a:ext cx="2335530" cy="1536700"/>
          </a:xfrm>
          <a:prstGeom prst="rect">
            <a:avLst/>
          </a:prstGeom>
          <a:noFill/>
          <a:ln>
            <a:noFill/>
          </a:ln>
        </p:spPr>
        <p:txBody>
          <a:bodyPr wrap="square" lIns="91440" tIns="45720" rIns="91440" bIns="45720" anchor="t" anchorCtr="0">
            <a:noAutofit/>
          </a:bodyPr>
          <a:lstStyle/>
          <a:p>
            <a:pPr algn="just">
              <a:lnSpc>
                <a:spcPct val="150000"/>
              </a:lnSpc>
            </a:pPr>
            <a:r>
              <a:rPr lang="zh-CN" altLang="en-US" sz="1200" b="0" i="0" dirty="0">
                <a:solidFill>
                  <a:srgbClr val="05073B"/>
                </a:solidFill>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整合约</a:t>
            </a:r>
            <a:r>
              <a:rPr lang="en-US" altLang="zh-CN" sz="1200" b="0" i="0" dirty="0">
                <a:solidFill>
                  <a:srgbClr val="05073B"/>
                </a:solidFill>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50</a:t>
            </a:r>
            <a:r>
              <a:rPr lang="zh-CN" altLang="en-US" sz="1200" b="0" i="0" dirty="0">
                <a:solidFill>
                  <a:srgbClr val="05073B"/>
                </a:solidFill>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万条数据，层级涵盖国家、省、区域等多级法规及行业标准，领域覆盖安全生产、环保、职业健康等</a:t>
            </a:r>
            <a:r>
              <a:rPr lang="en-US" altLang="zh-CN" sz="1200" b="0" i="0" dirty="0">
                <a:solidFill>
                  <a:srgbClr val="05073B"/>
                </a:solidFill>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20</a:t>
            </a:r>
            <a:r>
              <a:rPr lang="zh-CN" altLang="en-US" sz="1200" b="0" i="0" dirty="0">
                <a:solidFill>
                  <a:srgbClr val="05073B"/>
                </a:solidFill>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余个关键方向。</a:t>
            </a:r>
            <a:endParaRPr lang="zh-CN" altLang="en-US" sz="1200" b="0" i="0" dirty="0">
              <a:solidFill>
                <a:srgbClr val="05073B"/>
              </a:solidFill>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4" name="Number1"/>
          <p:cNvSpPr/>
          <p:nvPr/>
        </p:nvSpPr>
        <p:spPr>
          <a:xfrm>
            <a:off x="1776027" y="3022936"/>
            <a:ext cx="643873" cy="643873"/>
          </a:xfrm>
          <a:prstGeom prst="ellipse">
            <a:avLst/>
          </a:prstGeom>
          <a:gradFill flip="none" rotWithShape="1">
            <a:gsLst>
              <a:gs pos="0">
                <a:schemeClr val="accent1">
                  <a:lumMod val="60000"/>
                  <a:lumOff val="40000"/>
                </a:schemeClr>
              </a:gs>
              <a:gs pos="75000">
                <a:srgbClr val="0152D9"/>
              </a:gs>
            </a:gsLst>
            <a:lin ang="2700000" scaled="1"/>
            <a:tileRect/>
          </a:gradFill>
          <a:ln w="38100">
            <a:solidFill>
              <a:schemeClr val="bg1"/>
            </a:solid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normAutofit/>
          </a:bodyPr>
          <a:lstStyle/>
          <a:p>
            <a:pPr algn="ctr">
              <a:lnSpc>
                <a:spcPct val="120000"/>
              </a:lnSpc>
            </a:pPr>
            <a:r>
              <a:rPr lang="en-US" altLang="zh-CN"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34"/>
          <p:cNvSpPr txBox="1"/>
          <p:nvPr/>
        </p:nvSpPr>
        <p:spPr>
          <a:xfrm>
            <a:off x="1054100" y="190500"/>
            <a:ext cx="3080658" cy="460375"/>
          </a:xfrm>
          <a:prstGeom prst="rect">
            <a:avLst/>
          </a:prstGeom>
          <a:noFill/>
        </p:spPr>
        <p:txBody>
          <a:bodyPr wrap="square" rtlCol="0">
            <a:spAutoFit/>
          </a:bodyPr>
          <a:lstStyle/>
          <a:p>
            <a:r>
              <a:rPr lang="zh-CN" altLang="en-US" sz="24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平台核心</a:t>
            </a:r>
            <a:endParaRPr lang="zh-CN" altLang="en-US" sz="24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圆角 30"/>
          <p:cNvSpPr/>
          <p:nvPr/>
        </p:nvSpPr>
        <p:spPr>
          <a:xfrm>
            <a:off x="4685030" y="3357880"/>
            <a:ext cx="2448000" cy="2448000"/>
          </a:xfrm>
          <a:prstGeom prst="roundRect">
            <a:avLst>
              <a:gd name="adj" fmla="val 5843"/>
            </a:avLst>
          </a:prstGeom>
          <a:gradFill>
            <a:gsLst>
              <a:gs pos="0">
                <a:srgbClr val="3A81F4">
                  <a:alpha val="13000"/>
                </a:srgbClr>
              </a:gs>
              <a:gs pos="100000">
                <a:schemeClr val="bg1"/>
              </a:gs>
            </a:gsLst>
            <a:lin ang="5400000" scaled="0"/>
          </a:gradFill>
          <a:ln w="12700" cap="rnd">
            <a:gradFill>
              <a:gsLst>
                <a:gs pos="0">
                  <a:schemeClr val="accent1">
                    <a:lumMod val="45000"/>
                    <a:lumOff val="55000"/>
                  </a:schemeClr>
                </a:gs>
                <a:gs pos="100000">
                  <a:schemeClr val="accent1">
                    <a:lumMod val="30000"/>
                    <a:lumOff val="70000"/>
                    <a:alpha val="0"/>
                  </a:schemeClr>
                </a:gs>
              </a:gsLst>
              <a:lin ang="5400000" scaled="0"/>
            </a:gradFill>
            <a:prstDash val="solid"/>
            <a:round/>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p>
            <a:pPr algn="r"/>
            <a:endParaRPr lang="zh-CN" altLang="en-US"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Bullet2"/>
          <p:cNvSpPr txBox="1"/>
          <p:nvPr/>
        </p:nvSpPr>
        <p:spPr>
          <a:xfrm>
            <a:off x="5005526" y="3643948"/>
            <a:ext cx="1872674" cy="549476"/>
          </a:xfrm>
          <a:prstGeom prst="rect">
            <a:avLst/>
          </a:prstGeom>
          <a:noFill/>
          <a:ln>
            <a:noFill/>
          </a:ln>
        </p:spPr>
        <p:txBody>
          <a:bodyPr wrap="square" lIns="91440" tIns="45720" rIns="91440" bIns="45720" anchor="b" anchorCtr="0">
            <a:normAutofit/>
          </a:bodyPr>
          <a:lstStyle/>
          <a:p>
            <a:pPr lvl="0" algn="ctr" defTabSz="913765">
              <a:spcBef>
                <a:spcPts val="0"/>
              </a:spcBef>
              <a:spcAft>
                <a:spcPts val="0"/>
              </a:spcAft>
              <a:buClrTx/>
              <a:buSzPct val="25000"/>
              <a:buFontTx/>
              <a:defRPr/>
            </a:pPr>
            <a:r>
              <a:rPr lang="zh-CN" altLang="en-US" b="1"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操作便捷高效</a:t>
            </a:r>
            <a:endParaRPr lang="zh-CN" altLang="en-US" b="1"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2"/>
          <p:cNvSpPr txBox="1"/>
          <p:nvPr/>
        </p:nvSpPr>
        <p:spPr>
          <a:xfrm>
            <a:off x="4728210" y="4121785"/>
            <a:ext cx="2406015" cy="1661795"/>
          </a:xfrm>
          <a:prstGeom prst="rect">
            <a:avLst/>
          </a:prstGeom>
          <a:noFill/>
          <a:ln>
            <a:noFill/>
          </a:ln>
        </p:spPr>
        <p:txBody>
          <a:bodyPr wrap="square" lIns="91440" tIns="45720" rIns="91440" bIns="45720" anchor="t" anchorCtr="0">
            <a:noAutofit/>
          </a:bodyPr>
          <a:lstStyle>
            <a:defPPr>
              <a:defRPr lang="zh-CN"/>
            </a:defPPr>
            <a:lvl1pPr>
              <a:lnSpc>
                <a:spcPct val="150000"/>
              </a:lnSpc>
              <a:defRPr sz="1400" b="0" i="0">
                <a:solidFill>
                  <a:srgbClr val="05073B"/>
                </a:solidFill>
                <a:effectLst/>
                <a:latin typeface="PingFang-SC-Regular"/>
              </a:defRPr>
            </a:lvl1pPr>
          </a:lstStyle>
          <a:p>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以</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PC</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端为核心，提供一站式查询入口，实现法规检索、标准比对、引用校核</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三合一</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操作，降低跨平台检索成本与复杂度，提升企业合规管理效率。</a:t>
            </a: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Number2"/>
          <p:cNvSpPr/>
          <p:nvPr/>
        </p:nvSpPr>
        <p:spPr>
          <a:xfrm>
            <a:off x="5574842" y="3019761"/>
            <a:ext cx="643873" cy="643873"/>
          </a:xfrm>
          <a:prstGeom prst="ellipse">
            <a:avLst/>
          </a:prstGeom>
          <a:gradFill flip="none" rotWithShape="1">
            <a:gsLst>
              <a:gs pos="0">
                <a:srgbClr val="00B0F0"/>
              </a:gs>
              <a:gs pos="75000">
                <a:srgbClr val="00B0F0"/>
              </a:gs>
            </a:gsLst>
            <a:lin ang="2700000" scaled="1"/>
            <a:tileRect/>
          </a:gradFill>
          <a:ln w="38100">
            <a:solidFill>
              <a:schemeClr val="bg1"/>
            </a:solid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altLang="zh-CN"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矩形: 圆角 30"/>
          <p:cNvSpPr/>
          <p:nvPr/>
        </p:nvSpPr>
        <p:spPr>
          <a:xfrm>
            <a:off x="8646795" y="3357880"/>
            <a:ext cx="2448000" cy="2448000"/>
          </a:xfrm>
          <a:prstGeom prst="roundRect">
            <a:avLst>
              <a:gd name="adj" fmla="val 5843"/>
            </a:avLst>
          </a:prstGeom>
          <a:gradFill>
            <a:gsLst>
              <a:gs pos="0">
                <a:srgbClr val="3A81F4">
                  <a:alpha val="13000"/>
                </a:srgbClr>
              </a:gs>
              <a:gs pos="100000">
                <a:schemeClr val="bg1"/>
              </a:gs>
            </a:gsLst>
            <a:lin ang="5400000" scaled="0"/>
          </a:gradFill>
          <a:ln w="12700" cap="rnd">
            <a:gradFill>
              <a:gsLst>
                <a:gs pos="0">
                  <a:schemeClr val="accent1">
                    <a:lumMod val="45000"/>
                    <a:lumOff val="55000"/>
                  </a:schemeClr>
                </a:gs>
                <a:gs pos="100000">
                  <a:schemeClr val="accent1">
                    <a:lumMod val="30000"/>
                    <a:lumOff val="70000"/>
                    <a:alpha val="0"/>
                  </a:schemeClr>
                </a:gs>
              </a:gsLst>
              <a:lin ang="5400000" scaled="0"/>
            </a:gradFill>
            <a:prstDash val="solid"/>
            <a:round/>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p>
            <a:pPr algn="r"/>
            <a:endParaRPr lang="zh-CN" altLang="en-US"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Number3"/>
          <p:cNvSpPr/>
          <p:nvPr/>
        </p:nvSpPr>
        <p:spPr>
          <a:xfrm>
            <a:off x="9552727" y="3002616"/>
            <a:ext cx="643873" cy="643873"/>
          </a:xfrm>
          <a:prstGeom prst="ellipse">
            <a:avLst/>
          </a:prstGeom>
          <a:gradFill flip="none" rotWithShape="1">
            <a:gsLst>
              <a:gs pos="0">
                <a:schemeClr val="accent1">
                  <a:lumMod val="60000"/>
                  <a:lumOff val="40000"/>
                </a:schemeClr>
              </a:gs>
              <a:gs pos="75000">
                <a:srgbClr val="0152D9"/>
              </a:gs>
            </a:gsLst>
            <a:lin ang="2700000" scaled="1"/>
            <a:tileRect/>
          </a:gradFill>
          <a:ln w="38100">
            <a:solidFill>
              <a:schemeClr val="bg1"/>
            </a:solid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normAutofit/>
          </a:bodyPr>
          <a:lstStyle/>
          <a:p>
            <a:pPr algn="ctr">
              <a:lnSpc>
                <a:spcPct val="120000"/>
              </a:lnSpc>
            </a:pPr>
            <a:r>
              <a:rPr lang="en-US" altLang="zh-CN"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Bullet3"/>
          <p:cNvSpPr txBox="1"/>
          <p:nvPr/>
        </p:nvSpPr>
        <p:spPr>
          <a:xfrm>
            <a:off x="8976426" y="3671253"/>
            <a:ext cx="1872674" cy="549476"/>
          </a:xfrm>
          <a:prstGeom prst="rect">
            <a:avLst/>
          </a:prstGeom>
          <a:noFill/>
          <a:ln>
            <a:noFill/>
          </a:ln>
        </p:spPr>
        <p:txBody>
          <a:bodyPr wrap="square" lIns="91440" tIns="45720" rIns="91440" bIns="45720" anchor="b" anchorCtr="0">
            <a:normAutofit/>
          </a:bodyPr>
          <a:lstStyle/>
          <a:p>
            <a:pPr marL="0" marR="0" lvl="0" indent="0" algn="ctr" defTabSz="913765" rtl="0" eaLnBrk="1" fontAlgn="auto" latinLnBrk="0" hangingPunct="1">
              <a:spcBef>
                <a:spcPts val="0"/>
              </a:spcBef>
              <a:spcAft>
                <a:spcPts val="0"/>
              </a:spcAft>
              <a:buClrTx/>
              <a:buSzPct val="25000"/>
              <a:buFontTx/>
              <a:buNone/>
              <a:defRPr/>
            </a:pPr>
            <a:r>
              <a:rPr kumimoji="0" lang="zh-CN" altLang="en-US"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动态月报推送</a:t>
            </a:r>
            <a:endParaRPr kumimoji="0" lang="zh-CN" altLang="en-US"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3"/>
          <p:cNvSpPr txBox="1"/>
          <p:nvPr/>
        </p:nvSpPr>
        <p:spPr>
          <a:xfrm>
            <a:off x="8736965" y="4208780"/>
            <a:ext cx="2263140" cy="1428750"/>
          </a:xfrm>
          <a:prstGeom prst="rect">
            <a:avLst/>
          </a:prstGeom>
          <a:noFill/>
          <a:ln>
            <a:noFill/>
          </a:ln>
        </p:spPr>
        <p:txBody>
          <a:bodyPr wrap="square" lIns="91440" tIns="45720" rIns="91440" bIns="45720" anchor="t" anchorCtr="0">
            <a:noAutofit/>
          </a:bodyPr>
          <a:lstStyle>
            <a:defPPr>
              <a:defRPr lang="zh-CN"/>
            </a:defPPr>
            <a:lvl1pPr>
              <a:lnSpc>
                <a:spcPct val="150000"/>
              </a:lnSpc>
              <a:defRPr sz="1400" b="0" i="0">
                <a:solidFill>
                  <a:srgbClr val="05073B"/>
                </a:solidFill>
                <a:effectLst/>
                <a:latin typeface="PingFang-SC-Regular"/>
              </a:defRPr>
            </a:lvl1pPr>
          </a:lstStyle>
          <a:p>
            <a:pPr algn="just"/>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能以</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月度</a:t>
            </a:r>
            <a:r>
              <a:rPr lang="en-US" altLang="zh-CN" sz="1200"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为单位，实时提供最新的法规和标准。为企业应对复杂法规环境提供权威全面的合规信息参考。</a:t>
            </a: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ŝḷíḑê"/>
          <p:cNvSpPr txBox="1"/>
          <p:nvPr>
            <p:custDataLst>
              <p:tags r:id="rId1"/>
            </p:custDataLst>
          </p:nvPr>
        </p:nvSpPr>
        <p:spPr>
          <a:xfrm>
            <a:off x="1108710" y="210445"/>
            <a:ext cx="1402080" cy="460375"/>
          </a:xfrm>
          <a:prstGeom prst="rect">
            <a:avLst/>
          </a:prstGeom>
          <a:noFill/>
        </p:spPr>
        <p:txBody>
          <a:bodyPr wrap="none" rtlCol="0">
            <a:spAutoFit/>
          </a:bodyPr>
          <a:lstStyle>
            <a:defPPr>
              <a:defRPr lang="zh-CN"/>
            </a:defPPr>
            <a:lvl1pPr>
              <a:defRPr sz="2000" b="1">
                <a:latin typeface="微软雅黑" panose="020B0503020204020204" pitchFamily="34" charset="-122"/>
                <a:ea typeface="微软雅黑" panose="020B0503020204020204" pitchFamily="34" charset="-122"/>
              </a:defRPr>
            </a:lvl1pPr>
          </a:lstStyle>
          <a:p>
            <a:pPr algn="l"/>
            <a:r>
              <a:rPr lang="zh-CN" sz="2400" dirty="0">
                <a:solidFill>
                  <a:schemeClr val="accent1">
                    <a:lumMod val="50000"/>
                  </a:schemeClr>
                </a:solidFill>
                <a:cs typeface="+mn-ea"/>
                <a:sym typeface="Arial" panose="020B0604020202020204" pitchFamily="34" charset="0"/>
              </a:rPr>
              <a:t>功能介绍</a:t>
            </a:r>
            <a:endParaRPr lang="zh-CN" altLang="en-US" sz="2400" dirty="0">
              <a:solidFill>
                <a:schemeClr val="accent1">
                  <a:lumMod val="50000"/>
                </a:schemeClr>
              </a:solidFill>
              <a:latin typeface="Arial" panose="020B0604020202020204" pitchFamily="34" charset="0"/>
              <a:cs typeface="+mn-ea"/>
              <a:sym typeface="Arial" panose="020B0604020202020204" pitchFamily="34" charset="0"/>
            </a:endParaRPr>
          </a:p>
        </p:txBody>
      </p:sp>
      <p:sp>
        <p:nvSpPr>
          <p:cNvPr id="26" name="圆角矩形 25"/>
          <p:cNvSpPr/>
          <p:nvPr/>
        </p:nvSpPr>
        <p:spPr>
          <a:xfrm>
            <a:off x="533400" y="979170"/>
            <a:ext cx="8728075" cy="614045"/>
          </a:xfrm>
          <a:prstGeom prst="roundRect">
            <a:avLst>
              <a:gd name="adj" fmla="val 9887"/>
            </a:avLst>
          </a:prstGeom>
          <a:gradFill>
            <a:gsLst>
              <a:gs pos="100000">
                <a:srgbClr val="B5D5FF">
                  <a:alpha val="0"/>
                </a:srgbClr>
              </a:gs>
              <a:gs pos="0">
                <a:srgbClr val="B5D5FF">
                  <a:alpha val="44000"/>
                </a:srgb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文本占位符 4"/>
          <p:cNvSpPr>
            <a:spLocks noGrp="1"/>
          </p:cNvSpPr>
          <p:nvPr/>
        </p:nvSpPr>
        <p:spPr>
          <a:xfrm>
            <a:off x="605790" y="1009015"/>
            <a:ext cx="6796405" cy="565150"/>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zh-CN" altLang="en-US" sz="2400" dirty="0">
                <a:solidFill>
                  <a:srgbClr val="007AFF"/>
                </a:solidFill>
                <a:latin typeface="Arial" panose="020B0604020202020204" pitchFamily="34" charset="0"/>
                <a:cs typeface="+mn-ea"/>
                <a:sym typeface="Arial" panose="020B0604020202020204" pitchFamily="34" charset="0"/>
              </a:rPr>
              <a:t>法规库</a:t>
            </a:r>
            <a:endParaRPr lang="zh-CN" altLang="en-US" sz="2400" dirty="0">
              <a:solidFill>
                <a:srgbClr val="007AFF"/>
              </a:solidFill>
              <a:latin typeface="Arial" panose="020B0604020202020204" pitchFamily="34" charset="0"/>
              <a:cs typeface="+mn-ea"/>
              <a:sym typeface="Arial" panose="020B0604020202020204" pitchFamily="34" charset="0"/>
            </a:endParaRPr>
          </a:p>
        </p:txBody>
      </p:sp>
      <p:sp>
        <p:nvSpPr>
          <p:cNvPr id="5" name="文本框 4"/>
          <p:cNvSpPr txBox="1"/>
          <p:nvPr/>
        </p:nvSpPr>
        <p:spPr>
          <a:xfrm>
            <a:off x="477520" y="1697990"/>
            <a:ext cx="5485130" cy="368300"/>
          </a:xfrm>
          <a:prstGeom prst="rect">
            <a:avLst/>
          </a:prstGeom>
          <a:noFill/>
        </p:spPr>
        <p:txBody>
          <a:bodyPr wrap="square" rtlCol="0">
            <a:spAutoFit/>
          </a:bodyPr>
          <a:lstStyle/>
          <a:p>
            <a:pPr indent="0" algn="just">
              <a:buFont typeface="Wingdings" panose="05000000000000000000" charset="0"/>
              <a:buNone/>
            </a:pPr>
            <a:r>
              <a:rPr lang="zh-CN"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一键搜索</a:t>
            </a:r>
            <a:r>
              <a:rPr lang="en-US" altLang="zh-CN"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 </a:t>
            </a:r>
            <a:r>
              <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月度推送</a:t>
            </a:r>
            <a:r>
              <a:rPr lang="en-US" altLang="zh-CN"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 </a:t>
            </a:r>
            <a:r>
              <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引用校核</a:t>
            </a:r>
            <a:endPar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文本框 5"/>
          <p:cNvSpPr txBox="1"/>
          <p:nvPr/>
        </p:nvSpPr>
        <p:spPr>
          <a:xfrm>
            <a:off x="390525" y="2165350"/>
            <a:ext cx="6228715" cy="4276725"/>
          </a:xfrm>
          <a:prstGeom prst="rect">
            <a:avLst/>
          </a:prstGeom>
          <a:noFill/>
        </p:spPr>
        <p:txBody>
          <a:bodyPr wrap="square" rtlCol="0" anchor="t">
            <a:spAutoFit/>
          </a:bodyPr>
          <a:p>
            <a:pPr marL="285750" indent="-285750" algn="just">
              <a:buFont typeface="Wingdings" panose="05000000000000000000" charset="0"/>
              <a:buChar char="l"/>
            </a:pPr>
            <a:r>
              <a:rPr lang="zh-CN" altLang="en-US" sz="1600" b="1">
                <a:solidFill>
                  <a:srgbClr val="404040"/>
                </a:solidFill>
                <a:latin typeface="Arial" panose="020B0604020202020204" pitchFamily="34" charset="0"/>
                <a:ea typeface="微软雅黑" panose="020B0503020204020204" pitchFamily="34" charset="-122"/>
                <a:sym typeface="Arial" panose="020B0604020202020204" pitchFamily="34" charset="0"/>
              </a:rPr>
              <a:t>覆盖全面</a:t>
            </a:r>
            <a:endParaRPr lang="zh-CN" altLang="en-US" sz="1600" b="1">
              <a:solidFill>
                <a:srgbClr val="404040"/>
              </a:solidFill>
              <a:latin typeface="Arial" panose="020B0604020202020204" pitchFamily="34" charset="0"/>
              <a:ea typeface="微软雅黑" panose="020B0503020204020204" pitchFamily="34" charset="-122"/>
            </a:endParaRPr>
          </a:p>
          <a:p>
            <a:pPr algn="just"/>
            <a:r>
              <a:rPr lang="zh-CN" altLang="en-US" sz="1600">
                <a:solidFill>
                  <a:srgbClr val="404040"/>
                </a:solidFill>
                <a:latin typeface="Arial" panose="020B0604020202020204" pitchFamily="34" charset="0"/>
                <a:ea typeface="微软雅黑" panose="020B0503020204020204" pitchFamily="34" charset="-122"/>
                <a:sym typeface="+mn-ea"/>
              </a:rPr>
              <a:t>• </a:t>
            </a:r>
            <a:r>
              <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rPr>
              <a:t>极简“一键搜索”框，可按法规标准标题、文件关键词或段落实现快速检索。</a:t>
            </a:r>
            <a:endParaRPr lang="zh-CN" altLang="en-US" sz="1600">
              <a:solidFill>
                <a:srgbClr val="404040"/>
              </a:solidFill>
              <a:latin typeface="Arial" panose="020B0604020202020204" pitchFamily="34" charset="0"/>
              <a:ea typeface="微软雅黑" panose="020B0503020204020204" pitchFamily="34" charset="-122"/>
              <a:sym typeface="+mn-ea"/>
            </a:endParaRPr>
          </a:p>
          <a:p>
            <a:pPr algn="just"/>
            <a:r>
              <a:rPr lang="zh-CN" altLang="en-US" sz="1600">
                <a:solidFill>
                  <a:srgbClr val="404040"/>
                </a:solidFill>
                <a:latin typeface="Arial" panose="020B0604020202020204" pitchFamily="34" charset="0"/>
                <a:ea typeface="微软雅黑" panose="020B0503020204020204" pitchFamily="34" charset="-122"/>
                <a:sym typeface="+mn-ea"/>
              </a:rPr>
              <a:t>• </a:t>
            </a:r>
            <a:r>
              <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rPr>
              <a:t>详细收录各行业产品设计、生产流程、质量控制等多个环节的标准规范。</a:t>
            </a:r>
            <a:endPar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algn="just"/>
            <a:r>
              <a:rPr lang="zh-CN" altLang="en-US" sz="1600">
                <a:solidFill>
                  <a:srgbClr val="404040"/>
                </a:solidFill>
                <a:latin typeface="Arial" panose="020B0604020202020204" pitchFamily="34" charset="0"/>
                <a:ea typeface="微软雅黑" panose="020B0503020204020204" pitchFamily="34" charset="-122"/>
                <a:sym typeface="+mn-ea"/>
              </a:rPr>
              <a:t>• </a:t>
            </a:r>
            <a:r>
              <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rPr>
              <a:t>24小时实时检索，覆盖国家、省、地三级的法规与标准动态。</a:t>
            </a:r>
            <a:endPar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1600">
              <a:solidFill>
                <a:srgbClr val="404040"/>
              </a:solidFill>
              <a:latin typeface="Arial" panose="020B0604020202020204" pitchFamily="34" charset="0"/>
              <a:ea typeface="微软雅黑" panose="020B0503020204020204" pitchFamily="34" charset="-122"/>
            </a:endParaRPr>
          </a:p>
          <a:p>
            <a:pPr marL="285750" indent="-285750" algn="just">
              <a:buFont typeface="Wingdings" panose="05000000000000000000" charset="0"/>
              <a:buChar char="l"/>
            </a:pPr>
            <a:r>
              <a:rPr lang="zh-CN" altLang="en-US" sz="1600" b="1">
                <a:solidFill>
                  <a:srgbClr val="404040"/>
                </a:solidFill>
                <a:latin typeface="Arial" panose="020B0604020202020204" pitchFamily="34" charset="0"/>
                <a:ea typeface="微软雅黑" panose="020B0503020204020204" pitchFamily="34" charset="-122"/>
              </a:rPr>
              <a:t>动态</a:t>
            </a:r>
            <a:r>
              <a:rPr lang="zh-CN" altLang="en-US" sz="1600" b="1">
                <a:solidFill>
                  <a:srgbClr val="404040"/>
                </a:solidFill>
                <a:latin typeface="Arial" panose="020B0604020202020204" pitchFamily="34" charset="0"/>
                <a:ea typeface="微软雅黑" panose="020B0503020204020204" pitchFamily="34" charset="-122"/>
                <a:sym typeface="+mn-ea"/>
              </a:rPr>
              <a:t>精准</a:t>
            </a:r>
            <a:endParaRPr lang="zh-CN" altLang="en-US" sz="1600" b="1">
              <a:solidFill>
                <a:srgbClr val="404040"/>
              </a:solidFill>
              <a:latin typeface="Arial" panose="020B0604020202020204" pitchFamily="34" charset="0"/>
              <a:ea typeface="微软雅黑" panose="020B0503020204020204" pitchFamily="34" charset="-122"/>
            </a:endParaRPr>
          </a:p>
          <a:p>
            <a:pPr algn="just">
              <a:buClrTx/>
              <a:buSzTx/>
              <a:buFont typeface="Wingdings" panose="05000000000000000000" charset="0"/>
              <a:buNone/>
            </a:pPr>
            <a:r>
              <a:rPr lang="zh-CN" altLang="en-US" sz="1600">
                <a:solidFill>
                  <a:srgbClr val="404040"/>
                </a:solidFill>
                <a:latin typeface="Arial" panose="020B0604020202020204" pitchFamily="34" charset="0"/>
                <a:ea typeface="微软雅黑" panose="020B0503020204020204" pitchFamily="34" charset="-122"/>
                <a:sym typeface="+mn-ea"/>
              </a:rPr>
              <a:t>• </a:t>
            </a:r>
            <a:r>
              <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rPr>
              <a:t>每月主动推送最新变动的法规与标准清单，</a:t>
            </a:r>
            <a:r>
              <a:rPr lang="en-US" altLang="zh-CN" sz="1600">
                <a:solidFill>
                  <a:srgbClr val="404040"/>
                </a:solidFill>
                <a:latin typeface="Arial" panose="020B0604020202020204" pitchFamily="34" charset="0"/>
                <a:ea typeface="微软雅黑" panose="020B0503020204020204" pitchFamily="34" charset="-122"/>
                <a:sym typeface="Arial" panose="020B0604020202020204" pitchFamily="34" charset="0"/>
              </a:rPr>
              <a:t>“</a:t>
            </a:r>
            <a:r>
              <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rPr>
              <a:t>发布</a:t>
            </a:r>
            <a:r>
              <a:rPr lang="en-US" altLang="zh-CN" sz="1600">
                <a:solidFill>
                  <a:srgbClr val="404040"/>
                </a:solidFill>
                <a:latin typeface="Arial" panose="020B0604020202020204" pitchFamily="34" charset="0"/>
                <a:ea typeface="微软雅黑" panose="020B0503020204020204" pitchFamily="34" charset="-122"/>
                <a:sym typeface="Arial" panose="020B0604020202020204" pitchFamily="34" charset="0"/>
              </a:rPr>
              <a:t>-</a:t>
            </a:r>
            <a:r>
              <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rPr>
              <a:t>实施</a:t>
            </a:r>
            <a:r>
              <a:rPr lang="en-US" altLang="zh-CN" sz="1600">
                <a:solidFill>
                  <a:srgbClr val="404040"/>
                </a:solidFill>
                <a:latin typeface="Arial" panose="020B0604020202020204" pitchFamily="34" charset="0"/>
                <a:ea typeface="微软雅黑" panose="020B0503020204020204" pitchFamily="34" charset="-122"/>
                <a:sym typeface="Arial" panose="020B0604020202020204" pitchFamily="34" charset="0"/>
              </a:rPr>
              <a:t>-</a:t>
            </a:r>
            <a:r>
              <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rPr>
              <a:t>废止</a:t>
            </a:r>
            <a:r>
              <a:rPr lang="en-US" altLang="zh-CN" sz="1600">
                <a:solidFill>
                  <a:srgbClr val="404040"/>
                </a:solidFill>
                <a:latin typeface="Arial" panose="020B0604020202020204" pitchFamily="34" charset="0"/>
                <a:ea typeface="微软雅黑" panose="020B0503020204020204" pitchFamily="34" charset="-122"/>
                <a:sym typeface="Arial" panose="020B0604020202020204" pitchFamily="34" charset="0"/>
              </a:rPr>
              <a:t>”</a:t>
            </a:r>
            <a:r>
              <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rPr>
              <a:t>三个维度展现。</a:t>
            </a:r>
            <a:endParaRPr lang="zh-CN" altLang="en-US" sz="160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buClrTx/>
              <a:buSzTx/>
              <a:buFont typeface="Wingdings" panose="05000000000000000000" charset="0"/>
              <a:buNone/>
            </a:pPr>
            <a:r>
              <a:rPr lang="zh-CN" altLang="en-US" sz="1600">
                <a:solidFill>
                  <a:srgbClr val="404040"/>
                </a:solidFill>
                <a:latin typeface="Arial" panose="020B0604020202020204" pitchFamily="34" charset="0"/>
                <a:ea typeface="微软雅黑" panose="020B0503020204020204" pitchFamily="34" charset="-122"/>
              </a:rPr>
              <a:t>• 历年法规、标准动态均可按月查勘，做到有迹可循、有据可依。</a:t>
            </a:r>
            <a:endParaRPr lang="zh-CN" altLang="en-US" sz="1600">
              <a:solidFill>
                <a:srgbClr val="404040"/>
              </a:solidFill>
              <a:latin typeface="Arial" panose="020B0604020202020204" pitchFamily="34" charset="0"/>
              <a:ea typeface="微软雅黑" panose="020B0503020204020204" pitchFamily="34" charset="-122"/>
            </a:endParaRPr>
          </a:p>
          <a:p>
            <a:pPr algn="just">
              <a:buClrTx/>
              <a:buSzTx/>
              <a:buFont typeface="Wingdings" panose="05000000000000000000" charset="0"/>
              <a:buNone/>
            </a:pPr>
            <a:endParaRPr lang="zh-CN" altLang="en-US" sz="1600">
              <a:solidFill>
                <a:srgbClr val="404040"/>
              </a:solidFill>
              <a:latin typeface="Arial" panose="020B0604020202020204" pitchFamily="34" charset="0"/>
              <a:ea typeface="微软雅黑" panose="020B0503020204020204" pitchFamily="34" charset="-122"/>
            </a:endParaRPr>
          </a:p>
          <a:p>
            <a:pPr algn="just"/>
            <a:endParaRPr lang="zh-CN" altLang="en-US" sz="1600">
              <a:solidFill>
                <a:srgbClr val="404040"/>
              </a:solidFill>
              <a:latin typeface="Arial" panose="020B0604020202020204" pitchFamily="34" charset="0"/>
              <a:ea typeface="微软雅黑" panose="020B0503020204020204" pitchFamily="34" charset="-122"/>
            </a:endParaRPr>
          </a:p>
          <a:p>
            <a:pPr marL="285750" indent="-285750" algn="just">
              <a:buFont typeface="Wingdings" panose="05000000000000000000" charset="0"/>
              <a:buChar char="l"/>
            </a:pPr>
            <a:r>
              <a:rPr lang="zh-CN" altLang="en-US" sz="1600" b="1">
                <a:solidFill>
                  <a:srgbClr val="404040"/>
                </a:solidFill>
                <a:latin typeface="Arial" panose="020B0604020202020204" pitchFamily="34" charset="0"/>
                <a:ea typeface="微软雅黑" panose="020B0503020204020204" pitchFamily="34" charset="-122"/>
              </a:rPr>
              <a:t>高效合规</a:t>
            </a:r>
            <a:endParaRPr lang="zh-CN" altLang="en-US" sz="1600" b="1">
              <a:solidFill>
                <a:srgbClr val="404040"/>
              </a:solidFill>
              <a:latin typeface="Arial" panose="020B0604020202020204" pitchFamily="34" charset="0"/>
              <a:ea typeface="微软雅黑" panose="020B0503020204020204" pitchFamily="34" charset="-122"/>
            </a:endParaRPr>
          </a:p>
          <a:p>
            <a:pPr indent="0" algn="just">
              <a:buFont typeface="Wingdings" panose="05000000000000000000" charset="0"/>
              <a:buNone/>
            </a:pPr>
            <a:r>
              <a:rPr lang="zh-CN" altLang="en-US" sz="1600">
                <a:solidFill>
                  <a:srgbClr val="404040"/>
                </a:solidFill>
                <a:latin typeface="Arial" panose="020B0604020202020204" pitchFamily="34" charset="0"/>
                <a:ea typeface="微软雅黑" panose="020B0503020204020204" pitchFamily="34" charset="-122"/>
              </a:rPr>
              <a:t>• 支持实时在线上传报告，校核索引用的法规或标准的基础信息和时效性。</a:t>
            </a:r>
            <a:endParaRPr lang="en-US" altLang="zh-CN" sz="1600">
              <a:solidFill>
                <a:srgbClr val="404040"/>
              </a:solidFill>
              <a:latin typeface="Arial" panose="020B0604020202020204" pitchFamily="34" charset="0"/>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6780530" y="2204720"/>
            <a:ext cx="5054600" cy="38271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ŝḷíḑê"/>
          <p:cNvSpPr txBox="1"/>
          <p:nvPr>
            <p:custDataLst>
              <p:tags r:id="rId1"/>
            </p:custDataLst>
          </p:nvPr>
        </p:nvSpPr>
        <p:spPr>
          <a:xfrm>
            <a:off x="1108710" y="210445"/>
            <a:ext cx="1402080" cy="460375"/>
          </a:xfrm>
          <a:prstGeom prst="rect">
            <a:avLst/>
          </a:prstGeom>
          <a:noFill/>
        </p:spPr>
        <p:txBody>
          <a:bodyPr wrap="none" rtlCol="0">
            <a:spAutoFit/>
          </a:bodyPr>
          <a:lstStyle>
            <a:defPPr>
              <a:defRPr lang="zh-CN"/>
            </a:defPPr>
            <a:lvl1pPr>
              <a:defRPr sz="2000" b="1">
                <a:latin typeface="微软雅黑" panose="020B0503020204020204" pitchFamily="34" charset="-122"/>
                <a:ea typeface="微软雅黑" panose="020B0503020204020204" pitchFamily="34" charset="-122"/>
              </a:defRPr>
            </a:lvl1pPr>
          </a:lstStyle>
          <a:p>
            <a:pPr algn="l"/>
            <a:r>
              <a:rPr lang="zh-CN" sz="2400" dirty="0">
                <a:solidFill>
                  <a:schemeClr val="accent1">
                    <a:lumMod val="50000"/>
                  </a:schemeClr>
                </a:solidFill>
                <a:cs typeface="+mn-ea"/>
                <a:sym typeface="Arial" panose="020B0604020202020204" pitchFamily="34" charset="0"/>
              </a:rPr>
              <a:t>功能介绍</a:t>
            </a:r>
            <a:endParaRPr lang="zh-CN" altLang="en-US" sz="2400" dirty="0">
              <a:solidFill>
                <a:schemeClr val="accent1">
                  <a:lumMod val="50000"/>
                </a:schemeClr>
              </a:solidFill>
              <a:latin typeface="Arial" panose="020B0604020202020204" pitchFamily="34" charset="0"/>
              <a:cs typeface="+mn-ea"/>
              <a:sym typeface="Arial" panose="020B0604020202020204" pitchFamily="34" charset="0"/>
            </a:endParaRPr>
          </a:p>
        </p:txBody>
      </p:sp>
      <p:sp>
        <p:nvSpPr>
          <p:cNvPr id="26" name="圆角矩形 25"/>
          <p:cNvSpPr/>
          <p:nvPr/>
        </p:nvSpPr>
        <p:spPr>
          <a:xfrm>
            <a:off x="389890" y="979170"/>
            <a:ext cx="8728075" cy="614045"/>
          </a:xfrm>
          <a:prstGeom prst="roundRect">
            <a:avLst>
              <a:gd name="adj" fmla="val 9887"/>
            </a:avLst>
          </a:prstGeom>
          <a:gradFill>
            <a:gsLst>
              <a:gs pos="100000">
                <a:srgbClr val="B5D5FF">
                  <a:alpha val="0"/>
                </a:srgbClr>
              </a:gs>
              <a:gs pos="0">
                <a:srgbClr val="B5D5FF">
                  <a:alpha val="44000"/>
                </a:srgb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文本占位符 4"/>
          <p:cNvSpPr>
            <a:spLocks noGrp="1"/>
          </p:cNvSpPr>
          <p:nvPr/>
        </p:nvSpPr>
        <p:spPr>
          <a:xfrm>
            <a:off x="462280" y="1009015"/>
            <a:ext cx="6796405" cy="565150"/>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zh-CN" altLang="en-US" sz="2400" dirty="0">
                <a:solidFill>
                  <a:srgbClr val="007AFF"/>
                </a:solidFill>
                <a:latin typeface="Arial" panose="020B0604020202020204" pitchFamily="34" charset="0"/>
                <a:cs typeface="+mn-ea"/>
                <a:sym typeface="Arial" panose="020B0604020202020204" pitchFamily="34" charset="0"/>
              </a:rPr>
              <a:t>化学品</a:t>
            </a:r>
            <a:endParaRPr lang="zh-CN" altLang="en-US" sz="2400" dirty="0">
              <a:solidFill>
                <a:srgbClr val="007AFF"/>
              </a:solidFill>
              <a:latin typeface="Arial" panose="020B0604020202020204" pitchFamily="34" charset="0"/>
              <a:cs typeface="+mn-ea"/>
              <a:sym typeface="Arial" panose="020B0604020202020204" pitchFamily="34" charset="0"/>
            </a:endParaRPr>
          </a:p>
        </p:txBody>
      </p:sp>
      <p:sp>
        <p:nvSpPr>
          <p:cNvPr id="5" name="文本框 4"/>
          <p:cNvSpPr txBox="1"/>
          <p:nvPr/>
        </p:nvSpPr>
        <p:spPr>
          <a:xfrm>
            <a:off x="334010" y="1841500"/>
            <a:ext cx="5882640" cy="368300"/>
          </a:xfrm>
          <a:prstGeom prst="rect">
            <a:avLst/>
          </a:prstGeom>
          <a:noFill/>
        </p:spPr>
        <p:txBody>
          <a:bodyPr wrap="square" rtlCol="0">
            <a:spAutoFit/>
          </a:bodyPr>
          <a:lstStyle/>
          <a:p>
            <a:pPr indent="0" algn="just">
              <a:buFont typeface="Wingdings" panose="05000000000000000000" charset="0"/>
              <a:buNone/>
            </a:pPr>
            <a:r>
              <a:rPr lang="en-US" altLang="zh-CN"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SDS | </a:t>
            </a:r>
            <a:r>
              <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化学品信息</a:t>
            </a:r>
            <a:r>
              <a:rPr lang="en-US" altLang="zh-CN"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 </a:t>
            </a:r>
            <a:r>
              <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特别管控名单</a:t>
            </a:r>
            <a:r>
              <a:rPr lang="en-US" altLang="zh-CN"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 </a:t>
            </a:r>
            <a:r>
              <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危险有害物质分析</a:t>
            </a:r>
            <a:endPar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文本框 5"/>
          <p:cNvSpPr txBox="1"/>
          <p:nvPr/>
        </p:nvSpPr>
        <p:spPr>
          <a:xfrm>
            <a:off x="247015" y="2667635"/>
            <a:ext cx="6228715" cy="2553335"/>
          </a:xfrm>
          <a:prstGeom prst="rect">
            <a:avLst/>
          </a:prstGeom>
          <a:noFill/>
        </p:spPr>
        <p:txBody>
          <a:bodyPr wrap="square" rtlCol="0" anchor="t">
            <a:spAutoFit/>
          </a:bodyPr>
          <a:p>
            <a:pPr marL="285750" indent="-285750" algn="just">
              <a:buFont typeface="Wingdings" panose="05000000000000000000" charset="0"/>
              <a:buChar char="l"/>
            </a:pPr>
            <a:r>
              <a:rPr lang="zh-CN" altLang="en-US" sz="1600" b="1">
                <a:solidFill>
                  <a:srgbClr val="404040"/>
                </a:solidFill>
                <a:latin typeface="Arial" panose="020B0604020202020204" pitchFamily="34" charset="0"/>
                <a:ea typeface="微软雅黑" panose="020B0503020204020204" pitchFamily="34" charset="-122"/>
                <a:sym typeface="Arial" panose="020B0604020202020204" pitchFamily="34" charset="0"/>
              </a:rPr>
              <a:t>专业、安全、管控</a:t>
            </a:r>
            <a:endParaRPr lang="zh-CN" altLang="en-US" sz="1600" b="1">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just">
              <a:buFont typeface="Wingdings" panose="05000000000000000000" charset="0"/>
              <a:buChar char="l"/>
            </a:pPr>
            <a:endParaRPr lang="zh-CN" altLang="en-US" sz="1600" b="1">
              <a:solidFill>
                <a:srgbClr val="404040"/>
              </a:solidFill>
              <a:latin typeface="Arial" panose="020B0604020202020204" pitchFamily="34" charset="0"/>
              <a:ea typeface="微软雅黑" panose="020B0503020204020204" pitchFamily="34" charset="-122"/>
            </a:endParaRPr>
          </a:p>
          <a:p>
            <a:pPr algn="just"/>
            <a:r>
              <a:rPr lang="zh-CN" altLang="en-US" sz="1600">
                <a:solidFill>
                  <a:srgbClr val="404040"/>
                </a:solidFill>
                <a:latin typeface="Arial" panose="020B0604020202020204" pitchFamily="34" charset="0"/>
                <a:ea typeface="微软雅黑" panose="020B0503020204020204" pitchFamily="34" charset="-122"/>
                <a:sym typeface="+mn-ea"/>
              </a:rPr>
              <a:t>• </a:t>
            </a:r>
            <a:r>
              <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rPr>
              <a:t>已收录化学品的标识信息、理化特性、危害详情以及应急措施等内容。</a:t>
            </a:r>
            <a:endParaRPr lang="zh-CN" altLang="en-US" sz="1600"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endParaRPr lang="zh-CN" altLang="en-US" sz="1600">
              <a:solidFill>
                <a:srgbClr val="404040"/>
              </a:solidFill>
              <a:latin typeface="Arial" panose="020B0604020202020204" pitchFamily="34" charset="0"/>
              <a:ea typeface="微软雅黑" panose="020B0503020204020204" pitchFamily="34" charset="-122"/>
              <a:sym typeface="+mn-ea"/>
            </a:endParaRPr>
          </a:p>
          <a:p>
            <a:pPr algn="just"/>
            <a:r>
              <a:rPr lang="zh-CN" altLang="en-US" sz="1600">
                <a:solidFill>
                  <a:srgbClr val="404040"/>
                </a:solidFill>
                <a:latin typeface="Arial" panose="020B0604020202020204" pitchFamily="34" charset="0"/>
                <a:ea typeface="微软雅黑" panose="020B0503020204020204" pitchFamily="34" charset="-122"/>
                <a:sym typeface="+mn-ea"/>
              </a:rPr>
              <a:t>• </a:t>
            </a:r>
            <a:r>
              <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rPr>
              <a:t>具有SDS（可查看化学品的十六部分详细信息）数据</a:t>
            </a:r>
            <a:r>
              <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rPr>
              <a:t>。</a:t>
            </a:r>
            <a:endPar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algn="just"/>
            <a:r>
              <a:rPr lang="zh-CN" altLang="en-US" sz="1600">
                <a:solidFill>
                  <a:srgbClr val="404040"/>
                </a:solidFill>
                <a:latin typeface="Arial" panose="020B0604020202020204" pitchFamily="34" charset="0"/>
                <a:ea typeface="微软雅黑" panose="020B0503020204020204" pitchFamily="34" charset="-122"/>
                <a:sym typeface="+mn-ea"/>
              </a:rPr>
              <a:t>• </a:t>
            </a:r>
            <a:r>
              <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rPr>
              <a:t>化学品特别管控名单公示</a:t>
            </a:r>
            <a:r>
              <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rPr>
              <a:t>。</a:t>
            </a:r>
            <a:endPar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endParaRPr>
          </a:p>
          <a:p>
            <a:pPr algn="just"/>
            <a:r>
              <a:rPr lang="zh-CN" altLang="en-US" sz="1600">
                <a:solidFill>
                  <a:srgbClr val="404040"/>
                </a:solidFill>
                <a:latin typeface="Arial" panose="020B0604020202020204" pitchFamily="34" charset="0"/>
                <a:ea typeface="微软雅黑" panose="020B0503020204020204" pitchFamily="34" charset="-122"/>
                <a:sym typeface="+mn-ea"/>
              </a:rPr>
              <a:t>• </a:t>
            </a:r>
            <a:r>
              <a:rPr lang="zh-CN" altLang="en-US" sz="1600">
                <a:solidFill>
                  <a:srgbClr val="404040"/>
                </a:solidFill>
                <a:latin typeface="Arial" panose="020B0604020202020204" pitchFamily="34" charset="0"/>
                <a:ea typeface="微软雅黑" panose="020B0503020204020204" pitchFamily="34" charset="-122"/>
                <a:sym typeface="Arial" panose="020B0604020202020204" pitchFamily="34" charset="0"/>
              </a:rPr>
              <a:t>快速掌握化学品的特性、潜在风险及应急处理方式。</a:t>
            </a:r>
            <a:endParaRPr lang="en-US" altLang="zh-CN" sz="1600">
              <a:solidFill>
                <a:srgbClr val="404040"/>
              </a:solidFill>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529070" y="1988820"/>
            <a:ext cx="5097780" cy="4096385"/>
          </a:xfrm>
          <a:prstGeom prst="rect">
            <a:avLst/>
          </a:prstGeom>
        </p:spPr>
      </p:pic>
      <p:pic>
        <p:nvPicPr>
          <p:cNvPr id="3" name="图片 2"/>
          <p:cNvPicPr>
            <a:picLocks noChangeAspect="1"/>
          </p:cNvPicPr>
          <p:nvPr/>
        </p:nvPicPr>
        <p:blipFill>
          <a:blip r:embed="rId3"/>
          <a:stretch>
            <a:fillRect/>
          </a:stretch>
        </p:blipFill>
        <p:spPr>
          <a:xfrm>
            <a:off x="6960870" y="1196975"/>
            <a:ext cx="4953635" cy="3966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2000"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54100" y="190500"/>
            <a:ext cx="2394858" cy="460375"/>
          </a:xfrm>
          <a:prstGeom prst="rect">
            <a:avLst/>
          </a:prstGeom>
          <a:noFill/>
        </p:spPr>
        <p:txBody>
          <a:bodyPr wrap="square" rtlCol="0">
            <a:spAutoFit/>
          </a:bodyPr>
          <a:lstStyle/>
          <a:p>
            <a:r>
              <a:rPr lang="zh-CN" altLang="en-US" sz="24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平台优势</a:t>
            </a:r>
            <a:endParaRPr lang="zh-CN" altLang="en-US" sz="24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59"/>
          <p:cNvSpPr txBox="1"/>
          <p:nvPr/>
        </p:nvSpPr>
        <p:spPr>
          <a:xfrm>
            <a:off x="6951980" y="1340485"/>
            <a:ext cx="4404995" cy="863600"/>
          </a:xfrm>
          <a:prstGeom prst="rect">
            <a:avLst/>
          </a:prstGeom>
          <a:noFill/>
        </p:spPr>
        <p:txBody>
          <a:bodyPr wrap="square" rtlCol="0">
            <a:noAutofit/>
          </a:bodyPr>
          <a:p>
            <a:pPr lvl="0" algn="just">
              <a:buClrTx/>
              <a:buSzTx/>
              <a:buFontTx/>
            </a:pPr>
            <a:r>
              <a:rPr lang="zh-CN" altLang="en-US" sz="2400" b="1" dirty="0">
                <a:solidFill>
                  <a:srgbClr val="007AFF"/>
                </a:solidFill>
                <a:latin typeface="Arial" panose="020B0604020202020204" pitchFamily="34" charset="0"/>
                <a:ea typeface="微软雅黑" panose="020B0503020204020204" pitchFamily="34" charset="-122"/>
                <a:cs typeface="+mn-ea"/>
                <a:sym typeface="Arial" panose="020B0604020202020204" pitchFamily="34" charset="0"/>
              </a:rPr>
              <a:t>法律法规、标准规范文件内容可直接在线</a:t>
            </a:r>
            <a:r>
              <a:rPr lang="zh-CN" altLang="en-US" sz="2400" b="1" dirty="0">
                <a:solidFill>
                  <a:srgbClr val="007AFF"/>
                </a:solidFill>
                <a:latin typeface="Arial" panose="020B0604020202020204" pitchFamily="34" charset="0"/>
                <a:ea typeface="微软雅黑" panose="020B0503020204020204" pitchFamily="34" charset="-122"/>
                <a:cs typeface="+mn-ea"/>
                <a:sym typeface="Arial" panose="020B0604020202020204" pitchFamily="34" charset="0"/>
              </a:rPr>
              <a:t>复制、</a:t>
            </a:r>
            <a:r>
              <a:rPr lang="zh-CN" altLang="en-US" sz="2400" b="1" dirty="0">
                <a:solidFill>
                  <a:srgbClr val="007AFF"/>
                </a:solidFill>
                <a:latin typeface="Arial" panose="020B0604020202020204" pitchFamily="34" charset="0"/>
                <a:ea typeface="微软雅黑" panose="020B0503020204020204" pitchFamily="34" charset="-122"/>
                <a:cs typeface="+mn-ea"/>
                <a:sym typeface="Arial" panose="020B0604020202020204" pitchFamily="34" charset="0"/>
              </a:rPr>
              <a:t>引用。</a:t>
            </a:r>
            <a:endParaRPr lang="zh-CN" altLang="en-US" sz="2400" b="1" dirty="0">
              <a:solidFill>
                <a:srgbClr val="007A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5" name="Group 35"/>
          <p:cNvGrpSpPr/>
          <p:nvPr/>
        </p:nvGrpSpPr>
        <p:grpSpPr>
          <a:xfrm>
            <a:off x="6604087" y="2260996"/>
            <a:ext cx="4933315" cy="1660525"/>
            <a:chOff x="2234507" y="5097777"/>
            <a:chExt cx="7893303" cy="2656841"/>
          </a:xfrm>
        </p:grpSpPr>
        <p:grpSp>
          <p:nvGrpSpPr>
            <p:cNvPr id="46" name="Group 48"/>
            <p:cNvGrpSpPr/>
            <p:nvPr/>
          </p:nvGrpSpPr>
          <p:grpSpPr>
            <a:xfrm>
              <a:off x="2234507" y="5411006"/>
              <a:ext cx="485834" cy="485832"/>
              <a:chOff x="1407149" y="3549662"/>
              <a:chExt cx="413418" cy="413418"/>
            </a:xfrm>
          </p:grpSpPr>
          <p:sp>
            <p:nvSpPr>
              <p:cNvPr id="47" name="Oval 50"/>
              <p:cNvSpPr/>
              <p:nvPr/>
            </p:nvSpPr>
            <p:spPr>
              <a:xfrm>
                <a:off x="1407149" y="3549662"/>
                <a:ext cx="413418" cy="413418"/>
              </a:xfrm>
              <a:prstGeom prst="ellipse">
                <a:avLst/>
              </a:prstGeom>
              <a:solidFill>
                <a:srgbClr val="0070C0">
                  <a:alpha val="30000"/>
                </a:srgbClr>
              </a:solidFill>
              <a:ln w="12700" cap="flat" cmpd="sng" algn="ctr">
                <a:noFill/>
                <a:prstDash val="solid"/>
                <a:miter lim="800000"/>
              </a:ln>
              <a:effectLst/>
            </p:spPr>
            <p:txBody>
              <a:bodyPr rtlCol="0" anchor="ctr"/>
              <a:p>
                <a:pPr marL="0" marR="0" lvl="0" indent="0" algn="just" defTabSz="285750" eaLnBrk="1" fontAlgn="auto" latinLnBrk="0" hangingPunct="1">
                  <a:lnSpc>
                    <a:spcPct val="100000"/>
                  </a:lnSpc>
                  <a:spcBef>
                    <a:spcPts val="0"/>
                  </a:spcBef>
                  <a:spcAft>
                    <a:spcPts val="0"/>
                  </a:spcAft>
                  <a:buClrTx/>
                  <a:buSzTx/>
                  <a:buFontTx/>
                  <a:buNone/>
                  <a:defRPr/>
                </a:pPr>
                <a:endParaRPr kumimoji="0" lang="en-US" sz="175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Oval 51"/>
              <p:cNvSpPr/>
              <p:nvPr/>
            </p:nvSpPr>
            <p:spPr>
              <a:xfrm>
                <a:off x="1452286" y="3594799"/>
                <a:ext cx="323144" cy="323144"/>
              </a:xfrm>
              <a:prstGeom prst="ellipse">
                <a:avLst/>
              </a:prstGeom>
              <a:solidFill>
                <a:srgbClr val="1D78FF"/>
              </a:solidFill>
              <a:ln w="12700" cap="flat" cmpd="sng" algn="ctr">
                <a:solidFill>
                  <a:srgbClr val="1D78FF"/>
                </a:solidFill>
                <a:prstDash val="solid"/>
                <a:miter lim="800000"/>
              </a:ln>
              <a:effectLst/>
            </p:spPr>
            <p:txBody>
              <a:bodyPr rtlCol="0" anchor="ctr"/>
              <a:p>
                <a:pPr marL="0" marR="0" lvl="0" indent="0" algn="just" defTabSz="285750" eaLnBrk="1" fontAlgn="auto" latinLnBrk="0" hangingPunct="1">
                  <a:lnSpc>
                    <a:spcPct val="100000"/>
                  </a:lnSpc>
                  <a:spcBef>
                    <a:spcPts val="0"/>
                  </a:spcBef>
                  <a:spcAft>
                    <a:spcPts val="0"/>
                  </a:spcAft>
                  <a:buClrTx/>
                  <a:buSzTx/>
                  <a:buFontTx/>
                  <a:buNone/>
                  <a:defRPr/>
                </a:pPr>
                <a:endParaRPr kumimoji="0" lang="en-US" sz="175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229"/>
              <p:cNvSpPr/>
              <p:nvPr/>
            </p:nvSpPr>
            <p:spPr bwMode="auto">
              <a:xfrm>
                <a:off x="1553302" y="3714766"/>
                <a:ext cx="121113" cy="83211"/>
              </a:xfrm>
              <a:custGeom>
                <a:avLst/>
                <a:gdLst>
                  <a:gd name="T0" fmla="*/ 124 w 16128"/>
                  <a:gd name="T1" fmla="*/ 7223 h 11872"/>
                  <a:gd name="T2" fmla="*/ 59 w 16128"/>
                  <a:gd name="T3" fmla="*/ 7113 h 11872"/>
                  <a:gd name="T4" fmla="*/ 18 w 16128"/>
                  <a:gd name="T5" fmla="*/ 6994 h 11872"/>
                  <a:gd name="T6" fmla="*/ 1 w 16128"/>
                  <a:gd name="T7" fmla="*/ 6871 h 11872"/>
                  <a:gd name="T8" fmla="*/ 7 w 16128"/>
                  <a:gd name="T9" fmla="*/ 6747 h 11872"/>
                  <a:gd name="T10" fmla="*/ 36 w 16128"/>
                  <a:gd name="T11" fmla="*/ 6626 h 11872"/>
                  <a:gd name="T12" fmla="*/ 90 w 16128"/>
                  <a:gd name="T13" fmla="*/ 6512 h 11872"/>
                  <a:gd name="T14" fmla="*/ 165 w 16128"/>
                  <a:gd name="T15" fmla="*/ 6408 h 11872"/>
                  <a:gd name="T16" fmla="*/ 1850 w 16128"/>
                  <a:gd name="T17" fmla="*/ 4727 h 11872"/>
                  <a:gd name="T18" fmla="*/ 1957 w 16128"/>
                  <a:gd name="T19" fmla="*/ 4656 h 11872"/>
                  <a:gd name="T20" fmla="*/ 2073 w 16128"/>
                  <a:gd name="T21" fmla="*/ 4609 h 11872"/>
                  <a:gd name="T22" fmla="*/ 2195 w 16128"/>
                  <a:gd name="T23" fmla="*/ 4586 h 11872"/>
                  <a:gd name="T24" fmla="*/ 2319 w 16128"/>
                  <a:gd name="T25" fmla="*/ 4586 h 11872"/>
                  <a:gd name="T26" fmla="*/ 2441 w 16128"/>
                  <a:gd name="T27" fmla="*/ 4609 h 11872"/>
                  <a:gd name="T28" fmla="*/ 2558 w 16128"/>
                  <a:gd name="T29" fmla="*/ 4656 h 11872"/>
                  <a:gd name="T30" fmla="*/ 2665 w 16128"/>
                  <a:gd name="T31" fmla="*/ 4727 h 11872"/>
                  <a:gd name="T32" fmla="*/ 5357 w 16128"/>
                  <a:gd name="T33" fmla="*/ 7406 h 11872"/>
                  <a:gd name="T34" fmla="*/ 5460 w 16128"/>
                  <a:gd name="T35" fmla="*/ 7483 h 11872"/>
                  <a:gd name="T36" fmla="*/ 5575 w 16128"/>
                  <a:gd name="T37" fmla="*/ 7535 h 11872"/>
                  <a:gd name="T38" fmla="*/ 5696 w 16128"/>
                  <a:gd name="T39" fmla="*/ 7565 h 11872"/>
                  <a:gd name="T40" fmla="*/ 5819 w 16128"/>
                  <a:gd name="T41" fmla="*/ 7571 h 11872"/>
                  <a:gd name="T42" fmla="*/ 5942 w 16128"/>
                  <a:gd name="T43" fmla="*/ 7552 h 11872"/>
                  <a:gd name="T44" fmla="*/ 6060 w 16128"/>
                  <a:gd name="T45" fmla="*/ 7512 h 11872"/>
                  <a:gd name="T46" fmla="*/ 6170 w 16128"/>
                  <a:gd name="T47" fmla="*/ 7447 h 11872"/>
                  <a:gd name="T48" fmla="*/ 13421 w 16128"/>
                  <a:gd name="T49" fmla="*/ 190 h 11872"/>
                  <a:gd name="T50" fmla="*/ 13521 w 16128"/>
                  <a:gd name="T51" fmla="*/ 107 h 11872"/>
                  <a:gd name="T52" fmla="*/ 13634 w 16128"/>
                  <a:gd name="T53" fmla="*/ 47 h 11872"/>
                  <a:gd name="T54" fmla="*/ 13753 w 16128"/>
                  <a:gd name="T55" fmla="*/ 12 h 11872"/>
                  <a:gd name="T56" fmla="*/ 13877 w 16128"/>
                  <a:gd name="T57" fmla="*/ 0 h 11872"/>
                  <a:gd name="T58" fmla="*/ 14000 w 16128"/>
                  <a:gd name="T59" fmla="*/ 11 h 11872"/>
                  <a:gd name="T60" fmla="*/ 14120 w 16128"/>
                  <a:gd name="T61" fmla="*/ 46 h 11872"/>
                  <a:gd name="T62" fmla="*/ 14233 w 16128"/>
                  <a:gd name="T63" fmla="*/ 105 h 11872"/>
                  <a:gd name="T64" fmla="*/ 14334 w 16128"/>
                  <a:gd name="T65" fmla="*/ 186 h 11872"/>
                  <a:gd name="T66" fmla="*/ 16003 w 16128"/>
                  <a:gd name="T67" fmla="*/ 1855 h 11872"/>
                  <a:gd name="T68" fmla="*/ 16068 w 16128"/>
                  <a:gd name="T69" fmla="*/ 1964 h 11872"/>
                  <a:gd name="T70" fmla="*/ 16109 w 16128"/>
                  <a:gd name="T71" fmla="*/ 2082 h 11872"/>
                  <a:gd name="T72" fmla="*/ 16127 w 16128"/>
                  <a:gd name="T73" fmla="*/ 2205 h 11872"/>
                  <a:gd name="T74" fmla="*/ 16122 w 16128"/>
                  <a:gd name="T75" fmla="*/ 2328 h 11872"/>
                  <a:gd name="T76" fmla="*/ 16093 w 16128"/>
                  <a:gd name="T77" fmla="*/ 2449 h 11872"/>
                  <a:gd name="T78" fmla="*/ 16039 w 16128"/>
                  <a:gd name="T79" fmla="*/ 2564 h 11872"/>
                  <a:gd name="T80" fmla="*/ 15964 w 16128"/>
                  <a:gd name="T81" fmla="*/ 2667 h 11872"/>
                  <a:gd name="T82" fmla="*/ 7188 w 16128"/>
                  <a:gd name="T83" fmla="*/ 11462 h 11872"/>
                  <a:gd name="T84" fmla="*/ 7074 w 16128"/>
                  <a:gd name="T85" fmla="*/ 11550 h 11872"/>
                  <a:gd name="T86" fmla="*/ 6943 w 16128"/>
                  <a:gd name="T87" fmla="*/ 11632 h 11872"/>
                  <a:gd name="T88" fmla="*/ 6801 w 16128"/>
                  <a:gd name="T89" fmla="*/ 11706 h 11872"/>
                  <a:gd name="T90" fmla="*/ 6652 w 16128"/>
                  <a:gd name="T91" fmla="*/ 11767 h 11872"/>
                  <a:gd name="T92" fmla="*/ 6500 w 16128"/>
                  <a:gd name="T93" fmla="*/ 11817 h 11872"/>
                  <a:gd name="T94" fmla="*/ 6349 w 16128"/>
                  <a:gd name="T95" fmla="*/ 11852 h 11872"/>
                  <a:gd name="T96" fmla="*/ 6205 w 16128"/>
                  <a:gd name="T97" fmla="*/ 11870 h 11872"/>
                  <a:gd name="T98" fmla="*/ 5352 w 16128"/>
                  <a:gd name="T99" fmla="*/ 11871 h 11872"/>
                  <a:gd name="T100" fmla="*/ 5210 w 16128"/>
                  <a:gd name="T101" fmla="*/ 11858 h 11872"/>
                  <a:gd name="T102" fmla="*/ 5062 w 16128"/>
                  <a:gd name="T103" fmla="*/ 11827 h 11872"/>
                  <a:gd name="T104" fmla="*/ 4910 w 16128"/>
                  <a:gd name="T105" fmla="*/ 11780 h 11872"/>
                  <a:gd name="T106" fmla="*/ 4760 w 16128"/>
                  <a:gd name="T107" fmla="*/ 11722 h 11872"/>
                  <a:gd name="T108" fmla="*/ 4615 w 16128"/>
                  <a:gd name="T109" fmla="*/ 11651 h 11872"/>
                  <a:gd name="T110" fmla="*/ 4481 w 16128"/>
                  <a:gd name="T111" fmla="*/ 11572 h 11872"/>
                  <a:gd name="T112" fmla="*/ 4363 w 16128"/>
                  <a:gd name="T113" fmla="*/ 11484 h 11872"/>
                  <a:gd name="T114" fmla="*/ 187 w 16128"/>
                  <a:gd name="T115" fmla="*/ 7297 h 1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28" h="11872">
                    <a:moveTo>
                      <a:pt x="187" y="7297"/>
                    </a:moveTo>
                    <a:lnTo>
                      <a:pt x="164" y="7273"/>
                    </a:lnTo>
                    <a:lnTo>
                      <a:pt x="143" y="7248"/>
                    </a:lnTo>
                    <a:lnTo>
                      <a:pt x="124" y="7223"/>
                    </a:lnTo>
                    <a:lnTo>
                      <a:pt x="106" y="7196"/>
                    </a:lnTo>
                    <a:lnTo>
                      <a:pt x="89" y="7168"/>
                    </a:lnTo>
                    <a:lnTo>
                      <a:pt x="74" y="7141"/>
                    </a:lnTo>
                    <a:lnTo>
                      <a:pt x="59" y="7113"/>
                    </a:lnTo>
                    <a:lnTo>
                      <a:pt x="46" y="7084"/>
                    </a:lnTo>
                    <a:lnTo>
                      <a:pt x="35" y="7054"/>
                    </a:lnTo>
                    <a:lnTo>
                      <a:pt x="26" y="7024"/>
                    </a:lnTo>
                    <a:lnTo>
                      <a:pt x="18" y="6994"/>
                    </a:lnTo>
                    <a:lnTo>
                      <a:pt x="12" y="6964"/>
                    </a:lnTo>
                    <a:lnTo>
                      <a:pt x="6" y="6933"/>
                    </a:lnTo>
                    <a:lnTo>
                      <a:pt x="3" y="6902"/>
                    </a:lnTo>
                    <a:lnTo>
                      <a:pt x="1" y="6871"/>
                    </a:lnTo>
                    <a:lnTo>
                      <a:pt x="0" y="6841"/>
                    </a:lnTo>
                    <a:lnTo>
                      <a:pt x="1" y="6809"/>
                    </a:lnTo>
                    <a:lnTo>
                      <a:pt x="3" y="6778"/>
                    </a:lnTo>
                    <a:lnTo>
                      <a:pt x="7" y="6747"/>
                    </a:lnTo>
                    <a:lnTo>
                      <a:pt x="12" y="6717"/>
                    </a:lnTo>
                    <a:lnTo>
                      <a:pt x="18" y="6687"/>
                    </a:lnTo>
                    <a:lnTo>
                      <a:pt x="26" y="6656"/>
                    </a:lnTo>
                    <a:lnTo>
                      <a:pt x="36" y="6626"/>
                    </a:lnTo>
                    <a:lnTo>
                      <a:pt x="47" y="6597"/>
                    </a:lnTo>
                    <a:lnTo>
                      <a:pt x="59" y="6569"/>
                    </a:lnTo>
                    <a:lnTo>
                      <a:pt x="74" y="6539"/>
                    </a:lnTo>
                    <a:lnTo>
                      <a:pt x="90" y="6512"/>
                    </a:lnTo>
                    <a:lnTo>
                      <a:pt x="106" y="6485"/>
                    </a:lnTo>
                    <a:lnTo>
                      <a:pt x="125" y="6459"/>
                    </a:lnTo>
                    <a:lnTo>
                      <a:pt x="144" y="6432"/>
                    </a:lnTo>
                    <a:lnTo>
                      <a:pt x="165" y="6408"/>
                    </a:lnTo>
                    <a:lnTo>
                      <a:pt x="188" y="6384"/>
                    </a:lnTo>
                    <a:lnTo>
                      <a:pt x="1801" y="4771"/>
                    </a:lnTo>
                    <a:lnTo>
                      <a:pt x="1824" y="4748"/>
                    </a:lnTo>
                    <a:lnTo>
                      <a:pt x="1850" y="4727"/>
                    </a:lnTo>
                    <a:lnTo>
                      <a:pt x="1876" y="4707"/>
                    </a:lnTo>
                    <a:lnTo>
                      <a:pt x="1902" y="4689"/>
                    </a:lnTo>
                    <a:lnTo>
                      <a:pt x="1929" y="4671"/>
                    </a:lnTo>
                    <a:lnTo>
                      <a:pt x="1957" y="4656"/>
                    </a:lnTo>
                    <a:lnTo>
                      <a:pt x="1985" y="4642"/>
                    </a:lnTo>
                    <a:lnTo>
                      <a:pt x="2014" y="4630"/>
                    </a:lnTo>
                    <a:lnTo>
                      <a:pt x="2043" y="4619"/>
                    </a:lnTo>
                    <a:lnTo>
                      <a:pt x="2073" y="4609"/>
                    </a:lnTo>
                    <a:lnTo>
                      <a:pt x="2104" y="4601"/>
                    </a:lnTo>
                    <a:lnTo>
                      <a:pt x="2134" y="4595"/>
                    </a:lnTo>
                    <a:lnTo>
                      <a:pt x="2164" y="4590"/>
                    </a:lnTo>
                    <a:lnTo>
                      <a:pt x="2195" y="4586"/>
                    </a:lnTo>
                    <a:lnTo>
                      <a:pt x="2227" y="4584"/>
                    </a:lnTo>
                    <a:lnTo>
                      <a:pt x="2257" y="4583"/>
                    </a:lnTo>
                    <a:lnTo>
                      <a:pt x="2288" y="4584"/>
                    </a:lnTo>
                    <a:lnTo>
                      <a:pt x="2319" y="4586"/>
                    </a:lnTo>
                    <a:lnTo>
                      <a:pt x="2350" y="4590"/>
                    </a:lnTo>
                    <a:lnTo>
                      <a:pt x="2381" y="4595"/>
                    </a:lnTo>
                    <a:lnTo>
                      <a:pt x="2411" y="4601"/>
                    </a:lnTo>
                    <a:lnTo>
                      <a:pt x="2441" y="4609"/>
                    </a:lnTo>
                    <a:lnTo>
                      <a:pt x="2472" y="4619"/>
                    </a:lnTo>
                    <a:lnTo>
                      <a:pt x="2501" y="4630"/>
                    </a:lnTo>
                    <a:lnTo>
                      <a:pt x="2529" y="4642"/>
                    </a:lnTo>
                    <a:lnTo>
                      <a:pt x="2558" y="4656"/>
                    </a:lnTo>
                    <a:lnTo>
                      <a:pt x="2586" y="4671"/>
                    </a:lnTo>
                    <a:lnTo>
                      <a:pt x="2613" y="4689"/>
                    </a:lnTo>
                    <a:lnTo>
                      <a:pt x="2639" y="4707"/>
                    </a:lnTo>
                    <a:lnTo>
                      <a:pt x="2665" y="4727"/>
                    </a:lnTo>
                    <a:lnTo>
                      <a:pt x="2689" y="4748"/>
                    </a:lnTo>
                    <a:lnTo>
                      <a:pt x="2714" y="4770"/>
                    </a:lnTo>
                    <a:lnTo>
                      <a:pt x="5332" y="7384"/>
                    </a:lnTo>
                    <a:lnTo>
                      <a:pt x="5357" y="7406"/>
                    </a:lnTo>
                    <a:lnTo>
                      <a:pt x="5382" y="7427"/>
                    </a:lnTo>
                    <a:lnTo>
                      <a:pt x="5407" y="7448"/>
                    </a:lnTo>
                    <a:lnTo>
                      <a:pt x="5433" y="7466"/>
                    </a:lnTo>
                    <a:lnTo>
                      <a:pt x="5460" y="7483"/>
                    </a:lnTo>
                    <a:lnTo>
                      <a:pt x="5489" y="7498"/>
                    </a:lnTo>
                    <a:lnTo>
                      <a:pt x="5517" y="7512"/>
                    </a:lnTo>
                    <a:lnTo>
                      <a:pt x="5546" y="7524"/>
                    </a:lnTo>
                    <a:lnTo>
                      <a:pt x="5575" y="7535"/>
                    </a:lnTo>
                    <a:lnTo>
                      <a:pt x="5604" y="7545"/>
                    </a:lnTo>
                    <a:lnTo>
                      <a:pt x="5635" y="7553"/>
                    </a:lnTo>
                    <a:lnTo>
                      <a:pt x="5665" y="7559"/>
                    </a:lnTo>
                    <a:lnTo>
                      <a:pt x="5696" y="7565"/>
                    </a:lnTo>
                    <a:lnTo>
                      <a:pt x="5726" y="7569"/>
                    </a:lnTo>
                    <a:lnTo>
                      <a:pt x="5758" y="7571"/>
                    </a:lnTo>
                    <a:lnTo>
                      <a:pt x="5789" y="7572"/>
                    </a:lnTo>
                    <a:lnTo>
                      <a:pt x="5819" y="7571"/>
                    </a:lnTo>
                    <a:lnTo>
                      <a:pt x="5850" y="7569"/>
                    </a:lnTo>
                    <a:lnTo>
                      <a:pt x="5882" y="7565"/>
                    </a:lnTo>
                    <a:lnTo>
                      <a:pt x="5912" y="7559"/>
                    </a:lnTo>
                    <a:lnTo>
                      <a:pt x="5942" y="7552"/>
                    </a:lnTo>
                    <a:lnTo>
                      <a:pt x="5972" y="7544"/>
                    </a:lnTo>
                    <a:lnTo>
                      <a:pt x="6003" y="7535"/>
                    </a:lnTo>
                    <a:lnTo>
                      <a:pt x="6032" y="7524"/>
                    </a:lnTo>
                    <a:lnTo>
                      <a:pt x="6060" y="7512"/>
                    </a:lnTo>
                    <a:lnTo>
                      <a:pt x="6089" y="7498"/>
                    </a:lnTo>
                    <a:lnTo>
                      <a:pt x="6117" y="7482"/>
                    </a:lnTo>
                    <a:lnTo>
                      <a:pt x="6144" y="7465"/>
                    </a:lnTo>
                    <a:lnTo>
                      <a:pt x="6170" y="7447"/>
                    </a:lnTo>
                    <a:lnTo>
                      <a:pt x="6196" y="7426"/>
                    </a:lnTo>
                    <a:lnTo>
                      <a:pt x="6220" y="7405"/>
                    </a:lnTo>
                    <a:lnTo>
                      <a:pt x="6245" y="7383"/>
                    </a:lnTo>
                    <a:lnTo>
                      <a:pt x="13421" y="190"/>
                    </a:lnTo>
                    <a:lnTo>
                      <a:pt x="13445" y="166"/>
                    </a:lnTo>
                    <a:lnTo>
                      <a:pt x="13470" y="145"/>
                    </a:lnTo>
                    <a:lnTo>
                      <a:pt x="13495" y="125"/>
                    </a:lnTo>
                    <a:lnTo>
                      <a:pt x="13521" y="107"/>
                    </a:lnTo>
                    <a:lnTo>
                      <a:pt x="13549" y="90"/>
                    </a:lnTo>
                    <a:lnTo>
                      <a:pt x="13577" y="75"/>
                    </a:lnTo>
                    <a:lnTo>
                      <a:pt x="13605" y="60"/>
                    </a:lnTo>
                    <a:lnTo>
                      <a:pt x="13634" y="47"/>
                    </a:lnTo>
                    <a:lnTo>
                      <a:pt x="13663" y="36"/>
                    </a:lnTo>
                    <a:lnTo>
                      <a:pt x="13693" y="27"/>
                    </a:lnTo>
                    <a:lnTo>
                      <a:pt x="13723" y="19"/>
                    </a:lnTo>
                    <a:lnTo>
                      <a:pt x="13753" y="12"/>
                    </a:lnTo>
                    <a:lnTo>
                      <a:pt x="13784" y="7"/>
                    </a:lnTo>
                    <a:lnTo>
                      <a:pt x="13815" y="3"/>
                    </a:lnTo>
                    <a:lnTo>
                      <a:pt x="13846" y="1"/>
                    </a:lnTo>
                    <a:lnTo>
                      <a:pt x="13877" y="0"/>
                    </a:lnTo>
                    <a:lnTo>
                      <a:pt x="13908" y="1"/>
                    </a:lnTo>
                    <a:lnTo>
                      <a:pt x="13939" y="3"/>
                    </a:lnTo>
                    <a:lnTo>
                      <a:pt x="13970" y="6"/>
                    </a:lnTo>
                    <a:lnTo>
                      <a:pt x="14000" y="11"/>
                    </a:lnTo>
                    <a:lnTo>
                      <a:pt x="14031" y="18"/>
                    </a:lnTo>
                    <a:lnTo>
                      <a:pt x="14062" y="26"/>
                    </a:lnTo>
                    <a:lnTo>
                      <a:pt x="14091" y="35"/>
                    </a:lnTo>
                    <a:lnTo>
                      <a:pt x="14120" y="46"/>
                    </a:lnTo>
                    <a:lnTo>
                      <a:pt x="14149" y="58"/>
                    </a:lnTo>
                    <a:lnTo>
                      <a:pt x="14178" y="73"/>
                    </a:lnTo>
                    <a:lnTo>
                      <a:pt x="14206" y="88"/>
                    </a:lnTo>
                    <a:lnTo>
                      <a:pt x="14233" y="105"/>
                    </a:lnTo>
                    <a:lnTo>
                      <a:pt x="14259" y="123"/>
                    </a:lnTo>
                    <a:lnTo>
                      <a:pt x="14285" y="143"/>
                    </a:lnTo>
                    <a:lnTo>
                      <a:pt x="14310" y="164"/>
                    </a:lnTo>
                    <a:lnTo>
                      <a:pt x="14334" y="186"/>
                    </a:lnTo>
                    <a:lnTo>
                      <a:pt x="15938" y="1780"/>
                    </a:lnTo>
                    <a:lnTo>
                      <a:pt x="15962" y="1804"/>
                    </a:lnTo>
                    <a:lnTo>
                      <a:pt x="15983" y="1829"/>
                    </a:lnTo>
                    <a:lnTo>
                      <a:pt x="16003" y="1855"/>
                    </a:lnTo>
                    <a:lnTo>
                      <a:pt x="16021" y="1881"/>
                    </a:lnTo>
                    <a:lnTo>
                      <a:pt x="16038" y="1908"/>
                    </a:lnTo>
                    <a:lnTo>
                      <a:pt x="16053" y="1935"/>
                    </a:lnTo>
                    <a:lnTo>
                      <a:pt x="16068" y="1964"/>
                    </a:lnTo>
                    <a:lnTo>
                      <a:pt x="16081" y="1993"/>
                    </a:lnTo>
                    <a:lnTo>
                      <a:pt x="16092" y="2022"/>
                    </a:lnTo>
                    <a:lnTo>
                      <a:pt x="16101" y="2051"/>
                    </a:lnTo>
                    <a:lnTo>
                      <a:pt x="16109" y="2082"/>
                    </a:lnTo>
                    <a:lnTo>
                      <a:pt x="16116" y="2112"/>
                    </a:lnTo>
                    <a:lnTo>
                      <a:pt x="16121" y="2143"/>
                    </a:lnTo>
                    <a:lnTo>
                      <a:pt x="16125" y="2173"/>
                    </a:lnTo>
                    <a:lnTo>
                      <a:pt x="16127" y="2205"/>
                    </a:lnTo>
                    <a:lnTo>
                      <a:pt x="16128" y="2236"/>
                    </a:lnTo>
                    <a:lnTo>
                      <a:pt x="16127" y="2266"/>
                    </a:lnTo>
                    <a:lnTo>
                      <a:pt x="16125" y="2297"/>
                    </a:lnTo>
                    <a:lnTo>
                      <a:pt x="16122" y="2328"/>
                    </a:lnTo>
                    <a:lnTo>
                      <a:pt x="16117" y="2359"/>
                    </a:lnTo>
                    <a:lnTo>
                      <a:pt x="16110" y="2389"/>
                    </a:lnTo>
                    <a:lnTo>
                      <a:pt x="16102" y="2419"/>
                    </a:lnTo>
                    <a:lnTo>
                      <a:pt x="16093" y="2449"/>
                    </a:lnTo>
                    <a:lnTo>
                      <a:pt x="16082" y="2478"/>
                    </a:lnTo>
                    <a:lnTo>
                      <a:pt x="16069" y="2507"/>
                    </a:lnTo>
                    <a:lnTo>
                      <a:pt x="16055" y="2535"/>
                    </a:lnTo>
                    <a:lnTo>
                      <a:pt x="16039" y="2564"/>
                    </a:lnTo>
                    <a:lnTo>
                      <a:pt x="16023" y="2591"/>
                    </a:lnTo>
                    <a:lnTo>
                      <a:pt x="16004" y="2617"/>
                    </a:lnTo>
                    <a:lnTo>
                      <a:pt x="15985" y="2642"/>
                    </a:lnTo>
                    <a:lnTo>
                      <a:pt x="15964" y="2667"/>
                    </a:lnTo>
                    <a:lnTo>
                      <a:pt x="15941" y="2692"/>
                    </a:lnTo>
                    <a:lnTo>
                      <a:pt x="7238" y="11415"/>
                    </a:lnTo>
                    <a:lnTo>
                      <a:pt x="7214" y="11439"/>
                    </a:lnTo>
                    <a:lnTo>
                      <a:pt x="7188" y="11462"/>
                    </a:lnTo>
                    <a:lnTo>
                      <a:pt x="7162" y="11485"/>
                    </a:lnTo>
                    <a:lnTo>
                      <a:pt x="7134" y="11507"/>
                    </a:lnTo>
                    <a:lnTo>
                      <a:pt x="7104" y="11529"/>
                    </a:lnTo>
                    <a:lnTo>
                      <a:pt x="7074" y="11550"/>
                    </a:lnTo>
                    <a:lnTo>
                      <a:pt x="7043" y="11572"/>
                    </a:lnTo>
                    <a:lnTo>
                      <a:pt x="7011" y="11593"/>
                    </a:lnTo>
                    <a:lnTo>
                      <a:pt x="6977" y="11613"/>
                    </a:lnTo>
                    <a:lnTo>
                      <a:pt x="6943" y="11632"/>
                    </a:lnTo>
                    <a:lnTo>
                      <a:pt x="6909" y="11651"/>
                    </a:lnTo>
                    <a:lnTo>
                      <a:pt x="6874" y="11670"/>
                    </a:lnTo>
                    <a:lnTo>
                      <a:pt x="6837" y="11688"/>
                    </a:lnTo>
                    <a:lnTo>
                      <a:pt x="6801" y="11706"/>
                    </a:lnTo>
                    <a:lnTo>
                      <a:pt x="6765" y="11722"/>
                    </a:lnTo>
                    <a:lnTo>
                      <a:pt x="6727" y="11738"/>
                    </a:lnTo>
                    <a:lnTo>
                      <a:pt x="6689" y="11753"/>
                    </a:lnTo>
                    <a:lnTo>
                      <a:pt x="6652" y="11767"/>
                    </a:lnTo>
                    <a:lnTo>
                      <a:pt x="6613" y="11781"/>
                    </a:lnTo>
                    <a:lnTo>
                      <a:pt x="6576" y="11793"/>
                    </a:lnTo>
                    <a:lnTo>
                      <a:pt x="6538" y="11805"/>
                    </a:lnTo>
                    <a:lnTo>
                      <a:pt x="6500" y="11817"/>
                    </a:lnTo>
                    <a:lnTo>
                      <a:pt x="6461" y="11827"/>
                    </a:lnTo>
                    <a:lnTo>
                      <a:pt x="6424" y="11836"/>
                    </a:lnTo>
                    <a:lnTo>
                      <a:pt x="6387" y="11844"/>
                    </a:lnTo>
                    <a:lnTo>
                      <a:pt x="6349" y="11852"/>
                    </a:lnTo>
                    <a:lnTo>
                      <a:pt x="6313" y="11858"/>
                    </a:lnTo>
                    <a:lnTo>
                      <a:pt x="6277" y="11863"/>
                    </a:lnTo>
                    <a:lnTo>
                      <a:pt x="6241" y="11867"/>
                    </a:lnTo>
                    <a:lnTo>
                      <a:pt x="6205" y="11870"/>
                    </a:lnTo>
                    <a:lnTo>
                      <a:pt x="6171" y="11871"/>
                    </a:lnTo>
                    <a:lnTo>
                      <a:pt x="6138" y="11872"/>
                    </a:lnTo>
                    <a:lnTo>
                      <a:pt x="5386" y="11872"/>
                    </a:lnTo>
                    <a:lnTo>
                      <a:pt x="5352" y="11871"/>
                    </a:lnTo>
                    <a:lnTo>
                      <a:pt x="5318" y="11870"/>
                    </a:lnTo>
                    <a:lnTo>
                      <a:pt x="5283" y="11867"/>
                    </a:lnTo>
                    <a:lnTo>
                      <a:pt x="5247" y="11863"/>
                    </a:lnTo>
                    <a:lnTo>
                      <a:pt x="5210" y="11858"/>
                    </a:lnTo>
                    <a:lnTo>
                      <a:pt x="5174" y="11851"/>
                    </a:lnTo>
                    <a:lnTo>
                      <a:pt x="5137" y="11844"/>
                    </a:lnTo>
                    <a:lnTo>
                      <a:pt x="5099" y="11836"/>
                    </a:lnTo>
                    <a:lnTo>
                      <a:pt x="5062" y="11827"/>
                    </a:lnTo>
                    <a:lnTo>
                      <a:pt x="5024" y="11817"/>
                    </a:lnTo>
                    <a:lnTo>
                      <a:pt x="4986" y="11805"/>
                    </a:lnTo>
                    <a:lnTo>
                      <a:pt x="4948" y="11793"/>
                    </a:lnTo>
                    <a:lnTo>
                      <a:pt x="4910" y="11780"/>
                    </a:lnTo>
                    <a:lnTo>
                      <a:pt x="4872" y="11767"/>
                    </a:lnTo>
                    <a:lnTo>
                      <a:pt x="4834" y="11753"/>
                    </a:lnTo>
                    <a:lnTo>
                      <a:pt x="4796" y="11738"/>
                    </a:lnTo>
                    <a:lnTo>
                      <a:pt x="4760" y="11722"/>
                    </a:lnTo>
                    <a:lnTo>
                      <a:pt x="4722" y="11705"/>
                    </a:lnTo>
                    <a:lnTo>
                      <a:pt x="4686" y="11688"/>
                    </a:lnTo>
                    <a:lnTo>
                      <a:pt x="4650" y="11669"/>
                    </a:lnTo>
                    <a:lnTo>
                      <a:pt x="4615" y="11651"/>
                    </a:lnTo>
                    <a:lnTo>
                      <a:pt x="4580" y="11632"/>
                    </a:lnTo>
                    <a:lnTo>
                      <a:pt x="4546" y="11612"/>
                    </a:lnTo>
                    <a:lnTo>
                      <a:pt x="4513" y="11592"/>
                    </a:lnTo>
                    <a:lnTo>
                      <a:pt x="4481" y="11572"/>
                    </a:lnTo>
                    <a:lnTo>
                      <a:pt x="4449" y="11550"/>
                    </a:lnTo>
                    <a:lnTo>
                      <a:pt x="4419" y="11528"/>
                    </a:lnTo>
                    <a:lnTo>
                      <a:pt x="4390" y="11506"/>
                    </a:lnTo>
                    <a:lnTo>
                      <a:pt x="4363" y="11484"/>
                    </a:lnTo>
                    <a:lnTo>
                      <a:pt x="4335" y="11462"/>
                    </a:lnTo>
                    <a:lnTo>
                      <a:pt x="4310" y="11439"/>
                    </a:lnTo>
                    <a:lnTo>
                      <a:pt x="4286" y="11414"/>
                    </a:lnTo>
                    <a:lnTo>
                      <a:pt x="187" y="7297"/>
                    </a:lnTo>
                    <a:close/>
                  </a:path>
                </a:pathLst>
              </a:custGeom>
              <a:solidFill>
                <a:sysClr val="window" lastClr="FFFFFF"/>
              </a:solidFill>
              <a:ln w="19050">
                <a:noFill/>
              </a:ln>
            </p:spPr>
            <p:txBody>
              <a:bodyPr vert="horz" wrap="square" lIns="57150" tIns="28575" rIns="57150" bIns="28575" numCol="1" anchor="t" anchorCtr="0" compatLnSpc="1"/>
              <a:p>
                <a:pPr marL="0" marR="0" lvl="0" indent="0" algn="just" defTabSz="285750" eaLnBrk="1" fontAlgn="auto" latinLnBrk="0" hangingPunct="1">
                  <a:lnSpc>
                    <a:spcPct val="100000"/>
                  </a:lnSpc>
                  <a:spcBef>
                    <a:spcPts val="0"/>
                  </a:spcBef>
                  <a:spcAft>
                    <a:spcPts val="0"/>
                  </a:spcAft>
                  <a:buClrTx/>
                  <a:buSzTx/>
                  <a:buFontTx/>
                  <a:buNone/>
                  <a:defRPr/>
                </a:pPr>
                <a:endParaRPr kumimoji="0" lang="id-ID" sz="1750" b="0" i="0" u="none" strike="noStrike" kern="0" cap="none" spc="0" normalizeH="0" baseline="0" noProof="0" dirty="0">
                  <a:ln>
                    <a:noFill/>
                  </a:ln>
                  <a:solidFill>
                    <a:srgbClr val="53576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0" name="Rectangle 49"/>
            <p:cNvSpPr/>
            <p:nvPr/>
          </p:nvSpPr>
          <p:spPr>
            <a:xfrm>
              <a:off x="2906083" y="5097777"/>
              <a:ext cx="7221727" cy="2656841"/>
            </a:xfrm>
            <a:prstGeom prst="rect">
              <a:avLst/>
            </a:prstGeom>
          </p:spPr>
          <p:txBody>
            <a:bodyPr wrap="square">
              <a:spAutoFit/>
            </a:bodyPr>
            <a:p>
              <a:pPr lvl="0" algn="just" defTabSz="457200">
                <a:lnSpc>
                  <a:spcPct val="150000"/>
                </a:lnSpc>
                <a:defRPr/>
              </a:pPr>
              <a:r>
                <a:rPr lang="zh-CN" sz="2000" b="1" kern="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便捷引用</a:t>
              </a:r>
              <a:endParaRPr lang="zh-CN" sz="2000" b="1" kern="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lvl="0" algn="just" defTabSz="457200">
                <a:lnSpc>
                  <a:spcPct val="150000"/>
                </a:lnSpc>
                <a:defRPr/>
              </a:pPr>
              <a:r>
                <a:rPr lang="zh-CN" altLang="en-US" sz="16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不仅支持用户快速查阅</a:t>
              </a:r>
              <a:r>
                <a:rPr lang="zh-CN" altLang="en-US" sz="1600" b="1"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法律法规、标准规范</a:t>
              </a:r>
              <a:r>
                <a:rPr lang="zh-CN" altLang="en-US" sz="16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正文，更提供</a:t>
              </a:r>
              <a:r>
                <a:rPr lang="zh-CN" altLang="en-US" sz="1600" b="1"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可直接复制粘贴、便捷引用的在线文本格式</a:t>
              </a:r>
              <a:r>
                <a:rPr lang="zh-CN" altLang="en-US" sz="16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6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35"/>
          <p:cNvGrpSpPr/>
          <p:nvPr/>
        </p:nvGrpSpPr>
        <p:grpSpPr>
          <a:xfrm>
            <a:off x="6604087" y="4046516"/>
            <a:ext cx="4939665" cy="2030095"/>
            <a:chOff x="2234507" y="5097777"/>
            <a:chExt cx="7903463" cy="3248153"/>
          </a:xfrm>
        </p:grpSpPr>
        <p:grpSp>
          <p:nvGrpSpPr>
            <p:cNvPr id="52" name="Group 48"/>
            <p:cNvGrpSpPr/>
            <p:nvPr/>
          </p:nvGrpSpPr>
          <p:grpSpPr>
            <a:xfrm>
              <a:off x="2234507" y="5411006"/>
              <a:ext cx="485834" cy="485832"/>
              <a:chOff x="1407149" y="3549662"/>
              <a:chExt cx="413418" cy="413418"/>
            </a:xfrm>
          </p:grpSpPr>
          <p:sp>
            <p:nvSpPr>
              <p:cNvPr id="53" name="Oval 50"/>
              <p:cNvSpPr/>
              <p:nvPr/>
            </p:nvSpPr>
            <p:spPr>
              <a:xfrm>
                <a:off x="1407149" y="3549662"/>
                <a:ext cx="413418" cy="413418"/>
              </a:xfrm>
              <a:prstGeom prst="ellipse">
                <a:avLst/>
              </a:prstGeom>
              <a:solidFill>
                <a:srgbClr val="0070C0">
                  <a:alpha val="30000"/>
                </a:srgbClr>
              </a:solidFill>
              <a:ln w="12700" cap="flat" cmpd="sng" algn="ctr">
                <a:noFill/>
                <a:prstDash val="solid"/>
                <a:miter lim="800000"/>
              </a:ln>
              <a:effectLst/>
            </p:spPr>
            <p:txBody>
              <a:bodyPr rtlCol="0" anchor="ctr"/>
              <a:p>
                <a:pPr marL="0" marR="0" lvl="0" indent="0" algn="just" defTabSz="285750" eaLnBrk="1" fontAlgn="auto" latinLnBrk="0" hangingPunct="1">
                  <a:lnSpc>
                    <a:spcPct val="100000"/>
                  </a:lnSpc>
                  <a:spcBef>
                    <a:spcPts val="0"/>
                  </a:spcBef>
                  <a:spcAft>
                    <a:spcPts val="0"/>
                  </a:spcAft>
                  <a:buClrTx/>
                  <a:buSzTx/>
                  <a:buFontTx/>
                  <a:buNone/>
                  <a:defRPr/>
                </a:pPr>
                <a:endParaRPr kumimoji="0" lang="en-US" sz="175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Oval 51"/>
              <p:cNvSpPr/>
              <p:nvPr/>
            </p:nvSpPr>
            <p:spPr>
              <a:xfrm>
                <a:off x="1452286" y="3594799"/>
                <a:ext cx="323144" cy="323144"/>
              </a:xfrm>
              <a:prstGeom prst="ellipse">
                <a:avLst/>
              </a:prstGeom>
              <a:solidFill>
                <a:srgbClr val="1D78FF"/>
              </a:solidFill>
              <a:ln w="12700" cap="flat" cmpd="sng" algn="ctr">
                <a:solidFill>
                  <a:srgbClr val="1D78FF"/>
                </a:solidFill>
                <a:prstDash val="solid"/>
                <a:miter lim="800000"/>
              </a:ln>
              <a:effectLst/>
            </p:spPr>
            <p:txBody>
              <a:bodyPr rtlCol="0" anchor="ctr"/>
              <a:p>
                <a:pPr marL="0" marR="0" lvl="0" indent="0" algn="just" defTabSz="285750" eaLnBrk="1" fontAlgn="auto" latinLnBrk="0" hangingPunct="1">
                  <a:lnSpc>
                    <a:spcPct val="100000"/>
                  </a:lnSpc>
                  <a:spcBef>
                    <a:spcPts val="0"/>
                  </a:spcBef>
                  <a:spcAft>
                    <a:spcPts val="0"/>
                  </a:spcAft>
                  <a:buClrTx/>
                  <a:buSzTx/>
                  <a:buFontTx/>
                  <a:buNone/>
                  <a:defRPr/>
                </a:pPr>
                <a:endParaRPr kumimoji="0" lang="en-US" sz="175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229"/>
              <p:cNvSpPr/>
              <p:nvPr/>
            </p:nvSpPr>
            <p:spPr bwMode="auto">
              <a:xfrm>
                <a:off x="1553302" y="3714766"/>
                <a:ext cx="121113" cy="83211"/>
              </a:xfrm>
              <a:custGeom>
                <a:avLst/>
                <a:gdLst>
                  <a:gd name="T0" fmla="*/ 124 w 16128"/>
                  <a:gd name="T1" fmla="*/ 7223 h 11872"/>
                  <a:gd name="T2" fmla="*/ 59 w 16128"/>
                  <a:gd name="T3" fmla="*/ 7113 h 11872"/>
                  <a:gd name="T4" fmla="*/ 18 w 16128"/>
                  <a:gd name="T5" fmla="*/ 6994 h 11872"/>
                  <a:gd name="T6" fmla="*/ 1 w 16128"/>
                  <a:gd name="T7" fmla="*/ 6871 h 11872"/>
                  <a:gd name="T8" fmla="*/ 7 w 16128"/>
                  <a:gd name="T9" fmla="*/ 6747 h 11872"/>
                  <a:gd name="T10" fmla="*/ 36 w 16128"/>
                  <a:gd name="T11" fmla="*/ 6626 h 11872"/>
                  <a:gd name="T12" fmla="*/ 90 w 16128"/>
                  <a:gd name="T13" fmla="*/ 6512 h 11872"/>
                  <a:gd name="T14" fmla="*/ 165 w 16128"/>
                  <a:gd name="T15" fmla="*/ 6408 h 11872"/>
                  <a:gd name="T16" fmla="*/ 1850 w 16128"/>
                  <a:gd name="T17" fmla="*/ 4727 h 11872"/>
                  <a:gd name="T18" fmla="*/ 1957 w 16128"/>
                  <a:gd name="T19" fmla="*/ 4656 h 11872"/>
                  <a:gd name="T20" fmla="*/ 2073 w 16128"/>
                  <a:gd name="T21" fmla="*/ 4609 h 11872"/>
                  <a:gd name="T22" fmla="*/ 2195 w 16128"/>
                  <a:gd name="T23" fmla="*/ 4586 h 11872"/>
                  <a:gd name="T24" fmla="*/ 2319 w 16128"/>
                  <a:gd name="T25" fmla="*/ 4586 h 11872"/>
                  <a:gd name="T26" fmla="*/ 2441 w 16128"/>
                  <a:gd name="T27" fmla="*/ 4609 h 11872"/>
                  <a:gd name="T28" fmla="*/ 2558 w 16128"/>
                  <a:gd name="T29" fmla="*/ 4656 h 11872"/>
                  <a:gd name="T30" fmla="*/ 2665 w 16128"/>
                  <a:gd name="T31" fmla="*/ 4727 h 11872"/>
                  <a:gd name="T32" fmla="*/ 5357 w 16128"/>
                  <a:gd name="T33" fmla="*/ 7406 h 11872"/>
                  <a:gd name="T34" fmla="*/ 5460 w 16128"/>
                  <a:gd name="T35" fmla="*/ 7483 h 11872"/>
                  <a:gd name="T36" fmla="*/ 5575 w 16128"/>
                  <a:gd name="T37" fmla="*/ 7535 h 11872"/>
                  <a:gd name="T38" fmla="*/ 5696 w 16128"/>
                  <a:gd name="T39" fmla="*/ 7565 h 11872"/>
                  <a:gd name="T40" fmla="*/ 5819 w 16128"/>
                  <a:gd name="T41" fmla="*/ 7571 h 11872"/>
                  <a:gd name="T42" fmla="*/ 5942 w 16128"/>
                  <a:gd name="T43" fmla="*/ 7552 h 11872"/>
                  <a:gd name="T44" fmla="*/ 6060 w 16128"/>
                  <a:gd name="T45" fmla="*/ 7512 h 11872"/>
                  <a:gd name="T46" fmla="*/ 6170 w 16128"/>
                  <a:gd name="T47" fmla="*/ 7447 h 11872"/>
                  <a:gd name="T48" fmla="*/ 13421 w 16128"/>
                  <a:gd name="T49" fmla="*/ 190 h 11872"/>
                  <a:gd name="T50" fmla="*/ 13521 w 16128"/>
                  <a:gd name="T51" fmla="*/ 107 h 11872"/>
                  <a:gd name="T52" fmla="*/ 13634 w 16128"/>
                  <a:gd name="T53" fmla="*/ 47 h 11872"/>
                  <a:gd name="T54" fmla="*/ 13753 w 16128"/>
                  <a:gd name="T55" fmla="*/ 12 h 11872"/>
                  <a:gd name="T56" fmla="*/ 13877 w 16128"/>
                  <a:gd name="T57" fmla="*/ 0 h 11872"/>
                  <a:gd name="T58" fmla="*/ 14000 w 16128"/>
                  <a:gd name="T59" fmla="*/ 11 h 11872"/>
                  <a:gd name="T60" fmla="*/ 14120 w 16128"/>
                  <a:gd name="T61" fmla="*/ 46 h 11872"/>
                  <a:gd name="T62" fmla="*/ 14233 w 16128"/>
                  <a:gd name="T63" fmla="*/ 105 h 11872"/>
                  <a:gd name="T64" fmla="*/ 14334 w 16128"/>
                  <a:gd name="T65" fmla="*/ 186 h 11872"/>
                  <a:gd name="T66" fmla="*/ 16003 w 16128"/>
                  <a:gd name="T67" fmla="*/ 1855 h 11872"/>
                  <a:gd name="T68" fmla="*/ 16068 w 16128"/>
                  <a:gd name="T69" fmla="*/ 1964 h 11872"/>
                  <a:gd name="T70" fmla="*/ 16109 w 16128"/>
                  <a:gd name="T71" fmla="*/ 2082 h 11872"/>
                  <a:gd name="T72" fmla="*/ 16127 w 16128"/>
                  <a:gd name="T73" fmla="*/ 2205 h 11872"/>
                  <a:gd name="T74" fmla="*/ 16122 w 16128"/>
                  <a:gd name="T75" fmla="*/ 2328 h 11872"/>
                  <a:gd name="T76" fmla="*/ 16093 w 16128"/>
                  <a:gd name="T77" fmla="*/ 2449 h 11872"/>
                  <a:gd name="T78" fmla="*/ 16039 w 16128"/>
                  <a:gd name="T79" fmla="*/ 2564 h 11872"/>
                  <a:gd name="T80" fmla="*/ 15964 w 16128"/>
                  <a:gd name="T81" fmla="*/ 2667 h 11872"/>
                  <a:gd name="T82" fmla="*/ 7188 w 16128"/>
                  <a:gd name="T83" fmla="*/ 11462 h 11872"/>
                  <a:gd name="T84" fmla="*/ 7074 w 16128"/>
                  <a:gd name="T85" fmla="*/ 11550 h 11872"/>
                  <a:gd name="T86" fmla="*/ 6943 w 16128"/>
                  <a:gd name="T87" fmla="*/ 11632 h 11872"/>
                  <a:gd name="T88" fmla="*/ 6801 w 16128"/>
                  <a:gd name="T89" fmla="*/ 11706 h 11872"/>
                  <a:gd name="T90" fmla="*/ 6652 w 16128"/>
                  <a:gd name="T91" fmla="*/ 11767 h 11872"/>
                  <a:gd name="T92" fmla="*/ 6500 w 16128"/>
                  <a:gd name="T93" fmla="*/ 11817 h 11872"/>
                  <a:gd name="T94" fmla="*/ 6349 w 16128"/>
                  <a:gd name="T95" fmla="*/ 11852 h 11872"/>
                  <a:gd name="T96" fmla="*/ 6205 w 16128"/>
                  <a:gd name="T97" fmla="*/ 11870 h 11872"/>
                  <a:gd name="T98" fmla="*/ 5352 w 16128"/>
                  <a:gd name="T99" fmla="*/ 11871 h 11872"/>
                  <a:gd name="T100" fmla="*/ 5210 w 16128"/>
                  <a:gd name="T101" fmla="*/ 11858 h 11872"/>
                  <a:gd name="T102" fmla="*/ 5062 w 16128"/>
                  <a:gd name="T103" fmla="*/ 11827 h 11872"/>
                  <a:gd name="T104" fmla="*/ 4910 w 16128"/>
                  <a:gd name="T105" fmla="*/ 11780 h 11872"/>
                  <a:gd name="T106" fmla="*/ 4760 w 16128"/>
                  <a:gd name="T107" fmla="*/ 11722 h 11872"/>
                  <a:gd name="T108" fmla="*/ 4615 w 16128"/>
                  <a:gd name="T109" fmla="*/ 11651 h 11872"/>
                  <a:gd name="T110" fmla="*/ 4481 w 16128"/>
                  <a:gd name="T111" fmla="*/ 11572 h 11872"/>
                  <a:gd name="T112" fmla="*/ 4363 w 16128"/>
                  <a:gd name="T113" fmla="*/ 11484 h 11872"/>
                  <a:gd name="T114" fmla="*/ 187 w 16128"/>
                  <a:gd name="T115" fmla="*/ 7297 h 1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28" h="11872">
                    <a:moveTo>
                      <a:pt x="187" y="7297"/>
                    </a:moveTo>
                    <a:lnTo>
                      <a:pt x="164" y="7273"/>
                    </a:lnTo>
                    <a:lnTo>
                      <a:pt x="143" y="7248"/>
                    </a:lnTo>
                    <a:lnTo>
                      <a:pt x="124" y="7223"/>
                    </a:lnTo>
                    <a:lnTo>
                      <a:pt x="106" y="7196"/>
                    </a:lnTo>
                    <a:lnTo>
                      <a:pt x="89" y="7168"/>
                    </a:lnTo>
                    <a:lnTo>
                      <a:pt x="74" y="7141"/>
                    </a:lnTo>
                    <a:lnTo>
                      <a:pt x="59" y="7113"/>
                    </a:lnTo>
                    <a:lnTo>
                      <a:pt x="46" y="7084"/>
                    </a:lnTo>
                    <a:lnTo>
                      <a:pt x="35" y="7054"/>
                    </a:lnTo>
                    <a:lnTo>
                      <a:pt x="26" y="7024"/>
                    </a:lnTo>
                    <a:lnTo>
                      <a:pt x="18" y="6994"/>
                    </a:lnTo>
                    <a:lnTo>
                      <a:pt x="12" y="6964"/>
                    </a:lnTo>
                    <a:lnTo>
                      <a:pt x="6" y="6933"/>
                    </a:lnTo>
                    <a:lnTo>
                      <a:pt x="3" y="6902"/>
                    </a:lnTo>
                    <a:lnTo>
                      <a:pt x="1" y="6871"/>
                    </a:lnTo>
                    <a:lnTo>
                      <a:pt x="0" y="6841"/>
                    </a:lnTo>
                    <a:lnTo>
                      <a:pt x="1" y="6809"/>
                    </a:lnTo>
                    <a:lnTo>
                      <a:pt x="3" y="6778"/>
                    </a:lnTo>
                    <a:lnTo>
                      <a:pt x="7" y="6747"/>
                    </a:lnTo>
                    <a:lnTo>
                      <a:pt x="12" y="6717"/>
                    </a:lnTo>
                    <a:lnTo>
                      <a:pt x="18" y="6687"/>
                    </a:lnTo>
                    <a:lnTo>
                      <a:pt x="26" y="6656"/>
                    </a:lnTo>
                    <a:lnTo>
                      <a:pt x="36" y="6626"/>
                    </a:lnTo>
                    <a:lnTo>
                      <a:pt x="47" y="6597"/>
                    </a:lnTo>
                    <a:lnTo>
                      <a:pt x="59" y="6569"/>
                    </a:lnTo>
                    <a:lnTo>
                      <a:pt x="74" y="6539"/>
                    </a:lnTo>
                    <a:lnTo>
                      <a:pt x="90" y="6512"/>
                    </a:lnTo>
                    <a:lnTo>
                      <a:pt x="106" y="6485"/>
                    </a:lnTo>
                    <a:lnTo>
                      <a:pt x="125" y="6459"/>
                    </a:lnTo>
                    <a:lnTo>
                      <a:pt x="144" y="6432"/>
                    </a:lnTo>
                    <a:lnTo>
                      <a:pt x="165" y="6408"/>
                    </a:lnTo>
                    <a:lnTo>
                      <a:pt x="188" y="6384"/>
                    </a:lnTo>
                    <a:lnTo>
                      <a:pt x="1801" y="4771"/>
                    </a:lnTo>
                    <a:lnTo>
                      <a:pt x="1824" y="4748"/>
                    </a:lnTo>
                    <a:lnTo>
                      <a:pt x="1850" y="4727"/>
                    </a:lnTo>
                    <a:lnTo>
                      <a:pt x="1876" y="4707"/>
                    </a:lnTo>
                    <a:lnTo>
                      <a:pt x="1902" y="4689"/>
                    </a:lnTo>
                    <a:lnTo>
                      <a:pt x="1929" y="4671"/>
                    </a:lnTo>
                    <a:lnTo>
                      <a:pt x="1957" y="4656"/>
                    </a:lnTo>
                    <a:lnTo>
                      <a:pt x="1985" y="4642"/>
                    </a:lnTo>
                    <a:lnTo>
                      <a:pt x="2014" y="4630"/>
                    </a:lnTo>
                    <a:lnTo>
                      <a:pt x="2043" y="4619"/>
                    </a:lnTo>
                    <a:lnTo>
                      <a:pt x="2073" y="4609"/>
                    </a:lnTo>
                    <a:lnTo>
                      <a:pt x="2104" y="4601"/>
                    </a:lnTo>
                    <a:lnTo>
                      <a:pt x="2134" y="4595"/>
                    </a:lnTo>
                    <a:lnTo>
                      <a:pt x="2164" y="4590"/>
                    </a:lnTo>
                    <a:lnTo>
                      <a:pt x="2195" y="4586"/>
                    </a:lnTo>
                    <a:lnTo>
                      <a:pt x="2227" y="4584"/>
                    </a:lnTo>
                    <a:lnTo>
                      <a:pt x="2257" y="4583"/>
                    </a:lnTo>
                    <a:lnTo>
                      <a:pt x="2288" y="4584"/>
                    </a:lnTo>
                    <a:lnTo>
                      <a:pt x="2319" y="4586"/>
                    </a:lnTo>
                    <a:lnTo>
                      <a:pt x="2350" y="4590"/>
                    </a:lnTo>
                    <a:lnTo>
                      <a:pt x="2381" y="4595"/>
                    </a:lnTo>
                    <a:lnTo>
                      <a:pt x="2411" y="4601"/>
                    </a:lnTo>
                    <a:lnTo>
                      <a:pt x="2441" y="4609"/>
                    </a:lnTo>
                    <a:lnTo>
                      <a:pt x="2472" y="4619"/>
                    </a:lnTo>
                    <a:lnTo>
                      <a:pt x="2501" y="4630"/>
                    </a:lnTo>
                    <a:lnTo>
                      <a:pt x="2529" y="4642"/>
                    </a:lnTo>
                    <a:lnTo>
                      <a:pt x="2558" y="4656"/>
                    </a:lnTo>
                    <a:lnTo>
                      <a:pt x="2586" y="4671"/>
                    </a:lnTo>
                    <a:lnTo>
                      <a:pt x="2613" y="4689"/>
                    </a:lnTo>
                    <a:lnTo>
                      <a:pt x="2639" y="4707"/>
                    </a:lnTo>
                    <a:lnTo>
                      <a:pt x="2665" y="4727"/>
                    </a:lnTo>
                    <a:lnTo>
                      <a:pt x="2689" y="4748"/>
                    </a:lnTo>
                    <a:lnTo>
                      <a:pt x="2714" y="4770"/>
                    </a:lnTo>
                    <a:lnTo>
                      <a:pt x="5332" y="7384"/>
                    </a:lnTo>
                    <a:lnTo>
                      <a:pt x="5357" y="7406"/>
                    </a:lnTo>
                    <a:lnTo>
                      <a:pt x="5382" y="7427"/>
                    </a:lnTo>
                    <a:lnTo>
                      <a:pt x="5407" y="7448"/>
                    </a:lnTo>
                    <a:lnTo>
                      <a:pt x="5433" y="7466"/>
                    </a:lnTo>
                    <a:lnTo>
                      <a:pt x="5460" y="7483"/>
                    </a:lnTo>
                    <a:lnTo>
                      <a:pt x="5489" y="7498"/>
                    </a:lnTo>
                    <a:lnTo>
                      <a:pt x="5517" y="7512"/>
                    </a:lnTo>
                    <a:lnTo>
                      <a:pt x="5546" y="7524"/>
                    </a:lnTo>
                    <a:lnTo>
                      <a:pt x="5575" y="7535"/>
                    </a:lnTo>
                    <a:lnTo>
                      <a:pt x="5604" y="7545"/>
                    </a:lnTo>
                    <a:lnTo>
                      <a:pt x="5635" y="7553"/>
                    </a:lnTo>
                    <a:lnTo>
                      <a:pt x="5665" y="7559"/>
                    </a:lnTo>
                    <a:lnTo>
                      <a:pt x="5696" y="7565"/>
                    </a:lnTo>
                    <a:lnTo>
                      <a:pt x="5726" y="7569"/>
                    </a:lnTo>
                    <a:lnTo>
                      <a:pt x="5758" y="7571"/>
                    </a:lnTo>
                    <a:lnTo>
                      <a:pt x="5789" y="7572"/>
                    </a:lnTo>
                    <a:lnTo>
                      <a:pt x="5819" y="7571"/>
                    </a:lnTo>
                    <a:lnTo>
                      <a:pt x="5850" y="7569"/>
                    </a:lnTo>
                    <a:lnTo>
                      <a:pt x="5882" y="7565"/>
                    </a:lnTo>
                    <a:lnTo>
                      <a:pt x="5912" y="7559"/>
                    </a:lnTo>
                    <a:lnTo>
                      <a:pt x="5942" y="7552"/>
                    </a:lnTo>
                    <a:lnTo>
                      <a:pt x="5972" y="7544"/>
                    </a:lnTo>
                    <a:lnTo>
                      <a:pt x="6003" y="7535"/>
                    </a:lnTo>
                    <a:lnTo>
                      <a:pt x="6032" y="7524"/>
                    </a:lnTo>
                    <a:lnTo>
                      <a:pt x="6060" y="7512"/>
                    </a:lnTo>
                    <a:lnTo>
                      <a:pt x="6089" y="7498"/>
                    </a:lnTo>
                    <a:lnTo>
                      <a:pt x="6117" y="7482"/>
                    </a:lnTo>
                    <a:lnTo>
                      <a:pt x="6144" y="7465"/>
                    </a:lnTo>
                    <a:lnTo>
                      <a:pt x="6170" y="7447"/>
                    </a:lnTo>
                    <a:lnTo>
                      <a:pt x="6196" y="7426"/>
                    </a:lnTo>
                    <a:lnTo>
                      <a:pt x="6220" y="7405"/>
                    </a:lnTo>
                    <a:lnTo>
                      <a:pt x="6245" y="7383"/>
                    </a:lnTo>
                    <a:lnTo>
                      <a:pt x="13421" y="190"/>
                    </a:lnTo>
                    <a:lnTo>
                      <a:pt x="13445" y="166"/>
                    </a:lnTo>
                    <a:lnTo>
                      <a:pt x="13470" y="145"/>
                    </a:lnTo>
                    <a:lnTo>
                      <a:pt x="13495" y="125"/>
                    </a:lnTo>
                    <a:lnTo>
                      <a:pt x="13521" y="107"/>
                    </a:lnTo>
                    <a:lnTo>
                      <a:pt x="13549" y="90"/>
                    </a:lnTo>
                    <a:lnTo>
                      <a:pt x="13577" y="75"/>
                    </a:lnTo>
                    <a:lnTo>
                      <a:pt x="13605" y="60"/>
                    </a:lnTo>
                    <a:lnTo>
                      <a:pt x="13634" y="47"/>
                    </a:lnTo>
                    <a:lnTo>
                      <a:pt x="13663" y="36"/>
                    </a:lnTo>
                    <a:lnTo>
                      <a:pt x="13693" y="27"/>
                    </a:lnTo>
                    <a:lnTo>
                      <a:pt x="13723" y="19"/>
                    </a:lnTo>
                    <a:lnTo>
                      <a:pt x="13753" y="12"/>
                    </a:lnTo>
                    <a:lnTo>
                      <a:pt x="13784" y="7"/>
                    </a:lnTo>
                    <a:lnTo>
                      <a:pt x="13815" y="3"/>
                    </a:lnTo>
                    <a:lnTo>
                      <a:pt x="13846" y="1"/>
                    </a:lnTo>
                    <a:lnTo>
                      <a:pt x="13877" y="0"/>
                    </a:lnTo>
                    <a:lnTo>
                      <a:pt x="13908" y="1"/>
                    </a:lnTo>
                    <a:lnTo>
                      <a:pt x="13939" y="3"/>
                    </a:lnTo>
                    <a:lnTo>
                      <a:pt x="13970" y="6"/>
                    </a:lnTo>
                    <a:lnTo>
                      <a:pt x="14000" y="11"/>
                    </a:lnTo>
                    <a:lnTo>
                      <a:pt x="14031" y="18"/>
                    </a:lnTo>
                    <a:lnTo>
                      <a:pt x="14062" y="26"/>
                    </a:lnTo>
                    <a:lnTo>
                      <a:pt x="14091" y="35"/>
                    </a:lnTo>
                    <a:lnTo>
                      <a:pt x="14120" y="46"/>
                    </a:lnTo>
                    <a:lnTo>
                      <a:pt x="14149" y="58"/>
                    </a:lnTo>
                    <a:lnTo>
                      <a:pt x="14178" y="73"/>
                    </a:lnTo>
                    <a:lnTo>
                      <a:pt x="14206" y="88"/>
                    </a:lnTo>
                    <a:lnTo>
                      <a:pt x="14233" y="105"/>
                    </a:lnTo>
                    <a:lnTo>
                      <a:pt x="14259" y="123"/>
                    </a:lnTo>
                    <a:lnTo>
                      <a:pt x="14285" y="143"/>
                    </a:lnTo>
                    <a:lnTo>
                      <a:pt x="14310" y="164"/>
                    </a:lnTo>
                    <a:lnTo>
                      <a:pt x="14334" y="186"/>
                    </a:lnTo>
                    <a:lnTo>
                      <a:pt x="15938" y="1780"/>
                    </a:lnTo>
                    <a:lnTo>
                      <a:pt x="15962" y="1804"/>
                    </a:lnTo>
                    <a:lnTo>
                      <a:pt x="15983" y="1829"/>
                    </a:lnTo>
                    <a:lnTo>
                      <a:pt x="16003" y="1855"/>
                    </a:lnTo>
                    <a:lnTo>
                      <a:pt x="16021" y="1881"/>
                    </a:lnTo>
                    <a:lnTo>
                      <a:pt x="16038" y="1908"/>
                    </a:lnTo>
                    <a:lnTo>
                      <a:pt x="16053" y="1935"/>
                    </a:lnTo>
                    <a:lnTo>
                      <a:pt x="16068" y="1964"/>
                    </a:lnTo>
                    <a:lnTo>
                      <a:pt x="16081" y="1993"/>
                    </a:lnTo>
                    <a:lnTo>
                      <a:pt x="16092" y="2022"/>
                    </a:lnTo>
                    <a:lnTo>
                      <a:pt x="16101" y="2051"/>
                    </a:lnTo>
                    <a:lnTo>
                      <a:pt x="16109" y="2082"/>
                    </a:lnTo>
                    <a:lnTo>
                      <a:pt x="16116" y="2112"/>
                    </a:lnTo>
                    <a:lnTo>
                      <a:pt x="16121" y="2143"/>
                    </a:lnTo>
                    <a:lnTo>
                      <a:pt x="16125" y="2173"/>
                    </a:lnTo>
                    <a:lnTo>
                      <a:pt x="16127" y="2205"/>
                    </a:lnTo>
                    <a:lnTo>
                      <a:pt x="16128" y="2236"/>
                    </a:lnTo>
                    <a:lnTo>
                      <a:pt x="16127" y="2266"/>
                    </a:lnTo>
                    <a:lnTo>
                      <a:pt x="16125" y="2297"/>
                    </a:lnTo>
                    <a:lnTo>
                      <a:pt x="16122" y="2328"/>
                    </a:lnTo>
                    <a:lnTo>
                      <a:pt x="16117" y="2359"/>
                    </a:lnTo>
                    <a:lnTo>
                      <a:pt x="16110" y="2389"/>
                    </a:lnTo>
                    <a:lnTo>
                      <a:pt x="16102" y="2419"/>
                    </a:lnTo>
                    <a:lnTo>
                      <a:pt x="16093" y="2449"/>
                    </a:lnTo>
                    <a:lnTo>
                      <a:pt x="16082" y="2478"/>
                    </a:lnTo>
                    <a:lnTo>
                      <a:pt x="16069" y="2507"/>
                    </a:lnTo>
                    <a:lnTo>
                      <a:pt x="16055" y="2535"/>
                    </a:lnTo>
                    <a:lnTo>
                      <a:pt x="16039" y="2564"/>
                    </a:lnTo>
                    <a:lnTo>
                      <a:pt x="16023" y="2591"/>
                    </a:lnTo>
                    <a:lnTo>
                      <a:pt x="16004" y="2617"/>
                    </a:lnTo>
                    <a:lnTo>
                      <a:pt x="15985" y="2642"/>
                    </a:lnTo>
                    <a:lnTo>
                      <a:pt x="15964" y="2667"/>
                    </a:lnTo>
                    <a:lnTo>
                      <a:pt x="15941" y="2692"/>
                    </a:lnTo>
                    <a:lnTo>
                      <a:pt x="7238" y="11415"/>
                    </a:lnTo>
                    <a:lnTo>
                      <a:pt x="7214" y="11439"/>
                    </a:lnTo>
                    <a:lnTo>
                      <a:pt x="7188" y="11462"/>
                    </a:lnTo>
                    <a:lnTo>
                      <a:pt x="7162" y="11485"/>
                    </a:lnTo>
                    <a:lnTo>
                      <a:pt x="7134" y="11507"/>
                    </a:lnTo>
                    <a:lnTo>
                      <a:pt x="7104" y="11529"/>
                    </a:lnTo>
                    <a:lnTo>
                      <a:pt x="7074" y="11550"/>
                    </a:lnTo>
                    <a:lnTo>
                      <a:pt x="7043" y="11572"/>
                    </a:lnTo>
                    <a:lnTo>
                      <a:pt x="7011" y="11593"/>
                    </a:lnTo>
                    <a:lnTo>
                      <a:pt x="6977" y="11613"/>
                    </a:lnTo>
                    <a:lnTo>
                      <a:pt x="6943" y="11632"/>
                    </a:lnTo>
                    <a:lnTo>
                      <a:pt x="6909" y="11651"/>
                    </a:lnTo>
                    <a:lnTo>
                      <a:pt x="6874" y="11670"/>
                    </a:lnTo>
                    <a:lnTo>
                      <a:pt x="6837" y="11688"/>
                    </a:lnTo>
                    <a:lnTo>
                      <a:pt x="6801" y="11706"/>
                    </a:lnTo>
                    <a:lnTo>
                      <a:pt x="6765" y="11722"/>
                    </a:lnTo>
                    <a:lnTo>
                      <a:pt x="6727" y="11738"/>
                    </a:lnTo>
                    <a:lnTo>
                      <a:pt x="6689" y="11753"/>
                    </a:lnTo>
                    <a:lnTo>
                      <a:pt x="6652" y="11767"/>
                    </a:lnTo>
                    <a:lnTo>
                      <a:pt x="6613" y="11781"/>
                    </a:lnTo>
                    <a:lnTo>
                      <a:pt x="6576" y="11793"/>
                    </a:lnTo>
                    <a:lnTo>
                      <a:pt x="6538" y="11805"/>
                    </a:lnTo>
                    <a:lnTo>
                      <a:pt x="6500" y="11817"/>
                    </a:lnTo>
                    <a:lnTo>
                      <a:pt x="6461" y="11827"/>
                    </a:lnTo>
                    <a:lnTo>
                      <a:pt x="6424" y="11836"/>
                    </a:lnTo>
                    <a:lnTo>
                      <a:pt x="6387" y="11844"/>
                    </a:lnTo>
                    <a:lnTo>
                      <a:pt x="6349" y="11852"/>
                    </a:lnTo>
                    <a:lnTo>
                      <a:pt x="6313" y="11858"/>
                    </a:lnTo>
                    <a:lnTo>
                      <a:pt x="6277" y="11863"/>
                    </a:lnTo>
                    <a:lnTo>
                      <a:pt x="6241" y="11867"/>
                    </a:lnTo>
                    <a:lnTo>
                      <a:pt x="6205" y="11870"/>
                    </a:lnTo>
                    <a:lnTo>
                      <a:pt x="6171" y="11871"/>
                    </a:lnTo>
                    <a:lnTo>
                      <a:pt x="6138" y="11872"/>
                    </a:lnTo>
                    <a:lnTo>
                      <a:pt x="5386" y="11872"/>
                    </a:lnTo>
                    <a:lnTo>
                      <a:pt x="5352" y="11871"/>
                    </a:lnTo>
                    <a:lnTo>
                      <a:pt x="5318" y="11870"/>
                    </a:lnTo>
                    <a:lnTo>
                      <a:pt x="5283" y="11867"/>
                    </a:lnTo>
                    <a:lnTo>
                      <a:pt x="5247" y="11863"/>
                    </a:lnTo>
                    <a:lnTo>
                      <a:pt x="5210" y="11858"/>
                    </a:lnTo>
                    <a:lnTo>
                      <a:pt x="5174" y="11851"/>
                    </a:lnTo>
                    <a:lnTo>
                      <a:pt x="5137" y="11844"/>
                    </a:lnTo>
                    <a:lnTo>
                      <a:pt x="5099" y="11836"/>
                    </a:lnTo>
                    <a:lnTo>
                      <a:pt x="5062" y="11827"/>
                    </a:lnTo>
                    <a:lnTo>
                      <a:pt x="5024" y="11817"/>
                    </a:lnTo>
                    <a:lnTo>
                      <a:pt x="4986" y="11805"/>
                    </a:lnTo>
                    <a:lnTo>
                      <a:pt x="4948" y="11793"/>
                    </a:lnTo>
                    <a:lnTo>
                      <a:pt x="4910" y="11780"/>
                    </a:lnTo>
                    <a:lnTo>
                      <a:pt x="4872" y="11767"/>
                    </a:lnTo>
                    <a:lnTo>
                      <a:pt x="4834" y="11753"/>
                    </a:lnTo>
                    <a:lnTo>
                      <a:pt x="4796" y="11738"/>
                    </a:lnTo>
                    <a:lnTo>
                      <a:pt x="4760" y="11722"/>
                    </a:lnTo>
                    <a:lnTo>
                      <a:pt x="4722" y="11705"/>
                    </a:lnTo>
                    <a:lnTo>
                      <a:pt x="4686" y="11688"/>
                    </a:lnTo>
                    <a:lnTo>
                      <a:pt x="4650" y="11669"/>
                    </a:lnTo>
                    <a:lnTo>
                      <a:pt x="4615" y="11651"/>
                    </a:lnTo>
                    <a:lnTo>
                      <a:pt x="4580" y="11632"/>
                    </a:lnTo>
                    <a:lnTo>
                      <a:pt x="4546" y="11612"/>
                    </a:lnTo>
                    <a:lnTo>
                      <a:pt x="4513" y="11592"/>
                    </a:lnTo>
                    <a:lnTo>
                      <a:pt x="4481" y="11572"/>
                    </a:lnTo>
                    <a:lnTo>
                      <a:pt x="4449" y="11550"/>
                    </a:lnTo>
                    <a:lnTo>
                      <a:pt x="4419" y="11528"/>
                    </a:lnTo>
                    <a:lnTo>
                      <a:pt x="4390" y="11506"/>
                    </a:lnTo>
                    <a:lnTo>
                      <a:pt x="4363" y="11484"/>
                    </a:lnTo>
                    <a:lnTo>
                      <a:pt x="4335" y="11462"/>
                    </a:lnTo>
                    <a:lnTo>
                      <a:pt x="4310" y="11439"/>
                    </a:lnTo>
                    <a:lnTo>
                      <a:pt x="4286" y="11414"/>
                    </a:lnTo>
                    <a:lnTo>
                      <a:pt x="187" y="7297"/>
                    </a:lnTo>
                    <a:close/>
                  </a:path>
                </a:pathLst>
              </a:custGeom>
              <a:solidFill>
                <a:sysClr val="window" lastClr="FFFFFF"/>
              </a:solidFill>
              <a:ln w="19050">
                <a:noFill/>
              </a:ln>
            </p:spPr>
            <p:txBody>
              <a:bodyPr vert="horz" wrap="square" lIns="57150" tIns="28575" rIns="57150" bIns="28575" numCol="1" anchor="t" anchorCtr="0" compatLnSpc="1"/>
              <a:p>
                <a:pPr marL="0" marR="0" lvl="0" indent="0" algn="just" defTabSz="285750" eaLnBrk="1" fontAlgn="auto" latinLnBrk="0" hangingPunct="1">
                  <a:lnSpc>
                    <a:spcPct val="100000"/>
                  </a:lnSpc>
                  <a:spcBef>
                    <a:spcPts val="0"/>
                  </a:spcBef>
                  <a:spcAft>
                    <a:spcPts val="0"/>
                  </a:spcAft>
                  <a:buClrTx/>
                  <a:buSzTx/>
                  <a:buFontTx/>
                  <a:buNone/>
                  <a:defRPr/>
                </a:pPr>
                <a:endParaRPr kumimoji="0" lang="id-ID" sz="1750" b="0" i="0" u="none" strike="noStrike" kern="0" cap="none" spc="0" normalizeH="0" baseline="0" noProof="0" dirty="0">
                  <a:ln>
                    <a:noFill/>
                  </a:ln>
                  <a:solidFill>
                    <a:srgbClr val="53576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6" name="Rectangle 49"/>
            <p:cNvSpPr/>
            <p:nvPr/>
          </p:nvSpPr>
          <p:spPr>
            <a:xfrm>
              <a:off x="2906083" y="5097777"/>
              <a:ext cx="7231887" cy="3248153"/>
            </a:xfrm>
            <a:prstGeom prst="rect">
              <a:avLst/>
            </a:prstGeom>
          </p:spPr>
          <p:txBody>
            <a:bodyPr wrap="square">
              <a:spAutoFit/>
            </a:bodyPr>
            <a:p>
              <a:pPr lvl="0" algn="just" defTabSz="457200">
                <a:lnSpc>
                  <a:spcPct val="150000"/>
                </a:lnSpc>
                <a:defRPr/>
              </a:pPr>
              <a:r>
                <a:rPr lang="zh-CN" sz="2000" b="1" kern="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保质增效</a:t>
              </a:r>
              <a:endParaRPr lang="zh-CN" sz="2000" b="1" kern="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lvl="0" algn="just" defTabSz="457200">
                <a:lnSpc>
                  <a:spcPct val="150000"/>
                </a:lnSpc>
                <a:defRPr/>
              </a:pPr>
              <a:r>
                <a:rPr lang="zh-CN" altLang="en-US" sz="16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在原有数据模型基础上，平台还</a:t>
              </a:r>
              <a:r>
                <a:rPr lang="zh-CN" altLang="en-US" sz="1600" b="1"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增加了“人工初审+复审”双重校对机制</a:t>
              </a:r>
              <a:r>
                <a:rPr lang="zh-CN" altLang="en-US" sz="16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；支持用户对标准、法规时效性和标题准确性的在线校核，进一步确保文件来源和内容更加精准有效。</a:t>
              </a:r>
              <a:endParaRPr lang="zh-CN" altLang="en-US" sz="1600" kern="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4" name="图片 3"/>
          <p:cNvPicPr>
            <a:picLocks noChangeAspect="1"/>
          </p:cNvPicPr>
          <p:nvPr/>
        </p:nvPicPr>
        <p:blipFill>
          <a:blip r:embed="rId1"/>
          <a:srcRect t="5807"/>
          <a:stretch>
            <a:fillRect/>
          </a:stretch>
        </p:blipFill>
        <p:spPr>
          <a:xfrm>
            <a:off x="479425" y="1341120"/>
            <a:ext cx="5111115" cy="3502025"/>
          </a:xfrm>
          <a:prstGeom prst="rect">
            <a:avLst/>
          </a:prstGeom>
          <a:solidFill>
            <a:srgbClr val="747A99"/>
          </a:solidFill>
        </p:spPr>
      </p:pic>
      <p:grpSp>
        <p:nvGrpSpPr>
          <p:cNvPr id="11" name="组合 10"/>
          <p:cNvGrpSpPr/>
          <p:nvPr/>
        </p:nvGrpSpPr>
        <p:grpSpPr>
          <a:xfrm>
            <a:off x="1127125" y="2348865"/>
            <a:ext cx="5184775" cy="3664585"/>
            <a:chOff x="1775" y="3812"/>
            <a:chExt cx="8165" cy="5771"/>
          </a:xfrm>
        </p:grpSpPr>
        <p:pic>
          <p:nvPicPr>
            <p:cNvPr id="5" name="图片 4"/>
            <p:cNvPicPr>
              <a:picLocks noChangeAspect="1"/>
            </p:cNvPicPr>
            <p:nvPr/>
          </p:nvPicPr>
          <p:blipFill>
            <a:blip r:embed="rId2"/>
            <a:srcRect t="5749"/>
            <a:stretch>
              <a:fillRect/>
            </a:stretch>
          </p:blipFill>
          <p:spPr>
            <a:xfrm>
              <a:off x="1775" y="3812"/>
              <a:ext cx="8165" cy="5771"/>
            </a:xfrm>
            <a:prstGeom prst="rect">
              <a:avLst/>
            </a:prstGeom>
          </p:spPr>
        </p:pic>
        <p:sp>
          <p:nvSpPr>
            <p:cNvPr id="8" name="矩形 7"/>
            <p:cNvSpPr/>
            <p:nvPr/>
          </p:nvSpPr>
          <p:spPr>
            <a:xfrm>
              <a:off x="3023" y="4833"/>
              <a:ext cx="696" cy="461"/>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500"/>
                                  </p:stCondLst>
                                  <p:childTnLst>
                                    <p:set>
                                      <p:cBhvr>
                                        <p:cTn id="10" dur="2000"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ppt_x"/>
                                          </p:val>
                                        </p:tav>
                                        <p:tav tm="100000">
                                          <p:val>
                                            <p:strVal val="#ppt_x"/>
                                          </p:val>
                                        </p:tav>
                                      </p:tavLst>
                                    </p:anim>
                                    <p:anim calcmode="lin" valueType="num">
                                      <p:cBhvr additive="base">
                                        <p:cTn id="1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EMPLATE_CATEGORY" val="custom"/>
  <p:tag name="KSO_WM_TEMPLATE_INDEX" val="20184735"/>
  <p:tag name="KSO_WM_TAG_VERSION" val="1.0"/>
  <p:tag name="KSO_WM_UNIT_TYPE" val="b"/>
  <p:tag name="KSO_WM_UNIT_INDEX" val="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 val="PLEASE ENTER CHAPTER TITLE"/>
  <p:tag name="KSO_WM_UNIT_ID" val="custom20184735_11*b*1"/>
</p:tagLst>
</file>

<file path=ppt/tags/tag2.xml><?xml version="1.0" encoding="utf-8"?>
<p:tagLst xmlns:p="http://schemas.openxmlformats.org/presentationml/2006/main">
  <p:tag name="ISLIDE.PICTURE" val="#670209;#1007639;"/>
</p:tagLst>
</file>

<file path=ppt/tags/tag3.xml><?xml version="1.0" encoding="utf-8"?>
<p:tagLst xmlns:p="http://schemas.openxmlformats.org/presentationml/2006/main">
  <p:tag name="ISLIDE.PICTURE" val="#670209;#1007639;"/>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PA" val="v5.2.5"/>
</p:tagLst>
</file>

<file path=ppt/tags/tag7.xml><?xml version="1.0" encoding="utf-8"?>
<p:tagLst xmlns:p="http://schemas.openxmlformats.org/presentationml/2006/main">
  <p:tag name="PA" val="v5.2.5"/>
</p:tagLst>
</file>

<file path=ppt/theme/theme1.xml><?xml version="1.0" encoding="utf-8"?>
<a:theme xmlns:a="http://schemas.openxmlformats.org/drawingml/2006/main" name="3_默认设计模板">
  <a:themeElements>
    <a:clrScheme name="">
      <a:dk1>
        <a:srgbClr val="000000"/>
      </a:dk1>
      <a:lt1>
        <a:srgbClr val="FFFFFF"/>
      </a:lt1>
      <a:dk2>
        <a:srgbClr val="778495"/>
      </a:dk2>
      <a:lt2>
        <a:srgbClr val="F0F0F0"/>
      </a:lt2>
      <a:accent1>
        <a:srgbClr val="2373F3"/>
      </a:accent1>
      <a:accent2>
        <a:srgbClr val="1AAAFF"/>
      </a:accent2>
      <a:accent3>
        <a:srgbClr val="37C6FF"/>
      </a:accent3>
      <a:accent4>
        <a:srgbClr val="7BB0FF"/>
      </a:accent4>
      <a:accent5>
        <a:srgbClr val="A5A5A5"/>
      </a:accent5>
      <a:accent6>
        <a:srgbClr val="C9C9C9"/>
      </a:accent6>
      <a:hlink>
        <a:srgbClr val="4472C4"/>
      </a:hlink>
      <a:folHlink>
        <a:srgbClr val="BFBFBF"/>
      </a:folHlink>
    </a:clrScheme>
    <a:fontScheme name="d9285b87-a69d-4f45-98d0-9739428908e5">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1664</Words>
  <Application>WPS 演示</Application>
  <PresentationFormat>宽屏</PresentationFormat>
  <Paragraphs>219</Paragraphs>
  <Slides>11</Slides>
  <Notes>79</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11</vt:i4>
      </vt:variant>
    </vt:vector>
  </HeadingPairs>
  <TitlesOfParts>
    <vt:vector size="30" baseType="lpstr">
      <vt:lpstr>Arial</vt:lpstr>
      <vt:lpstr>宋体</vt:lpstr>
      <vt:lpstr>Wingdings</vt:lpstr>
      <vt:lpstr>Times New Roman</vt:lpstr>
      <vt:lpstr>Source Han Sans CN Regular</vt:lpstr>
      <vt:lpstr>Source Han Sans CN Medium</vt:lpstr>
      <vt:lpstr>微软雅黑</vt:lpstr>
      <vt:lpstr>PingFang-SC-Regular</vt:lpstr>
      <vt:lpstr>Segoe Print</vt:lpstr>
      <vt:lpstr>Wingdings</vt:lpstr>
      <vt:lpstr>张海山锐谐体</vt:lpstr>
      <vt:lpstr>Arial Unicode MS</vt:lpstr>
      <vt:lpstr>等线</vt:lpstr>
      <vt:lpstr>Calibri</vt:lpstr>
      <vt:lpstr>Source Han Sans CN Medium</vt:lpstr>
      <vt:lpstr>Source Han Sans CN Regular</vt:lpstr>
      <vt:lpstr>Saturday Sans Regular</vt:lpstr>
      <vt:lpstr>Arial</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安胜达</Company>
  <LinksUpToDate>false</LinksUpToDate>
  <SharedDoc>false</SharedDoc>
  <HyperlinksChanged>false</HyperlinksChanged>
  <AppVersion>14.0000</AppVersion>
  <Manager>ASD</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liuyiyun;lijuliang</dc:creator>
  <dc:description>抄也要动脑子，直接套模板，不动脑子毫无用处系列;</dc:description>
  <cp:lastModifiedBy>化聪。</cp:lastModifiedBy>
  <cp:revision>268</cp:revision>
  <dcterms:created xsi:type="dcterms:W3CDTF">2022-01-25T08:29:00Z</dcterms:created>
  <dcterms:modified xsi:type="dcterms:W3CDTF">2026-03-02T01:10:11Z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t-weiszh@microsoft.com</vt:lpwstr>
  </property>
  <property fmtid="{D5CDD505-2E9C-101B-9397-08002B2CF9AE}" pid="5" name="MSIP_Label_f42aa342-8706-4288-bd11-ebb85995028c_SetDate">
    <vt:lpwstr>2019-07-05T06:56:11.7164292Z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9a7c444a-f181-45f6-9801-8f278c469c6c</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0x0101004D520B0621022B4CA37193CEB4BD4006</vt:lpwstr>
  </property>
  <property fmtid="{D5CDD505-2E9C-101B-9397-08002B2CF9AE}" pid="12" name="KSOProductBuildVer">
    <vt:lpwstr>2052-12.1.0.24657</vt:lpwstr>
  </property>
  <property fmtid="{D5CDD505-2E9C-101B-9397-08002B2CF9AE}" pid="13" name="ICV">
    <vt:lpwstr>A35CBCFC289240F480FF70D8819893AA</vt:lpwstr>
  </property>
</Properties>
</file>