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65.svg" ContentType="image/svg+xml"/>
  <Override PartName="/ppt/media/image67.svg" ContentType="image/svg+xml"/>
  <Override PartName="/ppt/media/image69.svg" ContentType="image/svg+xml"/>
  <Override PartName="/ppt/media/image7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36"/>
  </p:handoutMasterIdLst>
  <p:sldIdLst>
    <p:sldId id="3010" r:id="rId3"/>
    <p:sldId id="13510" r:id="rId5"/>
    <p:sldId id="13511" r:id="rId6"/>
    <p:sldId id="2798" r:id="rId7"/>
    <p:sldId id="13512" r:id="rId8"/>
    <p:sldId id="13514" r:id="rId9"/>
    <p:sldId id="407" r:id="rId10"/>
    <p:sldId id="3021" r:id="rId11"/>
    <p:sldId id="13516" r:id="rId12"/>
    <p:sldId id="12352" r:id="rId13"/>
    <p:sldId id="12353" r:id="rId14"/>
    <p:sldId id="360" r:id="rId15"/>
    <p:sldId id="2564" r:id="rId16"/>
    <p:sldId id="12354" r:id="rId17"/>
    <p:sldId id="358" r:id="rId18"/>
    <p:sldId id="448" r:id="rId19"/>
    <p:sldId id="12355" r:id="rId20"/>
    <p:sldId id="12356" r:id="rId21"/>
    <p:sldId id="13504" r:id="rId22"/>
    <p:sldId id="13505" r:id="rId23"/>
    <p:sldId id="479" r:id="rId24"/>
    <p:sldId id="478" r:id="rId25"/>
    <p:sldId id="480" r:id="rId26"/>
    <p:sldId id="3066" r:id="rId27"/>
    <p:sldId id="3056" r:id="rId28"/>
    <p:sldId id="12382" r:id="rId29"/>
    <p:sldId id="3064" r:id="rId30"/>
    <p:sldId id="13518" r:id="rId31"/>
    <p:sldId id="13520" r:id="rId32"/>
    <p:sldId id="13517" r:id="rId33"/>
    <p:sldId id="13521" r:id="rId34"/>
    <p:sldId id="13507"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663" userDrawn="1">
          <p15:clr>
            <a:srgbClr val="A4A3A4"/>
          </p15:clr>
        </p15:guide>
        <p15:guide id="5" orient="horz" pos="3928" userDrawn="1">
          <p15:clr>
            <a:srgbClr val="A4A3A4"/>
          </p15:clr>
        </p15:guide>
        <p15:guide id="8" pos="3839" userDrawn="1">
          <p15:clr>
            <a:srgbClr val="A4A3A4"/>
          </p15:clr>
        </p15:guide>
        <p15:guide id="10" pos="3228" userDrawn="1">
          <p15:clr>
            <a:srgbClr val="A4A3A4"/>
          </p15:clr>
        </p15:guide>
        <p15:guide id="11" pos="437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xue" initials="s" lastIdx="1" clrIdx="0"/>
  <p:cmAuthor id="2" name="ceg008" initials="c" lastIdx="0" clrIdx="1"/>
  <p:cmAuthor id="3" name="宋洁然" initials="宋" lastIdx="0" clrIdx="2"/>
  <p:cmAuthor id="4" name="微软用户" initials="微" lastIdx="0" clrIdx="3"/>
  <p:cmAuthor id="5" name="ming qiu" initials="m" lastIdx="0" clrIdx="4"/>
  <p:cmAuthor id="6" name="Lenovo User" initials="L" lastIdx="0" clrIdx="5"/>
  <p:cmAuthor id="7" name="a" initials="a" lastIdx="0" clrIdx="6"/>
  <p:cmAuthor id="8" name="mr" initials="m" lastIdx="0" clrIdx="7"/>
  <p:cmAuthor id="9" name="番茄花园" initials="番" lastIdx="0" clrIdx="8"/>
  <p:cmAuthor id="10" name="a0l7dzz" initials="car" lastIdx="0" clrIdx="9"/>
  <p:cmAuthor id="11" name="七月as" initials="七" lastIdx="0" clrIdx="10"/>
  <p:cmAuthor id="12" name="袁 洋" initials="袁"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51E"/>
    <a:srgbClr val="747A99"/>
    <a:srgbClr val="2373F3"/>
    <a:srgbClr val="00BEFF"/>
    <a:srgbClr val="EFF4FD"/>
    <a:srgbClr val="007AFF"/>
    <a:srgbClr val="BCD3FB"/>
    <a:srgbClr val="00B0F0"/>
    <a:srgbClr val="FFC000"/>
    <a:srgbClr val="A7C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8" autoAdjust="0"/>
    <p:restoredTop sz="86114" autoAdjust="0"/>
  </p:normalViewPr>
  <p:slideViewPr>
    <p:cSldViewPr showGuides="1">
      <p:cViewPr varScale="1">
        <p:scale>
          <a:sx n="99" d="100"/>
          <a:sy n="99" d="100"/>
        </p:scale>
        <p:origin x="108" y="354"/>
      </p:cViewPr>
      <p:guideLst>
        <p:guide orient="horz" pos="663"/>
        <p:guide orient="horz" pos="3928"/>
        <p:guide pos="3839"/>
        <p:guide pos="3228"/>
        <p:guide pos="4375"/>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49C87DD-1A7E-49B1-B0B5-9CE82BA11483}" type="doc">
      <dgm:prSet loTypeId="urn:microsoft.com/office/officeart/2005/8/layout/process2" loCatId="process" qsTypeId="urn:microsoft.com/office/officeart/2005/8/quickstyle/simple1#1" qsCatId="simple" csTypeId="urn:microsoft.com/office/officeart/2005/8/colors/accent1_2#1" csCatId="accent1" phldr="1"/>
      <dgm:spPr/>
    </dgm:pt>
    <dgm:pt modelId="{3714217B-E438-498D-BA01-BA68DE1C252A}">
      <dgm:prSet phldrT="[文本]" custT="1"/>
      <dgm:spPr/>
      <dgm:t>
        <a:bodyPr/>
        <a:lstStyle/>
        <a:p>
          <a:pPr>
            <a:lnSpc>
              <a:spcPct val="100000"/>
            </a:lnSpc>
          </a:pPr>
          <a:r>
            <a:rPr lang="zh-CN" altLang="en-US" sz="1800" dirty="0">
              <a:latin typeface="Arial" panose="020B0604020202020204" pitchFamily="34" charset="0"/>
              <a:ea typeface="微软雅黑" panose="020B0503020204020204" pitchFamily="34" charset="-122"/>
              <a:sym typeface="Arial" panose="020B0604020202020204" pitchFamily="34" charset="0"/>
            </a:rPr>
            <a:t>现场评估</a:t>
          </a:r>
        </a:p>
      </dgm:t>
    </dgm:pt>
    <dgm:pt modelId="{3BFC2FD3-E777-4F71-9E1F-0FEA50CFA699}" cxnId="{3308BA1A-A139-4ADE-AF85-0CE0691D0055}"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37E9CB4D-4234-471C-A6B7-3854CE048E8A}" cxnId="{3308BA1A-A139-4ADE-AF85-0CE0691D0055}" type="sibTrans">
      <dgm:prSet custT="1"/>
      <dgm:spPr/>
      <dgm:t>
        <a:bodyPr/>
        <a:lstStyle/>
        <a:p>
          <a:endParaRPr lang="zh-CN" altLang="en-US" sz="1800">
            <a:latin typeface="微软雅黑" panose="020B0503020204020204" pitchFamily="34" charset="-122"/>
            <a:ea typeface="微软雅黑" panose="020B0503020204020204" pitchFamily="34" charset="-122"/>
          </a:endParaRPr>
        </a:p>
      </dgm:t>
    </dgm:pt>
    <dgm:pt modelId="{877583AA-1ADA-4A2B-9201-891C6C3BE6F8}">
      <dgm:prSet phldrT="[文本]" custT="1"/>
      <dgm:spPr/>
      <dgm:t>
        <a:bodyPr/>
        <a:lstStyle/>
        <a:p>
          <a:r>
            <a:rPr lang="zh-CN" altLang="en-US" sz="1800">
              <a:latin typeface="Arial" panose="020B0604020202020204" pitchFamily="34" charset="0"/>
              <a:ea typeface="微软雅黑" panose="020B0503020204020204" pitchFamily="34" charset="-122"/>
              <a:sym typeface="Arial" panose="020B0604020202020204" pitchFamily="34" charset="0"/>
            </a:rPr>
            <a:t>方案确认</a:t>
          </a:r>
        </a:p>
      </dgm:t>
    </dgm:pt>
    <dgm:pt modelId="{CCC97507-2458-43F2-9834-BF93D85FBCE4}" cxnId="{CDB2B96D-04D1-4FA5-B7EE-74F6BF64A97E}"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912E5B5F-8325-4D0A-BA98-D62EB1CB9FC1}" cxnId="{CDB2B96D-04D1-4FA5-B7EE-74F6BF64A97E}" type="sibTrans">
      <dgm:prSet custT="1"/>
      <dgm:spPr/>
      <dgm:t>
        <a:bodyPr/>
        <a:lstStyle/>
        <a:p>
          <a:endParaRPr lang="zh-CN" altLang="en-US" sz="1800">
            <a:latin typeface="微软雅黑" panose="020B0503020204020204" pitchFamily="34" charset="-122"/>
            <a:ea typeface="微软雅黑" panose="020B0503020204020204" pitchFamily="34" charset="-122"/>
          </a:endParaRPr>
        </a:p>
      </dgm:t>
    </dgm:pt>
    <dgm:pt modelId="{4A2A3C95-0361-46BF-9650-DFC849DE7625}">
      <dgm:prSet phldrT="[文本]" custT="1"/>
      <dgm:spPr/>
      <dgm:t>
        <a:bodyPr/>
        <a:lstStyle/>
        <a:p>
          <a:r>
            <a:rPr lang="zh-CN" altLang="en-US" sz="1800">
              <a:latin typeface="Arial" panose="020B0604020202020204" pitchFamily="34" charset="0"/>
              <a:ea typeface="微软雅黑" panose="020B0503020204020204" pitchFamily="34" charset="-122"/>
              <a:sym typeface="Arial" panose="020B0604020202020204" pitchFamily="34" charset="0"/>
            </a:rPr>
            <a:t>设备安装</a:t>
          </a:r>
        </a:p>
      </dgm:t>
    </dgm:pt>
    <dgm:pt modelId="{A287BF59-2757-49C4-A447-F5A01CCDC365}" cxnId="{6796F068-8835-4468-8725-0B423C5BCA6E}"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02B37A04-9757-478E-99AF-9FDD528C3BA8}" cxnId="{6796F068-8835-4468-8725-0B423C5BCA6E}" type="sibTrans">
      <dgm:prSet custT="1"/>
      <dgm:spPr/>
      <dgm:t>
        <a:bodyPr/>
        <a:lstStyle/>
        <a:p>
          <a:endParaRPr lang="zh-CN" altLang="en-US" sz="1800">
            <a:latin typeface="微软雅黑" panose="020B0503020204020204" pitchFamily="34" charset="-122"/>
            <a:ea typeface="微软雅黑" panose="020B0503020204020204" pitchFamily="34" charset="-122"/>
          </a:endParaRPr>
        </a:p>
      </dgm:t>
    </dgm:pt>
    <dgm:pt modelId="{89EC838E-8188-4529-99A0-B035866686FE}">
      <dgm:prSet phldrT="[文本]" custT="1"/>
      <dgm:spPr/>
      <dgm:t>
        <a:bodyPr/>
        <a:lstStyle/>
        <a:p>
          <a:r>
            <a:rPr lang="zh-CN" altLang="en-US" sz="1800">
              <a:latin typeface="Arial" panose="020B0604020202020204" pitchFamily="34" charset="0"/>
              <a:ea typeface="微软雅黑" panose="020B0503020204020204" pitchFamily="34" charset="-122"/>
              <a:sym typeface="Arial" panose="020B0604020202020204" pitchFamily="34" charset="0"/>
            </a:rPr>
            <a:t>数据上云</a:t>
          </a:r>
        </a:p>
      </dgm:t>
    </dgm:pt>
    <dgm:pt modelId="{EE9BA8A0-69DF-4C0A-A5E2-328CD25ED6F8}" cxnId="{2784067C-4C03-4F0D-963E-1A51CA81D818}"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BD5F778D-C139-40B3-8C8F-EBB739663E3E}" cxnId="{2784067C-4C03-4F0D-963E-1A51CA81D818}"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4955D0D4-92A0-49DB-98B6-957DE9FC38B3}" type="pres">
      <dgm:prSet presAssocID="{749C87DD-1A7E-49B1-B0B5-9CE82BA11483}" presName="linearFlow" presStyleCnt="0">
        <dgm:presLayoutVars>
          <dgm:resizeHandles val="exact"/>
        </dgm:presLayoutVars>
      </dgm:prSet>
      <dgm:spPr/>
    </dgm:pt>
    <dgm:pt modelId="{CF43132A-5B41-4E7D-8D0B-7D40484C6471}" type="pres">
      <dgm:prSet presAssocID="{3714217B-E438-498D-BA01-BA68DE1C252A}" presName="node" presStyleLbl="node1" presStyleIdx="0" presStyleCnt="4" custScaleX="172022">
        <dgm:presLayoutVars>
          <dgm:bulletEnabled val="1"/>
        </dgm:presLayoutVars>
      </dgm:prSet>
      <dgm:spPr/>
    </dgm:pt>
    <dgm:pt modelId="{A60F8940-0539-41CD-96D8-EE8020CA0ED2}" type="pres">
      <dgm:prSet presAssocID="{37E9CB4D-4234-471C-A6B7-3854CE048E8A}" presName="sibTrans" presStyleLbl="sibTrans2D1" presStyleIdx="0" presStyleCnt="3"/>
      <dgm:spPr/>
    </dgm:pt>
    <dgm:pt modelId="{B18CC0F9-F829-4EEC-B4EF-817291024D31}" type="pres">
      <dgm:prSet presAssocID="{37E9CB4D-4234-471C-A6B7-3854CE048E8A}" presName="connectorText" presStyleLbl="sibTrans2D1" presStyleIdx="0" presStyleCnt="3"/>
      <dgm:spPr/>
    </dgm:pt>
    <dgm:pt modelId="{784B0AE2-5E7C-472F-885C-EEA832CF25C5}" type="pres">
      <dgm:prSet presAssocID="{877583AA-1ADA-4A2B-9201-891C6C3BE6F8}" presName="node" presStyleLbl="node1" presStyleIdx="1" presStyleCnt="4" custScaleX="172022">
        <dgm:presLayoutVars>
          <dgm:bulletEnabled val="1"/>
        </dgm:presLayoutVars>
      </dgm:prSet>
      <dgm:spPr/>
    </dgm:pt>
    <dgm:pt modelId="{529A4274-CADB-4FF2-BDFA-DBF1E9C6A904}" type="pres">
      <dgm:prSet presAssocID="{912E5B5F-8325-4D0A-BA98-D62EB1CB9FC1}" presName="sibTrans" presStyleLbl="sibTrans2D1" presStyleIdx="1" presStyleCnt="3"/>
      <dgm:spPr/>
    </dgm:pt>
    <dgm:pt modelId="{29D9B436-E1FA-463A-A151-9C36961045BD}" type="pres">
      <dgm:prSet presAssocID="{912E5B5F-8325-4D0A-BA98-D62EB1CB9FC1}" presName="connectorText" presStyleLbl="sibTrans2D1" presStyleIdx="1" presStyleCnt="3"/>
      <dgm:spPr/>
    </dgm:pt>
    <dgm:pt modelId="{FA2496C2-0CC5-4EA7-B900-1CDA879E379F}" type="pres">
      <dgm:prSet presAssocID="{4A2A3C95-0361-46BF-9650-DFC849DE7625}" presName="node" presStyleLbl="node1" presStyleIdx="2" presStyleCnt="4" custScaleX="172022">
        <dgm:presLayoutVars>
          <dgm:bulletEnabled val="1"/>
        </dgm:presLayoutVars>
      </dgm:prSet>
      <dgm:spPr/>
    </dgm:pt>
    <dgm:pt modelId="{F78EDC09-77C2-4AA4-B36B-EE46C09665DE}" type="pres">
      <dgm:prSet presAssocID="{02B37A04-9757-478E-99AF-9FDD528C3BA8}" presName="sibTrans" presStyleLbl="sibTrans2D1" presStyleIdx="2" presStyleCnt="3"/>
      <dgm:spPr/>
    </dgm:pt>
    <dgm:pt modelId="{56E3B5F5-3679-4E20-A9CE-3D69D55DF2DD}" type="pres">
      <dgm:prSet presAssocID="{02B37A04-9757-478E-99AF-9FDD528C3BA8}" presName="connectorText" presStyleLbl="sibTrans2D1" presStyleIdx="2" presStyleCnt="3"/>
      <dgm:spPr/>
    </dgm:pt>
    <dgm:pt modelId="{60CAF156-B174-4032-A07E-3F813876E91B}" type="pres">
      <dgm:prSet presAssocID="{89EC838E-8188-4529-99A0-B035866686FE}" presName="node" presStyleLbl="node1" presStyleIdx="3" presStyleCnt="4" custScaleX="172022">
        <dgm:presLayoutVars>
          <dgm:bulletEnabled val="1"/>
        </dgm:presLayoutVars>
      </dgm:prSet>
      <dgm:spPr/>
    </dgm:pt>
  </dgm:ptLst>
  <dgm:cxnLst>
    <dgm:cxn modelId="{3308BA1A-A139-4ADE-AF85-0CE0691D0055}" srcId="{749C87DD-1A7E-49B1-B0B5-9CE82BA11483}" destId="{3714217B-E438-498D-BA01-BA68DE1C252A}" srcOrd="0" destOrd="0" parTransId="{3BFC2FD3-E777-4F71-9E1F-0FEA50CFA699}" sibTransId="{37E9CB4D-4234-471C-A6B7-3854CE048E8A}"/>
    <dgm:cxn modelId="{AF555D31-B47E-4914-B0CD-36567B0E9F4C}" type="presOf" srcId="{02B37A04-9757-478E-99AF-9FDD528C3BA8}" destId="{F78EDC09-77C2-4AA4-B36B-EE46C09665DE}" srcOrd="0" destOrd="0" presId="urn:microsoft.com/office/officeart/2005/8/layout/process2"/>
    <dgm:cxn modelId="{4FCDA731-B6ED-43D8-8A44-DCFB3D7848BD}" type="presOf" srcId="{3714217B-E438-498D-BA01-BA68DE1C252A}" destId="{CF43132A-5B41-4E7D-8D0B-7D40484C6471}" srcOrd="0" destOrd="0" presId="urn:microsoft.com/office/officeart/2005/8/layout/process2"/>
    <dgm:cxn modelId="{5FF37C3D-4C84-4663-9901-EC6AEFCCD434}" type="presOf" srcId="{912E5B5F-8325-4D0A-BA98-D62EB1CB9FC1}" destId="{529A4274-CADB-4FF2-BDFA-DBF1E9C6A904}" srcOrd="0" destOrd="0" presId="urn:microsoft.com/office/officeart/2005/8/layout/process2"/>
    <dgm:cxn modelId="{6796F068-8835-4468-8725-0B423C5BCA6E}" srcId="{749C87DD-1A7E-49B1-B0B5-9CE82BA11483}" destId="{4A2A3C95-0361-46BF-9650-DFC849DE7625}" srcOrd="2" destOrd="0" parTransId="{A287BF59-2757-49C4-A447-F5A01CCDC365}" sibTransId="{02B37A04-9757-478E-99AF-9FDD528C3BA8}"/>
    <dgm:cxn modelId="{CDB2B96D-04D1-4FA5-B7EE-74F6BF64A97E}" srcId="{749C87DD-1A7E-49B1-B0B5-9CE82BA11483}" destId="{877583AA-1ADA-4A2B-9201-891C6C3BE6F8}" srcOrd="1" destOrd="0" parTransId="{CCC97507-2458-43F2-9834-BF93D85FBCE4}" sibTransId="{912E5B5F-8325-4D0A-BA98-D62EB1CB9FC1}"/>
    <dgm:cxn modelId="{68D78276-D7E7-4089-AA8D-3498F8903082}" type="presOf" srcId="{89EC838E-8188-4529-99A0-B035866686FE}" destId="{60CAF156-B174-4032-A07E-3F813876E91B}" srcOrd="0" destOrd="0" presId="urn:microsoft.com/office/officeart/2005/8/layout/process2"/>
    <dgm:cxn modelId="{2784067C-4C03-4F0D-963E-1A51CA81D818}" srcId="{749C87DD-1A7E-49B1-B0B5-9CE82BA11483}" destId="{89EC838E-8188-4529-99A0-B035866686FE}" srcOrd="3" destOrd="0" parTransId="{EE9BA8A0-69DF-4C0A-A5E2-328CD25ED6F8}" sibTransId="{BD5F778D-C139-40B3-8C8F-EBB739663E3E}"/>
    <dgm:cxn modelId="{CFA3748E-CCF7-476F-A40F-4998579CD42B}" type="presOf" srcId="{02B37A04-9757-478E-99AF-9FDD528C3BA8}" destId="{56E3B5F5-3679-4E20-A9CE-3D69D55DF2DD}" srcOrd="1" destOrd="0" presId="urn:microsoft.com/office/officeart/2005/8/layout/process2"/>
    <dgm:cxn modelId="{741B8791-51E0-4999-BEE0-9EC779B50C5E}" type="presOf" srcId="{4A2A3C95-0361-46BF-9650-DFC849DE7625}" destId="{FA2496C2-0CC5-4EA7-B900-1CDA879E379F}" srcOrd="0" destOrd="0" presId="urn:microsoft.com/office/officeart/2005/8/layout/process2"/>
    <dgm:cxn modelId="{56605DAE-A85F-4BDA-90B6-8A96813437AB}" type="presOf" srcId="{37E9CB4D-4234-471C-A6B7-3854CE048E8A}" destId="{B18CC0F9-F829-4EEC-B4EF-817291024D31}" srcOrd="1" destOrd="0" presId="urn:microsoft.com/office/officeart/2005/8/layout/process2"/>
    <dgm:cxn modelId="{780A05BD-2A0B-4CED-A43E-F32B94F1FD9F}" type="presOf" srcId="{37E9CB4D-4234-471C-A6B7-3854CE048E8A}" destId="{A60F8940-0539-41CD-96D8-EE8020CA0ED2}" srcOrd="0" destOrd="0" presId="urn:microsoft.com/office/officeart/2005/8/layout/process2"/>
    <dgm:cxn modelId="{BF36B1D4-5BBC-4738-858B-6FFA76E79CEA}" type="presOf" srcId="{877583AA-1ADA-4A2B-9201-891C6C3BE6F8}" destId="{784B0AE2-5E7C-472F-885C-EEA832CF25C5}" srcOrd="0" destOrd="0" presId="urn:microsoft.com/office/officeart/2005/8/layout/process2"/>
    <dgm:cxn modelId="{631555D8-34A1-4F85-8725-AB50DAB155EB}" type="presOf" srcId="{912E5B5F-8325-4D0A-BA98-D62EB1CB9FC1}" destId="{29D9B436-E1FA-463A-A151-9C36961045BD}" srcOrd="1" destOrd="0" presId="urn:microsoft.com/office/officeart/2005/8/layout/process2"/>
    <dgm:cxn modelId="{F7B959ED-060C-45E1-BECF-36687F21ACBB}" type="presOf" srcId="{749C87DD-1A7E-49B1-B0B5-9CE82BA11483}" destId="{4955D0D4-92A0-49DB-98B6-957DE9FC38B3}" srcOrd="0" destOrd="0" presId="urn:microsoft.com/office/officeart/2005/8/layout/process2"/>
    <dgm:cxn modelId="{78771984-A949-439B-AF7E-58863C9AD18E}" type="presParOf" srcId="{4955D0D4-92A0-49DB-98B6-957DE9FC38B3}" destId="{CF43132A-5B41-4E7D-8D0B-7D40484C6471}" srcOrd="0" destOrd="0" presId="urn:microsoft.com/office/officeart/2005/8/layout/process2"/>
    <dgm:cxn modelId="{0C8151EB-47D0-4B2A-B567-8A0C2B367D83}" type="presParOf" srcId="{4955D0D4-92A0-49DB-98B6-957DE9FC38B3}" destId="{A60F8940-0539-41CD-96D8-EE8020CA0ED2}" srcOrd="1" destOrd="0" presId="urn:microsoft.com/office/officeart/2005/8/layout/process2"/>
    <dgm:cxn modelId="{667D0B95-79DC-49B6-AB1D-D231BE5DAAAC}" type="presParOf" srcId="{A60F8940-0539-41CD-96D8-EE8020CA0ED2}" destId="{B18CC0F9-F829-4EEC-B4EF-817291024D31}" srcOrd="0" destOrd="0" presId="urn:microsoft.com/office/officeart/2005/8/layout/process2"/>
    <dgm:cxn modelId="{BB6BF440-1DB6-4AD6-9DBE-53329FBF4920}" type="presParOf" srcId="{4955D0D4-92A0-49DB-98B6-957DE9FC38B3}" destId="{784B0AE2-5E7C-472F-885C-EEA832CF25C5}" srcOrd="2" destOrd="0" presId="urn:microsoft.com/office/officeart/2005/8/layout/process2"/>
    <dgm:cxn modelId="{9D0ED72A-9D4E-44AB-BDC9-9221D341E3B8}" type="presParOf" srcId="{4955D0D4-92A0-49DB-98B6-957DE9FC38B3}" destId="{529A4274-CADB-4FF2-BDFA-DBF1E9C6A904}" srcOrd="3" destOrd="0" presId="urn:microsoft.com/office/officeart/2005/8/layout/process2"/>
    <dgm:cxn modelId="{CBB692D3-56B6-4053-9E2A-459859993651}" type="presParOf" srcId="{529A4274-CADB-4FF2-BDFA-DBF1E9C6A904}" destId="{29D9B436-E1FA-463A-A151-9C36961045BD}" srcOrd="0" destOrd="0" presId="urn:microsoft.com/office/officeart/2005/8/layout/process2"/>
    <dgm:cxn modelId="{0648E114-FA05-41A0-9C91-DE006B3AAE39}" type="presParOf" srcId="{4955D0D4-92A0-49DB-98B6-957DE9FC38B3}" destId="{FA2496C2-0CC5-4EA7-B900-1CDA879E379F}" srcOrd="4" destOrd="0" presId="urn:microsoft.com/office/officeart/2005/8/layout/process2"/>
    <dgm:cxn modelId="{8F9E6D4F-BEC7-4CCF-95AB-A3C7E360B591}" type="presParOf" srcId="{4955D0D4-92A0-49DB-98B6-957DE9FC38B3}" destId="{F78EDC09-77C2-4AA4-B36B-EE46C09665DE}" srcOrd="5" destOrd="0" presId="urn:microsoft.com/office/officeart/2005/8/layout/process2"/>
    <dgm:cxn modelId="{39FBAD32-BB46-4A82-A825-6F6792ED70A2}" type="presParOf" srcId="{F78EDC09-77C2-4AA4-B36B-EE46C09665DE}" destId="{56E3B5F5-3679-4E20-A9CE-3D69D55DF2DD}" srcOrd="0" destOrd="0" presId="urn:microsoft.com/office/officeart/2005/8/layout/process2"/>
    <dgm:cxn modelId="{2DE65951-3108-46E5-913D-A4CB2F7CBD71}" type="presParOf" srcId="{4955D0D4-92A0-49DB-98B6-957DE9FC38B3}" destId="{60CAF156-B174-4032-A07E-3F813876E91B}" srcOrd="6"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778315" cy="2602412"/>
        <a:chOff x="0" y="0"/>
        <a:chExt cx="1778315" cy="2602412"/>
      </a:xfrm>
    </dsp:grpSpPr>
    <dsp:sp modelId="{CF43132A-5B41-4E7D-8D0B-7D40484C6471}">
      <dsp:nvSpPr>
        <dsp:cNvPr id="3" name="圆角矩形 2"/>
        <dsp:cNvSpPr/>
      </dsp:nvSpPr>
      <dsp:spPr bwMode="white">
        <a:xfrm>
          <a:off x="156603" y="0"/>
          <a:ext cx="1465109" cy="47316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a:latin typeface="Arial" panose="020B0604020202020204" pitchFamily="34" charset="0"/>
              <a:ea typeface="微软雅黑" panose="020B0503020204020204" pitchFamily="34" charset="-122"/>
              <a:sym typeface="Arial" panose="020B0604020202020204" pitchFamily="34" charset="0"/>
            </a:rPr>
            <a:t>现场评估</a:t>
          </a:r>
        </a:p>
      </dsp:txBody>
      <dsp:txXfrm>
        <a:off x="156603" y="0"/>
        <a:ext cx="1465109" cy="473166"/>
      </dsp:txXfrm>
    </dsp:sp>
    <dsp:sp modelId="{A60F8940-0539-41CD-96D8-EE8020CA0ED2}">
      <dsp:nvSpPr>
        <dsp:cNvPr id="4" name="右箭头 3"/>
        <dsp:cNvSpPr/>
      </dsp:nvSpPr>
      <dsp:spPr bwMode="white">
        <a:xfrm rot="5399999">
          <a:off x="800439" y="484995"/>
          <a:ext cx="177437" cy="212925"/>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sp:txBody>
      <dsp:txXfrm rot="5399999">
        <a:off x="800439" y="484995"/>
        <a:ext cx="177437" cy="212925"/>
      </dsp:txXfrm>
    </dsp:sp>
    <dsp:sp modelId="{784B0AE2-5E7C-472F-885C-EEA832CF25C5}">
      <dsp:nvSpPr>
        <dsp:cNvPr id="5" name="圆角矩形 4"/>
        <dsp:cNvSpPr/>
      </dsp:nvSpPr>
      <dsp:spPr bwMode="white">
        <a:xfrm>
          <a:off x="156603" y="709749"/>
          <a:ext cx="1465109" cy="47316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latin typeface="Arial" panose="020B0604020202020204" pitchFamily="34" charset="0"/>
              <a:ea typeface="微软雅黑" panose="020B0503020204020204" pitchFamily="34" charset="-122"/>
              <a:sym typeface="Arial" panose="020B0604020202020204" pitchFamily="34" charset="0"/>
            </a:rPr>
            <a:t>方案确认</a:t>
          </a:r>
        </a:p>
      </dsp:txBody>
      <dsp:txXfrm>
        <a:off x="156603" y="709749"/>
        <a:ext cx="1465109" cy="473166"/>
      </dsp:txXfrm>
    </dsp:sp>
    <dsp:sp modelId="{529A4274-CADB-4FF2-BDFA-DBF1E9C6A904}">
      <dsp:nvSpPr>
        <dsp:cNvPr id="6" name="右箭头 5"/>
        <dsp:cNvSpPr/>
      </dsp:nvSpPr>
      <dsp:spPr bwMode="white">
        <a:xfrm rot="5399999">
          <a:off x="800439" y="1194744"/>
          <a:ext cx="177437" cy="212925"/>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sp:txBody>
      <dsp:txXfrm rot="5399999">
        <a:off x="800439" y="1194744"/>
        <a:ext cx="177437" cy="212925"/>
      </dsp:txXfrm>
    </dsp:sp>
    <dsp:sp modelId="{FA2496C2-0CC5-4EA7-B900-1CDA879E379F}">
      <dsp:nvSpPr>
        <dsp:cNvPr id="7" name="圆角矩形 6"/>
        <dsp:cNvSpPr/>
      </dsp:nvSpPr>
      <dsp:spPr bwMode="white">
        <a:xfrm>
          <a:off x="156603" y="1419497"/>
          <a:ext cx="1465109" cy="47316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latin typeface="Arial" panose="020B0604020202020204" pitchFamily="34" charset="0"/>
              <a:ea typeface="微软雅黑" panose="020B0503020204020204" pitchFamily="34" charset="-122"/>
              <a:sym typeface="Arial" panose="020B0604020202020204" pitchFamily="34" charset="0"/>
            </a:rPr>
            <a:t>设备安装</a:t>
          </a:r>
        </a:p>
      </dsp:txBody>
      <dsp:txXfrm>
        <a:off x="156603" y="1419497"/>
        <a:ext cx="1465109" cy="473166"/>
      </dsp:txXfrm>
    </dsp:sp>
    <dsp:sp modelId="{F78EDC09-77C2-4AA4-B36B-EE46C09665DE}">
      <dsp:nvSpPr>
        <dsp:cNvPr id="8" name="右箭头 7"/>
        <dsp:cNvSpPr/>
      </dsp:nvSpPr>
      <dsp:spPr bwMode="white">
        <a:xfrm rot="5399999">
          <a:off x="800439" y="1904492"/>
          <a:ext cx="177437" cy="212925"/>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latin typeface="微软雅黑" panose="020B0503020204020204" pitchFamily="34" charset="-122"/>
            <a:ea typeface="微软雅黑" panose="020B0503020204020204" pitchFamily="34" charset="-122"/>
          </a:endParaRPr>
        </a:p>
      </dsp:txBody>
      <dsp:txXfrm rot="5399999">
        <a:off x="800439" y="1904492"/>
        <a:ext cx="177437" cy="212925"/>
      </dsp:txXfrm>
    </dsp:sp>
    <dsp:sp modelId="{60CAF156-B174-4032-A07E-3F813876E91B}">
      <dsp:nvSpPr>
        <dsp:cNvPr id="9" name="圆角矩形 8"/>
        <dsp:cNvSpPr/>
      </dsp:nvSpPr>
      <dsp:spPr bwMode="white">
        <a:xfrm>
          <a:off x="156603" y="2129246"/>
          <a:ext cx="1465109" cy="47316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latin typeface="Arial" panose="020B0604020202020204" pitchFamily="34" charset="0"/>
              <a:ea typeface="微软雅黑" panose="020B0503020204020204" pitchFamily="34" charset="-122"/>
              <a:sym typeface="Arial" panose="020B0604020202020204" pitchFamily="34" charset="0"/>
            </a:rPr>
            <a:t>数据上云</a:t>
          </a:r>
        </a:p>
      </dsp:txBody>
      <dsp:txXfrm>
        <a:off x="156603" y="2129246"/>
        <a:ext cx="1465109" cy="4731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1E7D3-8E86-46F9-BE74-3E0F11EDA0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DDBD1-E7F7-485E-B73F-E49F25D8613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3046AE8-1CB1-455F-8841-76768AA9C3B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675CAC-2AE5-4CA1-95C9-68C0ACE32F7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多省、市正逐步出台相关政策，其中，</a:t>
            </a: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2024</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年苏州市、无锡市率先推行；至</a:t>
            </a: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2025</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年，山东省、黑龙江省以及广东省等省份将在全省范围内全面推行。</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与此同时，本方案通过改变传统双人值班轮岗机制，从根源上提升险情管理的可视化与流程化水平，有效避免因人员慌乱、不专业等因素造成的响应不及时、预警滞后，进而防止险情扩散。</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B458DE4-9D49-4D5E-ADB7-CB7ED771889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B458DE4-9D49-4D5E-ADB7-CB7ED771889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B458DE4-9D49-4D5E-ADB7-CB7ED771889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675CAC-2AE5-4CA1-95C9-68C0ACE32F7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600" y="6387578"/>
            <a:ext cx="12196600" cy="470422"/>
          </a:xfrm>
          <a:prstGeom prst="rect">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7207135" y="6468901"/>
            <a:ext cx="4794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lumMod val="95000"/>
                  </a:schemeClr>
                </a:solidFill>
                <a:latin typeface="+mn-ea"/>
                <a:ea typeface="+mn-ea"/>
              </a:rPr>
              <a:t>江苏安胜达安全科技 </a:t>
            </a:r>
            <a:r>
              <a:rPr lang="en-US" altLang="zh-CN" sz="1400" b="1" dirty="0" err="1">
                <a:solidFill>
                  <a:schemeClr val="bg1">
                    <a:lumMod val="95000"/>
                  </a:schemeClr>
                </a:solidFill>
                <a:latin typeface="+mn-ea"/>
                <a:ea typeface="+mn-ea"/>
              </a:rPr>
              <a:t>Ascenda</a:t>
            </a:r>
            <a:r>
              <a:rPr lang="en-US" altLang="zh-CN" sz="1400" b="1" dirty="0">
                <a:solidFill>
                  <a:schemeClr val="bg1">
                    <a:lumMod val="95000"/>
                  </a:schemeClr>
                </a:solidFill>
                <a:latin typeface="+mn-ea"/>
                <a:ea typeface="+mn-ea"/>
              </a:rPr>
              <a:t> Safety Technology</a:t>
            </a:r>
            <a:endParaRPr lang="zh-CN" altLang="en-US" sz="1400" b="1" dirty="0">
              <a:solidFill>
                <a:schemeClr val="bg1">
                  <a:lumMod val="95000"/>
                </a:schemeClr>
              </a:solidFill>
              <a:latin typeface="+mn-ea"/>
              <a:ea typeface="+mn-ea"/>
            </a:endParaRPr>
          </a:p>
        </p:txBody>
      </p:sp>
      <p:grpSp>
        <p:nvGrpSpPr>
          <p:cNvPr id="32" name="组合 31"/>
          <p:cNvGrpSpPr/>
          <p:nvPr userDrawn="1"/>
        </p:nvGrpSpPr>
        <p:grpSpPr>
          <a:xfrm>
            <a:off x="9197975" y="262255"/>
            <a:ext cx="2557780" cy="362585"/>
            <a:chOff x="10684" y="386"/>
            <a:chExt cx="4028" cy="571"/>
          </a:xfrm>
        </p:grpSpPr>
        <p:sp>
          <p:nvSpPr>
            <p:cNvPr id="27" name="文本框 26"/>
            <p:cNvSpPr txBox="1"/>
            <p:nvPr/>
          </p:nvSpPr>
          <p:spPr>
            <a:xfrm>
              <a:off x="12122" y="454"/>
              <a:ext cx="2448" cy="434"/>
            </a:xfrm>
            <a:prstGeom prst="rect">
              <a:avLst/>
            </a:prstGeom>
            <a:noFill/>
          </p:spPr>
          <p:txBody>
            <a:bodyPr wrap="none" rtlCol="0">
              <a:spAutoFit/>
            </a:bodyPr>
            <a:lstStyle/>
            <a:p>
              <a:r>
                <a:rPr lang="zh-CN" altLang="en-US" sz="1200">
                  <a:solidFill>
                    <a:schemeClr val="bg2">
                      <a:lumMod val="50000"/>
                    </a:schemeClr>
                  </a:solidFill>
                  <a:latin typeface="Source Han Sans CN Regular" panose="020B0400000000000000" charset="-122"/>
                  <a:ea typeface="Source Han Sans CN Regular" panose="020B0400000000000000" charset="-122"/>
                </a:rPr>
                <a:t>安全相伴，智护长青</a:t>
              </a:r>
              <a:endParaRPr lang="zh-CN" altLang="en-US" sz="1200">
                <a:solidFill>
                  <a:schemeClr val="bg2">
                    <a:lumMod val="50000"/>
                  </a:schemeClr>
                </a:solidFill>
                <a:latin typeface="Source Han Sans CN Regular" panose="020B0400000000000000" charset="-122"/>
                <a:ea typeface="Source Han Sans CN Regular" panose="020B0400000000000000" charset="-122"/>
              </a:endParaRPr>
            </a:p>
          </p:txBody>
        </p:sp>
        <p:sp>
          <p:nvSpPr>
            <p:cNvPr id="31" name="矩形 30"/>
            <p:cNvSpPr/>
            <p:nvPr/>
          </p:nvSpPr>
          <p:spPr>
            <a:xfrm>
              <a:off x="11220" y="393"/>
              <a:ext cx="3492"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Source Han Sans CN Medium" panose="020B0400000000000000" charset="-122"/>
                <a:ea typeface="Source Han Sans CN Medium" panose="020B0400000000000000" charset="-122"/>
              </a:endParaRPr>
            </a:p>
          </p:txBody>
        </p:sp>
        <p:sp>
          <p:nvSpPr>
            <p:cNvPr id="30" name="矩形 29"/>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Source Han Sans CN Medium" panose="020B0400000000000000" charset="-122"/>
                  <a:ea typeface="Source Han Sans CN Medium" panose="020B0400000000000000" charset="-122"/>
                </a:rPr>
                <a:t>安胜达</a:t>
              </a:r>
              <a:endParaRPr lang="zh-CN" altLang="en-US" sz="1400">
                <a:latin typeface="Source Han Sans CN Medium" panose="020B0400000000000000" charset="-122"/>
                <a:ea typeface="Source Han Sans CN Medium" panose="020B0400000000000000" charset="-122"/>
              </a:endParaRPr>
            </a:p>
          </p:txBody>
        </p:sp>
      </p:gr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userDrawn="1"/>
        </p:nvGrpSpPr>
        <p:grpSpPr>
          <a:xfrm>
            <a:off x="9197975" y="262255"/>
            <a:ext cx="2557780" cy="362585"/>
            <a:chOff x="10684" y="386"/>
            <a:chExt cx="4028" cy="571"/>
          </a:xfrm>
        </p:grpSpPr>
        <p:sp>
          <p:nvSpPr>
            <p:cNvPr id="27" name="文本框 26"/>
            <p:cNvSpPr txBox="1"/>
            <p:nvPr/>
          </p:nvSpPr>
          <p:spPr>
            <a:xfrm>
              <a:off x="12122" y="454"/>
              <a:ext cx="2448" cy="434"/>
            </a:xfrm>
            <a:prstGeom prst="rect">
              <a:avLst/>
            </a:prstGeom>
            <a:noFill/>
          </p:spPr>
          <p:txBody>
            <a:bodyPr wrap="none" rtlCol="0">
              <a:spAutoFit/>
            </a:bodyPr>
            <a:lstStyle/>
            <a:p>
              <a:r>
                <a:rPr lang="zh-CN" altLang="en-US" sz="1200">
                  <a:solidFill>
                    <a:schemeClr val="bg2">
                      <a:lumMod val="50000"/>
                    </a:schemeClr>
                  </a:solidFill>
                  <a:latin typeface="Source Han Sans CN Regular" panose="020B0400000000000000" charset="-122"/>
                  <a:ea typeface="Source Han Sans CN Regular" panose="020B0400000000000000" charset="-122"/>
                </a:rPr>
                <a:t>安全相伴，智护长青</a:t>
              </a:r>
              <a:endParaRPr lang="zh-CN" altLang="en-US" sz="1200">
                <a:solidFill>
                  <a:schemeClr val="bg2">
                    <a:lumMod val="50000"/>
                  </a:schemeClr>
                </a:solidFill>
                <a:latin typeface="Source Han Sans CN Regular" panose="020B0400000000000000" charset="-122"/>
                <a:ea typeface="Source Han Sans CN Regular" panose="020B0400000000000000" charset="-122"/>
              </a:endParaRPr>
            </a:p>
          </p:txBody>
        </p:sp>
        <p:sp>
          <p:nvSpPr>
            <p:cNvPr id="31" name="矩形 30"/>
            <p:cNvSpPr/>
            <p:nvPr/>
          </p:nvSpPr>
          <p:spPr>
            <a:xfrm>
              <a:off x="11220" y="393"/>
              <a:ext cx="3492"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Source Han Sans CN Medium" panose="020B0400000000000000" charset="-122"/>
                <a:ea typeface="Source Han Sans CN Medium" panose="020B0400000000000000" charset="-122"/>
              </a:endParaRPr>
            </a:p>
          </p:txBody>
        </p:sp>
        <p:sp>
          <p:nvSpPr>
            <p:cNvPr id="30" name="矩形 29"/>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Source Han Sans CN Medium" panose="020B0400000000000000" charset="-122"/>
                  <a:ea typeface="Source Han Sans CN Medium" panose="020B0400000000000000" charset="-122"/>
                </a:rPr>
                <a:t>安胜达</a:t>
              </a:r>
              <a:endParaRPr lang="zh-CN" altLang="en-US" sz="1400">
                <a:latin typeface="Source Han Sans CN Medium" panose="020B0400000000000000" charset="-122"/>
                <a:ea typeface="Source Han Sans CN Medium" panose="020B0400000000000000" charset="-122"/>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蓝底">
    <p:bg>
      <p:bgPr>
        <a:solidFill>
          <a:srgbClr val="EAF1FD">
            <a:alpha val="76000"/>
          </a:srgbClr>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userDrawn="1"/>
        </p:nvGrpSpPr>
        <p:grpSpPr>
          <a:xfrm>
            <a:off x="9197975" y="262255"/>
            <a:ext cx="2557780" cy="362585"/>
            <a:chOff x="10684" y="386"/>
            <a:chExt cx="4028" cy="571"/>
          </a:xfrm>
        </p:grpSpPr>
        <p:sp>
          <p:nvSpPr>
            <p:cNvPr id="27" name="文本框 26"/>
            <p:cNvSpPr txBox="1"/>
            <p:nvPr/>
          </p:nvSpPr>
          <p:spPr>
            <a:xfrm>
              <a:off x="12122" y="454"/>
              <a:ext cx="2448" cy="434"/>
            </a:xfrm>
            <a:prstGeom prst="rect">
              <a:avLst/>
            </a:prstGeom>
            <a:noFill/>
          </p:spPr>
          <p:txBody>
            <a:bodyPr wrap="none" rtlCol="0">
              <a:spAutoFit/>
            </a:bodyPr>
            <a:lstStyle/>
            <a:p>
              <a:r>
                <a:rPr lang="zh-CN" altLang="en-US" sz="1200">
                  <a:solidFill>
                    <a:schemeClr val="bg2">
                      <a:lumMod val="50000"/>
                    </a:schemeClr>
                  </a:solidFill>
                  <a:latin typeface="Source Han Sans CN Regular" panose="020B0400000000000000" charset="-122"/>
                  <a:ea typeface="Source Han Sans CN Regular" panose="020B0400000000000000" charset="-122"/>
                </a:rPr>
                <a:t>安全相伴，智护长青</a:t>
              </a:r>
              <a:endParaRPr lang="zh-CN" altLang="en-US" sz="1200">
                <a:solidFill>
                  <a:schemeClr val="bg2">
                    <a:lumMod val="50000"/>
                  </a:schemeClr>
                </a:solidFill>
                <a:latin typeface="Source Han Sans CN Regular" panose="020B0400000000000000" charset="-122"/>
                <a:ea typeface="Source Han Sans CN Regular" panose="020B0400000000000000" charset="-122"/>
              </a:endParaRPr>
            </a:p>
          </p:txBody>
        </p:sp>
        <p:sp>
          <p:nvSpPr>
            <p:cNvPr id="31" name="矩形 30"/>
            <p:cNvSpPr/>
            <p:nvPr/>
          </p:nvSpPr>
          <p:spPr>
            <a:xfrm>
              <a:off x="11220" y="393"/>
              <a:ext cx="3492"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Source Han Sans CN Medium" panose="020B0400000000000000" charset="-122"/>
                <a:ea typeface="Source Han Sans CN Medium" panose="020B0400000000000000" charset="-122"/>
              </a:endParaRPr>
            </a:p>
          </p:txBody>
        </p:sp>
        <p:sp>
          <p:nvSpPr>
            <p:cNvPr id="30" name="矩形 29"/>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Source Han Sans CN Medium" panose="020B0400000000000000" charset="-122"/>
                  <a:ea typeface="Source Han Sans CN Medium" panose="020B0400000000000000" charset="-122"/>
                </a:rPr>
                <a:t>安胜达</a:t>
              </a:r>
              <a:endParaRPr lang="zh-CN" altLang="en-US" sz="1400">
                <a:latin typeface="Source Han Sans CN Medium" panose="020B0400000000000000" charset="-122"/>
                <a:ea typeface="Source Han Sans CN Medium" panose="020B0400000000000000" charset="-122"/>
              </a:endParaRPr>
            </a:p>
          </p:txBody>
        </p:sp>
      </p:grpSp>
      <p:sp>
        <p:nvSpPr>
          <p:cNvPr id="2" name="矩形 1"/>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909637" y="259714"/>
            <a:ext cx="122238" cy="355597"/>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17" name="文本占位符 15"/>
          <p:cNvSpPr>
            <a:spLocks noGrp="1"/>
          </p:cNvSpPr>
          <p:nvPr>
            <p:ph type="body" sz="quarter" idx="10" hasCustomPrompt="1"/>
          </p:nvPr>
        </p:nvSpPr>
        <p:spPr>
          <a:xfrm>
            <a:off x="1084262" y="195536"/>
            <a:ext cx="4411889" cy="565150"/>
          </a:xfrm>
          <a:prstGeom prst="rect">
            <a:avLst/>
          </a:prstGeom>
        </p:spPr>
        <p:txBody>
          <a:bodyPr anchor="ctr" anchorCtr="0"/>
          <a:lstStyle>
            <a:lvl1pPr marL="0" indent="0">
              <a:buNone/>
              <a:defRPr sz="2400" b="1">
                <a:solidFill>
                  <a:schemeClr val="tx1">
                    <a:lumMod val="95000"/>
                    <a:lumOff val="5000"/>
                  </a:schemeClr>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a:t>
            </a:r>
            <a:endParaRPr lang="zh-CN" altLang="en-US" dirty="0"/>
          </a:p>
        </p:txBody>
      </p:sp>
      <p:sp>
        <p:nvSpPr>
          <p:cNvPr id="18" name="文本占位符 15"/>
          <p:cNvSpPr>
            <a:spLocks noGrp="1"/>
          </p:cNvSpPr>
          <p:nvPr>
            <p:ph type="body" sz="quarter" idx="11" hasCustomPrompt="1"/>
          </p:nvPr>
        </p:nvSpPr>
        <p:spPr>
          <a:xfrm>
            <a:off x="1084261" y="975317"/>
            <a:ext cx="4411889" cy="565150"/>
          </a:xfrm>
          <a:prstGeom prst="rect">
            <a:avLst/>
          </a:prstGeom>
        </p:spPr>
        <p:txBody>
          <a:bodyPr anchor="ctr" anchorCtr="0"/>
          <a:lstStyle>
            <a:lvl1pPr marL="0" indent="0">
              <a:buNone/>
              <a:defRPr sz="2000" b="1">
                <a:solidFill>
                  <a:schemeClr val="accent2"/>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a:t>
            </a:r>
            <a:endParaRPr lang="zh-CN" altLang="en-US" dirty="0"/>
          </a:p>
        </p:txBody>
      </p:sp>
      <p:cxnSp>
        <p:nvCxnSpPr>
          <p:cNvPr id="5" name="直接连接符 4"/>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15" name="矩形 14"/>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4600" y="6387578"/>
            <a:ext cx="12192001" cy="470422"/>
          </a:xfrm>
          <a:prstGeom prst="rect">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userDrawn="1"/>
        </p:nvSpPr>
        <p:spPr>
          <a:xfrm>
            <a:off x="7207135" y="6463821"/>
            <a:ext cx="4794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lumMod val="95000"/>
                  </a:schemeClr>
                </a:solidFill>
                <a:latin typeface="微软雅黑" panose="020B0503020204020204" pitchFamily="34" charset="-122"/>
                <a:ea typeface="微软雅黑" panose="020B0503020204020204" pitchFamily="34" charset="-122"/>
              </a:rPr>
              <a:t>江苏安胜达安全科技 </a:t>
            </a:r>
            <a:r>
              <a:rPr lang="en-US" altLang="zh-CN" sz="1400" b="1" dirty="0" err="1">
                <a:solidFill>
                  <a:schemeClr val="bg1">
                    <a:lumMod val="95000"/>
                  </a:schemeClr>
                </a:solidFill>
                <a:latin typeface="微软雅黑" panose="020B0503020204020204" pitchFamily="34" charset="-122"/>
                <a:ea typeface="微软雅黑" panose="020B0503020204020204" pitchFamily="34" charset="-122"/>
              </a:rPr>
              <a:t>Ascenda</a:t>
            </a:r>
            <a:r>
              <a:rPr lang="en-US" altLang="zh-CN" sz="1400" b="1" dirty="0">
                <a:solidFill>
                  <a:schemeClr val="bg1">
                    <a:lumMod val="95000"/>
                  </a:schemeClr>
                </a:solidFill>
                <a:latin typeface="微软雅黑" panose="020B0503020204020204" pitchFamily="34" charset="-122"/>
                <a:ea typeface="微软雅黑" panose="020B0503020204020204" pitchFamily="34" charset="-122"/>
              </a:rPr>
              <a:t> Safety Technology</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1" name="文本框 20"/>
          <p:cNvSpPr txBox="1"/>
          <p:nvPr userDrawn="1"/>
        </p:nvSpPr>
        <p:spPr>
          <a:xfrm>
            <a:off x="288824" y="6463821"/>
            <a:ext cx="220829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b="1" kern="1200" noProof="0" dirty="0">
                <a:solidFill>
                  <a:schemeClr val="bg1">
                    <a:lumMod val="95000"/>
                  </a:schemeClr>
                </a:solidFill>
                <a:latin typeface="微软雅黑" panose="020B0503020204020204" pitchFamily="34" charset="-122"/>
                <a:ea typeface="微软雅黑" panose="020B0503020204020204" pitchFamily="34" charset="-122"/>
                <a:cs typeface="+mn-cs"/>
                <a:sym typeface="Arial" panose="020B0604020202020204" pitchFamily="34" charset="0"/>
              </a:rPr>
              <a:t>降风险 </a:t>
            </a:r>
            <a:r>
              <a:rPr lang="en-US" altLang="zh-CN" sz="1400" b="1" kern="1200" noProof="0" dirty="0">
                <a:solidFill>
                  <a:schemeClr val="bg1">
                    <a:lumMod val="95000"/>
                  </a:schemeClr>
                </a:solidFill>
                <a:latin typeface="微软雅黑" panose="020B0503020204020204" pitchFamily="34" charset="-122"/>
                <a:ea typeface="微软雅黑" panose="020B0503020204020204" pitchFamily="34" charset="-122"/>
                <a:cs typeface="+mn-cs"/>
                <a:sym typeface="Arial" panose="020B0604020202020204" pitchFamily="34" charset="0"/>
              </a:rPr>
              <a:t>· </a:t>
            </a:r>
            <a:r>
              <a:rPr lang="zh-CN" altLang="en-US" sz="1400" b="1" kern="1200" noProof="0" dirty="0">
                <a:solidFill>
                  <a:schemeClr val="bg1">
                    <a:lumMod val="95000"/>
                  </a:schemeClr>
                </a:solidFill>
                <a:latin typeface="微软雅黑" panose="020B0503020204020204" pitchFamily="34" charset="-122"/>
                <a:ea typeface="微软雅黑" panose="020B0503020204020204" pitchFamily="34" charset="-122"/>
                <a:cs typeface="+mn-cs"/>
                <a:sym typeface="Arial" panose="020B0604020202020204" pitchFamily="34" charset="0"/>
              </a:rPr>
              <a:t>控隐患 </a:t>
            </a:r>
            <a:r>
              <a:rPr lang="en-US" altLang="zh-CN" sz="1400" b="1" kern="1200" noProof="0" dirty="0">
                <a:solidFill>
                  <a:schemeClr val="bg1">
                    <a:lumMod val="95000"/>
                  </a:schemeClr>
                </a:solidFill>
                <a:latin typeface="微软雅黑" panose="020B0503020204020204" pitchFamily="34" charset="-122"/>
                <a:ea typeface="微软雅黑" panose="020B0503020204020204" pitchFamily="34" charset="-122"/>
                <a:cs typeface="+mn-cs"/>
                <a:sym typeface="Arial" panose="020B0604020202020204" pitchFamily="34" charset="0"/>
              </a:rPr>
              <a:t>· </a:t>
            </a:r>
            <a:r>
              <a:rPr lang="zh-CN" altLang="en-US" sz="1400" b="1" kern="1200" noProof="0" dirty="0">
                <a:solidFill>
                  <a:schemeClr val="bg1">
                    <a:lumMod val="95000"/>
                  </a:schemeClr>
                </a:solidFill>
                <a:latin typeface="微软雅黑" panose="020B0503020204020204" pitchFamily="34" charset="-122"/>
                <a:ea typeface="微软雅黑" panose="020B0503020204020204" pitchFamily="34" charset="-122"/>
                <a:cs typeface="+mn-cs"/>
                <a:sym typeface="Arial" panose="020B0604020202020204" pitchFamily="34" charset="0"/>
              </a:rPr>
              <a:t>保发展</a:t>
            </a:r>
            <a:endParaRPr lang="zh-CN" altLang="en-US" sz="1400" b="1" kern="1200" noProof="0" dirty="0">
              <a:solidFill>
                <a:schemeClr val="bg1">
                  <a:lumMod val="95000"/>
                </a:schemeClr>
              </a:solidFill>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32" name="组合 31"/>
          <p:cNvGrpSpPr/>
          <p:nvPr userDrawn="1"/>
        </p:nvGrpSpPr>
        <p:grpSpPr>
          <a:xfrm>
            <a:off x="9197975" y="262255"/>
            <a:ext cx="2557780" cy="362585"/>
            <a:chOff x="10684" y="386"/>
            <a:chExt cx="4028" cy="571"/>
          </a:xfrm>
        </p:grpSpPr>
        <p:sp>
          <p:nvSpPr>
            <p:cNvPr id="27" name="文本框 26"/>
            <p:cNvSpPr txBox="1"/>
            <p:nvPr/>
          </p:nvSpPr>
          <p:spPr>
            <a:xfrm>
              <a:off x="12122" y="454"/>
              <a:ext cx="2448" cy="434"/>
            </a:xfrm>
            <a:prstGeom prst="rect">
              <a:avLst/>
            </a:prstGeom>
            <a:noFill/>
          </p:spPr>
          <p:txBody>
            <a:bodyPr wrap="none" rtlCol="0">
              <a:spAutoFit/>
            </a:bodyPr>
            <a:lstStyle/>
            <a:p>
              <a:r>
                <a:rPr lang="zh-CN" altLang="en-US" sz="1200">
                  <a:solidFill>
                    <a:schemeClr val="bg2">
                      <a:lumMod val="50000"/>
                    </a:schemeClr>
                  </a:solidFill>
                  <a:latin typeface="Source Han Sans CN Regular" panose="020B0400000000000000" charset="-122"/>
                  <a:ea typeface="Source Han Sans CN Regular" panose="020B0400000000000000" charset="-122"/>
                </a:rPr>
                <a:t>安全相伴，智护长青</a:t>
              </a:r>
              <a:endParaRPr lang="zh-CN" altLang="en-US" sz="1200">
                <a:solidFill>
                  <a:schemeClr val="bg2">
                    <a:lumMod val="50000"/>
                  </a:schemeClr>
                </a:solidFill>
                <a:latin typeface="Source Han Sans CN Regular" panose="020B0400000000000000" charset="-122"/>
                <a:ea typeface="Source Han Sans CN Regular" panose="020B0400000000000000" charset="-122"/>
              </a:endParaRPr>
            </a:p>
          </p:txBody>
        </p:sp>
        <p:sp>
          <p:nvSpPr>
            <p:cNvPr id="31" name="矩形 30"/>
            <p:cNvSpPr/>
            <p:nvPr/>
          </p:nvSpPr>
          <p:spPr>
            <a:xfrm>
              <a:off x="11220" y="393"/>
              <a:ext cx="3492"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Source Han Sans CN Medium" panose="020B0400000000000000" charset="-122"/>
                <a:ea typeface="Source Han Sans CN Medium" panose="020B0400000000000000" charset="-122"/>
              </a:endParaRPr>
            </a:p>
          </p:txBody>
        </p:sp>
        <p:sp>
          <p:nvSpPr>
            <p:cNvPr id="30" name="矩形 29"/>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Source Han Sans CN Medium" panose="020B0400000000000000" charset="-122"/>
                  <a:ea typeface="Source Han Sans CN Medium" panose="020B0400000000000000" charset="-122"/>
                </a:rPr>
                <a:t>安胜达</a:t>
              </a:r>
              <a:endParaRPr lang="zh-CN" altLang="en-US" sz="1400">
                <a:latin typeface="Source Han Sans CN Medium" panose="020B0400000000000000" charset="-122"/>
                <a:ea typeface="Source Han Sans CN Medium" panose="020B0400000000000000" charset="-122"/>
              </a:endParaRPr>
            </a:p>
          </p:txBody>
        </p:sp>
      </p:grpSp>
    </p:spTree>
  </p:cSld>
  <p:clrMapOvr>
    <a:masterClrMapping/>
  </p:clrMapOvr>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EFF4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txStyles>
    <p:titleStyle>
      <a:lvl1pPr algn="ctr" rtl="0" eaLnBrk="0" fontAlgn="base" hangingPunct="0">
        <a:spcBef>
          <a:spcPct val="0"/>
        </a:spcBef>
        <a:spcAft>
          <a:spcPct val="0"/>
        </a:spcAft>
        <a:buFont typeface="Arial" panose="020B0604020202020204" pitchFamily="34" charset="0"/>
        <a:defRPr sz="5865" b="1" kern="1200">
          <a:solidFill>
            <a:srgbClr val="FFFF00"/>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5pPr>
      <a:lvl6pPr marL="6096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6pPr>
      <a:lvl7pPr marL="12192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7pPr>
      <a:lvl8pPr marL="18288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8pPr>
      <a:lvl9pPr marL="24384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b="1" kern="1200">
          <a:solidFill>
            <a:schemeClr val="bg1"/>
          </a:solidFill>
          <a:latin typeface="+mn-lt"/>
          <a:ea typeface="+mn-ea"/>
          <a:cs typeface="+mn-cs"/>
        </a:defRPr>
      </a:lvl1pPr>
      <a:lvl2pPr marL="990600" lvl="1" indent="-381000" algn="l" rtl="0" eaLnBrk="0" fontAlgn="base" hangingPunct="0">
        <a:spcBef>
          <a:spcPct val="20000"/>
        </a:spcBef>
        <a:spcAft>
          <a:spcPct val="0"/>
        </a:spcAft>
        <a:buFont typeface="Arial" panose="020B0604020202020204" pitchFamily="34" charset="0"/>
        <a:buChar char="–"/>
        <a:defRPr sz="3735" b="1" kern="1200">
          <a:solidFill>
            <a:schemeClr val="bg1"/>
          </a:solidFill>
          <a:latin typeface="+mn-lt"/>
          <a:ea typeface="+mn-ea"/>
          <a:cs typeface="+mn-cs"/>
        </a:defRPr>
      </a:lvl2pPr>
      <a:lvl3pPr marL="1524000" lvl="2" indent="-304800" algn="l" rtl="0" eaLnBrk="0" fontAlgn="base" hangingPunct="0">
        <a:spcBef>
          <a:spcPct val="20000"/>
        </a:spcBef>
        <a:spcAft>
          <a:spcPct val="0"/>
        </a:spcAft>
        <a:buFont typeface="Arial" panose="020B0604020202020204" pitchFamily="34" charset="0"/>
        <a:buChar char="•"/>
        <a:defRPr sz="3200" b="1" kern="1200">
          <a:solidFill>
            <a:schemeClr val="bg1"/>
          </a:solidFill>
          <a:latin typeface="+mn-lt"/>
          <a:ea typeface="+mn-ea"/>
          <a:cs typeface="+mn-cs"/>
        </a:defRPr>
      </a:lvl3pPr>
      <a:lvl4pPr marL="2133600" lvl="3"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4pPr>
      <a:lvl5pPr marL="2743200" lvl="4"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5pPr>
      <a:lvl6pPr marL="3352800" lvl="5"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6pPr>
      <a:lvl7pPr marL="3962400" lvl="6"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7pPr>
      <a:lvl8pPr marL="4572000" lvl="7"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8pPr>
      <a:lvl9pPr marL="5181600" lvl="8"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9pPr>
    </p:bodyStyle>
    <p:otherStyle>
      <a:lvl1pPr marL="0" lvl="0" indent="0" algn="l" defTabSz="12192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3048000" lvl="5"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3657600" lvl="6"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4267200" lvl="7"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4876800" lvl="8"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emf"/><Relationship Id="rId3" Type="http://schemas.openxmlformats.org/officeDocument/2006/relationships/image" Target="../media/image31.png"/><Relationship Id="rId2" Type="http://schemas.openxmlformats.org/officeDocument/2006/relationships/image" Target="../media/image30.jpeg"/><Relationship Id="rId10" Type="http://schemas.openxmlformats.org/officeDocument/2006/relationships/notesSlide" Target="../notesSlides/notesSlide10.xml"/><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tags" Target="../tags/tag1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14.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41.jpe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48.jpeg"/></Relationships>
</file>

<file path=ppt/slides/_rels/slide19.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2" Type="http://schemas.openxmlformats.org/officeDocument/2006/relationships/notesSlide" Target="../notesSlides/notesSlide18.xml"/><Relationship Id="rId11" Type="http://schemas.openxmlformats.org/officeDocument/2006/relationships/slideLayout" Target="../slideLayouts/slideLayout6.xml"/><Relationship Id="rId10" Type="http://schemas.openxmlformats.org/officeDocument/2006/relationships/tags" Target="../tags/tag22.xml"/><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image" Target="../media/image53.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tags" Target="../tags/tag25.xml"/><Relationship Id="rId2" Type="http://schemas.openxmlformats.org/officeDocument/2006/relationships/image" Target="../media/image55.png"/><Relationship Id="rId1" Type="http://schemas.openxmlformats.org/officeDocument/2006/relationships/image" Target="../media/image54.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tags" Target="../tags/tag26.xml"/><Relationship Id="rId2" Type="http://schemas.openxmlformats.org/officeDocument/2006/relationships/image" Target="../media/image57.png"/><Relationship Id="rId1" Type="http://schemas.openxmlformats.org/officeDocument/2006/relationships/image" Target="../media/image56.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image" Target="../media/image58.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image" Target="../media/image59.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4.xml"/><Relationship Id="rId3" Type="http://schemas.openxmlformats.org/officeDocument/2006/relationships/tags" Target="../tags/tag32.xml"/><Relationship Id="rId2" Type="http://schemas.openxmlformats.org/officeDocument/2006/relationships/image" Target="../media/image62.png"/><Relationship Id="rId1" Type="http://schemas.openxmlformats.org/officeDocument/2006/relationships/image" Target="../media/image61.png"/></Relationships>
</file>

<file path=ppt/slides/_rels/slide29.xml.rels><?xml version="1.0" encoding="UTF-8" standalone="yes"?>
<Relationships xmlns="http://schemas.openxmlformats.org/package/2006/relationships"><Relationship Id="rId9" Type="http://schemas.openxmlformats.org/officeDocument/2006/relationships/image" Target="../media/image71.svg"/><Relationship Id="rId8" Type="http://schemas.openxmlformats.org/officeDocument/2006/relationships/image" Target="../media/image70.png"/><Relationship Id="rId7" Type="http://schemas.openxmlformats.org/officeDocument/2006/relationships/image" Target="../media/image69.svg"/><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3" Type="http://schemas.openxmlformats.org/officeDocument/2006/relationships/image" Target="../media/image65.svg"/><Relationship Id="rId2" Type="http://schemas.openxmlformats.org/officeDocument/2006/relationships/image" Target="../media/image64.png"/><Relationship Id="rId13" Type="http://schemas.openxmlformats.org/officeDocument/2006/relationships/slideLayout" Target="../slideLayouts/slideLayout5.xml"/><Relationship Id="rId12" Type="http://schemas.openxmlformats.org/officeDocument/2006/relationships/tags" Target="../tags/tag33.xml"/><Relationship Id="rId11" Type="http://schemas.openxmlformats.org/officeDocument/2006/relationships/image" Target="../media/image73.png"/><Relationship Id="rId10" Type="http://schemas.openxmlformats.org/officeDocument/2006/relationships/image" Target="../media/image72.png"/><Relationship Id="rId1" Type="http://schemas.openxmlformats.org/officeDocument/2006/relationships/image" Target="../media/image63.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tags" Target="../tags/tag1.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4.xml"/><Relationship Id="rId3" Type="http://schemas.openxmlformats.org/officeDocument/2006/relationships/tags" Target="../tags/tag34.xml"/><Relationship Id="rId2" Type="http://schemas.microsoft.com/office/2007/relationships/hdphoto" Target="../media/image75.wdp"/><Relationship Id="rId1"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4.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image" Target="../media/image76.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tags" Target="../tags/tag2.xml"/><Relationship Id="rId2" Type="http://schemas.microsoft.com/office/2007/relationships/hdphoto" Target="../media/image10.wdp"/><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jpeg"/><Relationship Id="rId7" Type="http://schemas.openxmlformats.org/officeDocument/2006/relationships/image" Target="../media/image19.png"/><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jpeg"/><Relationship Id="rId3" Type="http://schemas.openxmlformats.org/officeDocument/2006/relationships/image" Target="../media/image15.jpeg"/><Relationship Id="rId21" Type="http://schemas.openxmlformats.org/officeDocument/2006/relationships/notesSlide" Target="../notesSlides/notesSlide6.xml"/><Relationship Id="rId20" Type="http://schemas.openxmlformats.org/officeDocument/2006/relationships/slideLayout" Target="../slideLayouts/slideLayout2.xml"/><Relationship Id="rId2" Type="http://schemas.openxmlformats.org/officeDocument/2006/relationships/tags" Target="../tags/tag7.xml"/><Relationship Id="rId19" Type="http://schemas.openxmlformats.org/officeDocument/2006/relationships/image" Target="../media/image26.jpeg"/><Relationship Id="rId18" Type="http://schemas.openxmlformats.org/officeDocument/2006/relationships/tags" Target="../tags/tag12.xml"/><Relationship Id="rId17" Type="http://schemas.openxmlformats.org/officeDocument/2006/relationships/image" Target="../media/image25.jpeg"/><Relationship Id="rId16" Type="http://schemas.openxmlformats.org/officeDocument/2006/relationships/tags" Target="../tags/tag11.xml"/><Relationship Id="rId15" Type="http://schemas.openxmlformats.org/officeDocument/2006/relationships/image" Target="../media/image24.jpeg"/><Relationship Id="rId14" Type="http://schemas.openxmlformats.org/officeDocument/2006/relationships/tags" Target="../tags/tag10.xml"/><Relationship Id="rId13" Type="http://schemas.openxmlformats.org/officeDocument/2006/relationships/image" Target="../media/image23.jpeg"/><Relationship Id="rId12" Type="http://schemas.openxmlformats.org/officeDocument/2006/relationships/tags" Target="../tags/tag9.xml"/><Relationship Id="rId11" Type="http://schemas.openxmlformats.org/officeDocument/2006/relationships/image" Target="../media/image22.jpeg"/><Relationship Id="rId10" Type="http://schemas.openxmlformats.org/officeDocument/2006/relationships/tags" Target="../tags/tag8.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saturation sat="400000"/>
                    </a14:imgEffect>
                  </a14:imgLayer>
                </a14:imgProps>
              </a:ext>
            </a:extLst>
          </a:blip>
          <a:srcRect b="6250"/>
          <a:stretch>
            <a:fillRect/>
          </a:stretch>
        </p:blipFill>
        <p:spPr>
          <a:xfrm flipH="1" flipV="1">
            <a:off x="0" y="0"/>
            <a:ext cx="12192000" cy="6858000"/>
          </a:xfrm>
          <a:prstGeom prst="rect">
            <a:avLst/>
          </a:prstGeom>
        </p:spPr>
      </p:pic>
      <p:sp>
        <p:nvSpPr>
          <p:cNvPr id="3" name="矩形 2"/>
          <p:cNvSpPr/>
          <p:nvPr/>
        </p:nvSpPr>
        <p:spPr>
          <a:xfrm>
            <a:off x="0" y="0"/>
            <a:ext cx="12192000" cy="6858000"/>
          </a:xfrm>
          <a:prstGeom prst="rect">
            <a:avLst/>
          </a:prstGeom>
          <a:gradFill flip="none" rotWithShape="1">
            <a:gsLst>
              <a:gs pos="0">
                <a:srgbClr val="007AFF">
                  <a:alpha val="0"/>
                </a:srgbClr>
              </a:gs>
              <a:gs pos="35000">
                <a:srgbClr val="007AFF">
                  <a:alpha val="49000"/>
                </a:srgbClr>
              </a:gs>
              <a:gs pos="100000">
                <a:srgbClr val="007AFF">
                  <a:alpha val="82000"/>
                </a:srgb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组合 8"/>
          <p:cNvGrpSpPr/>
          <p:nvPr/>
        </p:nvGrpSpPr>
        <p:grpSpPr>
          <a:xfrm>
            <a:off x="4548087" y="365023"/>
            <a:ext cx="3095827" cy="1473389"/>
            <a:chOff x="4895533" y="404003"/>
            <a:chExt cx="2410460" cy="1147204"/>
          </a:xfrm>
        </p:grpSpPr>
        <p:pic>
          <p:nvPicPr>
            <p:cNvPr id="10" name="图片 9"/>
            <p:cNvPicPr>
              <a:picLocks noChangeAspect="1"/>
            </p:cNvPicPr>
            <p:nvPr/>
          </p:nvPicPr>
          <p:blipFill>
            <a:blip r:embed="rId3" cstate="print">
              <a:biLevel thresh="50000"/>
              <a:extLst>
                <a:ext uri="{BEBA8EAE-BF5A-486C-A8C5-ECC9F3942E4B}">
                  <a14:imgProps xmlns:a14="http://schemas.microsoft.com/office/drawing/2010/main">
                    <a14:imgLayer r:embed="rId4">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14873" y="404003"/>
              <a:ext cx="762255" cy="762255"/>
            </a:xfrm>
            <a:prstGeom prst="rect">
              <a:avLst/>
            </a:prstGeom>
          </p:spPr>
        </p:pic>
        <p:pic>
          <p:nvPicPr>
            <p:cNvPr id="11" name="图片 10" descr="安胜达logo"/>
            <p:cNvPicPr>
              <a:picLocks noChangeAspect="1"/>
            </p:cNvPicPr>
            <p:nvPr/>
          </p:nvPicPr>
          <p:blipFill rotWithShape="1">
            <a:blip r:embed="rId5">
              <a:biLevel thresh="25000"/>
              <a:extLst>
                <a:ext uri="{BEBA8EAE-BF5A-486C-A8C5-ECC9F3942E4B}">
                  <a14:imgProps xmlns:a14="http://schemas.microsoft.com/office/drawing/2010/main">
                    <a14:imgLayer r:embed="rId6">
                      <a14:imgEffect>
                        <a14:brightnessContrast bright="40000" contrast="-40000"/>
                      </a14:imgEffect>
                    </a14:imgLayer>
                  </a14:imgProps>
                </a:ext>
              </a:extLst>
            </a:blip>
            <a:srcRect t="57701"/>
            <a:stretch>
              <a:fillRect/>
            </a:stretch>
          </p:blipFill>
          <p:spPr>
            <a:xfrm>
              <a:off x="4895533" y="1076324"/>
              <a:ext cx="2410460" cy="474883"/>
            </a:xfrm>
            <a:prstGeom prst="rect">
              <a:avLst/>
            </a:prstGeom>
          </p:spPr>
        </p:pic>
      </p:grpSp>
      <p:sp>
        <p:nvSpPr>
          <p:cNvPr id="16" name="矩形: 圆角 15"/>
          <p:cNvSpPr/>
          <p:nvPr/>
        </p:nvSpPr>
        <p:spPr>
          <a:xfrm>
            <a:off x="3840480" y="2185035"/>
            <a:ext cx="4511040" cy="639445"/>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物联监测和</a:t>
            </a:r>
            <a:r>
              <a:rPr lang="en-US" altLang="zh-CN" sz="2000" b="1">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a:t>
            </a:r>
            <a:r>
              <a:rPr lang="zh-CN" altLang="en-US" sz="2000" b="1">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智能识别预警</a:t>
            </a:r>
            <a:endParaRPr lang="zh-CN" altLang="en-US" sz="2000" b="1">
              <a:solidFill>
                <a:schemeClr val="accent1"/>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1" name="文本框 20"/>
          <p:cNvSpPr txBox="1"/>
          <p:nvPr/>
        </p:nvSpPr>
        <p:spPr>
          <a:xfrm>
            <a:off x="4159235" y="3515217"/>
            <a:ext cx="3873531" cy="826553"/>
          </a:xfrm>
          <a:custGeom>
            <a:avLst/>
            <a:gdLst/>
            <a:ahLst/>
            <a:cxnLst/>
            <a:rect l="l" t="t" r="r" b="b"/>
            <a:pathLst>
              <a:path w="3552444" h="758038">
                <a:moveTo>
                  <a:pt x="1056132" y="483718"/>
                </a:moveTo>
                <a:lnTo>
                  <a:pt x="1056132" y="640995"/>
                </a:lnTo>
                <a:lnTo>
                  <a:pt x="1151230" y="640995"/>
                </a:lnTo>
                <a:lnTo>
                  <a:pt x="1151230" y="483718"/>
                </a:lnTo>
                <a:close/>
                <a:moveTo>
                  <a:pt x="1484986" y="481889"/>
                </a:moveTo>
                <a:lnTo>
                  <a:pt x="1484986" y="640080"/>
                </a:lnTo>
                <a:lnTo>
                  <a:pt x="1580084" y="640080"/>
                </a:lnTo>
                <a:lnTo>
                  <a:pt x="1580084" y="481889"/>
                </a:lnTo>
                <a:close/>
                <a:moveTo>
                  <a:pt x="1296620" y="357531"/>
                </a:moveTo>
                <a:lnTo>
                  <a:pt x="1297534" y="373990"/>
                </a:lnTo>
                <a:lnTo>
                  <a:pt x="1297534" y="750723"/>
                </a:lnTo>
                <a:lnTo>
                  <a:pt x="909828" y="750723"/>
                </a:lnTo>
                <a:lnTo>
                  <a:pt x="909828" y="426111"/>
                </a:lnTo>
                <a:cubicBezTo>
                  <a:pt x="906780" y="397459"/>
                  <a:pt x="897941" y="379476"/>
                  <a:pt x="883311" y="372161"/>
                </a:cubicBezTo>
                <a:lnTo>
                  <a:pt x="1078993" y="372161"/>
                </a:lnTo>
                <a:lnTo>
                  <a:pt x="1078078" y="373990"/>
                </a:lnTo>
                <a:lnTo>
                  <a:pt x="1265530" y="373990"/>
                </a:lnTo>
                <a:cubicBezTo>
                  <a:pt x="1283208" y="371551"/>
                  <a:pt x="1293572" y="366065"/>
                  <a:pt x="1296620" y="357531"/>
                </a:cubicBezTo>
                <a:close/>
                <a:moveTo>
                  <a:pt x="1726388" y="354787"/>
                </a:moveTo>
                <a:lnTo>
                  <a:pt x="1726388" y="750723"/>
                </a:lnTo>
                <a:lnTo>
                  <a:pt x="1339596" y="750723"/>
                </a:lnTo>
                <a:lnTo>
                  <a:pt x="1339596" y="430683"/>
                </a:lnTo>
                <a:cubicBezTo>
                  <a:pt x="1336548" y="399593"/>
                  <a:pt x="1327709" y="380086"/>
                  <a:pt x="1313079" y="372161"/>
                </a:cubicBezTo>
                <a:lnTo>
                  <a:pt x="1687983" y="372161"/>
                </a:lnTo>
                <a:cubicBezTo>
                  <a:pt x="1709928" y="370942"/>
                  <a:pt x="1722730" y="365151"/>
                  <a:pt x="1726388" y="354787"/>
                </a:cubicBezTo>
                <a:close/>
                <a:moveTo>
                  <a:pt x="95098" y="206655"/>
                </a:moveTo>
                <a:lnTo>
                  <a:pt x="280721" y="206655"/>
                </a:lnTo>
                <a:lnTo>
                  <a:pt x="318212" y="293523"/>
                </a:lnTo>
                <a:lnTo>
                  <a:pt x="491033" y="293523"/>
                </a:lnTo>
                <a:lnTo>
                  <a:pt x="528524" y="206655"/>
                </a:lnTo>
                <a:lnTo>
                  <a:pt x="716890" y="206655"/>
                </a:lnTo>
                <a:cubicBezTo>
                  <a:pt x="701040" y="216408"/>
                  <a:pt x="685496" y="234696"/>
                  <a:pt x="670256" y="261519"/>
                </a:cubicBezTo>
                <a:lnTo>
                  <a:pt x="656540" y="293523"/>
                </a:lnTo>
                <a:lnTo>
                  <a:pt x="736092" y="293523"/>
                </a:lnTo>
                <a:cubicBezTo>
                  <a:pt x="765963" y="283769"/>
                  <a:pt x="780898" y="272796"/>
                  <a:pt x="780898" y="260604"/>
                </a:cubicBezTo>
                <a:lnTo>
                  <a:pt x="780898" y="403251"/>
                </a:lnTo>
                <a:lnTo>
                  <a:pt x="198425" y="403251"/>
                </a:lnTo>
                <a:lnTo>
                  <a:pt x="156363" y="745236"/>
                </a:lnTo>
                <a:lnTo>
                  <a:pt x="0" y="745236"/>
                </a:lnTo>
                <a:lnTo>
                  <a:pt x="54865" y="293523"/>
                </a:lnTo>
                <a:lnTo>
                  <a:pt x="55779" y="293523"/>
                </a:lnTo>
                <a:lnTo>
                  <a:pt x="54865" y="258775"/>
                </a:lnTo>
                <a:cubicBezTo>
                  <a:pt x="55474" y="267310"/>
                  <a:pt x="61722" y="274625"/>
                  <a:pt x="73610" y="280721"/>
                </a:cubicBezTo>
                <a:cubicBezTo>
                  <a:pt x="85497" y="286817"/>
                  <a:pt x="96622" y="291084"/>
                  <a:pt x="106985" y="293523"/>
                </a:cubicBezTo>
                <a:lnTo>
                  <a:pt x="152705" y="293523"/>
                </a:lnTo>
                <a:lnTo>
                  <a:pt x="140818" y="265176"/>
                </a:lnTo>
                <a:cubicBezTo>
                  <a:pt x="126188" y="235915"/>
                  <a:pt x="110948" y="216408"/>
                  <a:pt x="95098" y="206655"/>
                </a:cubicBezTo>
                <a:close/>
                <a:moveTo>
                  <a:pt x="3314700" y="144475"/>
                </a:moveTo>
                <a:lnTo>
                  <a:pt x="3310129" y="307239"/>
                </a:lnTo>
                <a:lnTo>
                  <a:pt x="3366821" y="307239"/>
                </a:lnTo>
                <a:lnTo>
                  <a:pt x="3366821" y="144475"/>
                </a:lnTo>
                <a:close/>
                <a:moveTo>
                  <a:pt x="2920594" y="144475"/>
                </a:moveTo>
                <a:lnTo>
                  <a:pt x="2916022" y="307239"/>
                </a:lnTo>
                <a:lnTo>
                  <a:pt x="2970886" y="307239"/>
                </a:lnTo>
                <a:lnTo>
                  <a:pt x="2970886" y="144475"/>
                </a:lnTo>
                <a:close/>
                <a:moveTo>
                  <a:pt x="1194207" y="135331"/>
                </a:moveTo>
                <a:lnTo>
                  <a:pt x="1194207" y="224943"/>
                </a:lnTo>
                <a:lnTo>
                  <a:pt x="1438352" y="224943"/>
                </a:lnTo>
                <a:lnTo>
                  <a:pt x="1438352" y="135331"/>
                </a:lnTo>
                <a:close/>
                <a:moveTo>
                  <a:pt x="3122676" y="34747"/>
                </a:moveTo>
                <a:lnTo>
                  <a:pt x="3122676" y="307239"/>
                </a:lnTo>
                <a:lnTo>
                  <a:pt x="3158338" y="307239"/>
                </a:lnTo>
                <a:lnTo>
                  <a:pt x="3163824" y="101499"/>
                </a:lnTo>
                <a:cubicBezTo>
                  <a:pt x="3163824" y="89307"/>
                  <a:pt x="3161081" y="75743"/>
                  <a:pt x="3155595" y="60808"/>
                </a:cubicBezTo>
                <a:cubicBezTo>
                  <a:pt x="3150108" y="45873"/>
                  <a:pt x="3139135" y="37186"/>
                  <a:pt x="3122676" y="34747"/>
                </a:cubicBezTo>
                <a:close/>
                <a:moveTo>
                  <a:pt x="292608" y="13716"/>
                </a:moveTo>
                <a:lnTo>
                  <a:pt x="501092" y="13716"/>
                </a:lnTo>
                <a:cubicBezTo>
                  <a:pt x="495605" y="24689"/>
                  <a:pt x="492862" y="38710"/>
                  <a:pt x="492862" y="55779"/>
                </a:cubicBezTo>
                <a:cubicBezTo>
                  <a:pt x="492862" y="63703"/>
                  <a:pt x="493167" y="69799"/>
                  <a:pt x="493776" y="74067"/>
                </a:cubicBezTo>
                <a:lnTo>
                  <a:pt x="719633" y="74067"/>
                </a:lnTo>
                <a:cubicBezTo>
                  <a:pt x="729996" y="71628"/>
                  <a:pt x="741122" y="67361"/>
                  <a:pt x="753009" y="61265"/>
                </a:cubicBezTo>
                <a:cubicBezTo>
                  <a:pt x="764896" y="55169"/>
                  <a:pt x="770840" y="47854"/>
                  <a:pt x="770840" y="39319"/>
                </a:cubicBezTo>
                <a:lnTo>
                  <a:pt x="770840" y="74067"/>
                </a:lnTo>
                <a:lnTo>
                  <a:pt x="771754" y="74067"/>
                </a:lnTo>
                <a:lnTo>
                  <a:pt x="771754" y="181966"/>
                </a:lnTo>
                <a:lnTo>
                  <a:pt x="36576" y="181966"/>
                </a:lnTo>
                <a:lnTo>
                  <a:pt x="36576" y="74067"/>
                </a:lnTo>
                <a:lnTo>
                  <a:pt x="37491" y="74067"/>
                </a:lnTo>
                <a:lnTo>
                  <a:pt x="36576" y="40234"/>
                </a:lnTo>
                <a:cubicBezTo>
                  <a:pt x="37186" y="48159"/>
                  <a:pt x="43892" y="55321"/>
                  <a:pt x="56693" y="61722"/>
                </a:cubicBezTo>
                <a:cubicBezTo>
                  <a:pt x="69495" y="68123"/>
                  <a:pt x="80772" y="72238"/>
                  <a:pt x="90526" y="74067"/>
                </a:cubicBezTo>
                <a:lnTo>
                  <a:pt x="332842" y="74067"/>
                </a:lnTo>
                <a:lnTo>
                  <a:pt x="328270" y="50292"/>
                </a:lnTo>
                <a:cubicBezTo>
                  <a:pt x="319126" y="33223"/>
                  <a:pt x="307239" y="21031"/>
                  <a:pt x="292608" y="13716"/>
                </a:cubicBezTo>
                <a:close/>
                <a:moveTo>
                  <a:pt x="2583180" y="12802"/>
                </a:moveTo>
                <a:lnTo>
                  <a:pt x="2583180" y="156363"/>
                </a:lnTo>
                <a:lnTo>
                  <a:pt x="2296059" y="162763"/>
                </a:lnTo>
                <a:lnTo>
                  <a:pt x="2296059" y="241402"/>
                </a:lnTo>
                <a:lnTo>
                  <a:pt x="2505456" y="241402"/>
                </a:lnTo>
                <a:cubicBezTo>
                  <a:pt x="2539594" y="235915"/>
                  <a:pt x="2556663" y="224028"/>
                  <a:pt x="2556663" y="205740"/>
                </a:cubicBezTo>
                <a:lnTo>
                  <a:pt x="2556663" y="351130"/>
                </a:lnTo>
                <a:lnTo>
                  <a:pt x="2296059" y="351130"/>
                </a:lnTo>
                <a:lnTo>
                  <a:pt x="2296059" y="443484"/>
                </a:lnTo>
                <a:lnTo>
                  <a:pt x="2561235" y="443484"/>
                </a:lnTo>
                <a:cubicBezTo>
                  <a:pt x="2576475" y="442265"/>
                  <a:pt x="2589277" y="438760"/>
                  <a:pt x="2599640" y="432969"/>
                </a:cubicBezTo>
                <a:cubicBezTo>
                  <a:pt x="2610003" y="427177"/>
                  <a:pt x="2615184" y="419100"/>
                  <a:pt x="2615184" y="408737"/>
                </a:cubicBezTo>
                <a:lnTo>
                  <a:pt x="2615184" y="553212"/>
                </a:lnTo>
                <a:lnTo>
                  <a:pt x="2296059" y="553212"/>
                </a:lnTo>
                <a:lnTo>
                  <a:pt x="2296059" y="747065"/>
                </a:lnTo>
                <a:lnTo>
                  <a:pt x="1999793" y="747065"/>
                </a:lnTo>
                <a:lnTo>
                  <a:pt x="1999793" y="637337"/>
                </a:lnTo>
                <a:lnTo>
                  <a:pt x="2140611" y="637337"/>
                </a:lnTo>
                <a:lnTo>
                  <a:pt x="2140611" y="553212"/>
                </a:lnTo>
                <a:lnTo>
                  <a:pt x="1823314" y="553212"/>
                </a:lnTo>
                <a:lnTo>
                  <a:pt x="1823314" y="410566"/>
                </a:lnTo>
                <a:cubicBezTo>
                  <a:pt x="1823314" y="420319"/>
                  <a:pt x="1827276" y="427787"/>
                  <a:pt x="1835201" y="432969"/>
                </a:cubicBezTo>
                <a:cubicBezTo>
                  <a:pt x="1843126" y="438150"/>
                  <a:pt x="1852575" y="441655"/>
                  <a:pt x="1863548" y="443484"/>
                </a:cubicBezTo>
                <a:lnTo>
                  <a:pt x="2140611" y="443484"/>
                </a:lnTo>
                <a:lnTo>
                  <a:pt x="2140611" y="351130"/>
                </a:lnTo>
                <a:lnTo>
                  <a:pt x="1869034" y="351130"/>
                </a:lnTo>
                <a:lnTo>
                  <a:pt x="1869034" y="206655"/>
                </a:lnTo>
                <a:cubicBezTo>
                  <a:pt x="1869034" y="217627"/>
                  <a:pt x="1874063" y="225857"/>
                  <a:pt x="1884122" y="231343"/>
                </a:cubicBezTo>
                <a:cubicBezTo>
                  <a:pt x="1894180" y="236830"/>
                  <a:pt x="1905000" y="240183"/>
                  <a:pt x="1916583" y="241402"/>
                </a:cubicBezTo>
                <a:lnTo>
                  <a:pt x="2140611" y="241402"/>
                </a:lnTo>
                <a:lnTo>
                  <a:pt x="2140611" y="166421"/>
                </a:lnTo>
                <a:lnTo>
                  <a:pt x="1848003" y="172822"/>
                </a:lnTo>
                <a:lnTo>
                  <a:pt x="1848003" y="33833"/>
                </a:lnTo>
                <a:cubicBezTo>
                  <a:pt x="1848003" y="50902"/>
                  <a:pt x="1863548" y="60351"/>
                  <a:pt x="1894637" y="62179"/>
                </a:cubicBezTo>
                <a:lnTo>
                  <a:pt x="1901952" y="61265"/>
                </a:lnTo>
                <a:lnTo>
                  <a:pt x="2531974" y="47549"/>
                </a:lnTo>
                <a:cubicBezTo>
                  <a:pt x="2542947" y="46939"/>
                  <a:pt x="2554224" y="43891"/>
                  <a:pt x="2565807" y="38405"/>
                </a:cubicBezTo>
                <a:cubicBezTo>
                  <a:pt x="2577389" y="32919"/>
                  <a:pt x="2583180" y="24384"/>
                  <a:pt x="2583180" y="12802"/>
                </a:cubicBezTo>
                <a:close/>
                <a:moveTo>
                  <a:pt x="1593800" y="8230"/>
                </a:moveTo>
                <a:lnTo>
                  <a:pt x="1593800" y="334671"/>
                </a:lnTo>
                <a:lnTo>
                  <a:pt x="1039673" y="334671"/>
                </a:lnTo>
                <a:lnTo>
                  <a:pt x="1038759" y="335585"/>
                </a:lnTo>
                <a:lnTo>
                  <a:pt x="1038759" y="93269"/>
                </a:lnTo>
                <a:cubicBezTo>
                  <a:pt x="1038149" y="79858"/>
                  <a:pt x="1035711" y="66599"/>
                  <a:pt x="1031444" y="53493"/>
                </a:cubicBezTo>
                <a:cubicBezTo>
                  <a:pt x="1027177" y="40386"/>
                  <a:pt x="1019861" y="31090"/>
                  <a:pt x="1009498" y="25603"/>
                </a:cubicBezTo>
                <a:lnTo>
                  <a:pt x="1559967" y="25603"/>
                </a:lnTo>
                <a:cubicBezTo>
                  <a:pt x="1578864" y="23165"/>
                  <a:pt x="1590142" y="17374"/>
                  <a:pt x="1593800" y="8230"/>
                </a:cubicBezTo>
                <a:close/>
                <a:moveTo>
                  <a:pt x="3122676" y="0"/>
                </a:moveTo>
                <a:lnTo>
                  <a:pt x="3122676" y="33833"/>
                </a:lnTo>
                <a:lnTo>
                  <a:pt x="3338475" y="33833"/>
                </a:lnTo>
                <a:lnTo>
                  <a:pt x="3338475" y="34747"/>
                </a:lnTo>
                <a:lnTo>
                  <a:pt x="3469234" y="34747"/>
                </a:lnTo>
                <a:cubicBezTo>
                  <a:pt x="3503371" y="24384"/>
                  <a:pt x="3520440" y="12802"/>
                  <a:pt x="3520440" y="0"/>
                </a:cubicBezTo>
                <a:lnTo>
                  <a:pt x="3520440" y="307239"/>
                </a:lnTo>
                <a:lnTo>
                  <a:pt x="3521355" y="307239"/>
                </a:lnTo>
                <a:cubicBezTo>
                  <a:pt x="3542081" y="298095"/>
                  <a:pt x="3552444" y="288646"/>
                  <a:pt x="3552444" y="278892"/>
                </a:cubicBezTo>
                <a:lnTo>
                  <a:pt x="3552444" y="416052"/>
                </a:lnTo>
                <a:lnTo>
                  <a:pt x="3520440" y="416052"/>
                </a:lnTo>
                <a:lnTo>
                  <a:pt x="3520440" y="758038"/>
                </a:lnTo>
                <a:lnTo>
                  <a:pt x="3326588" y="758038"/>
                </a:lnTo>
                <a:lnTo>
                  <a:pt x="3326588" y="653796"/>
                </a:lnTo>
                <a:lnTo>
                  <a:pt x="3366821" y="653796"/>
                </a:lnTo>
                <a:lnTo>
                  <a:pt x="3366821" y="416052"/>
                </a:lnTo>
                <a:lnTo>
                  <a:pt x="3306471" y="416052"/>
                </a:lnTo>
                <a:lnTo>
                  <a:pt x="3296413" y="758038"/>
                </a:lnTo>
                <a:lnTo>
                  <a:pt x="3145536" y="758038"/>
                </a:lnTo>
                <a:lnTo>
                  <a:pt x="3154680" y="416052"/>
                </a:lnTo>
                <a:lnTo>
                  <a:pt x="3122676" y="416052"/>
                </a:lnTo>
                <a:lnTo>
                  <a:pt x="3122676" y="758038"/>
                </a:lnTo>
                <a:lnTo>
                  <a:pt x="2939796" y="758038"/>
                </a:lnTo>
                <a:lnTo>
                  <a:pt x="2939796" y="653796"/>
                </a:lnTo>
                <a:lnTo>
                  <a:pt x="2970886" y="653796"/>
                </a:lnTo>
                <a:lnTo>
                  <a:pt x="2970886" y="416052"/>
                </a:lnTo>
                <a:lnTo>
                  <a:pt x="2912364" y="416052"/>
                </a:lnTo>
                <a:lnTo>
                  <a:pt x="2902306" y="758038"/>
                </a:lnTo>
                <a:lnTo>
                  <a:pt x="2748687" y="758038"/>
                </a:lnTo>
                <a:lnTo>
                  <a:pt x="2758745" y="416052"/>
                </a:lnTo>
                <a:lnTo>
                  <a:pt x="2715768" y="416052"/>
                </a:lnTo>
                <a:lnTo>
                  <a:pt x="2715768" y="274320"/>
                </a:lnTo>
                <a:cubicBezTo>
                  <a:pt x="2715768" y="285293"/>
                  <a:pt x="2731008" y="296266"/>
                  <a:pt x="2761488" y="307239"/>
                </a:cubicBezTo>
                <a:lnTo>
                  <a:pt x="2767889" y="96927"/>
                </a:lnTo>
                <a:cubicBezTo>
                  <a:pt x="2767279" y="82296"/>
                  <a:pt x="2763317" y="68123"/>
                  <a:pt x="2756002" y="54407"/>
                </a:cubicBezTo>
                <a:cubicBezTo>
                  <a:pt x="2748687" y="40691"/>
                  <a:pt x="2735885" y="33833"/>
                  <a:pt x="2717597" y="33833"/>
                </a:cubicBezTo>
                <a:lnTo>
                  <a:pt x="2943454" y="33833"/>
                </a:lnTo>
                <a:lnTo>
                  <a:pt x="2943454" y="34747"/>
                </a:lnTo>
                <a:lnTo>
                  <a:pt x="3071470" y="34747"/>
                </a:lnTo>
                <a:cubicBezTo>
                  <a:pt x="3105608" y="24384"/>
                  <a:pt x="3122676" y="12802"/>
                  <a:pt x="3122676" y="0"/>
                </a:cubicBezTo>
                <a:close/>
              </a:path>
            </a:pathLst>
          </a:custGeom>
          <a:gradFill flip="none" rotWithShape="1">
            <a:gsLst>
              <a:gs pos="0">
                <a:schemeClr val="bg1"/>
              </a:gs>
              <a:gs pos="100000">
                <a:srgbClr val="EE9436"/>
              </a:gs>
              <a:gs pos="85000">
                <a:schemeClr val="accent3">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4254423" y="5325511"/>
            <a:ext cx="3683155" cy="369332"/>
          </a:xfrm>
          <a:prstGeom prst="rect">
            <a:avLst/>
          </a:prstGeom>
          <a:noFill/>
        </p:spPr>
        <p:txBody>
          <a:bodyPr wrap="square" rtlCol="0">
            <a:spAutoFit/>
          </a:bodyPr>
          <a:lstStyle/>
          <a:p>
            <a:pPr algn="ct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迈向智慧安全管理的坚实一步</a:t>
            </a:r>
            <a:endPar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5408930" y="5766435"/>
            <a:ext cx="1362075" cy="368300"/>
          </a:xfrm>
          <a:prstGeom prst="rect">
            <a:avLst/>
          </a:prstGeom>
          <a:noFill/>
        </p:spPr>
        <p:txBody>
          <a:bodyPr wrap="square" rtlCol="0">
            <a:spAutoFit/>
          </a:bodyPr>
          <a:lstStyle/>
          <a:p>
            <a:pPr algn="ct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2026.1.30</a:t>
            </a:r>
            <a:endPar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750" fill="hold"/>
                                        <p:tgtEl>
                                          <p:spTgt spid="21"/>
                                        </p:tgtEl>
                                        <p:attrNameLst>
                                          <p:attrName>style.color</p:attrName>
                                        </p:attrNameLst>
                                      </p:cBhvr>
                                      <p:to>
                                        <a:srgbClr val="FFC000"/>
                                      </p:to>
                                    </p:animClr>
                                    <p:animClr clrSpc="rgb" dir="cw">
                                      <p:cBhvr>
                                        <p:cTn id="7" dur="750" fill="hold"/>
                                        <p:tgtEl>
                                          <p:spTgt spid="21"/>
                                        </p:tgtEl>
                                        <p:attrNameLst>
                                          <p:attrName>fillcolor</p:attrName>
                                        </p:attrNameLst>
                                      </p:cBhvr>
                                      <p:to>
                                        <a:srgbClr val="FFC000"/>
                                      </p:to>
                                    </p:animClr>
                                    <p:set>
                                      <p:cBhvr>
                                        <p:cTn id="8" dur="750" fill="hold"/>
                                        <p:tgtEl>
                                          <p:spTgt spid="21"/>
                                        </p:tgtEl>
                                        <p:attrNameLst>
                                          <p:attrName>fill.type</p:attrName>
                                        </p:attrNameLst>
                                      </p:cBhvr>
                                      <p:to>
                                        <p:strVal val="solid"/>
                                      </p:to>
                                    </p:set>
                                    <p:set>
                                      <p:cBhvr>
                                        <p:cTn id="9" dur="75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cNvSpPr/>
          <p:nvPr/>
        </p:nvSpPr>
        <p:spPr>
          <a:xfrm>
            <a:off x="0" y="0"/>
            <a:ext cx="12192000" cy="6231598"/>
          </a:xfrm>
          <a:custGeom>
            <a:avLst/>
            <a:gdLst>
              <a:gd name="connsiteX0" fmla="*/ 0 w 12192000"/>
              <a:gd name="connsiteY0" fmla="*/ 0 h 6231598"/>
              <a:gd name="connsiteX1" fmla="*/ 7903210 w 12192000"/>
              <a:gd name="connsiteY1" fmla="*/ 0 h 6231598"/>
              <a:gd name="connsiteX2" fmla="*/ 12192000 w 12192000"/>
              <a:gd name="connsiteY2" fmla="*/ 0 h 6231598"/>
              <a:gd name="connsiteX3" fmla="*/ 12192000 w 12192000"/>
              <a:gd name="connsiteY3" fmla="*/ 6222473 h 6231598"/>
              <a:gd name="connsiteX4" fmla="*/ 12055009 w 12192000"/>
              <a:gd name="connsiteY4" fmla="*/ 6158521 h 6231598"/>
              <a:gd name="connsiteX5" fmla="*/ 9739969 w 12192000"/>
              <a:gd name="connsiteY5" fmla="*/ 6139213 h 6231598"/>
              <a:gd name="connsiteX6" fmla="*/ 6622585 w 12192000"/>
              <a:gd name="connsiteY6" fmla="*/ 5464693 h 6231598"/>
              <a:gd name="connsiteX7" fmla="*/ 3821153 w 12192000"/>
              <a:gd name="connsiteY7" fmla="*/ 4979881 h 6231598"/>
              <a:gd name="connsiteX8" fmla="*/ 1230354 w 12192000"/>
              <a:gd name="connsiteY8" fmla="*/ 4558306 h 6231598"/>
              <a:gd name="connsiteX9" fmla="*/ 60143 w 12192000"/>
              <a:gd name="connsiteY9" fmla="*/ 3631170 h 6231598"/>
              <a:gd name="connsiteX10" fmla="*/ 0 w 12192000"/>
              <a:gd name="connsiteY10" fmla="*/ 3588124 h 6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231598">
                <a:moveTo>
                  <a:pt x="0" y="0"/>
                </a:moveTo>
                <a:lnTo>
                  <a:pt x="7903210" y="0"/>
                </a:lnTo>
                <a:lnTo>
                  <a:pt x="12192000" y="0"/>
                </a:lnTo>
                <a:lnTo>
                  <a:pt x="12192000" y="6222473"/>
                </a:lnTo>
                <a:lnTo>
                  <a:pt x="12055009" y="6158521"/>
                </a:lnTo>
                <a:cubicBezTo>
                  <a:pt x="11212103" y="5795695"/>
                  <a:pt x="10661493" y="5991662"/>
                  <a:pt x="9739969" y="6139213"/>
                </a:cubicBezTo>
                <a:cubicBezTo>
                  <a:pt x="8686798" y="6307843"/>
                  <a:pt x="7717882" y="6328921"/>
                  <a:pt x="6622585" y="5464693"/>
                </a:cubicBezTo>
                <a:cubicBezTo>
                  <a:pt x="5527289" y="4600464"/>
                  <a:pt x="5042830" y="4516149"/>
                  <a:pt x="3821153" y="4979881"/>
                </a:cubicBezTo>
                <a:cubicBezTo>
                  <a:pt x="2599476" y="5443614"/>
                  <a:pt x="2009700" y="5232826"/>
                  <a:pt x="1230354" y="4558306"/>
                </a:cubicBezTo>
                <a:cubicBezTo>
                  <a:pt x="743263" y="4136731"/>
                  <a:pt x="313767" y="3813963"/>
                  <a:pt x="60143" y="3631170"/>
                </a:cubicBezTo>
                <a:lnTo>
                  <a:pt x="0" y="3588124"/>
                </a:lnTo>
                <a:close/>
              </a:path>
            </a:pathLst>
          </a:custGeom>
          <a:blipFill>
            <a:blip r:embed="rId1"/>
            <a:stretch>
              <a:fillRect t="-15247" b="-15185"/>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ComponentBackground"/>
          <p:cNvSpPr/>
          <p:nvPr/>
        </p:nvSpPr>
        <p:spPr>
          <a:xfrm>
            <a:off x="1086233" y="1751122"/>
            <a:ext cx="3715658" cy="4125803"/>
          </a:xfrm>
          <a:prstGeom prst="roundRect">
            <a:avLst>
              <a:gd name="adj" fmla="val 790"/>
            </a:avLst>
          </a:prstGeom>
          <a:solidFill>
            <a:srgbClr val="FFFFFF"/>
          </a:solidFill>
          <a:ln>
            <a:noFill/>
          </a:ln>
          <a:effectLst>
            <a:outerShdw blurRad="508000" dist="190500" dir="5400000" algn="t"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 name="Line"/>
          <p:cNvCxnSpPr/>
          <p:nvPr/>
        </p:nvCxnSpPr>
        <p:spPr>
          <a:xfrm>
            <a:off x="1305777" y="3697848"/>
            <a:ext cx="65747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itle"/>
          <p:cNvSpPr txBox="1"/>
          <p:nvPr/>
        </p:nvSpPr>
        <p:spPr>
          <a:xfrm>
            <a:off x="1200507" y="2854434"/>
            <a:ext cx="3487112" cy="590384"/>
          </a:xfrm>
          <a:prstGeom prst="rect">
            <a:avLst/>
          </a:prstGeom>
          <a:noFill/>
        </p:spPr>
        <p:txBody>
          <a:bodyPr wrap="square" lIns="91440" tIns="45720" rIns="91440" bIns="45720" rtlCol="0" anchor="b">
            <a:norm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spcBef>
                <a:spcPts val="0"/>
              </a:spcBef>
              <a:spcAft>
                <a:spcPts val="1000"/>
              </a:spcAft>
              <a:buClrTx/>
              <a:buSzTx/>
              <a:buFontTx/>
              <a:buNone/>
              <a:defRPr/>
            </a:pPr>
            <a:r>
              <a:rPr kumimoji="0" lang="zh-CN" altLang="en-US"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物联监测预警系统</a:t>
            </a:r>
            <a:endParaRPr kumimoji="0" lang="zh-CN" altLang="en-US" b="1" i="0" u="none" strike="noStrike" kern="1200" cap="none" spc="0" normalizeH="0" baseline="0" noProof="0" dirty="0">
              <a:ln>
                <a:noFill/>
              </a:ln>
              <a:solidFill>
                <a:srgbClr val="2F2F2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islide-3"/>
          <p:cNvSpPr/>
          <p:nvPr/>
        </p:nvSpPr>
        <p:spPr>
          <a:xfrm>
            <a:off x="4046548" y="5677579"/>
            <a:ext cx="398692" cy="398692"/>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254000" dist="1270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islide-4"/>
          <p:cNvSpPr>
            <a:spLocks noChangeArrowheads="1"/>
          </p:cNvSpPr>
          <p:nvPr/>
        </p:nvSpPr>
        <p:spPr bwMode="auto">
          <a:xfrm>
            <a:off x="4195671" y="5795028"/>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rgbClr val="FFFFFF"/>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1200507" y="3696879"/>
            <a:ext cx="3601384" cy="2120452"/>
          </a:xfrm>
          <a:prstGeom prst="rect">
            <a:avLst/>
          </a:prstGeom>
          <a:noFill/>
        </p:spPr>
        <p:txBody>
          <a:bodyPr wrap="square">
            <a:spAutoFit/>
          </a:bodyPr>
          <a:lstStyle/>
          <a:p>
            <a:pPr>
              <a:lnSpc>
                <a:spcPct val="150000"/>
              </a:lnSpc>
            </a:pPr>
            <a:r>
              <a:rPr lang="zh-CN" altLang="en-US" b="0" i="0" dirty="0">
                <a:solidFill>
                  <a:srgbClr val="05073B"/>
                </a:solidFill>
                <a:effectLst/>
                <a:latin typeface="Arial" panose="020B0604020202020204" pitchFamily="34" charset="0"/>
                <a:ea typeface="微软雅黑" panose="020B0503020204020204" pitchFamily="34" charset="-122"/>
                <a:cs typeface="+mn-ea"/>
                <a:sym typeface="Arial" panose="020B0604020202020204" pitchFamily="34" charset="0"/>
              </a:rPr>
              <a:t>依赖于物联感知、通信技术和网络技术来实现对各类物体的信息感知、数据采集、远程传输和互联互通、实时监测，并输出预警信息。</a:t>
            </a:r>
            <a:endPar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computer-monitor-with-tentacles_38103"/>
          <p:cNvSpPr/>
          <p:nvPr/>
        </p:nvSpPr>
        <p:spPr>
          <a:xfrm>
            <a:off x="1305777" y="2000229"/>
            <a:ext cx="609685" cy="500331"/>
          </a:xfrm>
          <a:custGeom>
            <a:avLst/>
            <a:gdLst>
              <a:gd name="connsiteX0" fmla="*/ 265656 w 602089"/>
              <a:gd name="connsiteY0" fmla="*/ 464617 h 494098"/>
              <a:gd name="connsiteX1" fmla="*/ 265656 w 602089"/>
              <a:gd name="connsiteY1" fmla="*/ 477515 h 494098"/>
              <a:gd name="connsiteX2" fmla="*/ 373239 w 602089"/>
              <a:gd name="connsiteY2" fmla="*/ 477515 h 494098"/>
              <a:gd name="connsiteX3" fmla="*/ 373239 w 602089"/>
              <a:gd name="connsiteY3" fmla="*/ 464617 h 494098"/>
              <a:gd name="connsiteX4" fmla="*/ 257049 w 602089"/>
              <a:gd name="connsiteY4" fmla="*/ 448034 h 494098"/>
              <a:gd name="connsiteX5" fmla="*/ 381230 w 602089"/>
              <a:gd name="connsiteY5" fmla="*/ 448034 h 494098"/>
              <a:gd name="connsiteX6" fmla="*/ 389222 w 602089"/>
              <a:gd name="connsiteY6" fmla="*/ 456019 h 494098"/>
              <a:gd name="connsiteX7" fmla="*/ 389222 w 602089"/>
              <a:gd name="connsiteY7" fmla="*/ 486114 h 494098"/>
              <a:gd name="connsiteX8" fmla="*/ 381230 w 602089"/>
              <a:gd name="connsiteY8" fmla="*/ 494098 h 494098"/>
              <a:gd name="connsiteX9" fmla="*/ 257049 w 602089"/>
              <a:gd name="connsiteY9" fmla="*/ 494098 h 494098"/>
              <a:gd name="connsiteX10" fmla="*/ 249057 w 602089"/>
              <a:gd name="connsiteY10" fmla="*/ 486114 h 494098"/>
              <a:gd name="connsiteX11" fmla="*/ 249057 w 602089"/>
              <a:gd name="connsiteY11" fmla="*/ 456019 h 494098"/>
              <a:gd name="connsiteX12" fmla="*/ 257049 w 602089"/>
              <a:gd name="connsiteY12" fmla="*/ 448034 h 494098"/>
              <a:gd name="connsiteX13" fmla="*/ 92332 w 602089"/>
              <a:gd name="connsiteY13" fmla="*/ 320961 h 494098"/>
              <a:gd name="connsiteX14" fmla="*/ 92332 w 602089"/>
              <a:gd name="connsiteY14" fmla="*/ 425340 h 494098"/>
              <a:gd name="connsiteX15" fmla="*/ 536817 w 602089"/>
              <a:gd name="connsiteY15" fmla="*/ 425340 h 494098"/>
              <a:gd name="connsiteX16" fmla="*/ 536817 w 602089"/>
              <a:gd name="connsiteY16" fmla="*/ 346135 h 494098"/>
              <a:gd name="connsiteX17" fmla="*/ 469806 w 602089"/>
              <a:gd name="connsiteY17" fmla="*/ 406920 h 494098"/>
              <a:gd name="connsiteX18" fmla="*/ 465503 w 602089"/>
              <a:gd name="connsiteY18" fmla="*/ 408148 h 494098"/>
              <a:gd name="connsiteX19" fmla="*/ 176557 w 602089"/>
              <a:gd name="connsiteY19" fmla="*/ 408148 h 494098"/>
              <a:gd name="connsiteX20" fmla="*/ 119997 w 602089"/>
              <a:gd name="connsiteY20" fmla="*/ 386658 h 494098"/>
              <a:gd name="connsiteX21" fmla="*/ 92332 w 602089"/>
              <a:gd name="connsiteY21" fmla="*/ 320961 h 494098"/>
              <a:gd name="connsiteX22" fmla="*/ 536817 w 602089"/>
              <a:gd name="connsiteY22" fmla="*/ 137377 h 494098"/>
              <a:gd name="connsiteX23" fmla="*/ 465503 w 602089"/>
              <a:gd name="connsiteY23" fmla="*/ 174217 h 494098"/>
              <a:gd name="connsiteX24" fmla="*/ 399721 w 602089"/>
              <a:gd name="connsiteY24" fmla="*/ 213512 h 494098"/>
              <a:gd name="connsiteX25" fmla="*/ 412632 w 602089"/>
              <a:gd name="connsiteY25" fmla="*/ 257720 h 494098"/>
              <a:gd name="connsiteX26" fmla="*/ 421239 w 602089"/>
              <a:gd name="connsiteY26" fmla="*/ 272456 h 494098"/>
              <a:gd name="connsiteX27" fmla="*/ 442756 w 602089"/>
              <a:gd name="connsiteY27" fmla="*/ 266316 h 494098"/>
              <a:gd name="connsiteX28" fmla="*/ 536817 w 602089"/>
              <a:gd name="connsiteY28" fmla="*/ 217810 h 494098"/>
              <a:gd name="connsiteX29" fmla="*/ 331481 w 602089"/>
              <a:gd name="connsiteY29" fmla="*/ 82118 h 494098"/>
              <a:gd name="connsiteX30" fmla="*/ 306890 w 602089"/>
              <a:gd name="connsiteY30" fmla="*/ 109748 h 494098"/>
              <a:gd name="connsiteX31" fmla="*/ 264470 w 602089"/>
              <a:gd name="connsiteY31" fmla="*/ 179743 h 494098"/>
              <a:gd name="connsiteX32" fmla="*/ 314267 w 602089"/>
              <a:gd name="connsiteY32" fmla="*/ 250966 h 494098"/>
              <a:gd name="connsiteX33" fmla="*/ 340088 w 602089"/>
              <a:gd name="connsiteY33" fmla="*/ 126939 h 494098"/>
              <a:gd name="connsiteX34" fmla="*/ 389885 w 602089"/>
              <a:gd name="connsiteY34" fmla="*/ 103608 h 494098"/>
              <a:gd name="connsiteX35" fmla="*/ 473495 w 602089"/>
              <a:gd name="connsiteY35" fmla="*/ 82118 h 494098"/>
              <a:gd name="connsiteX36" fmla="*/ 92332 w 602089"/>
              <a:gd name="connsiteY36" fmla="*/ 82118 h 494098"/>
              <a:gd name="connsiteX37" fmla="*/ 92332 w 602089"/>
              <a:gd name="connsiteY37" fmla="*/ 131851 h 494098"/>
              <a:gd name="connsiteX38" fmla="*/ 92332 w 602089"/>
              <a:gd name="connsiteY38" fmla="*/ 132465 h 494098"/>
              <a:gd name="connsiteX39" fmla="*/ 163646 w 602089"/>
              <a:gd name="connsiteY39" fmla="*/ 236230 h 494098"/>
              <a:gd name="connsiteX40" fmla="*/ 214673 w 602089"/>
              <a:gd name="connsiteY40" fmla="*/ 301313 h 494098"/>
              <a:gd name="connsiteX41" fmla="*/ 238649 w 602089"/>
              <a:gd name="connsiteY41" fmla="*/ 305611 h 494098"/>
              <a:gd name="connsiteX42" fmla="*/ 179016 w 602089"/>
              <a:gd name="connsiteY42" fmla="*/ 181585 h 494098"/>
              <a:gd name="connsiteX43" fmla="*/ 238649 w 602089"/>
              <a:gd name="connsiteY43" fmla="*/ 100538 h 494098"/>
              <a:gd name="connsiteX44" fmla="*/ 271233 w 602089"/>
              <a:gd name="connsiteY44" fmla="*/ 82118 h 494098"/>
              <a:gd name="connsiteX45" fmla="*/ 322259 w 602089"/>
              <a:gd name="connsiteY45" fmla="*/ 29314 h 494098"/>
              <a:gd name="connsiteX46" fmla="*/ 298283 w 602089"/>
              <a:gd name="connsiteY46" fmla="*/ 79048 h 494098"/>
              <a:gd name="connsiteX47" fmla="*/ 297668 w 602089"/>
              <a:gd name="connsiteY47" fmla="*/ 80276 h 494098"/>
              <a:gd name="connsiteX48" fmla="*/ 245412 w 602089"/>
              <a:gd name="connsiteY48" fmla="*/ 115887 h 494098"/>
              <a:gd name="connsiteX49" fmla="*/ 195615 w 602089"/>
              <a:gd name="connsiteY49" fmla="*/ 182813 h 494098"/>
              <a:gd name="connsiteX50" fmla="*/ 262626 w 602089"/>
              <a:gd name="connsiteY50" fmla="*/ 302541 h 494098"/>
              <a:gd name="connsiteX51" fmla="*/ 266315 w 602089"/>
              <a:gd name="connsiteY51" fmla="*/ 309909 h 494098"/>
              <a:gd name="connsiteX52" fmla="*/ 262011 w 602089"/>
              <a:gd name="connsiteY52" fmla="*/ 316663 h 494098"/>
              <a:gd name="connsiteX53" fmla="*/ 207910 w 602089"/>
              <a:gd name="connsiteY53" fmla="*/ 316663 h 494098"/>
              <a:gd name="connsiteX54" fmla="*/ 148277 w 602089"/>
              <a:gd name="connsiteY54" fmla="*/ 242370 h 494098"/>
              <a:gd name="connsiteX55" fmla="*/ 38847 w 602089"/>
              <a:gd name="connsiteY55" fmla="*/ 136149 h 494098"/>
              <a:gd name="connsiteX56" fmla="*/ 89873 w 602089"/>
              <a:gd name="connsiteY56" fmla="*/ 200004 h 494098"/>
              <a:gd name="connsiteX57" fmla="*/ 106472 w 602089"/>
              <a:gd name="connsiteY57" fmla="*/ 283508 h 494098"/>
              <a:gd name="connsiteX58" fmla="*/ 131678 w 602089"/>
              <a:gd name="connsiteY58" fmla="*/ 374993 h 494098"/>
              <a:gd name="connsiteX59" fmla="*/ 176557 w 602089"/>
              <a:gd name="connsiteY59" fmla="*/ 391570 h 494098"/>
              <a:gd name="connsiteX60" fmla="*/ 462429 w 602089"/>
              <a:gd name="connsiteY60" fmla="*/ 391570 h 494098"/>
              <a:gd name="connsiteX61" fmla="*/ 585384 w 602089"/>
              <a:gd name="connsiteY61" fmla="*/ 190181 h 494098"/>
              <a:gd name="connsiteX62" fmla="*/ 447059 w 602089"/>
              <a:gd name="connsiteY62" fmla="*/ 281666 h 494098"/>
              <a:gd name="connsiteX63" fmla="*/ 418165 w 602089"/>
              <a:gd name="connsiteY63" fmla="*/ 290875 h 494098"/>
              <a:gd name="connsiteX64" fmla="*/ 416935 w 602089"/>
              <a:gd name="connsiteY64" fmla="*/ 290875 h 494098"/>
              <a:gd name="connsiteX65" fmla="*/ 364679 w 602089"/>
              <a:gd name="connsiteY65" fmla="*/ 321575 h 494098"/>
              <a:gd name="connsiteX66" fmla="*/ 372056 w 602089"/>
              <a:gd name="connsiteY66" fmla="*/ 328943 h 494098"/>
              <a:gd name="connsiteX67" fmla="*/ 376360 w 602089"/>
              <a:gd name="connsiteY67" fmla="*/ 339995 h 494098"/>
              <a:gd name="connsiteX68" fmla="*/ 365909 w 602089"/>
              <a:gd name="connsiteY68" fmla="*/ 343679 h 494098"/>
              <a:gd name="connsiteX69" fmla="*/ 348695 w 602089"/>
              <a:gd name="connsiteY69" fmla="*/ 320347 h 494098"/>
              <a:gd name="connsiteX70" fmla="*/ 405254 w 602089"/>
              <a:gd name="connsiteY70" fmla="*/ 277982 h 494098"/>
              <a:gd name="connsiteX71" fmla="*/ 399107 w 602089"/>
              <a:gd name="connsiteY71" fmla="*/ 266930 h 494098"/>
              <a:gd name="connsiteX72" fmla="*/ 384352 w 602089"/>
              <a:gd name="connsiteY72" fmla="*/ 207986 h 494098"/>
              <a:gd name="connsiteX73" fmla="*/ 461199 w 602089"/>
              <a:gd name="connsiteY73" fmla="*/ 158867 h 494098"/>
              <a:gd name="connsiteX74" fmla="*/ 567556 w 602089"/>
              <a:gd name="connsiteY74" fmla="*/ 31770 h 494098"/>
              <a:gd name="connsiteX75" fmla="*/ 389270 w 602089"/>
              <a:gd name="connsiteY75" fmla="*/ 120185 h 494098"/>
              <a:gd name="connsiteX76" fmla="*/ 351769 w 602089"/>
              <a:gd name="connsiteY76" fmla="*/ 137991 h 494098"/>
              <a:gd name="connsiteX77" fmla="*/ 332096 w 602089"/>
              <a:gd name="connsiteY77" fmla="*/ 260790 h 494098"/>
              <a:gd name="connsiteX78" fmla="*/ 329637 w 602089"/>
              <a:gd name="connsiteY78" fmla="*/ 267544 h 494098"/>
              <a:gd name="connsiteX79" fmla="*/ 322874 w 602089"/>
              <a:gd name="connsiteY79" fmla="*/ 270000 h 494098"/>
              <a:gd name="connsiteX80" fmla="*/ 247871 w 602089"/>
              <a:gd name="connsiteY80" fmla="*/ 179743 h 494098"/>
              <a:gd name="connsiteX81" fmla="*/ 295209 w 602089"/>
              <a:gd name="connsiteY81" fmla="*/ 98082 h 494098"/>
              <a:gd name="connsiteX82" fmla="*/ 328407 w 602089"/>
              <a:gd name="connsiteY82" fmla="*/ 47120 h 494098"/>
              <a:gd name="connsiteX83" fmla="*/ 322259 w 602089"/>
              <a:gd name="connsiteY83" fmla="*/ 29314 h 494098"/>
              <a:gd name="connsiteX84" fmla="*/ 310579 w 602089"/>
              <a:gd name="connsiteY84" fmla="*/ 1071 h 494098"/>
              <a:gd name="connsiteX85" fmla="*/ 320415 w 602089"/>
              <a:gd name="connsiteY85" fmla="*/ 2299 h 494098"/>
              <a:gd name="connsiteX86" fmla="*/ 345006 w 602089"/>
              <a:gd name="connsiteY86" fmla="*/ 46506 h 494098"/>
              <a:gd name="connsiteX87" fmla="*/ 340703 w 602089"/>
              <a:gd name="connsiteY87" fmla="*/ 66154 h 494098"/>
              <a:gd name="connsiteX88" fmla="*/ 500545 w 602089"/>
              <a:gd name="connsiteY88" fmla="*/ 66154 h 494098"/>
              <a:gd name="connsiteX89" fmla="*/ 567556 w 602089"/>
              <a:gd name="connsiteY89" fmla="*/ 7825 h 494098"/>
              <a:gd name="connsiteX90" fmla="*/ 576162 w 602089"/>
              <a:gd name="connsiteY90" fmla="*/ 5369 h 494098"/>
              <a:gd name="connsiteX91" fmla="*/ 581695 w 602089"/>
              <a:gd name="connsiteY91" fmla="*/ 11509 h 494098"/>
              <a:gd name="connsiteX92" fmla="*/ 553416 w 602089"/>
              <a:gd name="connsiteY92" fmla="*/ 120799 h 494098"/>
              <a:gd name="connsiteX93" fmla="*/ 553416 w 602089"/>
              <a:gd name="connsiteY93" fmla="*/ 121413 h 494098"/>
              <a:gd name="connsiteX94" fmla="*/ 553416 w 602089"/>
              <a:gd name="connsiteY94" fmla="*/ 202460 h 494098"/>
              <a:gd name="connsiteX95" fmla="*/ 582925 w 602089"/>
              <a:gd name="connsiteY95" fmla="*/ 163165 h 494098"/>
              <a:gd name="connsiteX96" fmla="*/ 590917 w 602089"/>
              <a:gd name="connsiteY96" fmla="*/ 158253 h 494098"/>
              <a:gd name="connsiteX97" fmla="*/ 598294 w 602089"/>
              <a:gd name="connsiteY97" fmla="*/ 165007 h 494098"/>
              <a:gd name="connsiteX98" fmla="*/ 553416 w 602089"/>
              <a:gd name="connsiteY98" fmla="*/ 326487 h 494098"/>
              <a:gd name="connsiteX99" fmla="*/ 553416 w 602089"/>
              <a:gd name="connsiteY99" fmla="*/ 433936 h 494098"/>
              <a:gd name="connsiteX100" fmla="*/ 545424 w 602089"/>
              <a:gd name="connsiteY100" fmla="*/ 441918 h 494098"/>
              <a:gd name="connsiteX101" fmla="*/ 84340 w 602089"/>
              <a:gd name="connsiteY101" fmla="*/ 441918 h 494098"/>
              <a:gd name="connsiteX102" fmla="*/ 75733 w 602089"/>
              <a:gd name="connsiteY102" fmla="*/ 433936 h 494098"/>
              <a:gd name="connsiteX103" fmla="*/ 75733 w 602089"/>
              <a:gd name="connsiteY103" fmla="*/ 223950 h 494098"/>
              <a:gd name="connsiteX104" fmla="*/ 79422 w 602089"/>
              <a:gd name="connsiteY104" fmla="*/ 217810 h 494098"/>
              <a:gd name="connsiteX105" fmla="*/ 75118 w 602089"/>
              <a:gd name="connsiteY105" fmla="*/ 206758 h 494098"/>
              <a:gd name="connsiteX106" fmla="*/ 5034 w 602089"/>
              <a:gd name="connsiteY106" fmla="*/ 134307 h 494098"/>
              <a:gd name="connsiteX107" fmla="*/ 116 w 602089"/>
              <a:gd name="connsiteY107" fmla="*/ 125097 h 494098"/>
              <a:gd name="connsiteX108" fmla="*/ 8722 w 602089"/>
              <a:gd name="connsiteY108" fmla="*/ 118343 h 494098"/>
              <a:gd name="connsiteX109" fmla="*/ 75733 w 602089"/>
              <a:gd name="connsiteY109" fmla="*/ 126325 h 494098"/>
              <a:gd name="connsiteX110" fmla="*/ 75733 w 602089"/>
              <a:gd name="connsiteY110" fmla="*/ 74136 h 494098"/>
              <a:gd name="connsiteX111" fmla="*/ 84340 w 602089"/>
              <a:gd name="connsiteY111" fmla="*/ 66154 h 494098"/>
              <a:gd name="connsiteX112" fmla="*/ 288447 w 602089"/>
              <a:gd name="connsiteY112" fmla="*/ 66154 h 494098"/>
              <a:gd name="connsiteX113" fmla="*/ 306890 w 602089"/>
              <a:gd name="connsiteY113" fmla="*/ 9667 h 494098"/>
              <a:gd name="connsiteX114" fmla="*/ 310579 w 602089"/>
              <a:gd name="connsiteY114" fmla="*/ 1071 h 4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2089" h="494098">
                <a:moveTo>
                  <a:pt x="265656" y="464617"/>
                </a:moveTo>
                <a:lnTo>
                  <a:pt x="265656" y="477515"/>
                </a:lnTo>
                <a:lnTo>
                  <a:pt x="373239" y="477515"/>
                </a:lnTo>
                <a:lnTo>
                  <a:pt x="373239" y="464617"/>
                </a:lnTo>
                <a:close/>
                <a:moveTo>
                  <a:pt x="257049" y="448034"/>
                </a:moveTo>
                <a:lnTo>
                  <a:pt x="381230" y="448034"/>
                </a:lnTo>
                <a:cubicBezTo>
                  <a:pt x="385534" y="448034"/>
                  <a:pt x="389222" y="451719"/>
                  <a:pt x="389222" y="456019"/>
                </a:cubicBezTo>
                <a:lnTo>
                  <a:pt x="389222" y="486114"/>
                </a:lnTo>
                <a:cubicBezTo>
                  <a:pt x="389222" y="490413"/>
                  <a:pt x="385534" y="494098"/>
                  <a:pt x="381230" y="494098"/>
                </a:cubicBezTo>
                <a:lnTo>
                  <a:pt x="257049" y="494098"/>
                </a:lnTo>
                <a:cubicBezTo>
                  <a:pt x="252746" y="494098"/>
                  <a:pt x="249057" y="490413"/>
                  <a:pt x="249057" y="486114"/>
                </a:cubicBezTo>
                <a:lnTo>
                  <a:pt x="249057" y="456019"/>
                </a:lnTo>
                <a:cubicBezTo>
                  <a:pt x="249057" y="451719"/>
                  <a:pt x="252746" y="448034"/>
                  <a:pt x="257049" y="448034"/>
                </a:cubicBezTo>
                <a:close/>
                <a:moveTo>
                  <a:pt x="92332" y="320961"/>
                </a:moveTo>
                <a:lnTo>
                  <a:pt x="92332" y="425340"/>
                </a:lnTo>
                <a:lnTo>
                  <a:pt x="536817" y="425340"/>
                </a:lnTo>
                <a:lnTo>
                  <a:pt x="536817" y="346135"/>
                </a:lnTo>
                <a:cubicBezTo>
                  <a:pt x="504234" y="383588"/>
                  <a:pt x="471650" y="405692"/>
                  <a:pt x="469806" y="406920"/>
                </a:cubicBezTo>
                <a:cubicBezTo>
                  <a:pt x="468576" y="407534"/>
                  <a:pt x="466732" y="408148"/>
                  <a:pt x="465503" y="408148"/>
                </a:cubicBezTo>
                <a:lnTo>
                  <a:pt x="176557" y="408148"/>
                </a:lnTo>
                <a:cubicBezTo>
                  <a:pt x="167950" y="408148"/>
                  <a:pt x="141514" y="408148"/>
                  <a:pt x="119997" y="386658"/>
                </a:cubicBezTo>
                <a:cubicBezTo>
                  <a:pt x="105242" y="371309"/>
                  <a:pt x="96021" y="349205"/>
                  <a:pt x="92332" y="320961"/>
                </a:cubicBezTo>
                <a:close/>
                <a:moveTo>
                  <a:pt x="536817" y="137377"/>
                </a:moveTo>
                <a:cubicBezTo>
                  <a:pt x="520218" y="152113"/>
                  <a:pt x="496856" y="165621"/>
                  <a:pt x="465503" y="174217"/>
                </a:cubicBezTo>
                <a:cubicBezTo>
                  <a:pt x="427386" y="185269"/>
                  <a:pt x="405254" y="198777"/>
                  <a:pt x="399721" y="213512"/>
                </a:cubicBezTo>
                <a:cubicBezTo>
                  <a:pt x="394188" y="228248"/>
                  <a:pt x="404640" y="244826"/>
                  <a:pt x="412632" y="257720"/>
                </a:cubicBezTo>
                <a:cubicBezTo>
                  <a:pt x="416320" y="263246"/>
                  <a:pt x="419394" y="268158"/>
                  <a:pt x="421239" y="272456"/>
                </a:cubicBezTo>
                <a:cubicBezTo>
                  <a:pt x="428001" y="270614"/>
                  <a:pt x="434764" y="268158"/>
                  <a:pt x="442756" y="266316"/>
                </a:cubicBezTo>
                <a:cubicBezTo>
                  <a:pt x="484561" y="254650"/>
                  <a:pt x="515300" y="236230"/>
                  <a:pt x="536817" y="217810"/>
                </a:cubicBezTo>
                <a:close/>
                <a:moveTo>
                  <a:pt x="331481" y="82118"/>
                </a:moveTo>
                <a:cubicBezTo>
                  <a:pt x="324104" y="91942"/>
                  <a:pt x="315497" y="100538"/>
                  <a:pt x="306890" y="109748"/>
                </a:cubicBezTo>
                <a:cubicBezTo>
                  <a:pt x="285988" y="130623"/>
                  <a:pt x="264470" y="152113"/>
                  <a:pt x="264470" y="179743"/>
                </a:cubicBezTo>
                <a:cubicBezTo>
                  <a:pt x="264470" y="228862"/>
                  <a:pt x="297054" y="245440"/>
                  <a:pt x="314267" y="250966"/>
                </a:cubicBezTo>
                <a:cubicBezTo>
                  <a:pt x="308120" y="193865"/>
                  <a:pt x="316726" y="152113"/>
                  <a:pt x="340088" y="126939"/>
                </a:cubicBezTo>
                <a:cubicBezTo>
                  <a:pt x="362220" y="102994"/>
                  <a:pt x="388655" y="103608"/>
                  <a:pt x="389885" y="103608"/>
                </a:cubicBezTo>
                <a:cubicBezTo>
                  <a:pt x="418779" y="106064"/>
                  <a:pt x="447674" y="96240"/>
                  <a:pt x="473495" y="82118"/>
                </a:cubicBezTo>
                <a:close/>
                <a:moveTo>
                  <a:pt x="92332" y="82118"/>
                </a:moveTo>
                <a:lnTo>
                  <a:pt x="92332" y="131851"/>
                </a:lnTo>
                <a:cubicBezTo>
                  <a:pt x="92332" y="131851"/>
                  <a:pt x="92332" y="132465"/>
                  <a:pt x="92332" y="132465"/>
                </a:cubicBezTo>
                <a:cubicBezTo>
                  <a:pt x="121227" y="146587"/>
                  <a:pt x="141514" y="176059"/>
                  <a:pt x="163646" y="236230"/>
                </a:cubicBezTo>
                <a:cubicBezTo>
                  <a:pt x="175942" y="270614"/>
                  <a:pt x="193156" y="292717"/>
                  <a:pt x="214673" y="301313"/>
                </a:cubicBezTo>
                <a:cubicBezTo>
                  <a:pt x="223280" y="304997"/>
                  <a:pt x="231887" y="305611"/>
                  <a:pt x="238649" y="305611"/>
                </a:cubicBezTo>
                <a:cubicBezTo>
                  <a:pt x="199303" y="273684"/>
                  <a:pt x="175327" y="225792"/>
                  <a:pt x="179016" y="181585"/>
                </a:cubicBezTo>
                <a:cubicBezTo>
                  <a:pt x="182090" y="144745"/>
                  <a:pt x="202992" y="115887"/>
                  <a:pt x="238649" y="100538"/>
                </a:cubicBezTo>
                <a:cubicBezTo>
                  <a:pt x="251560" y="95012"/>
                  <a:pt x="262626" y="88872"/>
                  <a:pt x="271233" y="82118"/>
                </a:cubicBezTo>
                <a:close/>
                <a:moveTo>
                  <a:pt x="322259" y="29314"/>
                </a:moveTo>
                <a:cubicBezTo>
                  <a:pt x="320415" y="43436"/>
                  <a:pt x="314267" y="61242"/>
                  <a:pt x="298283" y="79048"/>
                </a:cubicBezTo>
                <a:cubicBezTo>
                  <a:pt x="298283" y="79662"/>
                  <a:pt x="297668" y="79662"/>
                  <a:pt x="297668" y="80276"/>
                </a:cubicBezTo>
                <a:cubicBezTo>
                  <a:pt x="285988" y="93170"/>
                  <a:pt x="269389" y="105450"/>
                  <a:pt x="245412" y="115887"/>
                </a:cubicBezTo>
                <a:cubicBezTo>
                  <a:pt x="215288" y="128167"/>
                  <a:pt x="198074" y="152113"/>
                  <a:pt x="195615" y="182813"/>
                </a:cubicBezTo>
                <a:cubicBezTo>
                  <a:pt x="191926" y="226406"/>
                  <a:pt x="219591" y="275526"/>
                  <a:pt x="262626" y="302541"/>
                </a:cubicBezTo>
                <a:cubicBezTo>
                  <a:pt x="265085" y="304383"/>
                  <a:pt x="266929" y="306839"/>
                  <a:pt x="266315" y="309909"/>
                </a:cubicBezTo>
                <a:cubicBezTo>
                  <a:pt x="266315" y="312979"/>
                  <a:pt x="264470" y="315435"/>
                  <a:pt x="262011" y="316663"/>
                </a:cubicBezTo>
                <a:cubicBezTo>
                  <a:pt x="260782" y="317277"/>
                  <a:pt x="236805" y="328329"/>
                  <a:pt x="207910" y="316663"/>
                </a:cubicBezTo>
                <a:cubicBezTo>
                  <a:pt x="182704" y="305611"/>
                  <a:pt x="162417" y="281052"/>
                  <a:pt x="148277" y="242370"/>
                </a:cubicBezTo>
                <a:cubicBezTo>
                  <a:pt x="118153" y="160709"/>
                  <a:pt x="96021" y="141675"/>
                  <a:pt x="38847" y="136149"/>
                </a:cubicBezTo>
                <a:cubicBezTo>
                  <a:pt x="55445" y="149043"/>
                  <a:pt x="75733" y="169919"/>
                  <a:pt x="89873" y="200004"/>
                </a:cubicBezTo>
                <a:cubicBezTo>
                  <a:pt x="101554" y="225178"/>
                  <a:pt x="107087" y="252808"/>
                  <a:pt x="106472" y="283508"/>
                </a:cubicBezTo>
                <a:cubicBezTo>
                  <a:pt x="105857" y="326487"/>
                  <a:pt x="114464" y="357187"/>
                  <a:pt x="131678" y="374993"/>
                </a:cubicBezTo>
                <a:cubicBezTo>
                  <a:pt x="148277" y="391570"/>
                  <a:pt x="168565" y="391570"/>
                  <a:pt x="176557" y="391570"/>
                </a:cubicBezTo>
                <a:lnTo>
                  <a:pt x="462429" y="391570"/>
                </a:lnTo>
                <a:cubicBezTo>
                  <a:pt x="479028" y="379904"/>
                  <a:pt x="591532" y="295787"/>
                  <a:pt x="585384" y="190181"/>
                </a:cubicBezTo>
                <a:cubicBezTo>
                  <a:pt x="566941" y="216582"/>
                  <a:pt x="525136" y="260176"/>
                  <a:pt x="447059" y="281666"/>
                </a:cubicBezTo>
                <a:cubicBezTo>
                  <a:pt x="435993" y="285350"/>
                  <a:pt x="426157" y="287806"/>
                  <a:pt x="418165" y="290875"/>
                </a:cubicBezTo>
                <a:cubicBezTo>
                  <a:pt x="417550" y="290875"/>
                  <a:pt x="417550" y="290875"/>
                  <a:pt x="416935" y="290875"/>
                </a:cubicBezTo>
                <a:cubicBezTo>
                  <a:pt x="367138" y="308067"/>
                  <a:pt x="364679" y="320347"/>
                  <a:pt x="364679" y="321575"/>
                </a:cubicBezTo>
                <a:cubicBezTo>
                  <a:pt x="364679" y="324645"/>
                  <a:pt x="368368" y="327101"/>
                  <a:pt x="372056" y="328943"/>
                </a:cubicBezTo>
                <a:cubicBezTo>
                  <a:pt x="376360" y="330785"/>
                  <a:pt x="378204" y="335697"/>
                  <a:pt x="376360" y="339995"/>
                </a:cubicBezTo>
                <a:cubicBezTo>
                  <a:pt x="374515" y="343679"/>
                  <a:pt x="369597" y="346135"/>
                  <a:pt x="365909" y="343679"/>
                </a:cubicBezTo>
                <a:cubicBezTo>
                  <a:pt x="354228" y="338767"/>
                  <a:pt x="347465" y="330171"/>
                  <a:pt x="348695" y="320347"/>
                </a:cubicBezTo>
                <a:cubicBezTo>
                  <a:pt x="349310" y="304997"/>
                  <a:pt x="367753" y="291489"/>
                  <a:pt x="405254" y="277982"/>
                </a:cubicBezTo>
                <a:cubicBezTo>
                  <a:pt x="404025" y="274298"/>
                  <a:pt x="400951" y="270000"/>
                  <a:pt x="399107" y="266930"/>
                </a:cubicBezTo>
                <a:cubicBezTo>
                  <a:pt x="389270" y="251580"/>
                  <a:pt x="375745" y="230090"/>
                  <a:pt x="384352" y="207986"/>
                </a:cubicBezTo>
                <a:cubicBezTo>
                  <a:pt x="392344" y="187111"/>
                  <a:pt x="417550" y="171147"/>
                  <a:pt x="461199" y="158867"/>
                </a:cubicBezTo>
                <a:cubicBezTo>
                  <a:pt x="555875" y="131851"/>
                  <a:pt x="567556" y="63698"/>
                  <a:pt x="567556" y="31770"/>
                </a:cubicBezTo>
                <a:cubicBezTo>
                  <a:pt x="538046" y="61242"/>
                  <a:pt x="463658" y="126325"/>
                  <a:pt x="389270" y="120185"/>
                </a:cubicBezTo>
                <a:cubicBezTo>
                  <a:pt x="388655" y="120185"/>
                  <a:pt x="368368" y="119571"/>
                  <a:pt x="351769" y="137991"/>
                </a:cubicBezTo>
                <a:cubicBezTo>
                  <a:pt x="331481" y="161323"/>
                  <a:pt x="324104" y="203688"/>
                  <a:pt x="332096" y="260790"/>
                </a:cubicBezTo>
                <a:cubicBezTo>
                  <a:pt x="332096" y="263246"/>
                  <a:pt x="331481" y="265702"/>
                  <a:pt x="329637" y="267544"/>
                </a:cubicBezTo>
                <a:cubicBezTo>
                  <a:pt x="327792" y="269386"/>
                  <a:pt x="325333" y="270000"/>
                  <a:pt x="322874" y="270000"/>
                </a:cubicBezTo>
                <a:cubicBezTo>
                  <a:pt x="322259" y="270000"/>
                  <a:pt x="247871" y="260176"/>
                  <a:pt x="247871" y="179743"/>
                </a:cubicBezTo>
                <a:cubicBezTo>
                  <a:pt x="247871" y="145359"/>
                  <a:pt x="273077" y="120185"/>
                  <a:pt x="295209" y="98082"/>
                </a:cubicBezTo>
                <a:cubicBezTo>
                  <a:pt x="312423" y="80890"/>
                  <a:pt x="329022" y="63698"/>
                  <a:pt x="328407" y="47120"/>
                </a:cubicBezTo>
                <a:cubicBezTo>
                  <a:pt x="328407" y="41594"/>
                  <a:pt x="326563" y="35454"/>
                  <a:pt x="322259" y="29314"/>
                </a:cubicBezTo>
                <a:close/>
                <a:moveTo>
                  <a:pt x="310579" y="1071"/>
                </a:moveTo>
                <a:cubicBezTo>
                  <a:pt x="313653" y="-771"/>
                  <a:pt x="317341" y="-157"/>
                  <a:pt x="320415" y="2299"/>
                </a:cubicBezTo>
                <a:cubicBezTo>
                  <a:pt x="336399" y="17035"/>
                  <a:pt x="344391" y="31770"/>
                  <a:pt x="345006" y="46506"/>
                </a:cubicBezTo>
                <a:cubicBezTo>
                  <a:pt x="345006" y="53260"/>
                  <a:pt x="343162" y="60014"/>
                  <a:pt x="340703" y="66154"/>
                </a:cubicBezTo>
                <a:lnTo>
                  <a:pt x="500545" y="66154"/>
                </a:lnTo>
                <a:cubicBezTo>
                  <a:pt x="539276" y="39138"/>
                  <a:pt x="566941" y="8439"/>
                  <a:pt x="567556" y="7825"/>
                </a:cubicBezTo>
                <a:cubicBezTo>
                  <a:pt x="570015" y="5369"/>
                  <a:pt x="573089" y="4141"/>
                  <a:pt x="576162" y="5369"/>
                </a:cubicBezTo>
                <a:cubicBezTo>
                  <a:pt x="579236" y="5983"/>
                  <a:pt x="581081" y="8439"/>
                  <a:pt x="581695" y="11509"/>
                </a:cubicBezTo>
                <a:cubicBezTo>
                  <a:pt x="582310" y="12737"/>
                  <a:pt x="592761" y="71066"/>
                  <a:pt x="553416" y="120799"/>
                </a:cubicBezTo>
                <a:cubicBezTo>
                  <a:pt x="553416" y="120799"/>
                  <a:pt x="553416" y="121413"/>
                  <a:pt x="553416" y="121413"/>
                </a:cubicBezTo>
                <a:lnTo>
                  <a:pt x="553416" y="202460"/>
                </a:lnTo>
                <a:cubicBezTo>
                  <a:pt x="574318" y="180971"/>
                  <a:pt x="582925" y="163779"/>
                  <a:pt x="582925" y="163165"/>
                </a:cubicBezTo>
                <a:cubicBezTo>
                  <a:pt x="584155" y="160095"/>
                  <a:pt x="587843" y="158253"/>
                  <a:pt x="590917" y="158253"/>
                </a:cubicBezTo>
                <a:cubicBezTo>
                  <a:pt x="594606" y="158867"/>
                  <a:pt x="597680" y="161323"/>
                  <a:pt x="598294" y="165007"/>
                </a:cubicBezTo>
                <a:cubicBezTo>
                  <a:pt x="609975" y="217196"/>
                  <a:pt x="594606" y="272456"/>
                  <a:pt x="553416" y="326487"/>
                </a:cubicBezTo>
                <a:lnTo>
                  <a:pt x="553416" y="433936"/>
                </a:lnTo>
                <a:cubicBezTo>
                  <a:pt x="553416" y="438234"/>
                  <a:pt x="549727" y="441918"/>
                  <a:pt x="545424" y="441918"/>
                </a:cubicBezTo>
                <a:lnTo>
                  <a:pt x="84340" y="441918"/>
                </a:lnTo>
                <a:cubicBezTo>
                  <a:pt x="79422" y="441918"/>
                  <a:pt x="75733" y="438234"/>
                  <a:pt x="75733" y="433936"/>
                </a:cubicBezTo>
                <a:lnTo>
                  <a:pt x="75733" y="223950"/>
                </a:lnTo>
                <a:cubicBezTo>
                  <a:pt x="75733" y="221494"/>
                  <a:pt x="77577" y="219038"/>
                  <a:pt x="79422" y="217810"/>
                </a:cubicBezTo>
                <a:cubicBezTo>
                  <a:pt x="78192" y="214126"/>
                  <a:pt x="76348" y="210442"/>
                  <a:pt x="75118" y="206758"/>
                </a:cubicBezTo>
                <a:cubicBezTo>
                  <a:pt x="50527" y="155183"/>
                  <a:pt x="5649" y="134307"/>
                  <a:pt x="5034" y="134307"/>
                </a:cubicBezTo>
                <a:cubicBezTo>
                  <a:pt x="1345" y="132465"/>
                  <a:pt x="-499" y="128781"/>
                  <a:pt x="116" y="125097"/>
                </a:cubicBezTo>
                <a:cubicBezTo>
                  <a:pt x="1345" y="121413"/>
                  <a:pt x="5034" y="118343"/>
                  <a:pt x="8722" y="118343"/>
                </a:cubicBezTo>
                <a:cubicBezTo>
                  <a:pt x="35773" y="118957"/>
                  <a:pt x="57290" y="120799"/>
                  <a:pt x="75733" y="126325"/>
                </a:cubicBezTo>
                <a:lnTo>
                  <a:pt x="75733" y="74136"/>
                </a:lnTo>
                <a:cubicBezTo>
                  <a:pt x="75733" y="69838"/>
                  <a:pt x="79422" y="66154"/>
                  <a:pt x="84340" y="66154"/>
                </a:cubicBezTo>
                <a:lnTo>
                  <a:pt x="288447" y="66154"/>
                </a:lnTo>
                <a:cubicBezTo>
                  <a:pt x="311808" y="37910"/>
                  <a:pt x="306890" y="10281"/>
                  <a:pt x="306890" y="9667"/>
                </a:cubicBezTo>
                <a:cubicBezTo>
                  <a:pt x="305660" y="5983"/>
                  <a:pt x="307505" y="2913"/>
                  <a:pt x="310579" y="10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下箭头 49"/>
          <p:cNvSpPr/>
          <p:nvPr/>
        </p:nvSpPr>
        <p:spPr>
          <a:xfrm>
            <a:off x="5820092" y="3861048"/>
            <a:ext cx="596265" cy="521335"/>
          </a:xfrm>
          <a:prstGeom prst="downArrow">
            <a:avLst/>
          </a:prstGeom>
          <a:gradFill>
            <a:gsLst>
              <a:gs pos="0">
                <a:srgbClr val="0152D9"/>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物联监测系统概述</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8" name="图片 17"/>
          <p:cNvPicPr>
            <a:picLocks noChangeAspect="1"/>
          </p:cNvPicPr>
          <p:nvPr/>
        </p:nvPicPr>
        <p:blipFill>
          <a:blip r:embed="rId1"/>
          <a:srcRect l="11626"/>
          <a:stretch>
            <a:fillRect/>
          </a:stretch>
        </p:blipFill>
        <p:spPr>
          <a:xfrm>
            <a:off x="-2858" y="4367327"/>
            <a:ext cx="2360295" cy="1471295"/>
          </a:xfrm>
          <a:prstGeom prst="rect">
            <a:avLst/>
          </a:prstGeom>
        </p:spPr>
      </p:pic>
      <p:sp>
        <p:nvSpPr>
          <p:cNvPr id="21" name="文本框 4"/>
          <p:cNvSpPr txBox="1"/>
          <p:nvPr/>
        </p:nvSpPr>
        <p:spPr>
          <a:xfrm>
            <a:off x="226197" y="5965360"/>
            <a:ext cx="1902184"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粉尘监测预警</a:t>
            </a:r>
            <a:endPar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6"/>
          <p:cNvSpPr txBox="1"/>
          <p:nvPr/>
        </p:nvSpPr>
        <p:spPr>
          <a:xfrm>
            <a:off x="2250821" y="5965360"/>
            <a:ext cx="249146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金属熔融区域人员管控</a:t>
            </a:r>
            <a:endPar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3" name="图片 32"/>
          <p:cNvPicPr>
            <a:picLocks noChangeAspect="1"/>
          </p:cNvPicPr>
          <p:nvPr/>
        </p:nvPicPr>
        <p:blipFill>
          <a:blip r:embed="rId2"/>
          <a:stretch>
            <a:fillRect/>
          </a:stretch>
        </p:blipFill>
        <p:spPr>
          <a:xfrm>
            <a:off x="2463916" y="4367327"/>
            <a:ext cx="2296160" cy="1471295"/>
          </a:xfrm>
          <a:prstGeom prst="rect">
            <a:avLst/>
          </a:prstGeom>
        </p:spPr>
      </p:pic>
      <p:sp>
        <p:nvSpPr>
          <p:cNvPr id="34" name="文本框 9"/>
          <p:cNvSpPr txBox="1"/>
          <p:nvPr/>
        </p:nvSpPr>
        <p:spPr>
          <a:xfrm>
            <a:off x="4864726" y="5965360"/>
            <a:ext cx="249146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可燃气体监测</a:t>
            </a:r>
            <a:endPar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5" name="图片 34"/>
          <p:cNvPicPr>
            <a:picLocks noChangeAspect="1"/>
          </p:cNvPicPr>
          <p:nvPr/>
        </p:nvPicPr>
        <p:blipFill>
          <a:blip r:embed="rId3"/>
          <a:stretch>
            <a:fillRect/>
          </a:stretch>
        </p:blipFill>
        <p:spPr>
          <a:xfrm>
            <a:off x="4866555" y="4367327"/>
            <a:ext cx="2491740" cy="1471295"/>
          </a:xfrm>
          <a:prstGeom prst="rect">
            <a:avLst/>
          </a:prstGeom>
        </p:spPr>
      </p:pic>
      <p:sp>
        <p:nvSpPr>
          <p:cNvPr id="36" name="文本框 14"/>
          <p:cNvSpPr txBox="1"/>
          <p:nvPr/>
        </p:nvSpPr>
        <p:spPr>
          <a:xfrm>
            <a:off x="7478631" y="5965360"/>
            <a:ext cx="249146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指挥调度中心</a:t>
            </a:r>
            <a:endPar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7" name="图片 36"/>
          <p:cNvPicPr>
            <a:picLocks noChangeAspect="1"/>
          </p:cNvPicPr>
          <p:nvPr/>
        </p:nvPicPr>
        <p:blipFill rotWithShape="1">
          <a:blip r:embed="rId4"/>
          <a:srcRect t="5794" r="10777"/>
          <a:stretch>
            <a:fillRect/>
          </a:stretch>
        </p:blipFill>
        <p:spPr>
          <a:xfrm>
            <a:off x="9976167" y="4365104"/>
            <a:ext cx="2218690" cy="1475740"/>
          </a:xfrm>
          <a:prstGeom prst="rect">
            <a:avLst/>
          </a:prstGeom>
        </p:spPr>
      </p:pic>
      <p:sp>
        <p:nvSpPr>
          <p:cNvPr id="38" name="文本框 7"/>
          <p:cNvSpPr txBox="1"/>
          <p:nvPr/>
        </p:nvSpPr>
        <p:spPr>
          <a:xfrm>
            <a:off x="10092536" y="5965360"/>
            <a:ext cx="1985952"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AI</a:t>
            </a:r>
            <a:r>
              <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智能识别监测</a:t>
            </a:r>
            <a:endParaRPr lang="zh-CN" altLang="en-US" sz="1400" b="1"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文本框 23"/>
          <p:cNvSpPr txBox="1"/>
          <p:nvPr/>
        </p:nvSpPr>
        <p:spPr>
          <a:xfrm>
            <a:off x="1187808" y="2318528"/>
            <a:ext cx="2845683" cy="63446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2200"/>
              </a:lnSpc>
            </a:pPr>
            <a:r>
              <a:rPr lang="zh-CN" altLang="en-US" sz="1600" dirty="0">
                <a:solidFill>
                  <a:schemeClr val="bg2">
                    <a:lumMod val="25000"/>
                  </a:scheme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前端采集多维数据指标，硬件改造，硬件接入</a:t>
            </a:r>
            <a:endParaRPr lang="zh-CN" altLang="en-US" sz="1600" dirty="0">
              <a:solidFill>
                <a:schemeClr val="bg2">
                  <a:lumMod val="25000"/>
                </a:scheme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40" name="图片 39"/>
          <p:cNvPicPr>
            <a:picLocks noChangeAspect="1"/>
          </p:cNvPicPr>
          <p:nvPr/>
        </p:nvPicPr>
        <p:blipFill>
          <a:blip r:embed="rId5">
            <a:clrChange>
              <a:clrFrom>
                <a:srgbClr val="FFFFFF"/>
              </a:clrFrom>
              <a:clrTo>
                <a:srgbClr val="FFFFFF">
                  <a:alpha val="0"/>
                </a:srgbClr>
              </a:clrTo>
            </a:clrChange>
          </a:blip>
          <a:stretch>
            <a:fillRect/>
          </a:stretch>
        </p:blipFill>
        <p:spPr>
          <a:xfrm>
            <a:off x="5567362" y="1010948"/>
            <a:ext cx="1090930" cy="930275"/>
          </a:xfrm>
          <a:prstGeom prst="rect">
            <a:avLst/>
          </a:prstGeom>
        </p:spPr>
      </p:pic>
      <p:sp>
        <p:nvSpPr>
          <p:cNvPr id="41" name="文本框 12"/>
          <p:cNvSpPr txBox="1"/>
          <p:nvPr/>
        </p:nvSpPr>
        <p:spPr>
          <a:xfrm>
            <a:off x="2264092" y="1943763"/>
            <a:ext cx="641350" cy="36830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Arial" panose="020B0604020202020204" pitchFamily="34" charset="0"/>
                <a:ea typeface="微软雅黑" panose="020B0503020204020204" pitchFamily="34" charset="-122"/>
                <a:sym typeface="Arial" panose="020B0604020202020204" pitchFamily="34" charset="0"/>
              </a:rPr>
              <a:t>硬件</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42" name="文本框 26"/>
          <p:cNvSpPr txBox="1"/>
          <p:nvPr/>
        </p:nvSpPr>
        <p:spPr>
          <a:xfrm>
            <a:off x="4695548" y="2349008"/>
            <a:ext cx="2845683" cy="63446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2200"/>
              </a:lnSpc>
            </a:pPr>
            <a:r>
              <a:rPr lang="zh-CN" altLang="en-US" sz="1600" dirty="0">
                <a:solidFill>
                  <a:schemeClr val="bg2">
                    <a:lumMod val="25000"/>
                  </a:scheme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多维数据态势感知，数据清洗，预警报警模型配置</a:t>
            </a:r>
            <a:endParaRPr lang="zh-CN" altLang="en-US" sz="1600" dirty="0">
              <a:solidFill>
                <a:schemeClr val="bg2">
                  <a:lumMod val="25000"/>
                </a:scheme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3" name="文本框 28"/>
          <p:cNvSpPr txBox="1"/>
          <p:nvPr/>
        </p:nvSpPr>
        <p:spPr>
          <a:xfrm>
            <a:off x="5771832" y="1974243"/>
            <a:ext cx="64633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数据</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44" name="文本框 29"/>
          <p:cNvSpPr txBox="1"/>
          <p:nvPr/>
        </p:nvSpPr>
        <p:spPr>
          <a:xfrm>
            <a:off x="8147408" y="2349008"/>
            <a:ext cx="2845683" cy="6553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2200"/>
              </a:lnSpc>
            </a:pPr>
            <a:r>
              <a:rPr lang="zh-CN" altLang="en-US" sz="1600" dirty="0">
                <a:solidFill>
                  <a:schemeClr val="bg2">
                    <a:lumMod val="25000"/>
                  </a:scheme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支持多平台转发接入，基于用户需求快速落地平台功能场景</a:t>
            </a:r>
            <a:endParaRPr lang="zh-CN" altLang="en-US" sz="1600" dirty="0">
              <a:solidFill>
                <a:schemeClr val="bg2">
                  <a:lumMod val="25000"/>
                </a:scheme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5" name="文本框 31"/>
          <p:cNvSpPr txBox="1"/>
          <p:nvPr/>
        </p:nvSpPr>
        <p:spPr>
          <a:xfrm>
            <a:off x="9223692" y="1974243"/>
            <a:ext cx="641350" cy="36830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a:latin typeface="Arial" panose="020B0604020202020204" pitchFamily="34" charset="0"/>
                <a:ea typeface="微软雅黑" panose="020B0503020204020204" pitchFamily="34" charset="-122"/>
                <a:sym typeface="Arial" panose="020B0604020202020204" pitchFamily="34" charset="0"/>
              </a:rPr>
              <a:t>平台</a:t>
            </a:r>
            <a:endParaRPr lang="zh-CN" altLang="en-US" b="1">
              <a:latin typeface="Arial" panose="020B0604020202020204" pitchFamily="34" charset="0"/>
              <a:ea typeface="微软雅黑" panose="020B0503020204020204" pitchFamily="34" charset="-122"/>
              <a:sym typeface="Arial" panose="020B0604020202020204" pitchFamily="34" charset="0"/>
            </a:endParaRPr>
          </a:p>
        </p:txBody>
      </p:sp>
      <p:pic>
        <p:nvPicPr>
          <p:cNvPr id="46" name="图片 45"/>
          <p:cNvPicPr>
            <a:picLocks noChangeAspect="1"/>
          </p:cNvPicPr>
          <p:nvPr/>
        </p:nvPicPr>
        <p:blipFill>
          <a:blip r:embed="rId6">
            <a:clrChange>
              <a:clrFrom>
                <a:srgbClr val="FFFFFF"/>
              </a:clrFrom>
              <a:clrTo>
                <a:srgbClr val="FFFFFF">
                  <a:alpha val="0"/>
                </a:srgbClr>
              </a:clrTo>
            </a:clrChange>
          </a:blip>
          <a:stretch>
            <a:fillRect/>
          </a:stretch>
        </p:blipFill>
        <p:spPr>
          <a:xfrm>
            <a:off x="2161857" y="976023"/>
            <a:ext cx="897890" cy="930910"/>
          </a:xfrm>
          <a:prstGeom prst="rect">
            <a:avLst/>
          </a:prstGeom>
        </p:spPr>
      </p:pic>
      <p:pic>
        <p:nvPicPr>
          <p:cNvPr id="47" name="图片 46"/>
          <p:cNvPicPr>
            <a:picLocks noChangeAspect="1"/>
          </p:cNvPicPr>
          <p:nvPr/>
        </p:nvPicPr>
        <p:blipFill>
          <a:blip r:embed="rId7">
            <a:clrChange>
              <a:clrFrom>
                <a:srgbClr val="FFFFFF"/>
              </a:clrFrom>
              <a:clrTo>
                <a:srgbClr val="FFFFFF">
                  <a:alpha val="0"/>
                </a:srgbClr>
              </a:clrTo>
            </a:clrChange>
          </a:blip>
          <a:stretch>
            <a:fillRect/>
          </a:stretch>
        </p:blipFill>
        <p:spPr>
          <a:xfrm>
            <a:off x="9101772" y="965228"/>
            <a:ext cx="898525" cy="997585"/>
          </a:xfrm>
          <a:prstGeom prst="rect">
            <a:avLst/>
          </a:prstGeom>
        </p:spPr>
      </p:pic>
      <p:cxnSp>
        <p:nvCxnSpPr>
          <p:cNvPr id="48" name="直接连接符 47"/>
          <p:cNvCxnSpPr/>
          <p:nvPr/>
        </p:nvCxnSpPr>
        <p:spPr>
          <a:xfrm>
            <a:off x="4289742" y="1294158"/>
            <a:ext cx="0" cy="1543685"/>
          </a:xfrm>
          <a:prstGeom prst="line">
            <a:avLst/>
          </a:prstGeom>
          <a:ln>
            <a:solidFill>
              <a:srgbClr val="88BEE9">
                <a:alpha val="25000"/>
              </a:srgbClr>
            </a:solidFill>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445452" y="3133118"/>
            <a:ext cx="11309350" cy="893445"/>
          </a:xfrm>
          <a:prstGeom prst="rect">
            <a:avLst/>
          </a:prstGeom>
          <a:solidFill>
            <a:srgbClr val="B4CCF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endParaRPr lang="zh-CN" altLang="zh-CN"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0" name="文本框 37"/>
          <p:cNvSpPr txBox="1"/>
          <p:nvPr/>
        </p:nvSpPr>
        <p:spPr>
          <a:xfrm>
            <a:off x="841057" y="3176298"/>
            <a:ext cx="10518775" cy="7242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2600"/>
              </a:lnSpc>
            </a:pPr>
            <a:r>
              <a:rPr lang="zh-CN" altLang="zh-CN" sz="1600" b="1" dirty="0">
                <a:solidFill>
                  <a:srgbClr val="0152D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以“工业互联网</a:t>
            </a:r>
            <a:r>
              <a:rPr lang="en-US" altLang="zh-CN" sz="1600" b="1" dirty="0">
                <a:solidFill>
                  <a:srgbClr val="0152D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zh-CN" altLang="zh-CN" sz="1600" b="1" dirty="0">
                <a:solidFill>
                  <a:srgbClr val="0152D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信息化平台”的技术手段，</a:t>
            </a:r>
            <a:r>
              <a:rPr lang="zh-CN" altLang="en-US" sz="1600" b="1" dirty="0">
                <a:solidFill>
                  <a:srgbClr val="0152D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消除数据屏障，建设物联监测预警系统，通过数据采集、数据治理、模型建设，</a:t>
            </a:r>
            <a:r>
              <a:rPr lang="zh-CN" altLang="zh-CN" sz="1600" b="1" dirty="0">
                <a:solidFill>
                  <a:srgbClr val="0152D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提升预警预测水平，遏制事故发生。</a:t>
            </a:r>
            <a:endParaRPr lang="zh-CN" altLang="zh-CN" sz="1600" b="1" dirty="0">
              <a:solidFill>
                <a:srgbClr val="0152D9"/>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52" name="直接连接符 51"/>
          <p:cNvCxnSpPr/>
          <p:nvPr/>
        </p:nvCxnSpPr>
        <p:spPr>
          <a:xfrm>
            <a:off x="7843837" y="1294158"/>
            <a:ext cx="0" cy="1543685"/>
          </a:xfrm>
          <a:prstGeom prst="line">
            <a:avLst/>
          </a:prstGeom>
          <a:ln>
            <a:solidFill>
              <a:srgbClr val="88BEE9">
                <a:alpha val="25000"/>
              </a:srgbClr>
            </a:solidFill>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8"/>
          <a:srcRect l="3800" r="7221"/>
          <a:stretch>
            <a:fillRect/>
          </a:stretch>
        </p:blipFill>
        <p:spPr>
          <a:xfrm>
            <a:off x="7464774" y="4373961"/>
            <a:ext cx="2404915" cy="14580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18657" y="3424637"/>
            <a:ext cx="956532" cy="2602412"/>
          </a:xfrm>
          <a:prstGeom prst="roundRect">
            <a:avLst>
              <a:gd name="adj" fmla="val 4278"/>
            </a:avLst>
          </a:prstGeom>
          <a:solidFill>
            <a:srgbClr val="F8951E"/>
          </a:solidFill>
          <a:ln>
            <a:solidFill>
              <a:srgbClr val="F8951E"/>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服务流程</a:t>
            </a:r>
            <a:endPar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0" name="îŝḷíḑê"/>
          <p:cNvSpPr txBox="1"/>
          <p:nvPr/>
        </p:nvSpPr>
        <p:spPr>
          <a:xfrm>
            <a:off x="1054100" y="190500"/>
            <a:ext cx="1620957" cy="46166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服务内容</a:t>
            </a:r>
            <a:endParaRPr lang="zh-CN" altLang="en-US" sz="2400" b="1" dirty="0">
              <a:solidFill>
                <a:schemeClr val="accent1">
                  <a:lumMod val="50000"/>
                </a:schemeClr>
              </a:solidFill>
              <a:cs typeface="+mn-ea"/>
              <a:sym typeface="Arial" panose="020B0604020202020204" pitchFamily="34" charset="0"/>
            </a:endParaRPr>
          </a:p>
        </p:txBody>
      </p:sp>
      <p:sp>
        <p:nvSpPr>
          <p:cNvPr id="17" name="文本框 16"/>
          <p:cNvSpPr txBox="1"/>
          <p:nvPr/>
        </p:nvSpPr>
        <p:spPr>
          <a:xfrm>
            <a:off x="660400" y="988066"/>
            <a:ext cx="10858500" cy="873957"/>
          </a:xfrm>
          <a:prstGeom prst="rect">
            <a:avLst/>
          </a:prstGeom>
          <a:noFill/>
        </p:spPr>
        <p:txBody>
          <a:bodyPr wrap="square">
            <a:spAutoFit/>
          </a:bodyPr>
          <a:lstStyle/>
          <a:p>
            <a:pPr algn="just">
              <a:lnSpc>
                <a:spcPct val="150000"/>
              </a:lnSpc>
            </a:pPr>
            <a:r>
              <a:rPr lang="zh-CN" altLang="en-US"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通过物联监测系统，实现数据采集、远程传输和互联互通、实时监测，并输出预警信息，帮助</a:t>
            </a:r>
            <a:r>
              <a:rPr lang="zh-CN" altLang="zh-CN"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企业</a:t>
            </a:r>
            <a:r>
              <a:rPr lang="zh-CN" altLang="en-US"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提升现场安全监管能力</a:t>
            </a:r>
            <a:r>
              <a:rPr lang="zh-CN" altLang="zh-CN"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，将工作关口前移，</a:t>
            </a:r>
            <a:r>
              <a:rPr lang="zh-CN" altLang="en-US"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实现风险的提前预警与</a:t>
            </a:r>
            <a:r>
              <a:rPr lang="zh-CN" altLang="zh-CN"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监管可视化</a:t>
            </a:r>
            <a:r>
              <a:rPr lang="zh-CN" altLang="en-US"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endParaRPr lang="zh-CN" altLang="en-US"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 name="文本框 2"/>
          <p:cNvSpPr txBox="1"/>
          <p:nvPr/>
        </p:nvSpPr>
        <p:spPr>
          <a:xfrm>
            <a:off x="1299819" y="1872226"/>
            <a:ext cx="2945469" cy="568041"/>
          </a:xfrm>
          <a:prstGeom prst="rect">
            <a:avLst/>
          </a:prstGeom>
          <a:noFill/>
        </p:spPr>
        <p:txBody>
          <a:bodyPr wrap="square" anchor="ctr" anchorCtr="0">
            <a:spAutoFit/>
          </a:bodyPr>
          <a:lstStyle/>
          <a:p>
            <a:pPr algn="l">
              <a:lnSpc>
                <a:spcPct val="200000"/>
              </a:lnSpc>
            </a:pPr>
            <a:r>
              <a:rPr lang="zh-CN" altLang="en-US" b="1" kern="100"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物联设备安装</a:t>
            </a:r>
            <a:r>
              <a:rPr lang="en-US" altLang="zh-CN" b="1" kern="100"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zh-CN" altLang="en-US" b="1" kern="100"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利旧对接</a:t>
            </a:r>
            <a:endParaRPr lang="zh-CN" altLang="zh-CN" sz="18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 name="文本框 3"/>
          <p:cNvSpPr txBox="1"/>
          <p:nvPr/>
        </p:nvSpPr>
        <p:spPr>
          <a:xfrm>
            <a:off x="8474250" y="1884158"/>
            <a:ext cx="2395301" cy="568041"/>
          </a:xfrm>
          <a:prstGeom prst="rect">
            <a:avLst/>
          </a:prstGeom>
          <a:noFill/>
        </p:spPr>
        <p:txBody>
          <a:bodyPr wrap="square">
            <a:spAutoFit/>
          </a:bodyPr>
          <a:lstStyle/>
          <a:p>
            <a:pPr algn="l">
              <a:lnSpc>
                <a:spcPct val="200000"/>
              </a:lnSpc>
            </a:pPr>
            <a:r>
              <a:rPr lang="zh-CN" altLang="en-US" sz="1800" b="1" kern="100" dirty="0">
                <a:solidFill>
                  <a:srgbClr val="00000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云平台监测及预警</a:t>
            </a:r>
            <a:endParaRPr lang="zh-CN" altLang="zh-CN" sz="18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文本框 4"/>
          <p:cNvSpPr txBox="1"/>
          <p:nvPr/>
        </p:nvSpPr>
        <p:spPr>
          <a:xfrm>
            <a:off x="4741572" y="1872226"/>
            <a:ext cx="2480542" cy="568041"/>
          </a:xfrm>
          <a:prstGeom prst="rect">
            <a:avLst/>
          </a:prstGeom>
          <a:noFill/>
        </p:spPr>
        <p:txBody>
          <a:bodyPr wrap="square">
            <a:spAutoFit/>
          </a:bodyPr>
          <a:lstStyle/>
          <a:p>
            <a:pPr algn="l">
              <a:lnSpc>
                <a:spcPct val="200000"/>
              </a:lnSpc>
            </a:pPr>
            <a:r>
              <a:rPr lang="zh-CN" altLang="en-US" sz="1800" b="1" kern="100" dirty="0">
                <a:solidFill>
                  <a:srgbClr val="00000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数据汇集传输服务</a:t>
            </a:r>
            <a:endParaRPr lang="zh-CN" altLang="zh-CN" sz="18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6" name="直接连接符 5"/>
          <p:cNvCxnSpPr/>
          <p:nvPr/>
        </p:nvCxnSpPr>
        <p:spPr>
          <a:xfrm flipH="1">
            <a:off x="1031097" y="2141331"/>
            <a:ext cx="1" cy="8280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4438326" y="2141331"/>
            <a:ext cx="1" cy="8280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8220467" y="2141331"/>
            <a:ext cx="1" cy="8280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302370" y="2440215"/>
            <a:ext cx="2920923" cy="613373"/>
          </a:xfrm>
          <a:prstGeom prst="rect">
            <a:avLst/>
          </a:prstGeom>
          <a:noFill/>
        </p:spPr>
        <p:txBody>
          <a:bodyPr wrap="square">
            <a:spAutoFit/>
          </a:bodyPr>
          <a:lstStyle/>
          <a:p>
            <a:pPr>
              <a:lnSpc>
                <a:spcPct val="150000"/>
              </a:lnSpc>
            </a:pPr>
            <a:r>
              <a:rPr lang="zh-CN" altLang="en-US"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传感器、探头主机、</a:t>
            </a:r>
            <a:r>
              <a:rPr lang="en-US" altLang="zh-CN"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PLC</a:t>
            </a:r>
            <a:r>
              <a:rPr lang="zh-CN" altLang="en-US"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等物联传感设备的安装</a:t>
            </a:r>
            <a:r>
              <a:rPr lang="en-US" altLang="zh-CN"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改造</a:t>
            </a:r>
            <a:r>
              <a:rPr lang="en-US" altLang="zh-CN"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升级</a:t>
            </a:r>
            <a:endParaRPr lang="zh-CN" altLang="zh-CN"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p:nvPr/>
        </p:nvSpPr>
        <p:spPr>
          <a:xfrm>
            <a:off x="8507302" y="2450907"/>
            <a:ext cx="2169212" cy="613373"/>
          </a:xfrm>
          <a:prstGeom prst="rect">
            <a:avLst/>
          </a:prstGeom>
          <a:noFill/>
        </p:spPr>
        <p:txBody>
          <a:bodyPr wrap="square">
            <a:spAutoFit/>
          </a:bodyPr>
          <a:lstStyle/>
          <a:p>
            <a:pPr>
              <a:lnSpc>
                <a:spcPct val="150000"/>
              </a:lnSpc>
            </a:pPr>
            <a:r>
              <a:rPr lang="zh-CN" altLang="en-US"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通过云平台建立风险预警模型并对数据分析</a:t>
            </a:r>
            <a:endParaRPr lang="zh-CN" altLang="zh-CN"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nvSpPr>
        <p:spPr>
          <a:xfrm>
            <a:off x="4740775" y="2415326"/>
            <a:ext cx="2920924" cy="613373"/>
          </a:xfrm>
          <a:prstGeom prst="rect">
            <a:avLst/>
          </a:prstGeom>
          <a:noFill/>
        </p:spPr>
        <p:txBody>
          <a:bodyPr wrap="square">
            <a:spAutoFit/>
          </a:bodyPr>
          <a:lstStyle/>
          <a:p>
            <a:pPr>
              <a:lnSpc>
                <a:spcPct val="150000"/>
              </a:lnSpc>
            </a:pPr>
            <a:r>
              <a:rPr lang="zh-CN" altLang="en-US"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rPr>
              <a:t>通过物联盒子及智能网关对数据汇集传输，并将数据结构化处理</a:t>
            </a:r>
            <a:endParaRPr lang="zh-CN" altLang="zh-CN" sz="1200" dirty="0">
              <a:solidFill>
                <a:schemeClr val="accent6">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8" name="组合 57"/>
          <p:cNvGrpSpPr/>
          <p:nvPr/>
        </p:nvGrpSpPr>
        <p:grpSpPr>
          <a:xfrm>
            <a:off x="2425719" y="3439485"/>
            <a:ext cx="9107741" cy="2605336"/>
            <a:chOff x="804680" y="3453171"/>
            <a:chExt cx="9107741" cy="2605336"/>
          </a:xfrm>
        </p:grpSpPr>
        <p:sp>
          <p:nvSpPr>
            <p:cNvPr id="50" name="任意多边形: 形状 49"/>
            <p:cNvSpPr/>
            <p:nvPr/>
          </p:nvSpPr>
          <p:spPr>
            <a:xfrm>
              <a:off x="2741444" y="3453171"/>
              <a:ext cx="7170977" cy="439561"/>
            </a:xfrm>
            <a:custGeom>
              <a:avLst/>
              <a:gdLst>
                <a:gd name="connsiteX0" fmla="*/ 0 w 5636250"/>
                <a:gd name="connsiteY0" fmla="*/ 58075 h 580754"/>
                <a:gd name="connsiteX1" fmla="*/ 58075 w 5636250"/>
                <a:gd name="connsiteY1" fmla="*/ 0 h 580754"/>
                <a:gd name="connsiteX2" fmla="*/ 5578175 w 5636250"/>
                <a:gd name="connsiteY2" fmla="*/ 0 h 580754"/>
                <a:gd name="connsiteX3" fmla="*/ 5636250 w 5636250"/>
                <a:gd name="connsiteY3" fmla="*/ 58075 h 580754"/>
                <a:gd name="connsiteX4" fmla="*/ 5636250 w 5636250"/>
                <a:gd name="connsiteY4" fmla="*/ 522679 h 580754"/>
                <a:gd name="connsiteX5" fmla="*/ 5578175 w 5636250"/>
                <a:gd name="connsiteY5" fmla="*/ 580754 h 580754"/>
                <a:gd name="connsiteX6" fmla="*/ 58075 w 5636250"/>
                <a:gd name="connsiteY6" fmla="*/ 580754 h 580754"/>
                <a:gd name="connsiteX7" fmla="*/ 0 w 5636250"/>
                <a:gd name="connsiteY7" fmla="*/ 522679 h 580754"/>
                <a:gd name="connsiteX8" fmla="*/ 0 w 5636250"/>
                <a:gd name="connsiteY8" fmla="*/ 58075 h 5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6250" h="580754">
                  <a:moveTo>
                    <a:pt x="0" y="58075"/>
                  </a:moveTo>
                  <a:cubicBezTo>
                    <a:pt x="0" y="26001"/>
                    <a:pt x="26001" y="0"/>
                    <a:pt x="58075" y="0"/>
                  </a:cubicBezTo>
                  <a:lnTo>
                    <a:pt x="5578175" y="0"/>
                  </a:lnTo>
                  <a:cubicBezTo>
                    <a:pt x="5610249" y="0"/>
                    <a:pt x="5636250" y="26001"/>
                    <a:pt x="5636250" y="58075"/>
                  </a:cubicBezTo>
                  <a:lnTo>
                    <a:pt x="5636250" y="522679"/>
                  </a:lnTo>
                  <a:cubicBezTo>
                    <a:pt x="5636250" y="554753"/>
                    <a:pt x="5610249" y="580754"/>
                    <a:pt x="5578175" y="580754"/>
                  </a:cubicBezTo>
                  <a:lnTo>
                    <a:pt x="58075" y="580754"/>
                  </a:lnTo>
                  <a:cubicBezTo>
                    <a:pt x="26001" y="580754"/>
                    <a:pt x="0" y="554753"/>
                    <a:pt x="0" y="522679"/>
                  </a:cubicBezTo>
                  <a:lnTo>
                    <a:pt x="0" y="58075"/>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590" tIns="85590" rIns="85590" bIns="8559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800100">
                <a:lnSpc>
                  <a:spcPct val="100000"/>
                </a:lnSpc>
                <a:spcBef>
                  <a:spcPct val="0"/>
                </a:spcBef>
                <a:spcAft>
                  <a:spcPct val="35000"/>
                </a:spcAft>
                <a:buNone/>
              </a:pPr>
              <a:r>
                <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rPr>
                <a:t>评估企业现有装置和设备状况，沟通所需改造或升级的设备规格、数量及信息</a:t>
              </a:r>
              <a:endPar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形状 51"/>
            <p:cNvSpPr/>
            <p:nvPr/>
          </p:nvSpPr>
          <p:spPr>
            <a:xfrm>
              <a:off x="2741444" y="4176659"/>
              <a:ext cx="7170977" cy="439561"/>
            </a:xfrm>
            <a:custGeom>
              <a:avLst/>
              <a:gdLst>
                <a:gd name="connsiteX0" fmla="*/ 0 w 5610859"/>
                <a:gd name="connsiteY0" fmla="*/ 58075 h 580754"/>
                <a:gd name="connsiteX1" fmla="*/ 58075 w 5610859"/>
                <a:gd name="connsiteY1" fmla="*/ 0 h 580754"/>
                <a:gd name="connsiteX2" fmla="*/ 5552784 w 5610859"/>
                <a:gd name="connsiteY2" fmla="*/ 0 h 580754"/>
                <a:gd name="connsiteX3" fmla="*/ 5610859 w 5610859"/>
                <a:gd name="connsiteY3" fmla="*/ 58075 h 580754"/>
                <a:gd name="connsiteX4" fmla="*/ 5610859 w 5610859"/>
                <a:gd name="connsiteY4" fmla="*/ 522679 h 580754"/>
                <a:gd name="connsiteX5" fmla="*/ 5552784 w 5610859"/>
                <a:gd name="connsiteY5" fmla="*/ 580754 h 580754"/>
                <a:gd name="connsiteX6" fmla="*/ 58075 w 5610859"/>
                <a:gd name="connsiteY6" fmla="*/ 580754 h 580754"/>
                <a:gd name="connsiteX7" fmla="*/ 0 w 5610859"/>
                <a:gd name="connsiteY7" fmla="*/ 522679 h 580754"/>
                <a:gd name="connsiteX8" fmla="*/ 0 w 5610859"/>
                <a:gd name="connsiteY8" fmla="*/ 58075 h 5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0859" h="580754">
                  <a:moveTo>
                    <a:pt x="0" y="58075"/>
                  </a:moveTo>
                  <a:cubicBezTo>
                    <a:pt x="0" y="26001"/>
                    <a:pt x="26001" y="0"/>
                    <a:pt x="58075" y="0"/>
                  </a:cubicBezTo>
                  <a:lnTo>
                    <a:pt x="5552784" y="0"/>
                  </a:lnTo>
                  <a:cubicBezTo>
                    <a:pt x="5584858" y="0"/>
                    <a:pt x="5610859" y="26001"/>
                    <a:pt x="5610859" y="58075"/>
                  </a:cubicBezTo>
                  <a:lnTo>
                    <a:pt x="5610859" y="522679"/>
                  </a:lnTo>
                  <a:cubicBezTo>
                    <a:pt x="5610859" y="554753"/>
                    <a:pt x="5584858" y="580754"/>
                    <a:pt x="5552784" y="580754"/>
                  </a:cubicBezTo>
                  <a:lnTo>
                    <a:pt x="58075" y="580754"/>
                  </a:lnTo>
                  <a:cubicBezTo>
                    <a:pt x="26001" y="580754"/>
                    <a:pt x="0" y="554753"/>
                    <a:pt x="0" y="522679"/>
                  </a:cubicBezTo>
                  <a:lnTo>
                    <a:pt x="0" y="58075"/>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590" tIns="85590" rIns="85590" bIns="8559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800100">
                <a:lnSpc>
                  <a:spcPct val="90000"/>
                </a:lnSpc>
                <a:spcBef>
                  <a:spcPct val="0"/>
                </a:spcBef>
                <a:spcAft>
                  <a:spcPct val="35000"/>
                </a:spcAft>
                <a:buNone/>
              </a:pPr>
              <a:r>
                <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rPr>
                <a:t>确认现场新增、改造、升级设备数量、数据交互协议等技术方案</a:t>
              </a:r>
              <a:endPar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形状 53"/>
            <p:cNvSpPr/>
            <p:nvPr/>
          </p:nvSpPr>
          <p:spPr>
            <a:xfrm>
              <a:off x="2741444" y="4897803"/>
              <a:ext cx="7170977" cy="439561"/>
            </a:xfrm>
            <a:custGeom>
              <a:avLst/>
              <a:gdLst>
                <a:gd name="connsiteX0" fmla="*/ 0 w 5636250"/>
                <a:gd name="connsiteY0" fmla="*/ 58075 h 580754"/>
                <a:gd name="connsiteX1" fmla="*/ 58075 w 5636250"/>
                <a:gd name="connsiteY1" fmla="*/ 0 h 580754"/>
                <a:gd name="connsiteX2" fmla="*/ 5578175 w 5636250"/>
                <a:gd name="connsiteY2" fmla="*/ 0 h 580754"/>
                <a:gd name="connsiteX3" fmla="*/ 5636250 w 5636250"/>
                <a:gd name="connsiteY3" fmla="*/ 58075 h 580754"/>
                <a:gd name="connsiteX4" fmla="*/ 5636250 w 5636250"/>
                <a:gd name="connsiteY4" fmla="*/ 522679 h 580754"/>
                <a:gd name="connsiteX5" fmla="*/ 5578175 w 5636250"/>
                <a:gd name="connsiteY5" fmla="*/ 580754 h 580754"/>
                <a:gd name="connsiteX6" fmla="*/ 58075 w 5636250"/>
                <a:gd name="connsiteY6" fmla="*/ 580754 h 580754"/>
                <a:gd name="connsiteX7" fmla="*/ 0 w 5636250"/>
                <a:gd name="connsiteY7" fmla="*/ 522679 h 580754"/>
                <a:gd name="connsiteX8" fmla="*/ 0 w 5636250"/>
                <a:gd name="connsiteY8" fmla="*/ 58075 h 5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6250" h="580754">
                  <a:moveTo>
                    <a:pt x="0" y="58075"/>
                  </a:moveTo>
                  <a:cubicBezTo>
                    <a:pt x="0" y="26001"/>
                    <a:pt x="26001" y="0"/>
                    <a:pt x="58075" y="0"/>
                  </a:cubicBezTo>
                  <a:lnTo>
                    <a:pt x="5578175" y="0"/>
                  </a:lnTo>
                  <a:cubicBezTo>
                    <a:pt x="5610249" y="0"/>
                    <a:pt x="5636250" y="26001"/>
                    <a:pt x="5636250" y="58075"/>
                  </a:cubicBezTo>
                  <a:lnTo>
                    <a:pt x="5636250" y="522679"/>
                  </a:lnTo>
                  <a:cubicBezTo>
                    <a:pt x="5636250" y="554753"/>
                    <a:pt x="5610249" y="580754"/>
                    <a:pt x="5578175" y="580754"/>
                  </a:cubicBezTo>
                  <a:lnTo>
                    <a:pt x="58075" y="580754"/>
                  </a:lnTo>
                  <a:cubicBezTo>
                    <a:pt x="26001" y="580754"/>
                    <a:pt x="0" y="554753"/>
                    <a:pt x="0" y="522679"/>
                  </a:cubicBezTo>
                  <a:lnTo>
                    <a:pt x="0" y="58075"/>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590" tIns="85590" rIns="85590" bIns="8559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800100">
                <a:lnSpc>
                  <a:spcPct val="90000"/>
                </a:lnSpc>
                <a:spcBef>
                  <a:spcPct val="0"/>
                </a:spcBef>
                <a:spcAft>
                  <a:spcPct val="35000"/>
                </a:spcAft>
                <a:buNone/>
              </a:pPr>
              <a:r>
                <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rPr>
                <a:t>现场安装调试设备，数据对接</a:t>
              </a:r>
              <a:endPar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任意多边形: 形状 55"/>
            <p:cNvSpPr/>
            <p:nvPr/>
          </p:nvSpPr>
          <p:spPr>
            <a:xfrm>
              <a:off x="2741444" y="5618946"/>
              <a:ext cx="7170977" cy="439561"/>
            </a:xfrm>
            <a:custGeom>
              <a:avLst/>
              <a:gdLst>
                <a:gd name="connsiteX0" fmla="*/ 0 w 5636250"/>
                <a:gd name="connsiteY0" fmla="*/ 58075 h 580754"/>
                <a:gd name="connsiteX1" fmla="*/ 58075 w 5636250"/>
                <a:gd name="connsiteY1" fmla="*/ 0 h 580754"/>
                <a:gd name="connsiteX2" fmla="*/ 5578175 w 5636250"/>
                <a:gd name="connsiteY2" fmla="*/ 0 h 580754"/>
                <a:gd name="connsiteX3" fmla="*/ 5636250 w 5636250"/>
                <a:gd name="connsiteY3" fmla="*/ 58075 h 580754"/>
                <a:gd name="connsiteX4" fmla="*/ 5636250 w 5636250"/>
                <a:gd name="connsiteY4" fmla="*/ 522679 h 580754"/>
                <a:gd name="connsiteX5" fmla="*/ 5578175 w 5636250"/>
                <a:gd name="connsiteY5" fmla="*/ 580754 h 580754"/>
                <a:gd name="connsiteX6" fmla="*/ 58075 w 5636250"/>
                <a:gd name="connsiteY6" fmla="*/ 580754 h 580754"/>
                <a:gd name="connsiteX7" fmla="*/ 0 w 5636250"/>
                <a:gd name="connsiteY7" fmla="*/ 522679 h 580754"/>
                <a:gd name="connsiteX8" fmla="*/ 0 w 5636250"/>
                <a:gd name="connsiteY8" fmla="*/ 58075 h 5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6250" h="580754">
                  <a:moveTo>
                    <a:pt x="0" y="58075"/>
                  </a:moveTo>
                  <a:cubicBezTo>
                    <a:pt x="0" y="26001"/>
                    <a:pt x="26001" y="0"/>
                    <a:pt x="58075" y="0"/>
                  </a:cubicBezTo>
                  <a:lnTo>
                    <a:pt x="5578175" y="0"/>
                  </a:lnTo>
                  <a:cubicBezTo>
                    <a:pt x="5610249" y="0"/>
                    <a:pt x="5636250" y="26001"/>
                    <a:pt x="5636250" y="58075"/>
                  </a:cubicBezTo>
                  <a:lnTo>
                    <a:pt x="5636250" y="522679"/>
                  </a:lnTo>
                  <a:cubicBezTo>
                    <a:pt x="5636250" y="554753"/>
                    <a:pt x="5610249" y="580754"/>
                    <a:pt x="5578175" y="580754"/>
                  </a:cubicBezTo>
                  <a:lnTo>
                    <a:pt x="58075" y="580754"/>
                  </a:lnTo>
                  <a:cubicBezTo>
                    <a:pt x="26001" y="580754"/>
                    <a:pt x="0" y="554753"/>
                    <a:pt x="0" y="522679"/>
                  </a:cubicBezTo>
                  <a:lnTo>
                    <a:pt x="0" y="58075"/>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590" tIns="85590" rIns="85590" bIns="85590" numCol="1" spcCol="1270" anchor="ctr" anchorCtr="0">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800100">
                <a:lnSpc>
                  <a:spcPct val="90000"/>
                </a:lnSpc>
                <a:spcBef>
                  <a:spcPct val="0"/>
                </a:spcBef>
                <a:spcAft>
                  <a:spcPct val="35000"/>
                </a:spcAft>
                <a:buNone/>
              </a:pPr>
              <a:r>
                <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rPr>
                <a:t>数据传输至云端，并进行后续预警预测分析</a:t>
              </a:r>
              <a:endParaRPr lang="zh-CN" altLang="en-US" sz="1600" kern="1200" dirty="0">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57" name="图示 56"/>
            <p:cNvGraphicFramePr/>
            <p:nvPr/>
          </p:nvGraphicFramePr>
          <p:xfrm>
            <a:off x="804680" y="3453171"/>
            <a:ext cx="1778315" cy="26024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sp>
        <p:nvSpPr>
          <p:cNvPr id="60" name="图形 5"/>
          <p:cNvSpPr/>
          <p:nvPr/>
        </p:nvSpPr>
        <p:spPr>
          <a:xfrm flipH="1">
            <a:off x="1251775" y="3975247"/>
            <a:ext cx="1304727" cy="1530888"/>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dirty="0">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5251268" y="966289"/>
            <a:ext cx="6262927" cy="5002711"/>
            <a:chOff x="4376584" y="1289175"/>
            <a:chExt cx="7137612" cy="4844925"/>
          </a:xfrm>
        </p:grpSpPr>
        <p:sp useBgFill="1">
          <p:nvSpPr>
            <p:cNvPr id="16" name="矩形: 圆角 15"/>
            <p:cNvSpPr/>
            <p:nvPr/>
          </p:nvSpPr>
          <p:spPr>
            <a:xfrm>
              <a:off x="8075364" y="1289175"/>
              <a:ext cx="3438832" cy="4844925"/>
            </a:xfrm>
            <a:prstGeom prst="roundRect">
              <a:avLst>
                <a:gd name="adj" fmla="val 3340"/>
              </a:avLst>
            </a:prstGeom>
            <a:ln w="12700">
              <a:gradFill>
                <a:gsLst>
                  <a:gs pos="0">
                    <a:schemeClr val="accent1">
                      <a:lumMod val="5000"/>
                      <a:lumOff val="95000"/>
                    </a:schemeClr>
                  </a:gs>
                  <a:gs pos="100000">
                    <a:srgbClr val="0070C0"/>
                  </a:gs>
                </a:gsLst>
                <a:lin ang="5400000" scaled="1"/>
              </a:gradFill>
            </a:ln>
            <a:effectLst>
              <a:outerShdw blurRad="177800" dist="38100" dir="5400000" algn="t" rotWithShape="0">
                <a:srgbClr val="0070C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useBgFill="1">
          <p:nvSpPr>
            <p:cNvPr id="17" name="矩形: 圆角 16"/>
            <p:cNvSpPr/>
            <p:nvPr/>
          </p:nvSpPr>
          <p:spPr>
            <a:xfrm>
              <a:off x="4376584" y="1289175"/>
              <a:ext cx="3438832" cy="4844925"/>
            </a:xfrm>
            <a:prstGeom prst="roundRect">
              <a:avLst>
                <a:gd name="adj" fmla="val 3340"/>
              </a:avLst>
            </a:prstGeom>
            <a:ln w="12700">
              <a:gradFill>
                <a:gsLst>
                  <a:gs pos="0">
                    <a:schemeClr val="accent1">
                      <a:lumMod val="5000"/>
                      <a:lumOff val="95000"/>
                    </a:schemeClr>
                  </a:gs>
                  <a:gs pos="100000">
                    <a:srgbClr val="0070C0"/>
                  </a:gs>
                </a:gsLst>
                <a:lin ang="5400000" scaled="1"/>
              </a:gradFill>
            </a:ln>
            <a:effectLst>
              <a:outerShdw blurRad="177800" dist="38100" dir="5400000" algn="t" rotWithShape="0">
                <a:srgbClr val="0070C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组合 26"/>
          <p:cNvGrpSpPr/>
          <p:nvPr/>
        </p:nvGrpSpPr>
        <p:grpSpPr>
          <a:xfrm>
            <a:off x="770187" y="1753903"/>
            <a:ext cx="4084201" cy="1824765"/>
            <a:chOff x="1445341" y="1318117"/>
            <a:chExt cx="4084201" cy="1824765"/>
          </a:xfrm>
        </p:grpSpPr>
        <p:sp>
          <p:nvSpPr>
            <p:cNvPr id="24" name="矩形: 圆角 23"/>
            <p:cNvSpPr/>
            <p:nvPr/>
          </p:nvSpPr>
          <p:spPr>
            <a:xfrm>
              <a:off x="1522026" y="1318117"/>
              <a:ext cx="783714" cy="307858"/>
            </a:xfrm>
            <a:prstGeom prst="roundRect">
              <a:avLst>
                <a:gd name="adj" fmla="val 50000"/>
              </a:avLst>
            </a:prstGeom>
            <a:solidFill>
              <a:srgbClr val="FFC000"/>
            </a:solidFill>
            <a:ln>
              <a:solidFill>
                <a:schemeClr val="bg1"/>
              </a:solidFill>
            </a:ln>
            <a:effectLst>
              <a:outerShdw blurRad="190500" sx="102000" sy="102000" algn="ctr" rotWithShape="0">
                <a:srgbClr val="FFC00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01</a:t>
              </a:r>
              <a:endParaRPr kumimoji="0" lang="zh-CN" altLang="en-US"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120"/>
            <p:cNvSpPr txBox="1"/>
            <p:nvPr/>
          </p:nvSpPr>
          <p:spPr>
            <a:xfrm>
              <a:off x="1472060" y="1692298"/>
              <a:ext cx="215788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场景模型化还原</a:t>
              </a:r>
              <a:endParaRPr kumimoji="0" lang="zh-CN" altLang="en-US" b="1" i="0" u="none" strike="noStrike" kern="1200" cap="none" spc="0" normalizeH="0" baseline="0"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文本框 121"/>
            <p:cNvSpPr txBox="1"/>
            <p:nvPr/>
          </p:nvSpPr>
          <p:spPr>
            <a:xfrm>
              <a:off x="1445341" y="1986475"/>
              <a:ext cx="4084201" cy="1156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通过对特定场景的进行建模还原，可结合物联监测、信息化系统进行实时展示现场情况，也可进行视频制作用于培训教育等场景</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组合 36"/>
          <p:cNvGrpSpPr/>
          <p:nvPr/>
        </p:nvGrpSpPr>
        <p:grpSpPr>
          <a:xfrm>
            <a:off x="770187" y="3978381"/>
            <a:ext cx="4084201" cy="1824765"/>
            <a:chOff x="1445341" y="1318117"/>
            <a:chExt cx="4084201" cy="1824765"/>
          </a:xfrm>
        </p:grpSpPr>
        <p:sp>
          <p:nvSpPr>
            <p:cNvPr id="38" name="矩形: 圆角 37"/>
            <p:cNvSpPr/>
            <p:nvPr/>
          </p:nvSpPr>
          <p:spPr>
            <a:xfrm>
              <a:off x="1522026" y="1318117"/>
              <a:ext cx="783714" cy="307858"/>
            </a:xfrm>
            <a:prstGeom prst="roundRect">
              <a:avLst>
                <a:gd name="adj" fmla="val 50000"/>
              </a:avLst>
            </a:prstGeom>
            <a:solidFill>
              <a:srgbClr val="FFC000"/>
            </a:solidFill>
            <a:ln>
              <a:solidFill>
                <a:schemeClr val="bg1"/>
              </a:solidFill>
            </a:ln>
            <a:effectLst>
              <a:outerShdw blurRad="190500" sx="102000" sy="102000" algn="ctr" rotWithShape="0">
                <a:srgbClr val="FFC00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02</a:t>
              </a:r>
              <a:endParaRPr kumimoji="0" lang="zh-CN" altLang="en-US" sz="2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120"/>
            <p:cNvSpPr txBox="1"/>
            <p:nvPr/>
          </p:nvSpPr>
          <p:spPr>
            <a:xfrm>
              <a:off x="1472060" y="1692298"/>
              <a:ext cx="215788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rPr>
                <a:t>数据建模</a:t>
              </a:r>
              <a:endParaRPr kumimoji="0" lang="zh-CN" altLang="en-US" b="1" i="0" u="none" strike="noStrike" kern="1200" cap="none" spc="0" normalizeH="0" baseline="0"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文本框 121"/>
            <p:cNvSpPr txBox="1"/>
            <p:nvPr/>
          </p:nvSpPr>
          <p:spPr>
            <a:xfrm>
              <a:off x="1445341" y="1986475"/>
              <a:ext cx="4084201" cy="1156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通过对特定数据进行建模，结合数据治理技术、</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AI</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技术与信息化平台，可进行持续深度分析，输出特定报告等内容</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5" name="矩形: 圆角 54"/>
          <p:cNvSpPr/>
          <p:nvPr/>
        </p:nvSpPr>
        <p:spPr>
          <a:xfrm>
            <a:off x="5781023" y="1310539"/>
            <a:ext cx="2037951" cy="400333"/>
          </a:xfrm>
          <a:prstGeom prst="roundRect">
            <a:avLst>
              <a:gd name="adj" fmla="val 50000"/>
            </a:avLst>
          </a:prstGeom>
          <a:gradFill flip="none" rotWithShape="1">
            <a:gsLst>
              <a:gs pos="0">
                <a:srgbClr val="00B0F0"/>
              </a:gs>
              <a:gs pos="72000">
                <a:srgbClr val="0070C0"/>
              </a:gs>
            </a:gsLst>
            <a:lin ang="18900000" scaled="1"/>
            <a:tileRect/>
          </a:gradFill>
          <a:ln>
            <a:noFill/>
          </a:ln>
          <a:effectLst>
            <a:outerShdw blurRad="190500" sx="102000" sy="102000" algn="ctr" rotWithShape="0">
              <a:srgbClr val="0070C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场景建模举例</a:t>
            </a:r>
            <a:endPar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矩形: 圆角 55"/>
          <p:cNvSpPr/>
          <p:nvPr/>
        </p:nvSpPr>
        <p:spPr>
          <a:xfrm>
            <a:off x="8986510" y="1310539"/>
            <a:ext cx="2037951" cy="400333"/>
          </a:xfrm>
          <a:prstGeom prst="roundRect">
            <a:avLst>
              <a:gd name="adj" fmla="val 50000"/>
            </a:avLst>
          </a:prstGeom>
          <a:gradFill flip="none" rotWithShape="1">
            <a:gsLst>
              <a:gs pos="0">
                <a:srgbClr val="00B0F0"/>
              </a:gs>
              <a:gs pos="72000">
                <a:srgbClr val="0070C0"/>
              </a:gs>
            </a:gsLst>
            <a:lin ang="18900000" scaled="1"/>
            <a:tileRect/>
          </a:gradFill>
          <a:ln>
            <a:noFill/>
          </a:ln>
          <a:effectLst>
            <a:outerShdw blurRad="190500" sx="102000" sy="102000" algn="ctr" rotWithShape="0">
              <a:srgbClr val="0070C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数据建模举例</a:t>
            </a:r>
            <a:endPar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120"/>
          <p:cNvSpPr txBox="1"/>
          <p:nvPr/>
        </p:nvSpPr>
        <p:spPr>
          <a:xfrm>
            <a:off x="5393382" y="1977761"/>
            <a:ext cx="2813232" cy="29292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30000"/>
              </a:lnSpc>
              <a:spcBef>
                <a:spcPts val="600"/>
              </a:spcBef>
              <a:spcAft>
                <a:spcPts val="600"/>
              </a:spcAft>
              <a:buClrTx/>
              <a:buSzTx/>
              <a:defRPr/>
            </a:pPr>
            <a:r>
              <a:rPr kumimoji="0" lang="zh-CN" altLang="en-US" sz="1600" b="1" i="0" u="none" strike="noStrike" kern="1200" cap="none" spc="0" normalizeH="0" baseline="0"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rPr>
              <a:t>全景模型：</a:t>
            </a:r>
            <a:r>
              <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基于现场环境拍摄后，生成全景模型，可应用于巡检、培训等</a:t>
            </a:r>
            <a:endParaRPr kumimoji="0" lang="en-US" altLang="zh-CN"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R="0" lvl="0" algn="l" defTabSz="914400" rtl="0" eaLnBrk="1" fontAlgn="auto" latinLnBrk="0" hangingPunct="1">
              <a:lnSpc>
                <a:spcPct val="130000"/>
              </a:lnSpc>
              <a:spcBef>
                <a:spcPts val="600"/>
              </a:spcBef>
              <a:spcAft>
                <a:spcPts val="600"/>
              </a:spcAft>
              <a:buClrTx/>
              <a:buSzTx/>
              <a:defRPr/>
            </a:pPr>
            <a:r>
              <a:rPr lang="en-US" altLang="zh-CN"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2D</a:t>
            </a:r>
            <a:r>
              <a:rPr lang="zh-CN" altLang="en-US"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3D</a:t>
            </a:r>
            <a:r>
              <a:rPr lang="zh-CN" altLang="en-US"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模型：</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视实际需求可反映设备、生产环境等真实情况</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marR="0" lvl="0" algn="l" defTabSz="914400" rtl="0" eaLnBrk="1" fontAlgn="auto" latinLnBrk="0" hangingPunct="1">
              <a:lnSpc>
                <a:spcPct val="130000"/>
              </a:lnSpc>
              <a:spcBef>
                <a:spcPts val="600"/>
              </a:spcBef>
              <a:spcAft>
                <a:spcPts val="600"/>
              </a:spcAft>
              <a:buClrTx/>
              <a:buSzTx/>
              <a:defRPr/>
            </a:pPr>
            <a:r>
              <a:rPr lang="zh-CN" altLang="en-US"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动画建模：</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可呈现动态生产过程模型样式</a:t>
            </a:r>
            <a:endParaRPr kumimoji="0" lang="zh-CN" altLang="en-US" sz="1600" b="1" i="0" u="none" strike="noStrike" kern="1200" cap="none" spc="0" normalizeH="0" baseline="0"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20"/>
          <p:cNvSpPr txBox="1"/>
          <p:nvPr/>
        </p:nvSpPr>
        <p:spPr>
          <a:xfrm>
            <a:off x="8694477" y="1961622"/>
            <a:ext cx="2742722" cy="277531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30000"/>
              </a:lnSpc>
              <a:spcBef>
                <a:spcPts val="600"/>
              </a:spcBef>
              <a:spcAft>
                <a:spcPts val="600"/>
              </a:spcAft>
              <a:buClrTx/>
              <a:buSzTx/>
              <a:defRPr/>
            </a:pPr>
            <a:r>
              <a:rPr kumimoji="0" lang="zh-CN" altLang="en-US" sz="1600" b="1" i="0" u="none" strike="noStrike" kern="1200" cap="none" spc="0" normalizeH="0" baseline="0"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rPr>
              <a:t>风险预警模型：</a:t>
            </a:r>
            <a:r>
              <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可以按照模型输出预警，最简单的如超阈值报警</a:t>
            </a:r>
            <a:endParaRPr kumimoji="0" lang="en-US" altLang="zh-CN"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R="0" lvl="0" algn="l" defTabSz="914400" rtl="0" eaLnBrk="1" fontAlgn="auto" latinLnBrk="0" hangingPunct="1">
              <a:lnSpc>
                <a:spcPct val="130000"/>
              </a:lnSpc>
              <a:spcBef>
                <a:spcPts val="600"/>
              </a:spcBef>
              <a:spcAft>
                <a:spcPts val="600"/>
              </a:spcAft>
              <a:buClrTx/>
              <a:buSzTx/>
              <a:defRPr/>
            </a:pPr>
            <a:r>
              <a:rPr lang="zh-CN" altLang="en-US"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数据分析报告</a:t>
            </a:r>
            <a:r>
              <a:rPr lang="en-US" altLang="zh-CN"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b="1" dirty="0">
                <a:gradFill>
                  <a:gsLst>
                    <a:gs pos="0">
                      <a:srgbClr val="00B0F0"/>
                    </a:gs>
                    <a:gs pos="100000">
                      <a:srgbClr val="0070C0"/>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模型：</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通过对各类数据分析，可按照需求输出特定模式的分析结果，如重点关注设备分析报告，决策支持</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p:cNvSpPr txBox="1"/>
          <p:nvPr/>
        </p:nvSpPr>
        <p:spPr>
          <a:xfrm>
            <a:off x="1054100" y="190500"/>
            <a:ext cx="3017416"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建模技术</a:t>
            </a:r>
            <a:r>
              <a:rPr lang="en-US" alt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îŝḷíḑê"/>
          <p:cNvSpPr txBox="1"/>
          <p:nvPr/>
        </p:nvSpPr>
        <p:spPr>
          <a:xfrm>
            <a:off x="1054100" y="190500"/>
            <a:ext cx="1620957" cy="46166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系统呈现</a:t>
            </a:r>
            <a:endParaRPr lang="zh-CN" altLang="en-US" sz="2400" b="1" dirty="0">
              <a:solidFill>
                <a:schemeClr val="accent1">
                  <a:lumMod val="50000"/>
                </a:schemeClr>
              </a:solidFill>
              <a:cs typeface="+mn-ea"/>
              <a:sym typeface="Arial" panose="020B0604020202020204" pitchFamily="34" charset="0"/>
            </a:endParaRPr>
          </a:p>
        </p:txBody>
      </p:sp>
      <p:sp>
        <p:nvSpPr>
          <p:cNvPr id="22" name="iṥļïḓê"/>
          <p:cNvSpPr/>
          <p:nvPr/>
        </p:nvSpPr>
        <p:spPr>
          <a:xfrm>
            <a:off x="911424" y="1160038"/>
            <a:ext cx="6334125" cy="1030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1400" b="1" dirty="0">
                <a:solidFill>
                  <a:schemeClr val="tx1"/>
                </a:solidFill>
                <a:latin typeface="Arial" panose="020B0604020202020204" pitchFamily="34" charset="0"/>
                <a:ea typeface="微软雅黑" panose="020B0503020204020204" pitchFamily="34" charset="-122"/>
                <a:sym typeface="Arial" panose="020B0604020202020204" pitchFamily="34" charset="0"/>
              </a:rPr>
              <a:t>将现场传感器、手机移动端、</a:t>
            </a:r>
            <a:r>
              <a:rPr kumimoji="1" lang="en-US" altLang="zh-CN" sz="1400" b="1" dirty="0">
                <a:solidFill>
                  <a:schemeClr val="tx1"/>
                </a:solidFill>
                <a:latin typeface="Arial" panose="020B0604020202020204" pitchFamily="34" charset="0"/>
                <a:ea typeface="微软雅黑" panose="020B0503020204020204" pitchFamily="34" charset="-122"/>
                <a:sym typeface="Arial" panose="020B0604020202020204" pitchFamily="34" charset="0"/>
              </a:rPr>
              <a:t>PC</a:t>
            </a:r>
            <a:r>
              <a:rPr kumimoji="1" lang="zh-CN" altLang="en-US" sz="1400" b="1" dirty="0">
                <a:solidFill>
                  <a:schemeClr val="tx1"/>
                </a:solidFill>
                <a:latin typeface="Arial" panose="020B0604020202020204" pitchFamily="34" charset="0"/>
                <a:ea typeface="微软雅黑" panose="020B0503020204020204" pitchFamily="34" charset="-122"/>
                <a:sym typeface="Arial" panose="020B0604020202020204" pitchFamily="34" charset="0"/>
              </a:rPr>
              <a:t>端、物联设备、监控设备等终端设备采集到的数据通过无线或有线的形式，传输至全流程云平台，并将航拍模型、</a:t>
            </a:r>
            <a:r>
              <a:rPr kumimoji="1" lang="en-US" altLang="zh-CN" sz="1400" b="1" dirty="0">
                <a:solidFill>
                  <a:schemeClr val="tx1"/>
                </a:solidFill>
                <a:latin typeface="Arial" panose="020B0604020202020204" pitchFamily="34" charset="0"/>
                <a:ea typeface="微软雅黑" panose="020B0503020204020204" pitchFamily="34" charset="-122"/>
                <a:sym typeface="Arial" panose="020B0604020202020204" pitchFamily="34" charset="0"/>
              </a:rPr>
              <a:t>3D</a:t>
            </a:r>
            <a:r>
              <a:rPr kumimoji="1" lang="zh-CN" altLang="en-US" sz="1400" b="1" dirty="0">
                <a:solidFill>
                  <a:schemeClr val="tx1"/>
                </a:solidFill>
                <a:latin typeface="Arial" panose="020B0604020202020204" pitchFamily="34" charset="0"/>
                <a:ea typeface="微软雅黑" panose="020B0503020204020204" pitchFamily="34" charset="-122"/>
                <a:sym typeface="Arial" panose="020B0604020202020204" pitchFamily="34" charset="0"/>
              </a:rPr>
              <a:t>模型、与物联监测风险模型建立预警映射关系，进行在线实时预警多场景监测监管。</a:t>
            </a:r>
            <a:endParaRPr kumimoji="1" lang="zh-CN" altLang="en-US" sz="14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6"/>
          <p:cNvSpPr txBox="1"/>
          <p:nvPr/>
        </p:nvSpPr>
        <p:spPr>
          <a:xfrm>
            <a:off x="1200785" y="5740782"/>
            <a:ext cx="204511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rgbClr val="2F5597"/>
                </a:solidFill>
                <a:latin typeface="Arial" panose="020B0604020202020204" pitchFamily="34" charset="0"/>
                <a:ea typeface="微软雅黑" panose="020B0503020204020204" pitchFamily="34" charset="-122"/>
                <a:sym typeface="Arial" panose="020B0604020202020204" pitchFamily="34" charset="0"/>
              </a:rPr>
              <a:t>物联监测预警平台</a:t>
            </a:r>
            <a:endParaRPr lang="zh-CN" altLang="en-US" dirty="0">
              <a:solidFill>
                <a:srgbClr val="2F5597"/>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9"/>
          <p:cNvSpPr txBox="1"/>
          <p:nvPr/>
        </p:nvSpPr>
        <p:spPr>
          <a:xfrm>
            <a:off x="3621087" y="5786948"/>
            <a:ext cx="2148449"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Arial" panose="020B0604020202020204" pitchFamily="34" charset="0"/>
                <a:ea typeface="微软雅黑" panose="020B0503020204020204" pitchFamily="34" charset="-122"/>
                <a:sym typeface="Arial" panose="020B0604020202020204" pitchFamily="34" charset="0"/>
              </a:rPr>
              <a:t>航拍建模</a:t>
            </a:r>
            <a:r>
              <a:rPr lang="en-US" altLang="zh-CN" sz="1200" dirty="0">
                <a:latin typeface="Arial" panose="020B0604020202020204" pitchFamily="34" charset="0"/>
                <a:ea typeface="微软雅黑" panose="020B0503020204020204" pitchFamily="34" charset="-122"/>
                <a:sym typeface="Arial" panose="020B0604020202020204" pitchFamily="34" charset="0"/>
              </a:rPr>
              <a:t>+3D</a:t>
            </a:r>
            <a:r>
              <a:rPr lang="zh-CN" altLang="en-US" sz="1200" dirty="0">
                <a:latin typeface="Arial" panose="020B0604020202020204" pitchFamily="34" charset="0"/>
                <a:ea typeface="微软雅黑" panose="020B0503020204020204" pitchFamily="34" charset="-122"/>
                <a:sym typeface="Arial" panose="020B0604020202020204" pitchFamily="34" charset="0"/>
              </a:rPr>
              <a:t>建模</a:t>
            </a:r>
            <a:r>
              <a:rPr lang="en-US" altLang="zh-CN" sz="1200" dirty="0">
                <a:latin typeface="Arial" panose="020B0604020202020204" pitchFamily="34" charset="0"/>
                <a:ea typeface="微软雅黑" panose="020B0503020204020204" pitchFamily="34" charset="-122"/>
                <a:sym typeface="Arial" panose="020B0604020202020204" pitchFamily="34" charset="0"/>
              </a:rPr>
              <a:t>+</a:t>
            </a:r>
            <a:r>
              <a:rPr lang="zh-CN" altLang="en-US" sz="1200" dirty="0">
                <a:latin typeface="Arial" panose="020B0604020202020204" pitchFamily="34" charset="0"/>
                <a:ea typeface="微软雅黑" panose="020B0503020204020204" pitchFamily="34" charset="-122"/>
                <a:sym typeface="Arial" panose="020B0604020202020204" pitchFamily="34" charset="0"/>
              </a:rPr>
              <a:t>物联监测</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12"/>
          <p:cNvSpPr txBox="1"/>
          <p:nvPr/>
        </p:nvSpPr>
        <p:spPr>
          <a:xfrm>
            <a:off x="8904312" y="3038359"/>
            <a:ext cx="204511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无人机航拍建模</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13"/>
          <p:cNvSpPr txBox="1"/>
          <p:nvPr/>
        </p:nvSpPr>
        <p:spPr>
          <a:xfrm>
            <a:off x="9088980" y="5740782"/>
            <a:ext cx="204511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车间</a:t>
            </a:r>
            <a:r>
              <a:rPr lang="en-US" altLang="zh-CN" dirty="0">
                <a:latin typeface="Arial" panose="020B0604020202020204" pitchFamily="34" charset="0"/>
                <a:ea typeface="微软雅黑" panose="020B0503020204020204" pitchFamily="34" charset="-122"/>
                <a:sym typeface="Arial" panose="020B0604020202020204" pitchFamily="34" charset="0"/>
              </a:rPr>
              <a:t>3D</a:t>
            </a:r>
            <a:r>
              <a:rPr lang="zh-CN" altLang="en-US" dirty="0">
                <a:latin typeface="Arial" panose="020B0604020202020204" pitchFamily="34" charset="0"/>
                <a:ea typeface="微软雅黑" panose="020B0503020204020204" pitchFamily="34" charset="-122"/>
                <a:sym typeface="Arial" panose="020B0604020202020204" pitchFamily="34" charset="0"/>
              </a:rPr>
              <a:t>建模</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31" name="图片 30"/>
          <p:cNvPicPr>
            <a:picLocks noChangeAspect="1"/>
          </p:cNvPicPr>
          <p:nvPr/>
        </p:nvPicPr>
        <p:blipFill>
          <a:blip r:embed="rId1"/>
          <a:stretch>
            <a:fillRect/>
          </a:stretch>
        </p:blipFill>
        <p:spPr>
          <a:xfrm>
            <a:off x="1011163" y="2708920"/>
            <a:ext cx="5084837" cy="2797897"/>
          </a:xfrm>
          <a:prstGeom prst="rect">
            <a:avLst/>
          </a:prstGeom>
        </p:spPr>
      </p:pic>
      <p:pic>
        <p:nvPicPr>
          <p:cNvPr id="33" name="图片 32"/>
          <p:cNvPicPr>
            <a:picLocks noChangeAspect="1"/>
          </p:cNvPicPr>
          <p:nvPr/>
        </p:nvPicPr>
        <p:blipFill>
          <a:blip r:embed="rId2"/>
          <a:stretch>
            <a:fillRect/>
          </a:stretch>
        </p:blipFill>
        <p:spPr>
          <a:xfrm>
            <a:off x="8284002" y="1087169"/>
            <a:ext cx="3284605" cy="1951190"/>
          </a:xfrm>
          <a:prstGeom prst="rect">
            <a:avLst/>
          </a:prstGeom>
        </p:spPr>
      </p:pic>
      <p:pic>
        <p:nvPicPr>
          <p:cNvPr id="35" name="图片 34"/>
          <p:cNvPicPr>
            <a:picLocks noChangeAspect="1"/>
          </p:cNvPicPr>
          <p:nvPr/>
        </p:nvPicPr>
        <p:blipFill>
          <a:blip r:embed="rId3"/>
          <a:stretch>
            <a:fillRect/>
          </a:stretch>
        </p:blipFill>
        <p:spPr>
          <a:xfrm>
            <a:off x="8284002" y="3588708"/>
            <a:ext cx="3284605" cy="2007259"/>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7"/>
          <p:cNvSpPr txBox="1"/>
          <p:nvPr/>
        </p:nvSpPr>
        <p:spPr>
          <a:xfrm>
            <a:off x="490855" y="5190320"/>
            <a:ext cx="2586240" cy="646331"/>
          </a:xfrm>
          <a:prstGeom prst="rect">
            <a:avLst/>
          </a:prstGeom>
          <a:noFill/>
        </p:spPr>
        <p:txBody>
          <a:bodyPr wrap="square">
            <a:spAutoFit/>
          </a:bodyPr>
          <a:lstStyle>
            <a:defPPr>
              <a:defRPr lang="zh-CN"/>
            </a:def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分级配置报警预警规则，关键人推送</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object 8"/>
          <p:cNvSpPr txBox="1"/>
          <p:nvPr/>
        </p:nvSpPr>
        <p:spPr>
          <a:xfrm>
            <a:off x="490854" y="3891948"/>
            <a:ext cx="2586240" cy="646331"/>
          </a:xfrm>
          <a:prstGeom prst="rect">
            <a:avLst/>
          </a:prstGeom>
          <a:noFill/>
        </p:spPr>
        <p:txBody>
          <a:bodyPr wrap="square">
            <a:spAutoFit/>
          </a:bodyPr>
          <a:lstStyle>
            <a:defPPr>
              <a:defRPr lang="zh-CN"/>
            </a:def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高危状况报警，消息秒级推送</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object 9"/>
          <p:cNvSpPr txBox="1"/>
          <p:nvPr/>
        </p:nvSpPr>
        <p:spPr>
          <a:xfrm>
            <a:off x="490855" y="2707446"/>
            <a:ext cx="2586240" cy="369332"/>
          </a:xfrm>
          <a:prstGeom prst="rect">
            <a:avLst/>
          </a:prstGeom>
          <a:noFill/>
        </p:spPr>
        <p:txBody>
          <a:bodyPr wrap="square">
            <a:spAutoFit/>
          </a:bodyPr>
          <a:lstStyle>
            <a:defPPr>
              <a:defRPr lang="zh-CN"/>
            </a:def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实时安全管理智能监测</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5" name="组合 34"/>
          <p:cNvGrpSpPr/>
          <p:nvPr/>
        </p:nvGrpSpPr>
        <p:grpSpPr>
          <a:xfrm>
            <a:off x="3117377" y="2612077"/>
            <a:ext cx="560070" cy="560070"/>
            <a:chOff x="2437018" y="2654410"/>
            <a:chExt cx="560070" cy="560070"/>
          </a:xfrm>
        </p:grpSpPr>
        <p:sp>
          <p:nvSpPr>
            <p:cNvPr id="9" name="object 10"/>
            <p:cNvSpPr/>
            <p:nvPr/>
          </p:nvSpPr>
          <p:spPr>
            <a:xfrm>
              <a:off x="2437018" y="2654410"/>
              <a:ext cx="560070" cy="560070"/>
            </a:xfrm>
            <a:custGeom>
              <a:avLst/>
              <a:gdLst/>
              <a:ahLst/>
              <a:cxnLst/>
              <a:rect l="l" t="t" r="r" b="b"/>
              <a:pathLst>
                <a:path w="560070" h="560070">
                  <a:moveTo>
                    <a:pt x="279522" y="560070"/>
                  </a:moveTo>
                  <a:lnTo>
                    <a:pt x="234098" y="556404"/>
                  </a:lnTo>
                  <a:lnTo>
                    <a:pt x="191010" y="545793"/>
                  </a:lnTo>
                  <a:lnTo>
                    <a:pt x="150837" y="528813"/>
                  </a:lnTo>
                  <a:lnTo>
                    <a:pt x="114158" y="506039"/>
                  </a:lnTo>
                  <a:lnTo>
                    <a:pt x="81555" y="478050"/>
                  </a:lnTo>
                  <a:lnTo>
                    <a:pt x="53608" y="445420"/>
                  </a:lnTo>
                  <a:lnTo>
                    <a:pt x="30897" y="408727"/>
                  </a:lnTo>
                  <a:lnTo>
                    <a:pt x="14004" y="368548"/>
                  </a:lnTo>
                  <a:lnTo>
                    <a:pt x="3511" y="325458"/>
                  </a:lnTo>
                  <a:lnTo>
                    <a:pt x="0" y="280035"/>
                  </a:lnTo>
                  <a:lnTo>
                    <a:pt x="864" y="257067"/>
                  </a:lnTo>
                  <a:lnTo>
                    <a:pt x="7960" y="212738"/>
                  </a:lnTo>
                  <a:lnTo>
                    <a:pt x="21732" y="171032"/>
                  </a:lnTo>
                  <a:lnTo>
                    <a:pt x="41605" y="132523"/>
                  </a:lnTo>
                  <a:lnTo>
                    <a:pt x="67000" y="97790"/>
                  </a:lnTo>
                  <a:lnTo>
                    <a:pt x="97338" y="67408"/>
                  </a:lnTo>
                  <a:lnTo>
                    <a:pt x="132042" y="41955"/>
                  </a:lnTo>
                  <a:lnTo>
                    <a:pt x="170532" y="22006"/>
                  </a:lnTo>
                  <a:lnTo>
                    <a:pt x="212229" y="8138"/>
                  </a:lnTo>
                  <a:lnTo>
                    <a:pt x="256555" y="928"/>
                  </a:lnTo>
                  <a:lnTo>
                    <a:pt x="279522" y="0"/>
                  </a:lnTo>
                  <a:lnTo>
                    <a:pt x="302489" y="928"/>
                  </a:lnTo>
                  <a:lnTo>
                    <a:pt x="346819" y="8138"/>
                  </a:lnTo>
                  <a:lnTo>
                    <a:pt x="388529" y="22008"/>
                  </a:lnTo>
                  <a:lnTo>
                    <a:pt x="427041" y="41960"/>
                  </a:lnTo>
                  <a:lnTo>
                    <a:pt x="461779" y="67420"/>
                  </a:lnTo>
                  <a:lnTo>
                    <a:pt x="492165" y="97811"/>
                  </a:lnTo>
                  <a:lnTo>
                    <a:pt x="517621" y="132558"/>
                  </a:lnTo>
                  <a:lnTo>
                    <a:pt x="537571" y="171085"/>
                  </a:lnTo>
                  <a:lnTo>
                    <a:pt x="551434" y="212816"/>
                  </a:lnTo>
                  <a:lnTo>
                    <a:pt x="558633" y="257176"/>
                  </a:lnTo>
                  <a:lnTo>
                    <a:pt x="559552" y="280162"/>
                  </a:lnTo>
                  <a:lnTo>
                    <a:pt x="558615" y="303111"/>
                  </a:lnTo>
                  <a:lnTo>
                    <a:pt x="551396" y="347409"/>
                  </a:lnTo>
                  <a:lnTo>
                    <a:pt x="537525" y="389091"/>
                  </a:lnTo>
                  <a:lnTo>
                    <a:pt x="517578" y="427581"/>
                  </a:lnTo>
                  <a:lnTo>
                    <a:pt x="492128" y="462300"/>
                  </a:lnTo>
                  <a:lnTo>
                    <a:pt x="461752" y="492672"/>
                  </a:lnTo>
                  <a:lnTo>
                    <a:pt x="427023" y="518120"/>
                  </a:lnTo>
                  <a:lnTo>
                    <a:pt x="388519" y="538065"/>
                  </a:lnTo>
                  <a:lnTo>
                    <a:pt x="346816" y="551931"/>
                  </a:lnTo>
                  <a:lnTo>
                    <a:pt x="302489" y="559141"/>
                  </a:lnTo>
                  <a:lnTo>
                    <a:pt x="279522" y="560070"/>
                  </a:lnTo>
                  <a:close/>
                </a:path>
              </a:pathLst>
            </a:custGeom>
            <a:solidFill>
              <a:schemeClr val="accent1"/>
            </a:solid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object 12"/>
            <p:cNvSpPr txBox="1"/>
            <p:nvPr/>
          </p:nvSpPr>
          <p:spPr>
            <a:xfrm>
              <a:off x="2640506" y="2817318"/>
              <a:ext cx="153035" cy="276999"/>
            </a:xfrm>
            <a:prstGeom prst="rect">
              <a:avLst/>
            </a:prstGeom>
            <a:solidFill>
              <a:schemeClr val="accent1"/>
            </a:solidFill>
          </p:spPr>
          <p:txBody>
            <a:bodyPr vert="horz" wrap="square" lIns="0" tIns="0" rIns="0" bIns="0" rtlCol="0">
              <a:spAutoFit/>
            </a:bodyPr>
            <a:lstStyle/>
            <a:p>
              <a:pPr marL="12700">
                <a:lnSpc>
                  <a:spcPct val="100000"/>
                </a:lnSpc>
              </a:pPr>
              <a:r>
                <a:rPr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1</a:t>
              </a:r>
              <a:endParaRPr sz="1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组合 35"/>
          <p:cNvGrpSpPr/>
          <p:nvPr/>
        </p:nvGrpSpPr>
        <p:grpSpPr>
          <a:xfrm>
            <a:off x="3117377" y="3935078"/>
            <a:ext cx="560070" cy="560070"/>
            <a:chOff x="2563531" y="3917042"/>
            <a:chExt cx="560070" cy="560070"/>
          </a:xfrm>
        </p:grpSpPr>
        <p:sp>
          <p:nvSpPr>
            <p:cNvPr id="12" name="object 13"/>
            <p:cNvSpPr/>
            <p:nvPr/>
          </p:nvSpPr>
          <p:spPr>
            <a:xfrm>
              <a:off x="2563531" y="3917042"/>
              <a:ext cx="560070" cy="560070"/>
            </a:xfrm>
            <a:custGeom>
              <a:avLst/>
              <a:gdLst/>
              <a:ahLst/>
              <a:cxnLst/>
              <a:rect l="l" t="t" r="r" b="b"/>
              <a:pathLst>
                <a:path w="560070" h="560070">
                  <a:moveTo>
                    <a:pt x="279526" y="560070"/>
                  </a:moveTo>
                  <a:lnTo>
                    <a:pt x="234100" y="556404"/>
                  </a:lnTo>
                  <a:lnTo>
                    <a:pt x="191004" y="545793"/>
                  </a:lnTo>
                  <a:lnTo>
                    <a:pt x="150817" y="528813"/>
                  </a:lnTo>
                  <a:lnTo>
                    <a:pt x="114122" y="506039"/>
                  </a:lnTo>
                  <a:lnTo>
                    <a:pt x="81501" y="478050"/>
                  </a:lnTo>
                  <a:lnTo>
                    <a:pt x="53539" y="445420"/>
                  </a:lnTo>
                  <a:lnTo>
                    <a:pt x="30922" y="408945"/>
                  </a:lnTo>
                  <a:lnTo>
                    <a:pt x="14028" y="368873"/>
                  </a:lnTo>
                  <a:lnTo>
                    <a:pt x="3527" y="325921"/>
                  </a:lnTo>
                  <a:lnTo>
                    <a:pt x="0" y="280670"/>
                  </a:lnTo>
                  <a:lnTo>
                    <a:pt x="855" y="257612"/>
                  </a:lnTo>
                  <a:lnTo>
                    <a:pt x="7942" y="213128"/>
                  </a:lnTo>
                  <a:lnTo>
                    <a:pt x="21712" y="171299"/>
                  </a:lnTo>
                  <a:lnTo>
                    <a:pt x="41586" y="132698"/>
                  </a:lnTo>
                  <a:lnTo>
                    <a:pt x="67083" y="97790"/>
                  </a:lnTo>
                  <a:lnTo>
                    <a:pt x="97401" y="67408"/>
                  </a:lnTo>
                  <a:lnTo>
                    <a:pt x="132085" y="41955"/>
                  </a:lnTo>
                  <a:lnTo>
                    <a:pt x="170558" y="22006"/>
                  </a:lnTo>
                  <a:lnTo>
                    <a:pt x="212243" y="8138"/>
                  </a:lnTo>
                  <a:lnTo>
                    <a:pt x="256561" y="928"/>
                  </a:lnTo>
                  <a:lnTo>
                    <a:pt x="279526" y="0"/>
                  </a:lnTo>
                  <a:lnTo>
                    <a:pt x="302495" y="928"/>
                  </a:lnTo>
                  <a:lnTo>
                    <a:pt x="346830" y="8140"/>
                  </a:lnTo>
                  <a:lnTo>
                    <a:pt x="388551" y="22016"/>
                  </a:lnTo>
                  <a:lnTo>
                    <a:pt x="427078" y="41982"/>
                  </a:lnTo>
                  <a:lnTo>
                    <a:pt x="461833" y="67466"/>
                  </a:lnTo>
                  <a:lnTo>
                    <a:pt x="492236" y="97896"/>
                  </a:lnTo>
                  <a:lnTo>
                    <a:pt x="517606" y="132523"/>
                  </a:lnTo>
                  <a:lnTo>
                    <a:pt x="537555" y="171032"/>
                  </a:lnTo>
                  <a:lnTo>
                    <a:pt x="551423" y="212738"/>
                  </a:lnTo>
                  <a:lnTo>
                    <a:pt x="558633" y="257067"/>
                  </a:lnTo>
                  <a:lnTo>
                    <a:pt x="559562" y="280035"/>
                  </a:lnTo>
                  <a:lnTo>
                    <a:pt x="558633" y="303002"/>
                  </a:lnTo>
                  <a:lnTo>
                    <a:pt x="551423" y="347331"/>
                  </a:lnTo>
                  <a:lnTo>
                    <a:pt x="537555" y="389037"/>
                  </a:lnTo>
                  <a:lnTo>
                    <a:pt x="517606" y="427546"/>
                  </a:lnTo>
                  <a:lnTo>
                    <a:pt x="492055" y="462385"/>
                  </a:lnTo>
                  <a:lnTo>
                    <a:pt x="461698" y="492718"/>
                  </a:lnTo>
                  <a:lnTo>
                    <a:pt x="426990" y="518141"/>
                  </a:lnTo>
                  <a:lnTo>
                    <a:pt x="388503" y="538073"/>
                  </a:lnTo>
                  <a:lnTo>
                    <a:pt x="346812" y="551933"/>
                  </a:lnTo>
                  <a:lnTo>
                    <a:pt x="302492" y="559141"/>
                  </a:lnTo>
                  <a:lnTo>
                    <a:pt x="279526" y="560070"/>
                  </a:lnTo>
                  <a:close/>
                </a:path>
              </a:pathLst>
            </a:custGeom>
            <a:solidFill>
              <a:schemeClr val="accent1"/>
            </a:solid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object 15"/>
            <p:cNvSpPr txBox="1"/>
            <p:nvPr/>
          </p:nvSpPr>
          <p:spPr>
            <a:xfrm>
              <a:off x="2767049" y="4070077"/>
              <a:ext cx="153035" cy="276999"/>
            </a:xfrm>
            <a:prstGeom prst="rect">
              <a:avLst/>
            </a:prstGeom>
            <a:solidFill>
              <a:schemeClr val="accent1"/>
            </a:solidFill>
          </p:spPr>
          <p:txBody>
            <a:bodyPr vert="horz" wrap="square" lIns="0" tIns="0" rIns="0" bIns="0" rtlCol="0">
              <a:spAutoFit/>
            </a:bodyPr>
            <a:lstStyle/>
            <a:p>
              <a:pPr marL="12700">
                <a:lnSpc>
                  <a:spcPct val="100000"/>
                </a:lnSpc>
              </a:pPr>
              <a:r>
                <a:rPr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2</a:t>
              </a:r>
              <a:endParaRPr sz="1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组合 36"/>
          <p:cNvGrpSpPr/>
          <p:nvPr/>
        </p:nvGrpSpPr>
        <p:grpSpPr>
          <a:xfrm>
            <a:off x="3117377" y="5233450"/>
            <a:ext cx="560070" cy="560070"/>
            <a:chOff x="2913888" y="5193029"/>
            <a:chExt cx="560070" cy="560070"/>
          </a:xfrm>
        </p:grpSpPr>
        <p:sp>
          <p:nvSpPr>
            <p:cNvPr id="15" name="object 16"/>
            <p:cNvSpPr/>
            <p:nvPr/>
          </p:nvSpPr>
          <p:spPr>
            <a:xfrm>
              <a:off x="2913888" y="5193029"/>
              <a:ext cx="560070" cy="560070"/>
            </a:xfrm>
            <a:custGeom>
              <a:avLst/>
              <a:gdLst/>
              <a:ahLst/>
              <a:cxnLst/>
              <a:rect l="l" t="t" r="r" b="b"/>
              <a:pathLst>
                <a:path w="560070" h="560070">
                  <a:moveTo>
                    <a:pt x="279526" y="560070"/>
                  </a:moveTo>
                  <a:lnTo>
                    <a:pt x="234104" y="556404"/>
                  </a:lnTo>
                  <a:lnTo>
                    <a:pt x="191017" y="545790"/>
                  </a:lnTo>
                  <a:lnTo>
                    <a:pt x="150847" y="528803"/>
                  </a:lnTo>
                  <a:lnTo>
                    <a:pt x="114173" y="506015"/>
                  </a:lnTo>
                  <a:lnTo>
                    <a:pt x="81575" y="478002"/>
                  </a:lnTo>
                  <a:lnTo>
                    <a:pt x="53631" y="445338"/>
                  </a:lnTo>
                  <a:lnTo>
                    <a:pt x="30922" y="408597"/>
                  </a:lnTo>
                  <a:lnTo>
                    <a:pt x="14028" y="368353"/>
                  </a:lnTo>
                  <a:lnTo>
                    <a:pt x="3527" y="325180"/>
                  </a:lnTo>
                  <a:lnTo>
                    <a:pt x="0" y="279654"/>
                  </a:lnTo>
                  <a:lnTo>
                    <a:pt x="855" y="256740"/>
                  </a:lnTo>
                  <a:lnTo>
                    <a:pt x="7942" y="212504"/>
                  </a:lnTo>
                  <a:lnTo>
                    <a:pt x="21712" y="170871"/>
                  </a:lnTo>
                  <a:lnTo>
                    <a:pt x="41586" y="132419"/>
                  </a:lnTo>
                  <a:lnTo>
                    <a:pt x="66985" y="97727"/>
                  </a:lnTo>
                  <a:lnTo>
                    <a:pt x="97328" y="67374"/>
                  </a:lnTo>
                  <a:lnTo>
                    <a:pt x="132037" y="41938"/>
                  </a:lnTo>
                  <a:lnTo>
                    <a:pt x="170532" y="22000"/>
                  </a:lnTo>
                  <a:lnTo>
                    <a:pt x="212232" y="8137"/>
                  </a:lnTo>
                  <a:lnTo>
                    <a:pt x="256559" y="928"/>
                  </a:lnTo>
                  <a:lnTo>
                    <a:pt x="279526" y="0"/>
                  </a:lnTo>
                  <a:lnTo>
                    <a:pt x="302494" y="928"/>
                  </a:lnTo>
                  <a:lnTo>
                    <a:pt x="346823" y="8138"/>
                  </a:lnTo>
                  <a:lnTo>
                    <a:pt x="388529" y="22006"/>
                  </a:lnTo>
                  <a:lnTo>
                    <a:pt x="427038" y="41955"/>
                  </a:lnTo>
                  <a:lnTo>
                    <a:pt x="461771" y="67408"/>
                  </a:lnTo>
                  <a:lnTo>
                    <a:pt x="492153" y="97790"/>
                  </a:lnTo>
                  <a:lnTo>
                    <a:pt x="517606" y="132523"/>
                  </a:lnTo>
                  <a:lnTo>
                    <a:pt x="537555" y="171032"/>
                  </a:lnTo>
                  <a:lnTo>
                    <a:pt x="551423" y="212738"/>
                  </a:lnTo>
                  <a:lnTo>
                    <a:pt x="558633" y="257067"/>
                  </a:lnTo>
                  <a:lnTo>
                    <a:pt x="559562" y="280035"/>
                  </a:lnTo>
                  <a:lnTo>
                    <a:pt x="558633" y="303002"/>
                  </a:lnTo>
                  <a:lnTo>
                    <a:pt x="551423" y="347331"/>
                  </a:lnTo>
                  <a:lnTo>
                    <a:pt x="537555" y="389037"/>
                  </a:lnTo>
                  <a:lnTo>
                    <a:pt x="517606" y="427546"/>
                  </a:lnTo>
                  <a:lnTo>
                    <a:pt x="492153" y="462279"/>
                  </a:lnTo>
                  <a:lnTo>
                    <a:pt x="461771" y="492661"/>
                  </a:lnTo>
                  <a:lnTo>
                    <a:pt x="427038" y="518114"/>
                  </a:lnTo>
                  <a:lnTo>
                    <a:pt x="388529" y="538063"/>
                  </a:lnTo>
                  <a:lnTo>
                    <a:pt x="346823" y="551931"/>
                  </a:lnTo>
                  <a:lnTo>
                    <a:pt x="302494" y="559141"/>
                  </a:lnTo>
                  <a:lnTo>
                    <a:pt x="279526" y="560070"/>
                  </a:lnTo>
                  <a:close/>
                </a:path>
              </a:pathLst>
            </a:custGeom>
            <a:solidFill>
              <a:schemeClr val="accent1"/>
            </a:solid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object 18"/>
            <p:cNvSpPr txBox="1"/>
            <p:nvPr/>
          </p:nvSpPr>
          <p:spPr>
            <a:xfrm>
              <a:off x="3117380" y="5355937"/>
              <a:ext cx="153035" cy="276999"/>
            </a:xfrm>
            <a:prstGeom prst="rect">
              <a:avLst/>
            </a:prstGeom>
            <a:solidFill>
              <a:schemeClr val="accent1"/>
            </a:solidFill>
          </p:spPr>
          <p:txBody>
            <a:bodyPr vert="horz" wrap="square" lIns="0" tIns="0" rIns="0" bIns="0" rtlCol="0">
              <a:spAutoFit/>
            </a:bodyPr>
            <a:lstStyle/>
            <a:p>
              <a:pPr marL="12700">
                <a:lnSpc>
                  <a:spcPct val="100000"/>
                </a:lnSpc>
              </a:pPr>
              <a:r>
                <a:rPr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3</a:t>
              </a:r>
              <a:endParaRPr sz="1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组合 38"/>
          <p:cNvGrpSpPr/>
          <p:nvPr/>
        </p:nvGrpSpPr>
        <p:grpSpPr>
          <a:xfrm>
            <a:off x="8505027" y="2612077"/>
            <a:ext cx="560070" cy="560070"/>
            <a:chOff x="8655498" y="2647831"/>
            <a:chExt cx="560070" cy="560070"/>
          </a:xfrm>
        </p:grpSpPr>
        <p:sp>
          <p:nvSpPr>
            <p:cNvPr id="18" name="object 19"/>
            <p:cNvSpPr/>
            <p:nvPr/>
          </p:nvSpPr>
          <p:spPr>
            <a:xfrm>
              <a:off x="8655498" y="2647831"/>
              <a:ext cx="560070" cy="560070"/>
            </a:xfrm>
            <a:custGeom>
              <a:avLst/>
              <a:gdLst/>
              <a:ahLst/>
              <a:cxnLst/>
              <a:rect l="l" t="t" r="r" b="b"/>
              <a:pathLst>
                <a:path w="560070" h="560070">
                  <a:moveTo>
                    <a:pt x="279526" y="560070"/>
                  </a:moveTo>
                  <a:lnTo>
                    <a:pt x="234104" y="556404"/>
                  </a:lnTo>
                  <a:lnTo>
                    <a:pt x="191017" y="545791"/>
                  </a:lnTo>
                  <a:lnTo>
                    <a:pt x="150847" y="528806"/>
                  </a:lnTo>
                  <a:lnTo>
                    <a:pt x="114173" y="506023"/>
                  </a:lnTo>
                  <a:lnTo>
                    <a:pt x="81575" y="478018"/>
                  </a:lnTo>
                  <a:lnTo>
                    <a:pt x="53631" y="445365"/>
                  </a:lnTo>
                  <a:lnTo>
                    <a:pt x="30922" y="408640"/>
                  </a:lnTo>
                  <a:lnTo>
                    <a:pt x="14028" y="368418"/>
                  </a:lnTo>
                  <a:lnTo>
                    <a:pt x="3527" y="325273"/>
                  </a:lnTo>
                  <a:lnTo>
                    <a:pt x="0" y="279781"/>
                  </a:lnTo>
                  <a:lnTo>
                    <a:pt x="855" y="256849"/>
                  </a:lnTo>
                  <a:lnTo>
                    <a:pt x="7942" y="212582"/>
                  </a:lnTo>
                  <a:lnTo>
                    <a:pt x="21712" y="170924"/>
                  </a:lnTo>
                  <a:lnTo>
                    <a:pt x="41586" y="132454"/>
                  </a:lnTo>
                  <a:lnTo>
                    <a:pt x="66985" y="97748"/>
                  </a:lnTo>
                  <a:lnTo>
                    <a:pt x="97328" y="67385"/>
                  </a:lnTo>
                  <a:lnTo>
                    <a:pt x="132037" y="41944"/>
                  </a:lnTo>
                  <a:lnTo>
                    <a:pt x="170532" y="22002"/>
                  </a:lnTo>
                  <a:lnTo>
                    <a:pt x="212232" y="8137"/>
                  </a:lnTo>
                  <a:lnTo>
                    <a:pt x="256559" y="928"/>
                  </a:lnTo>
                  <a:lnTo>
                    <a:pt x="279526" y="0"/>
                  </a:lnTo>
                  <a:lnTo>
                    <a:pt x="302494" y="928"/>
                  </a:lnTo>
                  <a:lnTo>
                    <a:pt x="346823" y="8138"/>
                  </a:lnTo>
                  <a:lnTo>
                    <a:pt x="388529" y="22006"/>
                  </a:lnTo>
                  <a:lnTo>
                    <a:pt x="427038" y="41955"/>
                  </a:lnTo>
                  <a:lnTo>
                    <a:pt x="461771" y="67408"/>
                  </a:lnTo>
                  <a:lnTo>
                    <a:pt x="492153" y="97790"/>
                  </a:lnTo>
                  <a:lnTo>
                    <a:pt x="517606" y="132523"/>
                  </a:lnTo>
                  <a:lnTo>
                    <a:pt x="537555" y="171032"/>
                  </a:lnTo>
                  <a:lnTo>
                    <a:pt x="551423" y="212738"/>
                  </a:lnTo>
                  <a:lnTo>
                    <a:pt x="558633" y="257067"/>
                  </a:lnTo>
                  <a:lnTo>
                    <a:pt x="559561" y="280035"/>
                  </a:lnTo>
                  <a:lnTo>
                    <a:pt x="558633" y="303002"/>
                  </a:lnTo>
                  <a:lnTo>
                    <a:pt x="551423" y="347331"/>
                  </a:lnTo>
                  <a:lnTo>
                    <a:pt x="537555" y="389037"/>
                  </a:lnTo>
                  <a:lnTo>
                    <a:pt x="517606" y="427546"/>
                  </a:lnTo>
                  <a:lnTo>
                    <a:pt x="492153" y="462279"/>
                  </a:lnTo>
                  <a:lnTo>
                    <a:pt x="461771" y="492661"/>
                  </a:lnTo>
                  <a:lnTo>
                    <a:pt x="427038" y="518114"/>
                  </a:lnTo>
                  <a:lnTo>
                    <a:pt x="388529" y="538063"/>
                  </a:lnTo>
                  <a:lnTo>
                    <a:pt x="346823" y="551931"/>
                  </a:lnTo>
                  <a:lnTo>
                    <a:pt x="302494" y="559141"/>
                  </a:lnTo>
                  <a:lnTo>
                    <a:pt x="279526" y="560070"/>
                  </a:lnTo>
                  <a:close/>
                </a:path>
              </a:pathLst>
            </a:custGeom>
            <a:solidFill>
              <a:schemeClr val="accent1"/>
            </a:solid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object 21"/>
            <p:cNvSpPr txBox="1"/>
            <p:nvPr/>
          </p:nvSpPr>
          <p:spPr>
            <a:xfrm>
              <a:off x="8858990" y="2810738"/>
              <a:ext cx="153035" cy="276999"/>
            </a:xfrm>
            <a:prstGeom prst="rect">
              <a:avLst/>
            </a:prstGeom>
            <a:solidFill>
              <a:schemeClr val="accent1"/>
            </a:solidFill>
          </p:spPr>
          <p:txBody>
            <a:bodyPr vert="horz" wrap="square" lIns="0" tIns="0" rIns="0" bIns="0" rtlCol="0">
              <a:spAutoFit/>
            </a:bodyPr>
            <a:lstStyle/>
            <a:p>
              <a:pPr marL="12700">
                <a:lnSpc>
                  <a:spcPct val="100000"/>
                </a:lnSpc>
              </a:pPr>
              <a:r>
                <a:rPr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4</a:t>
              </a:r>
              <a:endParaRPr sz="1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p:nvGrpSpPr>
        <p:grpSpPr>
          <a:xfrm>
            <a:off x="8505027" y="3935078"/>
            <a:ext cx="560070" cy="560070"/>
            <a:chOff x="9519668" y="3805267"/>
            <a:chExt cx="560070" cy="560070"/>
          </a:xfrm>
        </p:grpSpPr>
        <p:sp>
          <p:nvSpPr>
            <p:cNvPr id="21" name="object 22"/>
            <p:cNvSpPr/>
            <p:nvPr/>
          </p:nvSpPr>
          <p:spPr>
            <a:xfrm>
              <a:off x="9519668" y="3805267"/>
              <a:ext cx="560070" cy="560070"/>
            </a:xfrm>
            <a:custGeom>
              <a:avLst/>
              <a:gdLst/>
              <a:ahLst/>
              <a:cxnLst/>
              <a:rect l="l" t="t" r="r" b="b"/>
              <a:pathLst>
                <a:path w="560070" h="560070">
                  <a:moveTo>
                    <a:pt x="279526" y="560070"/>
                  </a:moveTo>
                  <a:lnTo>
                    <a:pt x="234104" y="556404"/>
                  </a:lnTo>
                  <a:lnTo>
                    <a:pt x="191017" y="545790"/>
                  </a:lnTo>
                  <a:lnTo>
                    <a:pt x="150847" y="528803"/>
                  </a:lnTo>
                  <a:lnTo>
                    <a:pt x="114173" y="506015"/>
                  </a:lnTo>
                  <a:lnTo>
                    <a:pt x="81575" y="478002"/>
                  </a:lnTo>
                  <a:lnTo>
                    <a:pt x="53631" y="445338"/>
                  </a:lnTo>
                  <a:lnTo>
                    <a:pt x="30922" y="408597"/>
                  </a:lnTo>
                  <a:lnTo>
                    <a:pt x="14028" y="368353"/>
                  </a:lnTo>
                  <a:lnTo>
                    <a:pt x="3527" y="325180"/>
                  </a:lnTo>
                  <a:lnTo>
                    <a:pt x="0" y="279654"/>
                  </a:lnTo>
                  <a:lnTo>
                    <a:pt x="855" y="256740"/>
                  </a:lnTo>
                  <a:lnTo>
                    <a:pt x="7942" y="212504"/>
                  </a:lnTo>
                  <a:lnTo>
                    <a:pt x="21712" y="170871"/>
                  </a:lnTo>
                  <a:lnTo>
                    <a:pt x="41586" y="132419"/>
                  </a:lnTo>
                  <a:lnTo>
                    <a:pt x="66985" y="97727"/>
                  </a:lnTo>
                  <a:lnTo>
                    <a:pt x="97328" y="67374"/>
                  </a:lnTo>
                  <a:lnTo>
                    <a:pt x="132037" y="41938"/>
                  </a:lnTo>
                  <a:lnTo>
                    <a:pt x="170532" y="22000"/>
                  </a:lnTo>
                  <a:lnTo>
                    <a:pt x="212232" y="8137"/>
                  </a:lnTo>
                  <a:lnTo>
                    <a:pt x="256559" y="928"/>
                  </a:lnTo>
                  <a:lnTo>
                    <a:pt x="279526" y="0"/>
                  </a:lnTo>
                  <a:lnTo>
                    <a:pt x="302494" y="928"/>
                  </a:lnTo>
                  <a:lnTo>
                    <a:pt x="346823" y="8138"/>
                  </a:lnTo>
                  <a:lnTo>
                    <a:pt x="388529" y="22006"/>
                  </a:lnTo>
                  <a:lnTo>
                    <a:pt x="427038" y="41955"/>
                  </a:lnTo>
                  <a:lnTo>
                    <a:pt x="461771" y="67408"/>
                  </a:lnTo>
                  <a:lnTo>
                    <a:pt x="492153" y="97790"/>
                  </a:lnTo>
                  <a:lnTo>
                    <a:pt x="517606" y="132523"/>
                  </a:lnTo>
                  <a:lnTo>
                    <a:pt x="537555" y="171032"/>
                  </a:lnTo>
                  <a:lnTo>
                    <a:pt x="551423" y="212738"/>
                  </a:lnTo>
                  <a:lnTo>
                    <a:pt x="558633" y="257067"/>
                  </a:lnTo>
                  <a:lnTo>
                    <a:pt x="559561" y="280035"/>
                  </a:lnTo>
                  <a:lnTo>
                    <a:pt x="558633" y="303002"/>
                  </a:lnTo>
                  <a:lnTo>
                    <a:pt x="551423" y="347331"/>
                  </a:lnTo>
                  <a:lnTo>
                    <a:pt x="537555" y="389037"/>
                  </a:lnTo>
                  <a:lnTo>
                    <a:pt x="517606" y="427546"/>
                  </a:lnTo>
                  <a:lnTo>
                    <a:pt x="492153" y="462279"/>
                  </a:lnTo>
                  <a:lnTo>
                    <a:pt x="461771" y="492661"/>
                  </a:lnTo>
                  <a:lnTo>
                    <a:pt x="427038" y="518114"/>
                  </a:lnTo>
                  <a:lnTo>
                    <a:pt x="388529" y="538063"/>
                  </a:lnTo>
                  <a:lnTo>
                    <a:pt x="346823" y="551931"/>
                  </a:lnTo>
                  <a:lnTo>
                    <a:pt x="302494" y="559141"/>
                  </a:lnTo>
                  <a:lnTo>
                    <a:pt x="279526" y="560070"/>
                  </a:lnTo>
                  <a:close/>
                </a:path>
              </a:pathLst>
            </a:custGeom>
            <a:solidFill>
              <a:schemeClr val="accent1"/>
            </a:solid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object 24"/>
            <p:cNvSpPr txBox="1"/>
            <p:nvPr/>
          </p:nvSpPr>
          <p:spPr>
            <a:xfrm>
              <a:off x="9723160" y="3968175"/>
              <a:ext cx="153035" cy="276999"/>
            </a:xfrm>
            <a:prstGeom prst="rect">
              <a:avLst/>
            </a:prstGeom>
            <a:solidFill>
              <a:schemeClr val="accent1"/>
            </a:solidFill>
          </p:spPr>
          <p:txBody>
            <a:bodyPr vert="horz" wrap="square" lIns="0" tIns="0" rIns="0" bIns="0" rtlCol="0">
              <a:spAutoFit/>
            </a:bodyPr>
            <a:lstStyle/>
            <a:p>
              <a:pPr marL="12700">
                <a:lnSpc>
                  <a:spcPct val="100000"/>
                </a:lnSpc>
              </a:pPr>
              <a:r>
                <a:rPr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5</a:t>
              </a:r>
              <a:endParaRPr sz="1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4" name="object 25"/>
          <p:cNvSpPr/>
          <p:nvPr/>
        </p:nvSpPr>
        <p:spPr>
          <a:xfrm>
            <a:off x="544257" y="1219970"/>
            <a:ext cx="11008995" cy="573024"/>
          </a:xfrm>
          <a:prstGeom prst="rect">
            <a:avLst/>
          </a:prstGeom>
          <a:gradFill flip="none" rotWithShape="1">
            <a:gsLst>
              <a:gs pos="0">
                <a:srgbClr val="0152D9"/>
              </a:gs>
              <a:gs pos="100000">
                <a:schemeClr val="accent1">
                  <a:lumMod val="60000"/>
                  <a:lumOff val="40000"/>
                </a:schemeClr>
              </a:gs>
            </a:gsLst>
            <a:lin ang="0" scaled="1"/>
            <a:tileRect/>
          </a:grad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1768245" y="1313673"/>
            <a:ext cx="8724213" cy="369332"/>
          </a:xfrm>
          <a:prstGeom prst="rect">
            <a:avLst/>
          </a:prstGeom>
          <a:noFill/>
        </p:spPr>
        <p:txBody>
          <a:bodyPr wrap="square">
            <a:spAutoFit/>
          </a:bodyPr>
          <a:lstStyle/>
          <a:p>
            <a:pPr marL="12700" algn="ctr">
              <a:lnSpc>
                <a:spcPct val="100000"/>
              </a:lnSpc>
            </a:pPr>
            <a:r>
              <a:rPr lang="zh-CN" altLang="en-US"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支持全厂</a:t>
            </a:r>
            <a:r>
              <a:rPr lang="en-US" altLang="zh-CN"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&amp;</a:t>
            </a:r>
            <a:r>
              <a:rPr lang="zh-CN" altLang="en-US" sz="18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多厂区联网监管，通过数据中台分级分权限管理，统计分析</a:t>
            </a:r>
            <a:endParaRPr lang="zh-CN" altLang="en-US" sz="1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9" name="组合 28"/>
          <p:cNvGrpSpPr/>
          <p:nvPr/>
        </p:nvGrpSpPr>
        <p:grpSpPr>
          <a:xfrm>
            <a:off x="3400044" y="2743200"/>
            <a:ext cx="5394959" cy="3159252"/>
            <a:chOff x="3400044" y="2743200"/>
            <a:chExt cx="5394959" cy="3159252"/>
          </a:xfrm>
        </p:grpSpPr>
        <p:sp>
          <p:nvSpPr>
            <p:cNvPr id="2" name="object 3"/>
            <p:cNvSpPr/>
            <p:nvPr/>
          </p:nvSpPr>
          <p:spPr>
            <a:xfrm>
              <a:off x="3400044" y="2743200"/>
              <a:ext cx="5394959" cy="3159252"/>
            </a:xfrm>
            <a:prstGeom prst="rect">
              <a:avLst/>
            </a:prstGeom>
            <a:blipFill>
              <a:blip r:embed="rId1" cstate="print"/>
              <a:stretch>
                <a:fillRect/>
              </a:stretch>
            </a:blip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995" y="2983864"/>
              <a:ext cx="4191212" cy="2613861"/>
            </a:xfrm>
            <a:prstGeom prst="rect">
              <a:avLst/>
            </a:prstGeom>
          </p:spPr>
        </p:pic>
      </p:grpSp>
      <p:sp>
        <p:nvSpPr>
          <p:cNvPr id="31" name="文本框 30"/>
          <p:cNvSpPr txBox="1"/>
          <p:nvPr/>
        </p:nvSpPr>
        <p:spPr>
          <a:xfrm>
            <a:off x="9229753" y="4030447"/>
            <a:ext cx="2586240" cy="646331"/>
          </a:xfrm>
          <a:prstGeom prst="rect">
            <a:avLst/>
          </a:prstGeom>
          <a:noFill/>
        </p:spPr>
        <p:txBody>
          <a:bodyPr wrap="square">
            <a:spAutoFit/>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数据实时记录，历史数据统计分析</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31"/>
          <p:cNvSpPr txBox="1"/>
          <p:nvPr/>
        </p:nvSpPr>
        <p:spPr>
          <a:xfrm>
            <a:off x="9131361" y="5190320"/>
            <a:ext cx="2586240" cy="646331"/>
          </a:xfrm>
          <a:prstGeom prst="rect">
            <a:avLst/>
          </a:prstGeom>
          <a:noFill/>
        </p:spPr>
        <p:txBody>
          <a:bodyPr wrap="square">
            <a:spAutoFit/>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短信、语音电话、系统内报警等多种形式推送</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文本框 32"/>
          <p:cNvSpPr txBox="1"/>
          <p:nvPr/>
        </p:nvSpPr>
        <p:spPr>
          <a:xfrm>
            <a:off x="9150785" y="2568947"/>
            <a:ext cx="2586240" cy="646331"/>
          </a:xfrm>
          <a:prstGeom prst="rect">
            <a:avLst/>
          </a:prstGeom>
          <a:noFill/>
        </p:spPr>
        <p:txBody>
          <a:bodyPr wrap="square">
            <a:spAutoFit/>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全厂</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&amp;</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多厂区安全智能联网分权管理</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0" name="组合 39"/>
          <p:cNvGrpSpPr/>
          <p:nvPr/>
        </p:nvGrpSpPr>
        <p:grpSpPr>
          <a:xfrm>
            <a:off x="8505027" y="5233450"/>
            <a:ext cx="560070" cy="560070"/>
            <a:chOff x="9519668" y="3805267"/>
            <a:chExt cx="560070" cy="560070"/>
          </a:xfrm>
        </p:grpSpPr>
        <p:sp>
          <p:nvSpPr>
            <p:cNvPr id="41" name="object 22"/>
            <p:cNvSpPr/>
            <p:nvPr/>
          </p:nvSpPr>
          <p:spPr>
            <a:xfrm>
              <a:off x="9519668" y="3805267"/>
              <a:ext cx="560070" cy="560070"/>
            </a:xfrm>
            <a:custGeom>
              <a:avLst/>
              <a:gdLst/>
              <a:ahLst/>
              <a:cxnLst/>
              <a:rect l="l" t="t" r="r" b="b"/>
              <a:pathLst>
                <a:path w="560070" h="560070">
                  <a:moveTo>
                    <a:pt x="279526" y="560070"/>
                  </a:moveTo>
                  <a:lnTo>
                    <a:pt x="234104" y="556404"/>
                  </a:lnTo>
                  <a:lnTo>
                    <a:pt x="191017" y="545790"/>
                  </a:lnTo>
                  <a:lnTo>
                    <a:pt x="150847" y="528803"/>
                  </a:lnTo>
                  <a:lnTo>
                    <a:pt x="114173" y="506015"/>
                  </a:lnTo>
                  <a:lnTo>
                    <a:pt x="81575" y="478002"/>
                  </a:lnTo>
                  <a:lnTo>
                    <a:pt x="53631" y="445338"/>
                  </a:lnTo>
                  <a:lnTo>
                    <a:pt x="30922" y="408597"/>
                  </a:lnTo>
                  <a:lnTo>
                    <a:pt x="14028" y="368353"/>
                  </a:lnTo>
                  <a:lnTo>
                    <a:pt x="3527" y="325180"/>
                  </a:lnTo>
                  <a:lnTo>
                    <a:pt x="0" y="279654"/>
                  </a:lnTo>
                  <a:lnTo>
                    <a:pt x="855" y="256740"/>
                  </a:lnTo>
                  <a:lnTo>
                    <a:pt x="7942" y="212504"/>
                  </a:lnTo>
                  <a:lnTo>
                    <a:pt x="21712" y="170871"/>
                  </a:lnTo>
                  <a:lnTo>
                    <a:pt x="41586" y="132419"/>
                  </a:lnTo>
                  <a:lnTo>
                    <a:pt x="66985" y="97727"/>
                  </a:lnTo>
                  <a:lnTo>
                    <a:pt x="97328" y="67374"/>
                  </a:lnTo>
                  <a:lnTo>
                    <a:pt x="132037" y="41938"/>
                  </a:lnTo>
                  <a:lnTo>
                    <a:pt x="170532" y="22000"/>
                  </a:lnTo>
                  <a:lnTo>
                    <a:pt x="212232" y="8137"/>
                  </a:lnTo>
                  <a:lnTo>
                    <a:pt x="256559" y="928"/>
                  </a:lnTo>
                  <a:lnTo>
                    <a:pt x="279526" y="0"/>
                  </a:lnTo>
                  <a:lnTo>
                    <a:pt x="302494" y="928"/>
                  </a:lnTo>
                  <a:lnTo>
                    <a:pt x="346823" y="8138"/>
                  </a:lnTo>
                  <a:lnTo>
                    <a:pt x="388529" y="22006"/>
                  </a:lnTo>
                  <a:lnTo>
                    <a:pt x="427038" y="41955"/>
                  </a:lnTo>
                  <a:lnTo>
                    <a:pt x="461771" y="67408"/>
                  </a:lnTo>
                  <a:lnTo>
                    <a:pt x="492153" y="97790"/>
                  </a:lnTo>
                  <a:lnTo>
                    <a:pt x="517606" y="132523"/>
                  </a:lnTo>
                  <a:lnTo>
                    <a:pt x="537555" y="171032"/>
                  </a:lnTo>
                  <a:lnTo>
                    <a:pt x="551423" y="212738"/>
                  </a:lnTo>
                  <a:lnTo>
                    <a:pt x="558633" y="257067"/>
                  </a:lnTo>
                  <a:lnTo>
                    <a:pt x="559561" y="280035"/>
                  </a:lnTo>
                  <a:lnTo>
                    <a:pt x="558633" y="303002"/>
                  </a:lnTo>
                  <a:lnTo>
                    <a:pt x="551423" y="347331"/>
                  </a:lnTo>
                  <a:lnTo>
                    <a:pt x="537555" y="389037"/>
                  </a:lnTo>
                  <a:lnTo>
                    <a:pt x="517606" y="427546"/>
                  </a:lnTo>
                  <a:lnTo>
                    <a:pt x="492153" y="462279"/>
                  </a:lnTo>
                  <a:lnTo>
                    <a:pt x="461771" y="492661"/>
                  </a:lnTo>
                  <a:lnTo>
                    <a:pt x="427038" y="518114"/>
                  </a:lnTo>
                  <a:lnTo>
                    <a:pt x="388529" y="538063"/>
                  </a:lnTo>
                  <a:lnTo>
                    <a:pt x="346823" y="551931"/>
                  </a:lnTo>
                  <a:lnTo>
                    <a:pt x="302494" y="559141"/>
                  </a:lnTo>
                  <a:lnTo>
                    <a:pt x="279526" y="560070"/>
                  </a:lnTo>
                  <a:close/>
                </a:path>
              </a:pathLst>
            </a:custGeom>
            <a:solidFill>
              <a:schemeClr val="accent1"/>
            </a:solid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object 24"/>
            <p:cNvSpPr txBox="1"/>
            <p:nvPr/>
          </p:nvSpPr>
          <p:spPr>
            <a:xfrm>
              <a:off x="9723160" y="3968175"/>
              <a:ext cx="153035" cy="276999"/>
            </a:xfrm>
            <a:prstGeom prst="rect">
              <a:avLst/>
            </a:prstGeom>
            <a:solidFill>
              <a:schemeClr val="accent1"/>
            </a:solidFill>
          </p:spPr>
          <p:txBody>
            <a:bodyPr vert="horz" wrap="square" lIns="0" tIns="0" rIns="0" bIns="0" rtlCol="0">
              <a:spAutoFit/>
            </a:bodyPr>
            <a:lstStyle/>
            <a:p>
              <a:pPr marL="12700">
                <a:lnSpc>
                  <a:spcPct val="100000"/>
                </a:lnSpc>
              </a:pPr>
              <a:r>
                <a:rPr 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6</a:t>
              </a:r>
              <a:endParaRPr sz="1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 name="îŝḷíḑê"/>
          <p:cNvSpPr txBox="1"/>
          <p:nvPr/>
        </p:nvSpPr>
        <p:spPr>
          <a:xfrm>
            <a:off x="1054100" y="190500"/>
            <a:ext cx="1620957" cy="46166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功能要点</a:t>
            </a:r>
            <a:endParaRPr lang="zh-CN" altLang="en-US" sz="2400" b="1" dirty="0">
              <a:solidFill>
                <a:schemeClr val="accent1">
                  <a:lumMod val="50000"/>
                </a:schemeClr>
              </a:solidFill>
              <a:cs typeface="+mn-ea"/>
              <a:sym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private/var/folders/25/w4bms03j7svfxgqxbd_x3r4w0000gn/T/com.kingsoft.wpsoffice.mac/picturecompress_20241016101753/output_64.pngoutput_64"/>
          <p:cNvPicPr>
            <a:picLocks noChangeAspect="1"/>
          </p:cNvPicPr>
          <p:nvPr/>
        </p:nvPicPr>
        <p:blipFill>
          <a:blip r:embed="rId1"/>
          <a:stretch>
            <a:fillRect/>
          </a:stretch>
        </p:blipFill>
        <p:spPr>
          <a:xfrm>
            <a:off x="1387340" y="1759992"/>
            <a:ext cx="540000" cy="540000"/>
          </a:xfrm>
          <a:prstGeom prst="rect">
            <a:avLst/>
          </a:prstGeom>
        </p:spPr>
      </p:pic>
      <p:pic>
        <p:nvPicPr>
          <p:cNvPr id="7" name="图片 6" descr="/private/var/folders/25/w4bms03j7svfxgqxbd_x3r4w0000gn/T/com.kingsoft.wpsoffice.mac/picturecompress_20241016101753/output_65.pngoutput_65"/>
          <p:cNvPicPr>
            <a:picLocks noChangeAspect="1"/>
          </p:cNvPicPr>
          <p:nvPr/>
        </p:nvPicPr>
        <p:blipFill>
          <a:blip r:embed="rId2"/>
          <a:stretch>
            <a:fillRect/>
          </a:stretch>
        </p:blipFill>
        <p:spPr>
          <a:xfrm>
            <a:off x="3603495" y="1759992"/>
            <a:ext cx="540000" cy="540000"/>
          </a:xfrm>
          <a:prstGeom prst="rect">
            <a:avLst/>
          </a:prstGeom>
        </p:spPr>
      </p:pic>
      <p:pic>
        <p:nvPicPr>
          <p:cNvPr id="9" name="图片 8" descr="/private/var/folders/25/w4bms03j7svfxgqxbd_x3r4w0000gn/T/com.kingsoft.wpsoffice.mac/picturecompress_20241016101753/output_66.pngoutput_66"/>
          <p:cNvPicPr>
            <a:picLocks noChangeAspect="1"/>
          </p:cNvPicPr>
          <p:nvPr/>
        </p:nvPicPr>
        <p:blipFill>
          <a:blip r:embed="rId3"/>
          <a:stretch>
            <a:fillRect/>
          </a:stretch>
        </p:blipFill>
        <p:spPr>
          <a:xfrm>
            <a:off x="5819650" y="1759992"/>
            <a:ext cx="540000" cy="540000"/>
          </a:xfrm>
          <a:prstGeom prst="rect">
            <a:avLst/>
          </a:prstGeom>
        </p:spPr>
      </p:pic>
      <p:pic>
        <p:nvPicPr>
          <p:cNvPr id="11" name="图片 10" descr="/private/var/folders/25/w4bms03j7svfxgqxbd_x3r4w0000gn/T/com.kingsoft.wpsoffice.mac/picturecompress_20241016101753/output_67.pngoutput_67"/>
          <p:cNvPicPr>
            <a:picLocks noChangeAspect="1"/>
          </p:cNvPicPr>
          <p:nvPr/>
        </p:nvPicPr>
        <p:blipFill>
          <a:blip r:embed="rId4"/>
          <a:stretch>
            <a:fillRect/>
          </a:stretch>
        </p:blipFill>
        <p:spPr>
          <a:xfrm>
            <a:off x="8042154" y="1759992"/>
            <a:ext cx="540000" cy="540000"/>
          </a:xfrm>
          <a:prstGeom prst="rect">
            <a:avLst/>
          </a:prstGeom>
        </p:spPr>
      </p:pic>
      <p:pic>
        <p:nvPicPr>
          <p:cNvPr id="13" name="图片 12" descr="/private/var/folders/25/w4bms03j7svfxgqxbd_x3r4w0000gn/T/com.kingsoft.wpsoffice.mac/picturecompress_20241016101753/output_68.pngoutput_68"/>
          <p:cNvPicPr>
            <a:picLocks noChangeAspect="1"/>
          </p:cNvPicPr>
          <p:nvPr/>
        </p:nvPicPr>
        <p:blipFill>
          <a:blip r:embed="rId5"/>
          <a:stretch>
            <a:fillRect/>
          </a:stretch>
        </p:blipFill>
        <p:spPr>
          <a:xfrm>
            <a:off x="10251959" y="1759992"/>
            <a:ext cx="540000" cy="540000"/>
          </a:xfrm>
          <a:prstGeom prst="rect">
            <a:avLst/>
          </a:prstGeom>
        </p:spPr>
      </p:pic>
      <p:sp>
        <p:nvSpPr>
          <p:cNvPr id="14" name="矩形 13"/>
          <p:cNvSpPr/>
          <p:nvPr/>
        </p:nvSpPr>
        <p:spPr>
          <a:xfrm>
            <a:off x="660400" y="1556792"/>
            <a:ext cx="1993881" cy="405132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p:nvPr/>
        </p:nvSpPr>
        <p:spPr>
          <a:xfrm>
            <a:off x="2876555" y="1556792"/>
            <a:ext cx="1993881" cy="405132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nvSpPr>
        <p:spPr>
          <a:xfrm>
            <a:off x="5092710" y="1556792"/>
            <a:ext cx="1993881" cy="405132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16"/>
          <p:cNvSpPr/>
          <p:nvPr/>
        </p:nvSpPr>
        <p:spPr>
          <a:xfrm>
            <a:off x="7315214" y="1556792"/>
            <a:ext cx="1993881" cy="405132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17"/>
          <p:cNvSpPr/>
          <p:nvPr/>
        </p:nvSpPr>
        <p:spPr>
          <a:xfrm>
            <a:off x="9525019" y="1556792"/>
            <a:ext cx="1993881" cy="405132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p:cNvSpPr txBox="1"/>
          <p:nvPr/>
        </p:nvSpPr>
        <p:spPr>
          <a:xfrm>
            <a:off x="857240" y="2420888"/>
            <a:ext cx="1600200" cy="646331"/>
          </a:xfrm>
          <a:prstGeom prst="rect">
            <a:avLst/>
          </a:prstGeom>
          <a:noFill/>
        </p:spPr>
        <p:txBody>
          <a:bodyPr wrap="square">
            <a:spAutoFit/>
          </a:bodyPr>
          <a:lstStyle/>
          <a:p>
            <a:pPr algn="ctr"/>
            <a:r>
              <a:rPr lang="zh-CN" altLang="en-US" b="1" i="0" dirty="0">
                <a:solidFill>
                  <a:srgbClr val="333333"/>
                </a:solidFill>
                <a:effectLst/>
                <a:latin typeface="Arial" panose="020B0604020202020204" pitchFamily="34" charset="0"/>
                <a:ea typeface="微软雅黑" panose="020B0503020204020204" pitchFamily="34" charset="-122"/>
                <a:sym typeface="Arial" panose="020B0604020202020204" pitchFamily="34" charset="0"/>
              </a:rPr>
              <a:t>充分利旧</a:t>
            </a:r>
            <a:endParaRPr lang="en-US" altLang="zh-CN" b="1" i="0" dirty="0">
              <a:solidFill>
                <a:srgbClr val="333333"/>
              </a:solidFill>
              <a:effectLst/>
              <a:latin typeface="Arial" panose="020B0604020202020204" pitchFamily="34" charset="0"/>
              <a:ea typeface="微软雅黑" panose="020B0503020204020204" pitchFamily="34" charset="-122"/>
              <a:sym typeface="Arial" panose="020B0604020202020204" pitchFamily="34" charset="0"/>
            </a:endParaRPr>
          </a:p>
          <a:p>
            <a:pPr algn="ctr"/>
            <a:r>
              <a:rPr lang="zh-CN" altLang="en-US" b="1" i="0" dirty="0">
                <a:solidFill>
                  <a:srgbClr val="333333"/>
                </a:solidFill>
                <a:effectLst/>
                <a:latin typeface="Arial" panose="020B0604020202020204" pitchFamily="34" charset="0"/>
                <a:ea typeface="微软雅黑" panose="020B0503020204020204" pitchFamily="34" charset="-122"/>
                <a:sym typeface="Arial" panose="020B0604020202020204" pitchFamily="34" charset="0"/>
              </a:rPr>
              <a:t>降本增效</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p:cNvSpPr txBox="1"/>
          <p:nvPr/>
        </p:nvSpPr>
        <p:spPr>
          <a:xfrm>
            <a:off x="2962277" y="2559969"/>
            <a:ext cx="1822436" cy="368300"/>
          </a:xfrm>
          <a:prstGeom prst="rect">
            <a:avLst/>
          </a:prstGeom>
          <a:noFill/>
        </p:spPr>
        <p:txBody>
          <a:bodyPr wrap="square">
            <a:spAutoFit/>
          </a:bodyPr>
          <a:lstStyle/>
          <a:p>
            <a:pPr algn="ctr"/>
            <a:r>
              <a:rPr lang="zh-CN" altLang="en-US" b="1" i="0" dirty="0">
                <a:solidFill>
                  <a:srgbClr val="333333"/>
                </a:solidFill>
                <a:effectLst/>
                <a:latin typeface="Arial" panose="020B0604020202020204" pitchFamily="34" charset="0"/>
                <a:ea typeface="微软雅黑" panose="020B0503020204020204" pitchFamily="34" charset="-122"/>
                <a:sym typeface="Arial" panose="020B0604020202020204" pitchFamily="34" charset="0"/>
              </a:rPr>
              <a:t>多维度适用</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p:cNvSpPr txBox="1"/>
          <p:nvPr/>
        </p:nvSpPr>
        <p:spPr>
          <a:xfrm>
            <a:off x="5251450" y="2559969"/>
            <a:ext cx="1676400" cy="368300"/>
          </a:xfrm>
          <a:prstGeom prst="rect">
            <a:avLst/>
          </a:prstGeom>
          <a:noFill/>
        </p:spPr>
        <p:txBody>
          <a:bodyPr wrap="square">
            <a:spAutoFit/>
          </a:bodyPr>
          <a:lstStyle/>
          <a:p>
            <a:pPr algn="ctr"/>
            <a:r>
              <a:rPr lang="zh-CN" altLang="en-US" b="1" i="0" dirty="0">
                <a:solidFill>
                  <a:srgbClr val="333333"/>
                </a:solidFill>
                <a:effectLst/>
                <a:latin typeface="Arial" panose="020B0604020202020204" pitchFamily="34" charset="0"/>
                <a:ea typeface="微软雅黑" panose="020B0503020204020204" pitchFamily="34" charset="-122"/>
                <a:sym typeface="Arial" panose="020B0604020202020204" pitchFamily="34" charset="0"/>
              </a:rPr>
              <a:t>数据可视化</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7454904" y="2559969"/>
            <a:ext cx="1714500" cy="368300"/>
          </a:xfrm>
          <a:prstGeom prst="rect">
            <a:avLst/>
          </a:prstGeom>
          <a:noFill/>
        </p:spPr>
        <p:txBody>
          <a:bodyPr wrap="square">
            <a:spAutoFit/>
          </a:bodyPr>
          <a:lstStyle/>
          <a:p>
            <a:pPr algn="ctr"/>
            <a:r>
              <a:rPr lang="zh-CN" altLang="en-US" b="1" i="0" dirty="0">
                <a:solidFill>
                  <a:srgbClr val="333333"/>
                </a:solidFill>
                <a:effectLst/>
                <a:latin typeface="Arial" panose="020B0604020202020204" pitchFamily="34" charset="0"/>
                <a:ea typeface="微软雅黑" panose="020B0503020204020204" pitchFamily="34" charset="-122"/>
                <a:sym typeface="Arial" panose="020B0604020202020204" pitchFamily="34" charset="0"/>
              </a:rPr>
              <a:t>预警预测</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9734559" y="2559969"/>
            <a:ext cx="1574800" cy="368300"/>
          </a:xfrm>
          <a:prstGeom prst="rect">
            <a:avLst/>
          </a:prstGeom>
          <a:noFill/>
        </p:spPr>
        <p:txBody>
          <a:bodyPr wrap="square">
            <a:spAutoFit/>
          </a:bodyPr>
          <a:lstStyle/>
          <a:p>
            <a:pPr algn="ctr"/>
            <a:r>
              <a:rPr lang="zh-CN" altLang="en-US" b="1" i="0" dirty="0">
                <a:solidFill>
                  <a:srgbClr val="333333"/>
                </a:solidFill>
                <a:effectLst/>
                <a:latin typeface="Arial" panose="020B0604020202020204" pitchFamily="34" charset="0"/>
                <a:ea typeface="微软雅黑" panose="020B0503020204020204" pitchFamily="34" charset="-122"/>
                <a:sym typeface="Arial" panose="020B0604020202020204" pitchFamily="34" charset="0"/>
              </a:rPr>
              <a:t>动态管理</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文本框 29"/>
          <p:cNvSpPr txBox="1"/>
          <p:nvPr/>
        </p:nvSpPr>
        <p:spPr>
          <a:xfrm>
            <a:off x="770749" y="3142890"/>
            <a:ext cx="1773182" cy="2030095"/>
          </a:xfrm>
          <a:prstGeom prst="rect">
            <a:avLst/>
          </a:prstGeom>
          <a:noFill/>
        </p:spPr>
        <p:txBody>
          <a:bodyPr wrap="square">
            <a:spAutoFit/>
          </a:bodyPr>
          <a:lstStyle/>
          <a:p>
            <a:pPr algn="just">
              <a:lnSpc>
                <a:spcPct val="150000"/>
              </a:lnSpc>
            </a:pP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在企业原有设备的基础上进行升级改造，将企业内</a:t>
            </a:r>
            <a:r>
              <a:rPr lang="zh-CN" altLang="en-US"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现有监测设备与</a:t>
            </a: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风险预警相结合，避免企业监测</a:t>
            </a:r>
            <a:r>
              <a:rPr lang="zh-CN" altLang="en-US"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功能</a:t>
            </a: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的重复建设，用尽可能少的人员与设备把握企业风险。</a:t>
            </a:r>
            <a:endParaRPr lang="zh-CN" altLang="en-US"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nvSpPr>
        <p:spPr>
          <a:xfrm>
            <a:off x="2916425" y="3142890"/>
            <a:ext cx="1914141" cy="2306955"/>
          </a:xfrm>
          <a:prstGeom prst="rect">
            <a:avLst/>
          </a:prstGeom>
          <a:noFill/>
        </p:spPr>
        <p:txBody>
          <a:bodyPr wrap="square">
            <a:spAutoFit/>
          </a:bodyPr>
          <a:lstStyle/>
          <a:p>
            <a:pPr algn="just">
              <a:lnSpc>
                <a:spcPct val="150000"/>
              </a:lnSpc>
            </a:pP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建设多维度适用的预警云平台：政府预警监管，企业监测落实，服务商配套服务一体化的预警云平台，监管层—企业决策层</a:t>
            </a:r>
            <a:r>
              <a:rPr lang="en-US"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管理层</a:t>
            </a:r>
            <a:r>
              <a:rPr lang="en-US"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执行层—服务商上下联动、全员参与，普专兼顾，适用广泛。</a:t>
            </a:r>
            <a:endParaRPr lang="zh-CN" altLang="en-US"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33"/>
          <p:cNvSpPr txBox="1"/>
          <p:nvPr/>
        </p:nvSpPr>
        <p:spPr>
          <a:xfrm>
            <a:off x="5092710" y="3142890"/>
            <a:ext cx="1993881" cy="1753235"/>
          </a:xfrm>
          <a:prstGeom prst="rect">
            <a:avLst/>
          </a:prstGeom>
          <a:noFill/>
        </p:spPr>
        <p:txBody>
          <a:bodyPr wrap="square">
            <a:spAutoFit/>
          </a:bodyPr>
          <a:lstStyle/>
          <a:p>
            <a:pPr algn="just">
              <a:lnSpc>
                <a:spcPct val="150000"/>
              </a:lnSpc>
            </a:pP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直观呈现企业风险动态，预警预测、趋势分析等数据一目了然，利用大数据分析，为企业安全目标制定和决策分析提供数据支撑。</a:t>
            </a:r>
            <a:endParaRPr lang="zh-CN" altLang="en-US"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p:cNvSpPr txBox="1"/>
          <p:nvPr/>
        </p:nvSpPr>
        <p:spPr>
          <a:xfrm>
            <a:off x="7308864" y="3140968"/>
            <a:ext cx="2006581" cy="2275366"/>
          </a:xfrm>
          <a:prstGeom prst="rect">
            <a:avLst/>
          </a:prstGeom>
          <a:noFill/>
        </p:spPr>
        <p:txBody>
          <a:bodyPr wrap="square">
            <a:spAutoFit/>
          </a:bodyPr>
          <a:lstStyle/>
          <a:p>
            <a:pPr algn="just">
              <a:lnSpc>
                <a:spcPct val="150000"/>
              </a:lnSpc>
            </a:pP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系统与现场物联网设备互联互通，自动采集和分析，对出现的异常情况进行相关预警及处理，并对采集的数据进行统计和分析。依据数据呈现的态势进行预判，做到风险提前防控，提升本质安全。</a:t>
            </a:r>
            <a:endParaRPr lang="zh-CN" altLang="en-US"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文本框 37"/>
          <p:cNvSpPr txBox="1"/>
          <p:nvPr/>
        </p:nvSpPr>
        <p:spPr>
          <a:xfrm>
            <a:off x="9532949" y="3140968"/>
            <a:ext cx="1978021" cy="1476375"/>
          </a:xfrm>
          <a:prstGeom prst="rect">
            <a:avLst/>
          </a:prstGeom>
          <a:noFill/>
        </p:spPr>
        <p:txBody>
          <a:bodyPr wrap="square">
            <a:spAutoFit/>
          </a:bodyPr>
          <a:lstStyle/>
          <a:p>
            <a:pPr algn="just">
              <a:lnSpc>
                <a:spcPct val="150000"/>
              </a:lnSpc>
            </a:pPr>
            <a:r>
              <a:rPr lang="zh-CN" altLang="zh-CN"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rPr>
              <a:t>有风险变动，及时推送通知，现场监管全面跟踪，全过程记录留痕，安全管理可溯源追踪，实现工作便捷高效。</a:t>
            </a:r>
            <a:endParaRPr lang="zh-CN" altLang="en-US" sz="1200" dirty="0">
              <a:solidFill>
                <a:schemeClr val="tx2">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îŝḷíḑê"/>
          <p:cNvSpPr txBox="1"/>
          <p:nvPr/>
        </p:nvSpPr>
        <p:spPr>
          <a:xfrm>
            <a:off x="1054100" y="190500"/>
            <a:ext cx="1620957" cy="46166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系统价值</a:t>
            </a:r>
            <a:endParaRPr lang="zh-CN" altLang="en-US" sz="2400" b="1" dirty="0">
              <a:solidFill>
                <a:schemeClr val="accent1">
                  <a:lumMod val="50000"/>
                </a:schemeClr>
              </a:solidFill>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îŝḷíḑê"/>
          <p:cNvSpPr txBox="1"/>
          <p:nvPr/>
        </p:nvSpPr>
        <p:spPr>
          <a:xfrm>
            <a:off x="1054100" y="190500"/>
            <a:ext cx="1620957" cy="46166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客户收益</a:t>
            </a:r>
            <a:endParaRPr lang="zh-CN" altLang="en-US" sz="2400" b="1" dirty="0">
              <a:solidFill>
                <a:schemeClr val="accent1">
                  <a:lumMod val="50000"/>
                </a:schemeClr>
              </a:solidFill>
              <a:cs typeface="+mn-ea"/>
              <a:sym typeface="Arial" panose="020B0604020202020204" pitchFamily="34" charset="0"/>
            </a:endParaRPr>
          </a:p>
        </p:txBody>
      </p:sp>
      <p:sp>
        <p:nvSpPr>
          <p:cNvPr id="14" name="矩形: 剪去单角 13"/>
          <p:cNvSpPr/>
          <p:nvPr/>
        </p:nvSpPr>
        <p:spPr>
          <a:xfrm>
            <a:off x="660400" y="1130300"/>
            <a:ext cx="5291584" cy="1635478"/>
          </a:xfrm>
          <a:prstGeom prst="snip1Rect">
            <a:avLst/>
          </a:prstGeom>
          <a:solidFill>
            <a:schemeClr val="bg1"/>
          </a:solidFill>
          <a:ln w="635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5" name="直接连接符 14"/>
          <p:cNvCxnSpPr/>
          <p:nvPr/>
        </p:nvCxnSpPr>
        <p:spPr>
          <a:xfrm>
            <a:off x="812801" y="1760097"/>
            <a:ext cx="4851151"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6" name="任意多边形: 形状 15"/>
          <p:cNvSpPr/>
          <p:nvPr/>
        </p:nvSpPr>
        <p:spPr>
          <a:xfrm>
            <a:off x="5087888" y="1460180"/>
            <a:ext cx="654050" cy="235270"/>
          </a:xfrm>
          <a:custGeom>
            <a:avLst/>
            <a:gdLst>
              <a:gd name="connsiteX0" fmla="*/ 565150 w 882650"/>
              <a:gd name="connsiteY0" fmla="*/ 0 h 317500"/>
              <a:gd name="connsiteX1" fmla="*/ 755650 w 882650"/>
              <a:gd name="connsiteY1" fmla="*/ 0 h 317500"/>
              <a:gd name="connsiteX2" fmla="*/ 882650 w 882650"/>
              <a:gd name="connsiteY2" fmla="*/ 158750 h 317500"/>
              <a:gd name="connsiteX3" fmla="*/ 755650 w 882650"/>
              <a:gd name="connsiteY3" fmla="*/ 317500 h 317500"/>
              <a:gd name="connsiteX4" fmla="*/ 565150 w 882650"/>
              <a:gd name="connsiteY4" fmla="*/ 317500 h 317500"/>
              <a:gd name="connsiteX5" fmla="*/ 692150 w 882650"/>
              <a:gd name="connsiteY5" fmla="*/ 158750 h 317500"/>
              <a:gd name="connsiteX6" fmla="*/ 282575 w 882650"/>
              <a:gd name="connsiteY6" fmla="*/ 0 h 317500"/>
              <a:gd name="connsiteX7" fmla="*/ 473075 w 882650"/>
              <a:gd name="connsiteY7" fmla="*/ 0 h 317500"/>
              <a:gd name="connsiteX8" fmla="*/ 600075 w 882650"/>
              <a:gd name="connsiteY8" fmla="*/ 158750 h 317500"/>
              <a:gd name="connsiteX9" fmla="*/ 473075 w 882650"/>
              <a:gd name="connsiteY9" fmla="*/ 317500 h 317500"/>
              <a:gd name="connsiteX10" fmla="*/ 282575 w 882650"/>
              <a:gd name="connsiteY10" fmla="*/ 317500 h 317500"/>
              <a:gd name="connsiteX11" fmla="*/ 409575 w 882650"/>
              <a:gd name="connsiteY11" fmla="*/ 158750 h 317500"/>
              <a:gd name="connsiteX12" fmla="*/ 0 w 882650"/>
              <a:gd name="connsiteY12" fmla="*/ 0 h 317500"/>
              <a:gd name="connsiteX13" fmla="*/ 190500 w 882650"/>
              <a:gd name="connsiteY13" fmla="*/ 0 h 317500"/>
              <a:gd name="connsiteX14" fmla="*/ 317500 w 882650"/>
              <a:gd name="connsiteY14" fmla="*/ 158750 h 317500"/>
              <a:gd name="connsiteX15" fmla="*/ 190500 w 882650"/>
              <a:gd name="connsiteY15" fmla="*/ 317500 h 317500"/>
              <a:gd name="connsiteX16" fmla="*/ 0 w 882650"/>
              <a:gd name="connsiteY16" fmla="*/ 317500 h 317500"/>
              <a:gd name="connsiteX17" fmla="*/ 127000 w 882650"/>
              <a:gd name="connsiteY17" fmla="*/ 1587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2650" h="317500">
                <a:moveTo>
                  <a:pt x="565150" y="0"/>
                </a:moveTo>
                <a:lnTo>
                  <a:pt x="755650" y="0"/>
                </a:lnTo>
                <a:lnTo>
                  <a:pt x="882650" y="158750"/>
                </a:lnTo>
                <a:lnTo>
                  <a:pt x="755650" y="317500"/>
                </a:lnTo>
                <a:lnTo>
                  <a:pt x="565150" y="317500"/>
                </a:lnTo>
                <a:lnTo>
                  <a:pt x="692150" y="158750"/>
                </a:lnTo>
                <a:close/>
                <a:moveTo>
                  <a:pt x="282575" y="0"/>
                </a:moveTo>
                <a:lnTo>
                  <a:pt x="473075" y="0"/>
                </a:lnTo>
                <a:lnTo>
                  <a:pt x="600075" y="158750"/>
                </a:lnTo>
                <a:lnTo>
                  <a:pt x="473075" y="317500"/>
                </a:lnTo>
                <a:lnTo>
                  <a:pt x="282575" y="317500"/>
                </a:lnTo>
                <a:lnTo>
                  <a:pt x="409575" y="158750"/>
                </a:lnTo>
                <a:close/>
                <a:moveTo>
                  <a:pt x="0" y="0"/>
                </a:moveTo>
                <a:lnTo>
                  <a:pt x="190500" y="0"/>
                </a:lnTo>
                <a:lnTo>
                  <a:pt x="317500" y="158750"/>
                </a:lnTo>
                <a:lnTo>
                  <a:pt x="190500" y="317500"/>
                </a:lnTo>
                <a:lnTo>
                  <a:pt x="0" y="317500"/>
                </a:lnTo>
                <a:lnTo>
                  <a:pt x="127000" y="158750"/>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Bullet1"/>
          <p:cNvSpPr/>
          <p:nvPr/>
        </p:nvSpPr>
        <p:spPr>
          <a:xfrm>
            <a:off x="800100" y="1130300"/>
            <a:ext cx="4095750" cy="565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ormAutofit/>
          </a:bodyPr>
          <a:lstStyle/>
          <a:p>
            <a:pPr algn="l"/>
            <a:r>
              <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风险预防</a:t>
            </a:r>
            <a:r>
              <a:rPr lang="en-US" altLang="zh-CN" sz="20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避免灾难性损失</a:t>
            </a:r>
            <a:endPar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8" name="Text1"/>
          <p:cNvSpPr/>
          <p:nvPr/>
        </p:nvSpPr>
        <p:spPr>
          <a:xfrm>
            <a:off x="800099" y="1841499"/>
            <a:ext cx="4719837" cy="8339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用确定性防御成本（系统投入）置换不确定性天价损失（事故赔偿</a:t>
            </a:r>
            <a:r>
              <a:rPr lang="en-U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停产）。</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剪去单角 19"/>
          <p:cNvSpPr/>
          <p:nvPr/>
        </p:nvSpPr>
        <p:spPr>
          <a:xfrm>
            <a:off x="660400" y="2865261"/>
            <a:ext cx="5291584" cy="1635478"/>
          </a:xfrm>
          <a:prstGeom prst="snip1Rect">
            <a:avLst/>
          </a:prstGeom>
          <a:solidFill>
            <a:schemeClr val="bg1"/>
          </a:solidFill>
          <a:ln w="635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1" name="直接连接符 20"/>
          <p:cNvCxnSpPr/>
          <p:nvPr/>
        </p:nvCxnSpPr>
        <p:spPr>
          <a:xfrm>
            <a:off x="812801" y="3495058"/>
            <a:ext cx="4851151"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3" name="任意多边形: 形状 22"/>
          <p:cNvSpPr/>
          <p:nvPr/>
        </p:nvSpPr>
        <p:spPr>
          <a:xfrm>
            <a:off x="5087888" y="3193730"/>
            <a:ext cx="654050" cy="235270"/>
          </a:xfrm>
          <a:custGeom>
            <a:avLst/>
            <a:gdLst>
              <a:gd name="connsiteX0" fmla="*/ 565150 w 882650"/>
              <a:gd name="connsiteY0" fmla="*/ 0 h 317500"/>
              <a:gd name="connsiteX1" fmla="*/ 755650 w 882650"/>
              <a:gd name="connsiteY1" fmla="*/ 0 h 317500"/>
              <a:gd name="connsiteX2" fmla="*/ 882650 w 882650"/>
              <a:gd name="connsiteY2" fmla="*/ 158750 h 317500"/>
              <a:gd name="connsiteX3" fmla="*/ 755650 w 882650"/>
              <a:gd name="connsiteY3" fmla="*/ 317500 h 317500"/>
              <a:gd name="connsiteX4" fmla="*/ 565150 w 882650"/>
              <a:gd name="connsiteY4" fmla="*/ 317500 h 317500"/>
              <a:gd name="connsiteX5" fmla="*/ 692150 w 882650"/>
              <a:gd name="connsiteY5" fmla="*/ 158750 h 317500"/>
              <a:gd name="connsiteX6" fmla="*/ 282575 w 882650"/>
              <a:gd name="connsiteY6" fmla="*/ 0 h 317500"/>
              <a:gd name="connsiteX7" fmla="*/ 473075 w 882650"/>
              <a:gd name="connsiteY7" fmla="*/ 0 h 317500"/>
              <a:gd name="connsiteX8" fmla="*/ 600075 w 882650"/>
              <a:gd name="connsiteY8" fmla="*/ 158750 h 317500"/>
              <a:gd name="connsiteX9" fmla="*/ 473075 w 882650"/>
              <a:gd name="connsiteY9" fmla="*/ 317500 h 317500"/>
              <a:gd name="connsiteX10" fmla="*/ 282575 w 882650"/>
              <a:gd name="connsiteY10" fmla="*/ 317500 h 317500"/>
              <a:gd name="connsiteX11" fmla="*/ 409575 w 882650"/>
              <a:gd name="connsiteY11" fmla="*/ 158750 h 317500"/>
              <a:gd name="connsiteX12" fmla="*/ 0 w 882650"/>
              <a:gd name="connsiteY12" fmla="*/ 0 h 317500"/>
              <a:gd name="connsiteX13" fmla="*/ 190500 w 882650"/>
              <a:gd name="connsiteY13" fmla="*/ 0 h 317500"/>
              <a:gd name="connsiteX14" fmla="*/ 317500 w 882650"/>
              <a:gd name="connsiteY14" fmla="*/ 158750 h 317500"/>
              <a:gd name="connsiteX15" fmla="*/ 190500 w 882650"/>
              <a:gd name="connsiteY15" fmla="*/ 317500 h 317500"/>
              <a:gd name="connsiteX16" fmla="*/ 0 w 882650"/>
              <a:gd name="connsiteY16" fmla="*/ 317500 h 317500"/>
              <a:gd name="connsiteX17" fmla="*/ 127000 w 882650"/>
              <a:gd name="connsiteY17" fmla="*/ 1587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2650" h="317500">
                <a:moveTo>
                  <a:pt x="565150" y="0"/>
                </a:moveTo>
                <a:lnTo>
                  <a:pt x="755650" y="0"/>
                </a:lnTo>
                <a:lnTo>
                  <a:pt x="882650" y="158750"/>
                </a:lnTo>
                <a:lnTo>
                  <a:pt x="755650" y="317500"/>
                </a:lnTo>
                <a:lnTo>
                  <a:pt x="565150" y="317500"/>
                </a:lnTo>
                <a:lnTo>
                  <a:pt x="692150" y="158750"/>
                </a:lnTo>
                <a:close/>
                <a:moveTo>
                  <a:pt x="282575" y="0"/>
                </a:moveTo>
                <a:lnTo>
                  <a:pt x="473075" y="0"/>
                </a:lnTo>
                <a:lnTo>
                  <a:pt x="600075" y="158750"/>
                </a:lnTo>
                <a:lnTo>
                  <a:pt x="473075" y="317500"/>
                </a:lnTo>
                <a:lnTo>
                  <a:pt x="282575" y="317500"/>
                </a:lnTo>
                <a:lnTo>
                  <a:pt x="409575" y="158750"/>
                </a:lnTo>
                <a:close/>
                <a:moveTo>
                  <a:pt x="0" y="0"/>
                </a:moveTo>
                <a:lnTo>
                  <a:pt x="190500" y="0"/>
                </a:lnTo>
                <a:lnTo>
                  <a:pt x="317500" y="158750"/>
                </a:lnTo>
                <a:lnTo>
                  <a:pt x="190500" y="317500"/>
                </a:lnTo>
                <a:lnTo>
                  <a:pt x="0" y="317500"/>
                </a:lnTo>
                <a:lnTo>
                  <a:pt x="127000" y="158750"/>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Bullet2"/>
          <p:cNvSpPr/>
          <p:nvPr/>
        </p:nvSpPr>
        <p:spPr>
          <a:xfrm>
            <a:off x="800100" y="2870200"/>
            <a:ext cx="4095750" cy="565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ormAutofit fontScale="92500"/>
          </a:bodyPr>
          <a:lstStyle/>
          <a:p>
            <a:pPr algn="l"/>
            <a:r>
              <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成本优化</a:t>
            </a:r>
            <a:r>
              <a:rPr lang="en-US" altLang="zh-CN"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从隐性损耗到显性节约</a:t>
            </a:r>
            <a:endPar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27" name="Text2"/>
          <p:cNvSpPr/>
          <p:nvPr/>
        </p:nvSpPr>
        <p:spPr>
          <a:xfrm>
            <a:off x="800099" y="3581399"/>
            <a:ext cx="4719837" cy="8339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用预警信息提前介入处理，降低停机风险与损失</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剪去单角 31"/>
          <p:cNvSpPr/>
          <p:nvPr/>
        </p:nvSpPr>
        <p:spPr>
          <a:xfrm>
            <a:off x="660400" y="4600222"/>
            <a:ext cx="5291584" cy="1635478"/>
          </a:xfrm>
          <a:prstGeom prst="snip1Rect">
            <a:avLst/>
          </a:prstGeom>
          <a:solidFill>
            <a:schemeClr val="bg1"/>
          </a:solidFill>
          <a:ln w="635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34" name="直接连接符 33"/>
          <p:cNvCxnSpPr/>
          <p:nvPr/>
        </p:nvCxnSpPr>
        <p:spPr>
          <a:xfrm>
            <a:off x="812801" y="5230019"/>
            <a:ext cx="4929137"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36" name="任意多边形: 形状 35"/>
          <p:cNvSpPr/>
          <p:nvPr/>
        </p:nvSpPr>
        <p:spPr>
          <a:xfrm>
            <a:off x="5087888" y="4936805"/>
            <a:ext cx="654050" cy="235270"/>
          </a:xfrm>
          <a:custGeom>
            <a:avLst/>
            <a:gdLst>
              <a:gd name="connsiteX0" fmla="*/ 565150 w 882650"/>
              <a:gd name="connsiteY0" fmla="*/ 0 h 317500"/>
              <a:gd name="connsiteX1" fmla="*/ 755650 w 882650"/>
              <a:gd name="connsiteY1" fmla="*/ 0 h 317500"/>
              <a:gd name="connsiteX2" fmla="*/ 882650 w 882650"/>
              <a:gd name="connsiteY2" fmla="*/ 158750 h 317500"/>
              <a:gd name="connsiteX3" fmla="*/ 755650 w 882650"/>
              <a:gd name="connsiteY3" fmla="*/ 317500 h 317500"/>
              <a:gd name="connsiteX4" fmla="*/ 565150 w 882650"/>
              <a:gd name="connsiteY4" fmla="*/ 317500 h 317500"/>
              <a:gd name="connsiteX5" fmla="*/ 692150 w 882650"/>
              <a:gd name="connsiteY5" fmla="*/ 158750 h 317500"/>
              <a:gd name="connsiteX6" fmla="*/ 282575 w 882650"/>
              <a:gd name="connsiteY6" fmla="*/ 0 h 317500"/>
              <a:gd name="connsiteX7" fmla="*/ 473075 w 882650"/>
              <a:gd name="connsiteY7" fmla="*/ 0 h 317500"/>
              <a:gd name="connsiteX8" fmla="*/ 600075 w 882650"/>
              <a:gd name="connsiteY8" fmla="*/ 158750 h 317500"/>
              <a:gd name="connsiteX9" fmla="*/ 473075 w 882650"/>
              <a:gd name="connsiteY9" fmla="*/ 317500 h 317500"/>
              <a:gd name="connsiteX10" fmla="*/ 282575 w 882650"/>
              <a:gd name="connsiteY10" fmla="*/ 317500 h 317500"/>
              <a:gd name="connsiteX11" fmla="*/ 409575 w 882650"/>
              <a:gd name="connsiteY11" fmla="*/ 158750 h 317500"/>
              <a:gd name="connsiteX12" fmla="*/ 0 w 882650"/>
              <a:gd name="connsiteY12" fmla="*/ 0 h 317500"/>
              <a:gd name="connsiteX13" fmla="*/ 190500 w 882650"/>
              <a:gd name="connsiteY13" fmla="*/ 0 h 317500"/>
              <a:gd name="connsiteX14" fmla="*/ 317500 w 882650"/>
              <a:gd name="connsiteY14" fmla="*/ 158750 h 317500"/>
              <a:gd name="connsiteX15" fmla="*/ 190500 w 882650"/>
              <a:gd name="connsiteY15" fmla="*/ 317500 h 317500"/>
              <a:gd name="connsiteX16" fmla="*/ 0 w 882650"/>
              <a:gd name="connsiteY16" fmla="*/ 317500 h 317500"/>
              <a:gd name="connsiteX17" fmla="*/ 127000 w 882650"/>
              <a:gd name="connsiteY17" fmla="*/ 1587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2650" h="317500">
                <a:moveTo>
                  <a:pt x="565150" y="0"/>
                </a:moveTo>
                <a:lnTo>
                  <a:pt x="755650" y="0"/>
                </a:lnTo>
                <a:lnTo>
                  <a:pt x="882650" y="158750"/>
                </a:lnTo>
                <a:lnTo>
                  <a:pt x="755650" y="317500"/>
                </a:lnTo>
                <a:lnTo>
                  <a:pt x="565150" y="317500"/>
                </a:lnTo>
                <a:lnTo>
                  <a:pt x="692150" y="158750"/>
                </a:lnTo>
                <a:close/>
                <a:moveTo>
                  <a:pt x="282575" y="0"/>
                </a:moveTo>
                <a:lnTo>
                  <a:pt x="473075" y="0"/>
                </a:lnTo>
                <a:lnTo>
                  <a:pt x="600075" y="158750"/>
                </a:lnTo>
                <a:lnTo>
                  <a:pt x="473075" y="317500"/>
                </a:lnTo>
                <a:lnTo>
                  <a:pt x="282575" y="317500"/>
                </a:lnTo>
                <a:lnTo>
                  <a:pt x="409575" y="158750"/>
                </a:lnTo>
                <a:close/>
                <a:moveTo>
                  <a:pt x="0" y="0"/>
                </a:moveTo>
                <a:lnTo>
                  <a:pt x="190500" y="0"/>
                </a:lnTo>
                <a:lnTo>
                  <a:pt x="317500" y="158750"/>
                </a:lnTo>
                <a:lnTo>
                  <a:pt x="190500" y="317500"/>
                </a:lnTo>
                <a:lnTo>
                  <a:pt x="0" y="317500"/>
                </a:lnTo>
                <a:lnTo>
                  <a:pt x="127000" y="158750"/>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Bullet3"/>
          <p:cNvSpPr/>
          <p:nvPr/>
        </p:nvSpPr>
        <p:spPr>
          <a:xfrm>
            <a:off x="800100" y="4614334"/>
            <a:ext cx="4095750" cy="565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ormAutofit/>
          </a:bodyPr>
          <a:lstStyle/>
          <a:p>
            <a:pPr algn="l"/>
            <a:r>
              <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 数据反哺</a:t>
            </a:r>
            <a:r>
              <a:rPr lang="en-US" altLang="zh-CN"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数据驱动的精准决策</a:t>
            </a:r>
            <a:endParaRPr lang="zh-CN" altLang="en-US" sz="20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38" name="Text3"/>
          <p:cNvSpPr/>
          <p:nvPr/>
        </p:nvSpPr>
        <p:spPr>
          <a:xfrm>
            <a:off x="800099" y="5325533"/>
            <a:ext cx="4719837" cy="8339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r>
              <a:rPr lang="zh-CN" altLang="en-US" sz="16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通过数据沉淀与反哺，可建设监测对象的健康数据库，从而更精准的进行管理决策</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a:spLocks noChangeAspect="1"/>
          </p:cNvSpPr>
          <p:nvPr/>
        </p:nvSpPr>
        <p:spPr>
          <a:xfrm>
            <a:off x="7769138" y="1104302"/>
            <a:ext cx="3784108" cy="5112221"/>
          </a:xfrm>
          <a:prstGeom prst="rect">
            <a:avLst/>
          </a:prstGeom>
          <a:blipFill dpi="0" rotWithShape="1">
            <a:blip r:embed="rId1"/>
            <a:srcRect/>
            <a:stretch>
              <a:fillRect l="-64734" t="-9268" r="-58484" b="-883"/>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îŝḷíḑê"/>
          <p:cNvSpPr txBox="1"/>
          <p:nvPr/>
        </p:nvSpPr>
        <p:spPr>
          <a:xfrm>
            <a:off x="6359361" y="1094516"/>
            <a:ext cx="553998" cy="4946167"/>
          </a:xfrm>
          <a:prstGeom prst="rect">
            <a:avLst/>
          </a:prstGeom>
          <a:noFill/>
        </p:spPr>
        <p:txBody>
          <a:bodyPr vert="eaVert"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当同行还在为事故买单时</a:t>
            </a:r>
            <a:endParaRPr lang="en-US" altLang="zh-CN" sz="2400" b="1" dirty="0">
              <a:solidFill>
                <a:schemeClr val="accent1">
                  <a:lumMod val="50000"/>
                </a:schemeClr>
              </a:solidFill>
              <a:cs typeface="+mn-ea"/>
              <a:sym typeface="Arial" panose="020B0604020202020204" pitchFamily="34" charset="0"/>
            </a:endParaRPr>
          </a:p>
        </p:txBody>
      </p:sp>
      <p:sp>
        <p:nvSpPr>
          <p:cNvPr id="48" name="îŝḷíḑê"/>
          <p:cNvSpPr txBox="1"/>
          <p:nvPr/>
        </p:nvSpPr>
        <p:spPr>
          <a:xfrm>
            <a:off x="6900443" y="1094516"/>
            <a:ext cx="553998" cy="5284998"/>
          </a:xfrm>
          <a:prstGeom prst="rect">
            <a:avLst/>
          </a:prstGeom>
          <a:noFill/>
        </p:spPr>
        <p:txBody>
          <a:bodyPr vert="eaVert"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您已经用物联监测把风险变成了利润</a:t>
            </a:r>
            <a:endParaRPr lang="en-US" altLang="zh-CN" sz="2400" b="1" dirty="0">
              <a:solidFill>
                <a:schemeClr val="accent1">
                  <a:lumMod val="50000"/>
                </a:schemeClr>
              </a:solidFill>
              <a:cs typeface="+mn-ea"/>
              <a:sym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cNvSpPr/>
          <p:nvPr/>
        </p:nvSpPr>
        <p:spPr>
          <a:xfrm flipH="1">
            <a:off x="0" y="0"/>
            <a:ext cx="12192000" cy="6231598"/>
          </a:xfrm>
          <a:custGeom>
            <a:avLst/>
            <a:gdLst>
              <a:gd name="connsiteX0" fmla="*/ 0 w 12192000"/>
              <a:gd name="connsiteY0" fmla="*/ 0 h 6231598"/>
              <a:gd name="connsiteX1" fmla="*/ 7903210 w 12192000"/>
              <a:gd name="connsiteY1" fmla="*/ 0 h 6231598"/>
              <a:gd name="connsiteX2" fmla="*/ 12192000 w 12192000"/>
              <a:gd name="connsiteY2" fmla="*/ 0 h 6231598"/>
              <a:gd name="connsiteX3" fmla="*/ 12192000 w 12192000"/>
              <a:gd name="connsiteY3" fmla="*/ 6222473 h 6231598"/>
              <a:gd name="connsiteX4" fmla="*/ 12055009 w 12192000"/>
              <a:gd name="connsiteY4" fmla="*/ 6158521 h 6231598"/>
              <a:gd name="connsiteX5" fmla="*/ 9739969 w 12192000"/>
              <a:gd name="connsiteY5" fmla="*/ 6139213 h 6231598"/>
              <a:gd name="connsiteX6" fmla="*/ 6622585 w 12192000"/>
              <a:gd name="connsiteY6" fmla="*/ 5464693 h 6231598"/>
              <a:gd name="connsiteX7" fmla="*/ 3821153 w 12192000"/>
              <a:gd name="connsiteY7" fmla="*/ 4979881 h 6231598"/>
              <a:gd name="connsiteX8" fmla="*/ 1230354 w 12192000"/>
              <a:gd name="connsiteY8" fmla="*/ 4558306 h 6231598"/>
              <a:gd name="connsiteX9" fmla="*/ 60143 w 12192000"/>
              <a:gd name="connsiteY9" fmla="*/ 3631170 h 6231598"/>
              <a:gd name="connsiteX10" fmla="*/ 0 w 12192000"/>
              <a:gd name="connsiteY10" fmla="*/ 3588124 h 6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231598">
                <a:moveTo>
                  <a:pt x="0" y="0"/>
                </a:moveTo>
                <a:lnTo>
                  <a:pt x="7903210" y="0"/>
                </a:lnTo>
                <a:lnTo>
                  <a:pt x="12192000" y="0"/>
                </a:lnTo>
                <a:lnTo>
                  <a:pt x="12192000" y="6222473"/>
                </a:lnTo>
                <a:lnTo>
                  <a:pt x="12055009" y="6158521"/>
                </a:lnTo>
                <a:cubicBezTo>
                  <a:pt x="11212103" y="5795695"/>
                  <a:pt x="10661493" y="5991662"/>
                  <a:pt x="9739969" y="6139213"/>
                </a:cubicBezTo>
                <a:cubicBezTo>
                  <a:pt x="8686798" y="6307843"/>
                  <a:pt x="7717882" y="6328921"/>
                  <a:pt x="6622585" y="5464693"/>
                </a:cubicBezTo>
                <a:cubicBezTo>
                  <a:pt x="5527289" y="4600464"/>
                  <a:pt x="5042830" y="4516149"/>
                  <a:pt x="3821153" y="4979881"/>
                </a:cubicBezTo>
                <a:cubicBezTo>
                  <a:pt x="2599476" y="5443614"/>
                  <a:pt x="2009700" y="5232826"/>
                  <a:pt x="1230354" y="4558306"/>
                </a:cubicBezTo>
                <a:cubicBezTo>
                  <a:pt x="743263" y="4136731"/>
                  <a:pt x="313767" y="3813963"/>
                  <a:pt x="60143" y="3631170"/>
                </a:cubicBezTo>
                <a:lnTo>
                  <a:pt x="0" y="3588124"/>
                </a:lnTo>
                <a:close/>
              </a:path>
            </a:pathLst>
          </a:custGeom>
          <a:blipFill>
            <a:blip r:embed="rId1"/>
            <a:stretch>
              <a:fillRect t="-5904" b="-5880"/>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ComponentBackground"/>
          <p:cNvSpPr/>
          <p:nvPr/>
        </p:nvSpPr>
        <p:spPr>
          <a:xfrm>
            <a:off x="7032625" y="1592263"/>
            <a:ext cx="3715658" cy="4125803"/>
          </a:xfrm>
          <a:prstGeom prst="roundRect">
            <a:avLst>
              <a:gd name="adj" fmla="val 790"/>
            </a:avLst>
          </a:prstGeom>
          <a:solidFill>
            <a:srgbClr val="FFFFFF"/>
          </a:solidFill>
          <a:ln>
            <a:noFill/>
          </a:ln>
          <a:effectLst>
            <a:outerShdw blurRad="508000" dist="190500" dir="5400000" algn="t"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 name="Line"/>
          <p:cNvCxnSpPr/>
          <p:nvPr/>
        </p:nvCxnSpPr>
        <p:spPr>
          <a:xfrm>
            <a:off x="7252169" y="3538989"/>
            <a:ext cx="65747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itle"/>
          <p:cNvSpPr txBox="1"/>
          <p:nvPr/>
        </p:nvSpPr>
        <p:spPr>
          <a:xfrm>
            <a:off x="7146899" y="1900964"/>
            <a:ext cx="3487112" cy="1384995"/>
          </a:xfrm>
          <a:prstGeom prst="rect">
            <a:avLst/>
          </a:prstGeom>
          <a:noFill/>
        </p:spPr>
        <p:txBody>
          <a:bodyPr wrap="square" lIns="91440" tIns="45720" rIns="91440" bIns="45720" rtlCol="0" anchor="b">
            <a:norm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spcBef>
                <a:spcPts val="0"/>
              </a:spcBef>
              <a:spcAft>
                <a:spcPts val="1000"/>
              </a:spcAft>
              <a:buClrTx/>
              <a:buSzTx/>
              <a:buFontTx/>
              <a:buNone/>
              <a:defRPr/>
            </a:pPr>
            <a:r>
              <a:rPr kumimoji="0" lang="zh-CN" altLang="en-US"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场景化应用</a:t>
            </a:r>
            <a:endParaRPr kumimoji="0" lang="zh-CN" altLang="en-US" b="1" i="0" u="none" strike="noStrike" kern="1200" cap="none" spc="0" normalizeH="0" baseline="0" noProof="0" dirty="0">
              <a:ln>
                <a:noFill/>
              </a:ln>
              <a:solidFill>
                <a:srgbClr val="2F2F2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islide-3"/>
          <p:cNvSpPr/>
          <p:nvPr/>
        </p:nvSpPr>
        <p:spPr>
          <a:xfrm>
            <a:off x="9992940" y="5518720"/>
            <a:ext cx="398692" cy="398692"/>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254000" dist="1270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islide-4"/>
          <p:cNvSpPr>
            <a:spLocks noChangeArrowheads="1"/>
          </p:cNvSpPr>
          <p:nvPr/>
        </p:nvSpPr>
        <p:spPr bwMode="auto">
          <a:xfrm>
            <a:off x="10142063" y="5636169"/>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rgbClr val="FFFFFF"/>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7146899" y="3538020"/>
            <a:ext cx="3601384" cy="1289456"/>
          </a:xfrm>
          <a:prstGeom prst="rect">
            <a:avLst/>
          </a:prstGeom>
          <a:noFill/>
        </p:spPr>
        <p:txBody>
          <a:bodyPr wrap="square">
            <a:spAutoFit/>
          </a:bodyPr>
          <a:lstStyle/>
          <a:p>
            <a:pPr>
              <a:lnSpc>
                <a:spcPct val="150000"/>
              </a:lnSpc>
            </a:pPr>
            <a:r>
              <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物联监测结合实际应用场景，可为现场安全生产提供强有力的监管工具与能力提升</a:t>
            </a:r>
            <a:endPar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line-graphic-on-checkered-background_38882"/>
          <p:cNvSpPr/>
          <p:nvPr/>
        </p:nvSpPr>
        <p:spPr>
          <a:xfrm>
            <a:off x="7252169" y="1821336"/>
            <a:ext cx="609685" cy="518912"/>
          </a:xfrm>
          <a:custGeom>
            <a:avLst/>
            <a:gdLst>
              <a:gd name="T0" fmla="*/ 1244 w 1450"/>
              <a:gd name="T1" fmla="*/ 413 h 1236"/>
              <a:gd name="T2" fmla="*/ 1410 w 1450"/>
              <a:gd name="T3" fmla="*/ 40 h 1236"/>
              <a:gd name="T4" fmla="*/ 1361 w 1450"/>
              <a:gd name="T5" fmla="*/ 605 h 1236"/>
              <a:gd name="T6" fmla="*/ 1408 w 1450"/>
              <a:gd name="T7" fmla="*/ 413 h 1236"/>
              <a:gd name="T8" fmla="*/ 1361 w 1450"/>
              <a:gd name="T9" fmla="*/ 631 h 1236"/>
              <a:gd name="T10" fmla="*/ 1252 w 1450"/>
              <a:gd name="T11" fmla="*/ 613 h 1236"/>
              <a:gd name="T12" fmla="*/ 1019 w 1450"/>
              <a:gd name="T13" fmla="*/ 476 h 1236"/>
              <a:gd name="T14" fmla="*/ 1044 w 1450"/>
              <a:gd name="T15" fmla="*/ 437 h 1236"/>
              <a:gd name="T16" fmla="*/ 1103 w 1450"/>
              <a:gd name="T17" fmla="*/ 420 h 1236"/>
              <a:gd name="T18" fmla="*/ 1237 w 1450"/>
              <a:gd name="T19" fmla="*/ 220 h 1236"/>
              <a:gd name="T20" fmla="*/ 1237 w 1450"/>
              <a:gd name="T21" fmla="*/ 220 h 1236"/>
              <a:gd name="T22" fmla="*/ 844 w 1450"/>
              <a:gd name="T23" fmla="*/ 220 h 1236"/>
              <a:gd name="T24" fmla="*/ 844 w 1450"/>
              <a:gd name="T25" fmla="*/ 420 h 1236"/>
              <a:gd name="T26" fmla="*/ 844 w 1450"/>
              <a:gd name="T27" fmla="*/ 420 h 1236"/>
              <a:gd name="T28" fmla="*/ 837 w 1450"/>
              <a:gd name="T29" fmla="*/ 620 h 1236"/>
              <a:gd name="T30" fmla="*/ 644 w 1450"/>
              <a:gd name="T31" fmla="*/ 613 h 1236"/>
              <a:gd name="T32" fmla="*/ 757 w 1450"/>
              <a:gd name="T33" fmla="*/ 631 h 1236"/>
              <a:gd name="T34" fmla="*/ 644 w 1450"/>
              <a:gd name="T35" fmla="*/ 220 h 1236"/>
              <a:gd name="T36" fmla="*/ 837 w 1450"/>
              <a:gd name="T37" fmla="*/ 613 h 1236"/>
              <a:gd name="T38" fmla="*/ 837 w 1450"/>
              <a:gd name="T39" fmla="*/ 420 h 1236"/>
              <a:gd name="T40" fmla="*/ 637 w 1450"/>
              <a:gd name="T41" fmla="*/ 40 h 1236"/>
              <a:gd name="T42" fmla="*/ 530 w 1450"/>
              <a:gd name="T43" fmla="*/ 413 h 1236"/>
              <a:gd name="T44" fmla="*/ 637 w 1450"/>
              <a:gd name="T45" fmla="*/ 220 h 1236"/>
              <a:gd name="T46" fmla="*/ 449 w 1450"/>
              <a:gd name="T47" fmla="*/ 320 h 1236"/>
              <a:gd name="T48" fmla="*/ 437 w 1450"/>
              <a:gd name="T49" fmla="*/ 40 h 1236"/>
              <a:gd name="T50" fmla="*/ 437 w 1450"/>
              <a:gd name="T51" fmla="*/ 295 h 1236"/>
              <a:gd name="T52" fmla="*/ 244 w 1450"/>
              <a:gd name="T53" fmla="*/ 220 h 1236"/>
              <a:gd name="T54" fmla="*/ 237 w 1450"/>
              <a:gd name="T55" fmla="*/ 213 h 1236"/>
              <a:gd name="T56" fmla="*/ 42 w 1450"/>
              <a:gd name="T57" fmla="*/ 420 h 1236"/>
              <a:gd name="T58" fmla="*/ 232 w 1450"/>
              <a:gd name="T59" fmla="*/ 620 h 1236"/>
              <a:gd name="T60" fmla="*/ 42 w 1450"/>
              <a:gd name="T61" fmla="*/ 813 h 1236"/>
              <a:gd name="T62" fmla="*/ 115 w 1450"/>
              <a:gd name="T63" fmla="*/ 716 h 1236"/>
              <a:gd name="T64" fmla="*/ 42 w 1450"/>
              <a:gd name="T65" fmla="*/ 1013 h 1236"/>
              <a:gd name="T66" fmla="*/ 92 w 1450"/>
              <a:gd name="T67" fmla="*/ 820 h 1236"/>
              <a:gd name="T68" fmla="*/ 227 w 1450"/>
              <a:gd name="T69" fmla="*/ 716 h 1236"/>
              <a:gd name="T70" fmla="*/ 437 w 1450"/>
              <a:gd name="T71" fmla="*/ 1196 h 1236"/>
              <a:gd name="T72" fmla="*/ 244 w 1450"/>
              <a:gd name="T73" fmla="*/ 1013 h 1236"/>
              <a:gd name="T74" fmla="*/ 244 w 1450"/>
              <a:gd name="T75" fmla="*/ 650 h 1236"/>
              <a:gd name="T76" fmla="*/ 408 w 1450"/>
              <a:gd name="T77" fmla="*/ 420 h 1236"/>
              <a:gd name="T78" fmla="*/ 444 w 1450"/>
              <a:gd name="T79" fmla="*/ 1020 h 1236"/>
              <a:gd name="T80" fmla="*/ 637 w 1450"/>
              <a:gd name="T81" fmla="*/ 820 h 1236"/>
              <a:gd name="T82" fmla="*/ 637 w 1450"/>
              <a:gd name="T83" fmla="*/ 813 h 1236"/>
              <a:gd name="T84" fmla="*/ 637 w 1450"/>
              <a:gd name="T85" fmla="*/ 558 h 1236"/>
              <a:gd name="T86" fmla="*/ 837 w 1450"/>
              <a:gd name="T87" fmla="*/ 1020 h 1236"/>
              <a:gd name="T88" fmla="*/ 837 w 1450"/>
              <a:gd name="T89" fmla="*/ 1013 h 1236"/>
              <a:gd name="T90" fmla="*/ 757 w 1450"/>
              <a:gd name="T91" fmla="*/ 743 h 1236"/>
              <a:gd name="T92" fmla="*/ 1037 w 1450"/>
              <a:gd name="T93" fmla="*/ 1196 h 1236"/>
              <a:gd name="T94" fmla="*/ 844 w 1450"/>
              <a:gd name="T95" fmla="*/ 1013 h 1236"/>
              <a:gd name="T96" fmla="*/ 844 w 1450"/>
              <a:gd name="T97" fmla="*/ 654 h 1236"/>
              <a:gd name="T98" fmla="*/ 1037 w 1450"/>
              <a:gd name="T99" fmla="*/ 540 h 1236"/>
              <a:gd name="T100" fmla="*/ 1237 w 1450"/>
              <a:gd name="T101" fmla="*/ 1020 h 1236"/>
              <a:gd name="T102" fmla="*/ 1237 w 1450"/>
              <a:gd name="T103" fmla="*/ 1013 h 1236"/>
              <a:gd name="T104" fmla="*/ 1044 w 1450"/>
              <a:gd name="T105" fmla="*/ 613 h 1236"/>
              <a:gd name="T106" fmla="*/ 1044 w 1450"/>
              <a:gd name="T107" fmla="*/ 613 h 1236"/>
              <a:gd name="T108" fmla="*/ 1244 w 1450"/>
              <a:gd name="T109" fmla="*/ 820 h 1236"/>
              <a:gd name="T110" fmla="*/ 1300 w 1450"/>
              <a:gd name="T111" fmla="*/ 643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0" h="1236">
                <a:moveTo>
                  <a:pt x="0" y="0"/>
                </a:moveTo>
                <a:lnTo>
                  <a:pt x="0" y="1236"/>
                </a:lnTo>
                <a:lnTo>
                  <a:pt x="1450" y="1236"/>
                </a:lnTo>
                <a:lnTo>
                  <a:pt x="1450" y="0"/>
                </a:lnTo>
                <a:lnTo>
                  <a:pt x="0" y="0"/>
                </a:lnTo>
                <a:close/>
                <a:moveTo>
                  <a:pt x="1244" y="413"/>
                </a:moveTo>
                <a:lnTo>
                  <a:pt x="1244" y="220"/>
                </a:lnTo>
                <a:lnTo>
                  <a:pt x="1408" y="220"/>
                </a:lnTo>
                <a:lnTo>
                  <a:pt x="1408" y="213"/>
                </a:lnTo>
                <a:lnTo>
                  <a:pt x="1244" y="213"/>
                </a:lnTo>
                <a:lnTo>
                  <a:pt x="1244" y="40"/>
                </a:lnTo>
                <a:lnTo>
                  <a:pt x="1410" y="40"/>
                </a:lnTo>
                <a:lnTo>
                  <a:pt x="1410" y="624"/>
                </a:lnTo>
                <a:cubicBezTo>
                  <a:pt x="1408" y="622"/>
                  <a:pt x="1406" y="621"/>
                  <a:pt x="1404" y="620"/>
                </a:cubicBezTo>
                <a:lnTo>
                  <a:pt x="1408" y="620"/>
                </a:lnTo>
                <a:lnTo>
                  <a:pt x="1408" y="613"/>
                </a:lnTo>
                <a:lnTo>
                  <a:pt x="1394" y="613"/>
                </a:lnTo>
                <a:cubicBezTo>
                  <a:pt x="1384" y="608"/>
                  <a:pt x="1373" y="605"/>
                  <a:pt x="1361" y="605"/>
                </a:cubicBezTo>
                <a:cubicBezTo>
                  <a:pt x="1350" y="605"/>
                  <a:pt x="1339" y="608"/>
                  <a:pt x="1329" y="613"/>
                </a:cubicBezTo>
                <a:lnTo>
                  <a:pt x="1302" y="613"/>
                </a:lnTo>
                <a:lnTo>
                  <a:pt x="1244" y="576"/>
                </a:lnTo>
                <a:lnTo>
                  <a:pt x="1244" y="420"/>
                </a:lnTo>
                <a:lnTo>
                  <a:pt x="1408" y="420"/>
                </a:lnTo>
                <a:lnTo>
                  <a:pt x="1408" y="413"/>
                </a:lnTo>
                <a:lnTo>
                  <a:pt x="1244" y="413"/>
                </a:lnTo>
                <a:close/>
                <a:moveTo>
                  <a:pt x="1313" y="620"/>
                </a:moveTo>
                <a:lnTo>
                  <a:pt x="1319" y="620"/>
                </a:lnTo>
                <a:cubicBezTo>
                  <a:pt x="1318" y="620"/>
                  <a:pt x="1317" y="621"/>
                  <a:pt x="1316" y="622"/>
                </a:cubicBezTo>
                <a:lnTo>
                  <a:pt x="1313" y="620"/>
                </a:lnTo>
                <a:close/>
                <a:moveTo>
                  <a:pt x="1361" y="631"/>
                </a:moveTo>
                <a:cubicBezTo>
                  <a:pt x="1385" y="631"/>
                  <a:pt x="1404" y="650"/>
                  <a:pt x="1404" y="674"/>
                </a:cubicBezTo>
                <a:cubicBezTo>
                  <a:pt x="1404" y="698"/>
                  <a:pt x="1385" y="717"/>
                  <a:pt x="1361" y="717"/>
                </a:cubicBezTo>
                <a:cubicBezTo>
                  <a:pt x="1338" y="717"/>
                  <a:pt x="1319" y="698"/>
                  <a:pt x="1319" y="674"/>
                </a:cubicBezTo>
                <a:cubicBezTo>
                  <a:pt x="1319" y="650"/>
                  <a:pt x="1338" y="631"/>
                  <a:pt x="1361" y="631"/>
                </a:cubicBezTo>
                <a:close/>
                <a:moveTo>
                  <a:pt x="1244" y="607"/>
                </a:moveTo>
                <a:lnTo>
                  <a:pt x="1252" y="613"/>
                </a:lnTo>
                <a:lnTo>
                  <a:pt x="1244" y="613"/>
                </a:lnTo>
                <a:lnTo>
                  <a:pt x="1244" y="607"/>
                </a:lnTo>
                <a:close/>
                <a:moveTo>
                  <a:pt x="1019" y="476"/>
                </a:moveTo>
                <a:cubicBezTo>
                  <a:pt x="1019" y="461"/>
                  <a:pt x="1026" y="449"/>
                  <a:pt x="1037" y="441"/>
                </a:cubicBezTo>
                <a:lnTo>
                  <a:pt x="1037" y="510"/>
                </a:lnTo>
                <a:cubicBezTo>
                  <a:pt x="1026" y="502"/>
                  <a:pt x="1019" y="490"/>
                  <a:pt x="1019" y="476"/>
                </a:cubicBezTo>
                <a:close/>
                <a:moveTo>
                  <a:pt x="1044" y="437"/>
                </a:moveTo>
                <a:cubicBezTo>
                  <a:pt x="1049" y="434"/>
                  <a:pt x="1055" y="433"/>
                  <a:pt x="1062" y="433"/>
                </a:cubicBezTo>
                <a:cubicBezTo>
                  <a:pt x="1086" y="433"/>
                  <a:pt x="1105" y="452"/>
                  <a:pt x="1105" y="476"/>
                </a:cubicBezTo>
                <a:cubicBezTo>
                  <a:pt x="1105" y="499"/>
                  <a:pt x="1086" y="518"/>
                  <a:pt x="1062" y="518"/>
                </a:cubicBezTo>
                <a:cubicBezTo>
                  <a:pt x="1055" y="518"/>
                  <a:pt x="1049" y="517"/>
                  <a:pt x="1044" y="514"/>
                </a:cubicBezTo>
                <a:lnTo>
                  <a:pt x="1044" y="437"/>
                </a:lnTo>
                <a:close/>
                <a:moveTo>
                  <a:pt x="1103" y="420"/>
                </a:moveTo>
                <a:lnTo>
                  <a:pt x="1237" y="420"/>
                </a:lnTo>
                <a:lnTo>
                  <a:pt x="1237" y="571"/>
                </a:lnTo>
                <a:lnTo>
                  <a:pt x="1126" y="502"/>
                </a:lnTo>
                <a:cubicBezTo>
                  <a:pt x="1130" y="494"/>
                  <a:pt x="1132" y="485"/>
                  <a:pt x="1132" y="476"/>
                </a:cubicBezTo>
                <a:cubicBezTo>
                  <a:pt x="1132" y="452"/>
                  <a:pt x="1120" y="432"/>
                  <a:pt x="1103" y="420"/>
                </a:cubicBezTo>
                <a:close/>
                <a:moveTo>
                  <a:pt x="1044" y="40"/>
                </a:moveTo>
                <a:lnTo>
                  <a:pt x="1237" y="40"/>
                </a:lnTo>
                <a:lnTo>
                  <a:pt x="1237" y="213"/>
                </a:lnTo>
                <a:lnTo>
                  <a:pt x="1044" y="213"/>
                </a:lnTo>
                <a:lnTo>
                  <a:pt x="1044" y="40"/>
                </a:lnTo>
                <a:close/>
                <a:moveTo>
                  <a:pt x="1237" y="220"/>
                </a:moveTo>
                <a:lnTo>
                  <a:pt x="1237" y="413"/>
                </a:lnTo>
                <a:lnTo>
                  <a:pt x="1092" y="413"/>
                </a:lnTo>
                <a:cubicBezTo>
                  <a:pt x="1083" y="409"/>
                  <a:pt x="1073" y="406"/>
                  <a:pt x="1062" y="406"/>
                </a:cubicBezTo>
                <a:cubicBezTo>
                  <a:pt x="1056" y="406"/>
                  <a:pt x="1050" y="407"/>
                  <a:pt x="1044" y="409"/>
                </a:cubicBezTo>
                <a:lnTo>
                  <a:pt x="1044" y="220"/>
                </a:lnTo>
                <a:lnTo>
                  <a:pt x="1237" y="220"/>
                </a:lnTo>
                <a:close/>
                <a:moveTo>
                  <a:pt x="844" y="40"/>
                </a:moveTo>
                <a:lnTo>
                  <a:pt x="1037" y="40"/>
                </a:lnTo>
                <a:lnTo>
                  <a:pt x="1037" y="213"/>
                </a:lnTo>
                <a:lnTo>
                  <a:pt x="844" y="213"/>
                </a:lnTo>
                <a:lnTo>
                  <a:pt x="844" y="40"/>
                </a:lnTo>
                <a:close/>
                <a:moveTo>
                  <a:pt x="844" y="220"/>
                </a:moveTo>
                <a:lnTo>
                  <a:pt x="1037" y="220"/>
                </a:lnTo>
                <a:lnTo>
                  <a:pt x="1037" y="411"/>
                </a:lnTo>
                <a:cubicBezTo>
                  <a:pt x="1035" y="412"/>
                  <a:pt x="1034" y="412"/>
                  <a:pt x="1033" y="413"/>
                </a:cubicBezTo>
                <a:lnTo>
                  <a:pt x="844" y="413"/>
                </a:lnTo>
                <a:lnTo>
                  <a:pt x="844" y="220"/>
                </a:lnTo>
                <a:close/>
                <a:moveTo>
                  <a:pt x="844" y="420"/>
                </a:moveTo>
                <a:lnTo>
                  <a:pt x="1022" y="420"/>
                </a:lnTo>
                <a:cubicBezTo>
                  <a:pt x="1004" y="432"/>
                  <a:pt x="993" y="452"/>
                  <a:pt x="993" y="476"/>
                </a:cubicBezTo>
                <a:cubicBezTo>
                  <a:pt x="993" y="488"/>
                  <a:pt x="996" y="499"/>
                  <a:pt x="1001" y="509"/>
                </a:cubicBezTo>
                <a:lnTo>
                  <a:pt x="856" y="613"/>
                </a:lnTo>
                <a:lnTo>
                  <a:pt x="844" y="613"/>
                </a:lnTo>
                <a:lnTo>
                  <a:pt x="844" y="420"/>
                </a:lnTo>
                <a:close/>
                <a:moveTo>
                  <a:pt x="846" y="620"/>
                </a:moveTo>
                <a:lnTo>
                  <a:pt x="844" y="622"/>
                </a:lnTo>
                <a:lnTo>
                  <a:pt x="844" y="620"/>
                </a:lnTo>
                <a:lnTo>
                  <a:pt x="846" y="620"/>
                </a:lnTo>
                <a:close/>
                <a:moveTo>
                  <a:pt x="800" y="620"/>
                </a:moveTo>
                <a:lnTo>
                  <a:pt x="837" y="620"/>
                </a:lnTo>
                <a:lnTo>
                  <a:pt x="837" y="626"/>
                </a:lnTo>
                <a:lnTo>
                  <a:pt x="818" y="640"/>
                </a:lnTo>
                <a:cubicBezTo>
                  <a:pt x="813" y="632"/>
                  <a:pt x="807" y="625"/>
                  <a:pt x="800" y="620"/>
                </a:cubicBezTo>
                <a:close/>
                <a:moveTo>
                  <a:pt x="644" y="565"/>
                </a:moveTo>
                <a:lnTo>
                  <a:pt x="691" y="613"/>
                </a:lnTo>
                <a:lnTo>
                  <a:pt x="644" y="613"/>
                </a:lnTo>
                <a:lnTo>
                  <a:pt x="644" y="565"/>
                </a:lnTo>
                <a:close/>
                <a:moveTo>
                  <a:pt x="757" y="631"/>
                </a:moveTo>
                <a:cubicBezTo>
                  <a:pt x="781" y="631"/>
                  <a:pt x="800" y="650"/>
                  <a:pt x="800" y="674"/>
                </a:cubicBezTo>
                <a:cubicBezTo>
                  <a:pt x="800" y="698"/>
                  <a:pt x="781" y="717"/>
                  <a:pt x="757" y="717"/>
                </a:cubicBezTo>
                <a:cubicBezTo>
                  <a:pt x="734" y="717"/>
                  <a:pt x="715" y="698"/>
                  <a:pt x="715" y="674"/>
                </a:cubicBezTo>
                <a:cubicBezTo>
                  <a:pt x="715" y="650"/>
                  <a:pt x="734" y="631"/>
                  <a:pt x="757" y="631"/>
                </a:cubicBezTo>
                <a:close/>
                <a:moveTo>
                  <a:pt x="644" y="40"/>
                </a:moveTo>
                <a:lnTo>
                  <a:pt x="837" y="40"/>
                </a:lnTo>
                <a:lnTo>
                  <a:pt x="837" y="213"/>
                </a:lnTo>
                <a:lnTo>
                  <a:pt x="644" y="213"/>
                </a:lnTo>
                <a:lnTo>
                  <a:pt x="644" y="40"/>
                </a:lnTo>
                <a:close/>
                <a:moveTo>
                  <a:pt x="644" y="220"/>
                </a:moveTo>
                <a:lnTo>
                  <a:pt x="837" y="220"/>
                </a:lnTo>
                <a:lnTo>
                  <a:pt x="837" y="413"/>
                </a:lnTo>
                <a:lnTo>
                  <a:pt x="644" y="413"/>
                </a:lnTo>
                <a:lnTo>
                  <a:pt x="644" y="220"/>
                </a:lnTo>
                <a:close/>
                <a:moveTo>
                  <a:pt x="837" y="420"/>
                </a:moveTo>
                <a:lnTo>
                  <a:pt x="837" y="613"/>
                </a:lnTo>
                <a:lnTo>
                  <a:pt x="790" y="613"/>
                </a:lnTo>
                <a:cubicBezTo>
                  <a:pt x="780" y="608"/>
                  <a:pt x="769" y="605"/>
                  <a:pt x="757" y="605"/>
                </a:cubicBezTo>
                <a:cubicBezTo>
                  <a:pt x="747" y="605"/>
                  <a:pt x="736" y="607"/>
                  <a:pt x="727" y="612"/>
                </a:cubicBezTo>
                <a:lnTo>
                  <a:pt x="644" y="527"/>
                </a:lnTo>
                <a:lnTo>
                  <a:pt x="644" y="420"/>
                </a:lnTo>
                <a:lnTo>
                  <a:pt x="837" y="420"/>
                </a:lnTo>
                <a:close/>
                <a:moveTo>
                  <a:pt x="637" y="521"/>
                </a:moveTo>
                <a:lnTo>
                  <a:pt x="537" y="420"/>
                </a:lnTo>
                <a:lnTo>
                  <a:pt x="637" y="420"/>
                </a:lnTo>
                <a:lnTo>
                  <a:pt x="637" y="521"/>
                </a:lnTo>
                <a:close/>
                <a:moveTo>
                  <a:pt x="444" y="40"/>
                </a:moveTo>
                <a:lnTo>
                  <a:pt x="637" y="40"/>
                </a:lnTo>
                <a:lnTo>
                  <a:pt x="637" y="213"/>
                </a:lnTo>
                <a:lnTo>
                  <a:pt x="444" y="213"/>
                </a:lnTo>
                <a:lnTo>
                  <a:pt x="444" y="40"/>
                </a:lnTo>
                <a:close/>
                <a:moveTo>
                  <a:pt x="637" y="220"/>
                </a:moveTo>
                <a:lnTo>
                  <a:pt x="637" y="413"/>
                </a:lnTo>
                <a:lnTo>
                  <a:pt x="530" y="413"/>
                </a:lnTo>
                <a:lnTo>
                  <a:pt x="511" y="393"/>
                </a:lnTo>
                <a:cubicBezTo>
                  <a:pt x="515" y="384"/>
                  <a:pt x="518" y="374"/>
                  <a:pt x="518" y="363"/>
                </a:cubicBezTo>
                <a:cubicBezTo>
                  <a:pt x="518" y="325"/>
                  <a:pt x="487" y="294"/>
                  <a:pt x="449" y="294"/>
                </a:cubicBezTo>
                <a:cubicBezTo>
                  <a:pt x="447" y="294"/>
                  <a:pt x="445" y="294"/>
                  <a:pt x="444" y="294"/>
                </a:cubicBezTo>
                <a:lnTo>
                  <a:pt x="444" y="220"/>
                </a:lnTo>
                <a:lnTo>
                  <a:pt x="637" y="220"/>
                </a:lnTo>
                <a:close/>
                <a:moveTo>
                  <a:pt x="406" y="363"/>
                </a:moveTo>
                <a:cubicBezTo>
                  <a:pt x="406" y="344"/>
                  <a:pt x="419" y="327"/>
                  <a:pt x="437" y="322"/>
                </a:cubicBezTo>
                <a:lnTo>
                  <a:pt x="437" y="404"/>
                </a:lnTo>
                <a:cubicBezTo>
                  <a:pt x="419" y="399"/>
                  <a:pt x="406" y="383"/>
                  <a:pt x="406" y="363"/>
                </a:cubicBezTo>
                <a:close/>
                <a:moveTo>
                  <a:pt x="444" y="321"/>
                </a:moveTo>
                <a:cubicBezTo>
                  <a:pt x="445" y="321"/>
                  <a:pt x="447" y="320"/>
                  <a:pt x="449" y="320"/>
                </a:cubicBezTo>
                <a:cubicBezTo>
                  <a:pt x="472" y="320"/>
                  <a:pt x="491" y="340"/>
                  <a:pt x="491" y="363"/>
                </a:cubicBezTo>
                <a:cubicBezTo>
                  <a:pt x="491" y="387"/>
                  <a:pt x="472" y="406"/>
                  <a:pt x="449" y="406"/>
                </a:cubicBezTo>
                <a:cubicBezTo>
                  <a:pt x="447" y="406"/>
                  <a:pt x="445" y="406"/>
                  <a:pt x="444" y="406"/>
                </a:cubicBezTo>
                <a:lnTo>
                  <a:pt x="444" y="321"/>
                </a:lnTo>
                <a:close/>
                <a:moveTo>
                  <a:pt x="244" y="40"/>
                </a:moveTo>
                <a:lnTo>
                  <a:pt x="437" y="40"/>
                </a:lnTo>
                <a:lnTo>
                  <a:pt x="437" y="213"/>
                </a:lnTo>
                <a:lnTo>
                  <a:pt x="244" y="213"/>
                </a:lnTo>
                <a:lnTo>
                  <a:pt x="244" y="40"/>
                </a:lnTo>
                <a:close/>
                <a:moveTo>
                  <a:pt x="244" y="220"/>
                </a:moveTo>
                <a:lnTo>
                  <a:pt x="437" y="220"/>
                </a:lnTo>
                <a:lnTo>
                  <a:pt x="437" y="295"/>
                </a:lnTo>
                <a:cubicBezTo>
                  <a:pt x="404" y="301"/>
                  <a:pt x="379" y="329"/>
                  <a:pt x="379" y="363"/>
                </a:cubicBezTo>
                <a:cubicBezTo>
                  <a:pt x="379" y="375"/>
                  <a:pt x="382" y="385"/>
                  <a:pt x="387" y="395"/>
                </a:cubicBezTo>
                <a:lnTo>
                  <a:pt x="375" y="413"/>
                </a:lnTo>
                <a:lnTo>
                  <a:pt x="244" y="413"/>
                </a:lnTo>
                <a:lnTo>
                  <a:pt x="244" y="220"/>
                </a:lnTo>
                <a:lnTo>
                  <a:pt x="244" y="220"/>
                </a:lnTo>
                <a:close/>
                <a:moveTo>
                  <a:pt x="370" y="420"/>
                </a:moveTo>
                <a:lnTo>
                  <a:pt x="244" y="603"/>
                </a:lnTo>
                <a:lnTo>
                  <a:pt x="244" y="420"/>
                </a:lnTo>
                <a:lnTo>
                  <a:pt x="370" y="420"/>
                </a:lnTo>
                <a:close/>
                <a:moveTo>
                  <a:pt x="237" y="40"/>
                </a:moveTo>
                <a:lnTo>
                  <a:pt x="237" y="213"/>
                </a:lnTo>
                <a:lnTo>
                  <a:pt x="42" y="213"/>
                </a:lnTo>
                <a:lnTo>
                  <a:pt x="42" y="220"/>
                </a:lnTo>
                <a:lnTo>
                  <a:pt x="237" y="220"/>
                </a:lnTo>
                <a:lnTo>
                  <a:pt x="237" y="413"/>
                </a:lnTo>
                <a:lnTo>
                  <a:pt x="42" y="413"/>
                </a:lnTo>
                <a:lnTo>
                  <a:pt x="42" y="420"/>
                </a:lnTo>
                <a:lnTo>
                  <a:pt x="237" y="420"/>
                </a:lnTo>
                <a:lnTo>
                  <a:pt x="237" y="612"/>
                </a:lnTo>
                <a:lnTo>
                  <a:pt x="236" y="613"/>
                </a:lnTo>
                <a:lnTo>
                  <a:pt x="42" y="613"/>
                </a:lnTo>
                <a:lnTo>
                  <a:pt x="42" y="620"/>
                </a:lnTo>
                <a:lnTo>
                  <a:pt x="232" y="620"/>
                </a:lnTo>
                <a:lnTo>
                  <a:pt x="202" y="663"/>
                </a:lnTo>
                <a:cubicBezTo>
                  <a:pt x="190" y="652"/>
                  <a:pt x="175" y="646"/>
                  <a:pt x="158" y="646"/>
                </a:cubicBezTo>
                <a:cubicBezTo>
                  <a:pt x="119" y="646"/>
                  <a:pt x="88" y="677"/>
                  <a:pt x="88" y="716"/>
                </a:cubicBezTo>
                <a:cubicBezTo>
                  <a:pt x="88" y="735"/>
                  <a:pt x="96" y="752"/>
                  <a:pt x="108" y="764"/>
                </a:cubicBezTo>
                <a:lnTo>
                  <a:pt x="61" y="813"/>
                </a:lnTo>
                <a:lnTo>
                  <a:pt x="42" y="813"/>
                </a:lnTo>
                <a:lnTo>
                  <a:pt x="42" y="820"/>
                </a:lnTo>
                <a:lnTo>
                  <a:pt x="55" y="820"/>
                </a:lnTo>
                <a:lnTo>
                  <a:pt x="40" y="834"/>
                </a:lnTo>
                <a:lnTo>
                  <a:pt x="40" y="40"/>
                </a:lnTo>
                <a:lnTo>
                  <a:pt x="237" y="40"/>
                </a:lnTo>
                <a:close/>
                <a:moveTo>
                  <a:pt x="115" y="716"/>
                </a:moveTo>
                <a:cubicBezTo>
                  <a:pt x="115" y="692"/>
                  <a:pt x="134" y="673"/>
                  <a:pt x="158" y="673"/>
                </a:cubicBezTo>
                <a:cubicBezTo>
                  <a:pt x="181" y="673"/>
                  <a:pt x="200" y="692"/>
                  <a:pt x="200" y="716"/>
                </a:cubicBezTo>
                <a:cubicBezTo>
                  <a:pt x="200" y="739"/>
                  <a:pt x="181" y="758"/>
                  <a:pt x="158" y="758"/>
                </a:cubicBezTo>
                <a:cubicBezTo>
                  <a:pt x="134" y="758"/>
                  <a:pt x="115" y="739"/>
                  <a:pt x="115" y="716"/>
                </a:cubicBezTo>
                <a:close/>
                <a:moveTo>
                  <a:pt x="237" y="1013"/>
                </a:moveTo>
                <a:lnTo>
                  <a:pt x="42" y="1013"/>
                </a:lnTo>
                <a:lnTo>
                  <a:pt x="42" y="1020"/>
                </a:lnTo>
                <a:lnTo>
                  <a:pt x="237" y="1020"/>
                </a:lnTo>
                <a:lnTo>
                  <a:pt x="237" y="1196"/>
                </a:lnTo>
                <a:lnTo>
                  <a:pt x="40" y="1196"/>
                </a:lnTo>
                <a:lnTo>
                  <a:pt x="40" y="873"/>
                </a:lnTo>
                <a:lnTo>
                  <a:pt x="92" y="820"/>
                </a:lnTo>
                <a:lnTo>
                  <a:pt x="237" y="820"/>
                </a:lnTo>
                <a:lnTo>
                  <a:pt x="237" y="1013"/>
                </a:lnTo>
                <a:close/>
                <a:moveTo>
                  <a:pt x="98" y="813"/>
                </a:moveTo>
                <a:lnTo>
                  <a:pt x="131" y="780"/>
                </a:lnTo>
                <a:cubicBezTo>
                  <a:pt x="139" y="783"/>
                  <a:pt x="148" y="785"/>
                  <a:pt x="158" y="785"/>
                </a:cubicBezTo>
                <a:cubicBezTo>
                  <a:pt x="196" y="785"/>
                  <a:pt x="227" y="754"/>
                  <a:pt x="227" y="716"/>
                </a:cubicBezTo>
                <a:cubicBezTo>
                  <a:pt x="227" y="704"/>
                  <a:pt x="224" y="694"/>
                  <a:pt x="219" y="684"/>
                </a:cubicBezTo>
                <a:lnTo>
                  <a:pt x="237" y="659"/>
                </a:lnTo>
                <a:lnTo>
                  <a:pt x="237" y="813"/>
                </a:lnTo>
                <a:lnTo>
                  <a:pt x="98" y="813"/>
                </a:lnTo>
                <a:lnTo>
                  <a:pt x="98" y="813"/>
                </a:lnTo>
                <a:close/>
                <a:moveTo>
                  <a:pt x="437" y="1196"/>
                </a:moveTo>
                <a:lnTo>
                  <a:pt x="244" y="1196"/>
                </a:lnTo>
                <a:lnTo>
                  <a:pt x="244" y="1020"/>
                </a:lnTo>
                <a:lnTo>
                  <a:pt x="437" y="1020"/>
                </a:lnTo>
                <a:lnTo>
                  <a:pt x="437" y="1196"/>
                </a:lnTo>
                <a:close/>
                <a:moveTo>
                  <a:pt x="437" y="1013"/>
                </a:moveTo>
                <a:lnTo>
                  <a:pt x="244" y="1013"/>
                </a:lnTo>
                <a:lnTo>
                  <a:pt x="244" y="820"/>
                </a:lnTo>
                <a:lnTo>
                  <a:pt x="437" y="820"/>
                </a:lnTo>
                <a:lnTo>
                  <a:pt x="437" y="1013"/>
                </a:lnTo>
                <a:close/>
                <a:moveTo>
                  <a:pt x="437" y="813"/>
                </a:moveTo>
                <a:lnTo>
                  <a:pt x="244" y="813"/>
                </a:lnTo>
                <a:lnTo>
                  <a:pt x="244" y="650"/>
                </a:lnTo>
                <a:lnTo>
                  <a:pt x="264" y="620"/>
                </a:lnTo>
                <a:lnTo>
                  <a:pt x="437" y="620"/>
                </a:lnTo>
                <a:lnTo>
                  <a:pt x="437" y="813"/>
                </a:lnTo>
                <a:close/>
                <a:moveTo>
                  <a:pt x="269" y="613"/>
                </a:moveTo>
                <a:lnTo>
                  <a:pt x="402" y="420"/>
                </a:lnTo>
                <a:lnTo>
                  <a:pt x="408" y="420"/>
                </a:lnTo>
                <a:cubicBezTo>
                  <a:pt x="417" y="426"/>
                  <a:pt x="426" y="430"/>
                  <a:pt x="437" y="432"/>
                </a:cubicBezTo>
                <a:lnTo>
                  <a:pt x="437" y="613"/>
                </a:lnTo>
                <a:lnTo>
                  <a:pt x="269" y="613"/>
                </a:lnTo>
                <a:close/>
                <a:moveTo>
                  <a:pt x="637" y="1196"/>
                </a:moveTo>
                <a:lnTo>
                  <a:pt x="444" y="1196"/>
                </a:lnTo>
                <a:lnTo>
                  <a:pt x="444" y="1020"/>
                </a:lnTo>
                <a:lnTo>
                  <a:pt x="637" y="1020"/>
                </a:lnTo>
                <a:lnTo>
                  <a:pt x="637" y="1196"/>
                </a:lnTo>
                <a:close/>
                <a:moveTo>
                  <a:pt x="637" y="1013"/>
                </a:moveTo>
                <a:lnTo>
                  <a:pt x="444" y="1013"/>
                </a:lnTo>
                <a:lnTo>
                  <a:pt x="444" y="820"/>
                </a:lnTo>
                <a:lnTo>
                  <a:pt x="637" y="820"/>
                </a:lnTo>
                <a:lnTo>
                  <a:pt x="637" y="1013"/>
                </a:lnTo>
                <a:close/>
                <a:moveTo>
                  <a:pt x="637" y="813"/>
                </a:moveTo>
                <a:lnTo>
                  <a:pt x="444" y="813"/>
                </a:lnTo>
                <a:lnTo>
                  <a:pt x="444" y="620"/>
                </a:lnTo>
                <a:lnTo>
                  <a:pt x="637" y="620"/>
                </a:lnTo>
                <a:lnTo>
                  <a:pt x="637" y="813"/>
                </a:lnTo>
                <a:close/>
                <a:moveTo>
                  <a:pt x="444" y="613"/>
                </a:moveTo>
                <a:lnTo>
                  <a:pt x="444" y="432"/>
                </a:lnTo>
                <a:cubicBezTo>
                  <a:pt x="445" y="432"/>
                  <a:pt x="447" y="433"/>
                  <a:pt x="449" y="433"/>
                </a:cubicBezTo>
                <a:cubicBezTo>
                  <a:pt x="464" y="433"/>
                  <a:pt x="478" y="428"/>
                  <a:pt x="489" y="420"/>
                </a:cubicBezTo>
                <a:lnTo>
                  <a:pt x="499" y="420"/>
                </a:lnTo>
                <a:lnTo>
                  <a:pt x="637" y="558"/>
                </a:lnTo>
                <a:lnTo>
                  <a:pt x="637" y="613"/>
                </a:lnTo>
                <a:lnTo>
                  <a:pt x="444" y="613"/>
                </a:lnTo>
                <a:close/>
                <a:moveTo>
                  <a:pt x="837" y="1196"/>
                </a:moveTo>
                <a:lnTo>
                  <a:pt x="644" y="1196"/>
                </a:lnTo>
                <a:lnTo>
                  <a:pt x="644" y="1020"/>
                </a:lnTo>
                <a:lnTo>
                  <a:pt x="837" y="1020"/>
                </a:lnTo>
                <a:lnTo>
                  <a:pt x="837" y="1196"/>
                </a:lnTo>
                <a:close/>
                <a:moveTo>
                  <a:pt x="837" y="1013"/>
                </a:moveTo>
                <a:lnTo>
                  <a:pt x="644" y="1013"/>
                </a:lnTo>
                <a:lnTo>
                  <a:pt x="644" y="820"/>
                </a:lnTo>
                <a:lnTo>
                  <a:pt x="837" y="820"/>
                </a:lnTo>
                <a:lnTo>
                  <a:pt x="837" y="1013"/>
                </a:lnTo>
                <a:close/>
                <a:moveTo>
                  <a:pt x="644" y="813"/>
                </a:moveTo>
                <a:lnTo>
                  <a:pt x="644" y="620"/>
                </a:lnTo>
                <a:lnTo>
                  <a:pt x="697" y="620"/>
                </a:lnTo>
                <a:lnTo>
                  <a:pt x="706" y="628"/>
                </a:lnTo>
                <a:cubicBezTo>
                  <a:pt x="695" y="640"/>
                  <a:pt x="688" y="656"/>
                  <a:pt x="688" y="674"/>
                </a:cubicBezTo>
                <a:cubicBezTo>
                  <a:pt x="688" y="712"/>
                  <a:pt x="719" y="743"/>
                  <a:pt x="757" y="743"/>
                </a:cubicBezTo>
                <a:cubicBezTo>
                  <a:pt x="796" y="743"/>
                  <a:pt x="827" y="712"/>
                  <a:pt x="827" y="674"/>
                </a:cubicBezTo>
                <a:cubicBezTo>
                  <a:pt x="827" y="671"/>
                  <a:pt x="826" y="669"/>
                  <a:pt x="826" y="667"/>
                </a:cubicBezTo>
                <a:lnTo>
                  <a:pt x="837" y="659"/>
                </a:lnTo>
                <a:lnTo>
                  <a:pt x="837" y="813"/>
                </a:lnTo>
                <a:lnTo>
                  <a:pt x="644" y="813"/>
                </a:lnTo>
                <a:close/>
                <a:moveTo>
                  <a:pt x="1037" y="1196"/>
                </a:moveTo>
                <a:lnTo>
                  <a:pt x="844" y="1196"/>
                </a:lnTo>
                <a:lnTo>
                  <a:pt x="844" y="1020"/>
                </a:lnTo>
                <a:lnTo>
                  <a:pt x="1037" y="1020"/>
                </a:lnTo>
                <a:lnTo>
                  <a:pt x="1037" y="1196"/>
                </a:lnTo>
                <a:close/>
                <a:moveTo>
                  <a:pt x="1037" y="1013"/>
                </a:moveTo>
                <a:lnTo>
                  <a:pt x="844" y="1013"/>
                </a:lnTo>
                <a:lnTo>
                  <a:pt x="844" y="820"/>
                </a:lnTo>
                <a:lnTo>
                  <a:pt x="1037" y="820"/>
                </a:lnTo>
                <a:lnTo>
                  <a:pt x="1037" y="1013"/>
                </a:lnTo>
                <a:close/>
                <a:moveTo>
                  <a:pt x="1037" y="813"/>
                </a:moveTo>
                <a:lnTo>
                  <a:pt x="844" y="813"/>
                </a:lnTo>
                <a:lnTo>
                  <a:pt x="844" y="654"/>
                </a:lnTo>
                <a:lnTo>
                  <a:pt x="892" y="620"/>
                </a:lnTo>
                <a:lnTo>
                  <a:pt x="1037" y="620"/>
                </a:lnTo>
                <a:lnTo>
                  <a:pt x="1037" y="813"/>
                </a:lnTo>
                <a:close/>
                <a:moveTo>
                  <a:pt x="902" y="613"/>
                </a:moveTo>
                <a:lnTo>
                  <a:pt x="1019" y="529"/>
                </a:lnTo>
                <a:cubicBezTo>
                  <a:pt x="1024" y="534"/>
                  <a:pt x="1030" y="537"/>
                  <a:pt x="1037" y="540"/>
                </a:cubicBezTo>
                <a:lnTo>
                  <a:pt x="1037" y="613"/>
                </a:lnTo>
                <a:lnTo>
                  <a:pt x="902" y="613"/>
                </a:lnTo>
                <a:close/>
                <a:moveTo>
                  <a:pt x="1237" y="1196"/>
                </a:moveTo>
                <a:lnTo>
                  <a:pt x="1044" y="1196"/>
                </a:lnTo>
                <a:lnTo>
                  <a:pt x="1044" y="1020"/>
                </a:lnTo>
                <a:lnTo>
                  <a:pt x="1237" y="1020"/>
                </a:lnTo>
                <a:lnTo>
                  <a:pt x="1237" y="1196"/>
                </a:lnTo>
                <a:close/>
                <a:moveTo>
                  <a:pt x="1237" y="1013"/>
                </a:moveTo>
                <a:lnTo>
                  <a:pt x="1044" y="1013"/>
                </a:lnTo>
                <a:lnTo>
                  <a:pt x="1044" y="820"/>
                </a:lnTo>
                <a:lnTo>
                  <a:pt x="1237" y="820"/>
                </a:lnTo>
                <a:lnTo>
                  <a:pt x="1237" y="1013"/>
                </a:lnTo>
                <a:close/>
                <a:moveTo>
                  <a:pt x="1237" y="813"/>
                </a:moveTo>
                <a:lnTo>
                  <a:pt x="1044" y="813"/>
                </a:lnTo>
                <a:lnTo>
                  <a:pt x="1044" y="620"/>
                </a:lnTo>
                <a:lnTo>
                  <a:pt x="1237" y="620"/>
                </a:lnTo>
                <a:lnTo>
                  <a:pt x="1237" y="813"/>
                </a:lnTo>
                <a:close/>
                <a:moveTo>
                  <a:pt x="1044" y="613"/>
                </a:moveTo>
                <a:lnTo>
                  <a:pt x="1044" y="542"/>
                </a:lnTo>
                <a:cubicBezTo>
                  <a:pt x="1050" y="544"/>
                  <a:pt x="1056" y="545"/>
                  <a:pt x="1062" y="545"/>
                </a:cubicBezTo>
                <a:cubicBezTo>
                  <a:pt x="1082" y="545"/>
                  <a:pt x="1099" y="537"/>
                  <a:pt x="1112" y="524"/>
                </a:cubicBezTo>
                <a:lnTo>
                  <a:pt x="1237" y="603"/>
                </a:lnTo>
                <a:lnTo>
                  <a:pt x="1237" y="613"/>
                </a:lnTo>
                <a:lnTo>
                  <a:pt x="1044" y="613"/>
                </a:lnTo>
                <a:close/>
                <a:moveTo>
                  <a:pt x="1244" y="1196"/>
                </a:moveTo>
                <a:lnTo>
                  <a:pt x="1244" y="1020"/>
                </a:lnTo>
                <a:lnTo>
                  <a:pt x="1408" y="1020"/>
                </a:lnTo>
                <a:lnTo>
                  <a:pt x="1408" y="1013"/>
                </a:lnTo>
                <a:lnTo>
                  <a:pt x="1244" y="1013"/>
                </a:lnTo>
                <a:lnTo>
                  <a:pt x="1244" y="820"/>
                </a:lnTo>
                <a:lnTo>
                  <a:pt x="1408" y="820"/>
                </a:lnTo>
                <a:lnTo>
                  <a:pt x="1408" y="813"/>
                </a:lnTo>
                <a:lnTo>
                  <a:pt x="1244" y="813"/>
                </a:lnTo>
                <a:lnTo>
                  <a:pt x="1244" y="620"/>
                </a:lnTo>
                <a:lnTo>
                  <a:pt x="1263" y="620"/>
                </a:lnTo>
                <a:lnTo>
                  <a:pt x="1300" y="643"/>
                </a:lnTo>
                <a:cubicBezTo>
                  <a:pt x="1295" y="652"/>
                  <a:pt x="1292" y="663"/>
                  <a:pt x="1292" y="674"/>
                </a:cubicBezTo>
                <a:cubicBezTo>
                  <a:pt x="1292" y="712"/>
                  <a:pt x="1323" y="743"/>
                  <a:pt x="1361" y="743"/>
                </a:cubicBezTo>
                <a:cubicBezTo>
                  <a:pt x="1380" y="743"/>
                  <a:pt x="1397" y="736"/>
                  <a:pt x="1410" y="724"/>
                </a:cubicBezTo>
                <a:lnTo>
                  <a:pt x="1410" y="1196"/>
                </a:lnTo>
                <a:lnTo>
                  <a:pt x="1244" y="11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圆角 66"/>
          <p:cNvSpPr/>
          <p:nvPr/>
        </p:nvSpPr>
        <p:spPr>
          <a:xfrm>
            <a:off x="1128863" y="4635352"/>
            <a:ext cx="4895577" cy="1490175"/>
          </a:xfrm>
          <a:prstGeom prst="roundRect">
            <a:avLst>
              <a:gd name="adj" fmla="val 3949"/>
            </a:avLst>
          </a:prstGeom>
          <a:solidFill>
            <a:schemeClr val="bg1"/>
          </a:solidFill>
          <a:ln>
            <a:solidFill>
              <a:srgbClr val="007A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6" name="矩形: 圆角 65"/>
          <p:cNvSpPr/>
          <p:nvPr/>
        </p:nvSpPr>
        <p:spPr>
          <a:xfrm>
            <a:off x="1140460" y="2261226"/>
            <a:ext cx="4895577" cy="1490175"/>
          </a:xfrm>
          <a:prstGeom prst="roundRect">
            <a:avLst>
              <a:gd name="adj" fmla="val 3949"/>
            </a:avLst>
          </a:prstGeom>
          <a:solidFill>
            <a:schemeClr val="bg1"/>
          </a:solidFill>
          <a:ln>
            <a:solidFill>
              <a:srgbClr val="007A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 name="图片 2" descr="线条_画板 1"/>
          <p:cNvPicPr>
            <a:picLocks noChangeAspect="1"/>
          </p:cNvPicPr>
          <p:nvPr/>
        </p:nvPicPr>
        <p:blipFill>
          <a:blip r:embed="rId1"/>
          <a:stretch>
            <a:fillRect/>
          </a:stretch>
        </p:blipFill>
        <p:spPr>
          <a:xfrm flipH="1">
            <a:off x="-8255" y="5531485"/>
            <a:ext cx="1148715" cy="1010285"/>
          </a:xfrm>
          <a:prstGeom prst="rect">
            <a:avLst/>
          </a:prstGeom>
        </p:spPr>
      </p:pic>
      <p:sp>
        <p:nvSpPr>
          <p:cNvPr id="2" name="文本占位符 1"/>
          <p:cNvSpPr>
            <a:spLocks noGrp="1"/>
          </p:cNvSpPr>
          <p:nvPr>
            <p:ph type="body" sz="quarter" idx="10"/>
          </p:nvPr>
        </p:nvSpPr>
        <p:spPr/>
        <p:txBody>
          <a:bodyPr/>
          <a:lstStyle/>
          <a:p>
            <a:pPr eaLnBrk="1" hangingPunct="1"/>
            <a:r>
              <a:rPr lang="zh-CN" altLang="en-US" dirty="0">
                <a:solidFill>
                  <a:schemeClr val="accent1">
                    <a:lumMod val="50000"/>
                  </a:schemeClr>
                </a:solidFill>
                <a:cs typeface="+mn-ea"/>
                <a:sym typeface="Arial" panose="020B0604020202020204" pitchFamily="34" charset="0"/>
              </a:rPr>
              <a:t>场景案例</a:t>
            </a:r>
            <a:r>
              <a:rPr lang="zh-CN" altLang="en-US" kern="0" dirty="0">
                <a:solidFill>
                  <a:srgbClr val="004799">
                    <a:alpha val="100000"/>
                  </a:srgbClr>
                </a:solidFill>
                <a:cs typeface="微软雅黑" panose="020B0503020204020204" pitchFamily="34" charset="-122"/>
                <a:sym typeface="+mn-lt"/>
              </a:rPr>
              <a:t>：</a:t>
            </a:r>
            <a:r>
              <a:rPr lang="zh-CN" altLang="en-US" dirty="0">
                <a:solidFill>
                  <a:schemeClr val="accent1">
                    <a:lumMod val="50000"/>
                  </a:schemeClr>
                </a:solidFill>
                <a:latin typeface="Arial" panose="020B0604020202020204" pitchFamily="34" charset="0"/>
                <a:cs typeface="+mn-ea"/>
                <a:sym typeface="Arial" panose="020B0604020202020204" pitchFamily="34" charset="0"/>
              </a:rPr>
              <a:t>消防值守中心服务</a:t>
            </a:r>
            <a:endParaRPr lang="zh-CN" altLang="en-US" dirty="0">
              <a:solidFill>
                <a:schemeClr val="accent1">
                  <a:lumMod val="50000"/>
                </a:schemeClr>
              </a:solidFill>
              <a:latin typeface="Arial" panose="020B0604020202020204" pitchFamily="34" charset="0"/>
              <a:cs typeface="+mn-ea"/>
              <a:sym typeface="Arial" panose="020B0604020202020204" pitchFamily="34" charset="0"/>
            </a:endParaRPr>
          </a:p>
        </p:txBody>
      </p:sp>
      <p:sp>
        <p:nvSpPr>
          <p:cNvPr id="4" name="文本占位符 3"/>
          <p:cNvSpPr>
            <a:spLocks noGrp="1"/>
          </p:cNvSpPr>
          <p:nvPr>
            <p:ph type="body" sz="quarter" idx="11"/>
          </p:nvPr>
        </p:nvSpPr>
        <p:spPr>
          <a:xfrm>
            <a:off x="1084261" y="975317"/>
            <a:ext cx="6271280" cy="565150"/>
          </a:xfrm>
        </p:spPr>
        <p:txBody>
          <a:bodyPr/>
          <a:lstStyle/>
          <a:p>
            <a:r>
              <a:rPr lang="zh-CN" altLang="en-US" dirty="0">
                <a:latin typeface="Arial" panose="020B0604020202020204" pitchFamily="34" charset="0"/>
                <a:sym typeface="Arial" panose="020B0604020202020204" pitchFamily="34" charset="0"/>
              </a:rPr>
              <a:t>以远程值守中心服务替换传统双人多班值守制</a:t>
            </a:r>
            <a:endParaRPr lang="zh-CN" altLang="en-US" dirty="0">
              <a:latin typeface="Arial" panose="020B0604020202020204" pitchFamily="34" charset="0"/>
              <a:sym typeface="Arial" panose="020B0604020202020204" pitchFamily="34" charset="0"/>
            </a:endParaRPr>
          </a:p>
        </p:txBody>
      </p:sp>
      <p:grpSp>
        <p:nvGrpSpPr>
          <p:cNvPr id="62" name="组合 61"/>
          <p:cNvGrpSpPr/>
          <p:nvPr/>
        </p:nvGrpSpPr>
        <p:grpSpPr>
          <a:xfrm>
            <a:off x="1140460" y="1647990"/>
            <a:ext cx="2509489" cy="510192"/>
            <a:chOff x="1140460" y="1647990"/>
            <a:chExt cx="2509489" cy="510192"/>
          </a:xfrm>
        </p:grpSpPr>
        <p:sp>
          <p:nvSpPr>
            <p:cNvPr id="61" name="矩形: 圆角 60"/>
            <p:cNvSpPr/>
            <p:nvPr/>
          </p:nvSpPr>
          <p:spPr>
            <a:xfrm>
              <a:off x="1140460" y="1647990"/>
              <a:ext cx="2509489" cy="510192"/>
            </a:xfrm>
            <a:prstGeom prst="roundRect">
              <a:avLst>
                <a:gd name="adj" fmla="val 17639"/>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2"/>
              </p:custDataLst>
            </p:nvPr>
          </p:nvSpPr>
          <p:spPr>
            <a:xfrm>
              <a:off x="1140460" y="1749416"/>
              <a:ext cx="2509489"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传统消防值班方式</a:t>
              </a:r>
              <a:endParaRPr lang="zh-CN" altLang="en-US" sz="2000" b="1"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grpSp>
      <p:sp>
        <p:nvSpPr>
          <p:cNvPr id="8" name="文本框 7"/>
          <p:cNvSpPr txBox="1"/>
          <p:nvPr>
            <p:custDataLst>
              <p:tags r:id="rId3"/>
            </p:custDataLst>
          </p:nvPr>
        </p:nvSpPr>
        <p:spPr>
          <a:xfrm>
            <a:off x="1344700" y="2769832"/>
            <a:ext cx="4487096" cy="812915"/>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spcBef>
                <a:spcPts val="0"/>
              </a:spcBef>
              <a:spcAft>
                <a:spcPts val="0"/>
              </a:spcAft>
              <a:buClrTx/>
              <a:buSzTx/>
              <a:buFontTx/>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社会单位每个消防控制室一般需要配备</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6</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人，由于费用、值班人员短缺和专业度不够等问题，往往发生火情，社会单位值班人员不知如何或者不敢操作报警主机</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11" name="文本框 10"/>
          <p:cNvSpPr txBox="1"/>
          <p:nvPr>
            <p:custDataLst>
              <p:tags r:id="rId4"/>
            </p:custDataLst>
          </p:nvPr>
        </p:nvSpPr>
        <p:spPr>
          <a:xfrm>
            <a:off x="1333103" y="5163266"/>
            <a:ext cx="4487096" cy="812915"/>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spcBef>
                <a:spcPts val="0"/>
              </a:spcBef>
              <a:spcAft>
                <a:spcPts val="0"/>
              </a:spcAft>
              <a:buClrTx/>
              <a:buSzTx/>
              <a:buFontTx/>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通过建设远程值班管理中心，对区域内的社会单位消防控制室火灾报警主机进行硬件升级改造、智能操控，远程协助社会单位进行消防控制室值守运维</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28" name="文本框 27"/>
          <p:cNvSpPr txBox="1"/>
          <p:nvPr>
            <p:custDataLst>
              <p:tags r:id="rId5"/>
            </p:custDataLst>
          </p:nvPr>
        </p:nvSpPr>
        <p:spPr>
          <a:xfrm>
            <a:off x="2744264" y="2338605"/>
            <a:ext cx="1687968"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rgbClr val="007AFF"/>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双人多班制</a:t>
            </a:r>
            <a:endParaRPr lang="zh-CN" altLang="en-US" sz="2000" b="1" dirty="0">
              <a:ln w="6350">
                <a:noFill/>
              </a:ln>
              <a:solidFill>
                <a:srgbClr val="007AFF"/>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pic>
        <p:nvPicPr>
          <p:cNvPr id="30" name="图片 29"/>
          <p:cNvPicPr>
            <a:picLocks noChangeAspect="1"/>
          </p:cNvPicPr>
          <p:nvPr/>
        </p:nvPicPr>
        <p:blipFill>
          <a:blip r:embed="rId6">
            <a:extLst>
              <a:ext uri="{28A0092B-C50C-407E-A947-70E740481C1C}">
                <a14:useLocalDpi xmlns:a14="http://schemas.microsoft.com/office/drawing/2010/main" val="0"/>
              </a:ext>
            </a:extLst>
          </a:blip>
          <a:srcRect r="25508"/>
          <a:stretch>
            <a:fillRect/>
          </a:stretch>
        </p:blipFill>
        <p:spPr>
          <a:xfrm>
            <a:off x="6949757" y="3756025"/>
            <a:ext cx="4186555" cy="2341245"/>
          </a:xfrm>
          <a:prstGeom prst="rect">
            <a:avLst/>
          </a:prstGeom>
          <a:ln w="66675" cmpd="sng">
            <a:noFill/>
            <a:prstDash val="solid"/>
          </a:ln>
          <a:effectLst>
            <a:outerShdw blurRad="50800" dist="38100" dir="2700000" algn="tl" rotWithShape="0">
              <a:prstClr val="black">
                <a:alpha val="40000"/>
              </a:prstClr>
            </a:outerShdw>
          </a:effectLst>
        </p:spPr>
      </p:pic>
      <p:pic>
        <p:nvPicPr>
          <p:cNvPr id="31" name="Picture 2"/>
          <p:cNvPicPr>
            <a:picLocks noChangeAspect="1" noChangeArrowheads="1"/>
          </p:cNvPicPr>
          <p:nvPr/>
        </p:nvPicPr>
        <p:blipFill>
          <a:blip r:embed="rId7" cstate="print"/>
          <a:srcRect/>
          <a:stretch>
            <a:fillRect/>
          </a:stretch>
        </p:blipFill>
        <p:spPr bwMode="auto">
          <a:xfrm>
            <a:off x="6949757" y="1087755"/>
            <a:ext cx="4186555" cy="2341245"/>
          </a:xfrm>
          <a:prstGeom prst="rect">
            <a:avLst/>
          </a:prstGeom>
          <a:noFill/>
          <a:ln w="66675" cmpd="sng">
            <a:noFill/>
            <a:prstDash val="solid"/>
            <a:miter lim="800000"/>
            <a:headEnd/>
            <a:tailEnd/>
          </a:ln>
          <a:effectLst>
            <a:outerShdw blurRad="50800" dist="38100" dir="2700000" algn="tl" rotWithShape="0">
              <a:prstClr val="black">
                <a:alpha val="40000"/>
              </a:prstClr>
            </a:outerShdw>
          </a:effectLst>
        </p:spPr>
      </p:pic>
      <p:grpSp>
        <p:nvGrpSpPr>
          <p:cNvPr id="39" name="组合 38"/>
          <p:cNvGrpSpPr/>
          <p:nvPr/>
        </p:nvGrpSpPr>
        <p:grpSpPr>
          <a:xfrm>
            <a:off x="6233994" y="3616872"/>
            <a:ext cx="399622" cy="558372"/>
            <a:chOff x="5896159" y="2975666"/>
            <a:chExt cx="399622" cy="558372"/>
          </a:xfrm>
        </p:grpSpPr>
        <p:sp>
          <p:nvSpPr>
            <p:cNvPr id="32" name="半闭框 31"/>
            <p:cNvSpPr/>
            <p:nvPr/>
          </p:nvSpPr>
          <p:spPr>
            <a:xfrm rot="13500717">
              <a:off x="5896159" y="2975666"/>
              <a:ext cx="399622" cy="399622"/>
            </a:xfrm>
            <a:prstGeom prst="halfFrame">
              <a:avLst>
                <a:gd name="adj1" fmla="val 14235"/>
                <a:gd name="adj2" fmla="val 14793"/>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半闭框 33"/>
            <p:cNvSpPr/>
            <p:nvPr/>
          </p:nvSpPr>
          <p:spPr>
            <a:xfrm rot="13500717">
              <a:off x="5896159" y="3134416"/>
              <a:ext cx="399622" cy="399622"/>
            </a:xfrm>
            <a:prstGeom prst="halfFrame">
              <a:avLst>
                <a:gd name="adj1" fmla="val 14235"/>
                <a:gd name="adj2" fmla="val 14793"/>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6" name="文本框 55"/>
          <p:cNvSpPr txBox="1"/>
          <p:nvPr>
            <p:custDataLst>
              <p:tags r:id="rId8"/>
            </p:custDataLst>
          </p:nvPr>
        </p:nvSpPr>
        <p:spPr>
          <a:xfrm>
            <a:off x="1357908" y="4748257"/>
            <a:ext cx="4437486"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本地单人多班</a:t>
            </a:r>
            <a:r>
              <a:rPr lang="en-US" altLang="zh-CN"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远程中心</a:t>
            </a:r>
            <a:r>
              <a:rPr lang="en-US" altLang="zh-CN"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智能控制</a:t>
            </a:r>
            <a:endPar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3" name="组合 62"/>
          <p:cNvGrpSpPr/>
          <p:nvPr/>
        </p:nvGrpSpPr>
        <p:grpSpPr>
          <a:xfrm>
            <a:off x="1115564" y="3992508"/>
            <a:ext cx="2509489" cy="510192"/>
            <a:chOff x="1140460" y="1647990"/>
            <a:chExt cx="2509489" cy="510192"/>
          </a:xfrm>
        </p:grpSpPr>
        <p:sp>
          <p:nvSpPr>
            <p:cNvPr id="64" name="矩形: 圆角 63"/>
            <p:cNvSpPr/>
            <p:nvPr/>
          </p:nvSpPr>
          <p:spPr>
            <a:xfrm>
              <a:off x="1140460" y="1647990"/>
              <a:ext cx="2509489" cy="510192"/>
            </a:xfrm>
            <a:prstGeom prst="roundRect">
              <a:avLst>
                <a:gd name="adj" fmla="val 12661"/>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文本框 64"/>
            <p:cNvSpPr txBox="1"/>
            <p:nvPr>
              <p:custDataLst>
                <p:tags r:id="rId9"/>
              </p:custDataLst>
            </p:nvPr>
          </p:nvSpPr>
          <p:spPr>
            <a:xfrm>
              <a:off x="1140460" y="1749416"/>
              <a:ext cx="2509489"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远程值守新模式</a:t>
              </a:r>
              <a:endParaRPr lang="zh-CN" altLang="en-US" sz="2000" b="1"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grpSp>
    </p:spTree>
    <p:custDataLst>
      <p:tags r:id="rId10"/>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a:srcRect t="4562" b="9882"/>
          <a:stretch>
            <a:fillRect/>
          </a:stretch>
        </p:blipFill>
        <p:spPr>
          <a:xfrm>
            <a:off x="-16510" y="0"/>
            <a:ext cx="12192635" cy="6858000"/>
          </a:xfrm>
          <a:prstGeom prst="rect">
            <a:avLst/>
          </a:prstGeom>
        </p:spPr>
      </p:pic>
      <p:sp>
        <p:nvSpPr>
          <p:cNvPr id="33" name="矩形 32"/>
          <p:cNvSpPr/>
          <p:nvPr/>
        </p:nvSpPr>
        <p:spPr>
          <a:xfrm>
            <a:off x="-16510" y="0"/>
            <a:ext cx="12209145" cy="6858000"/>
          </a:xfrm>
          <a:prstGeom prst="rect">
            <a:avLst/>
          </a:prstGeom>
          <a:solidFill>
            <a:srgbClr val="0152D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p:cNvSpPr txBox="1"/>
          <p:nvPr/>
        </p:nvSpPr>
        <p:spPr>
          <a:xfrm>
            <a:off x="5414564" y="763905"/>
            <a:ext cx="1362874" cy="707886"/>
          </a:xfrm>
          <a:prstGeom prst="rect">
            <a:avLst/>
          </a:prstGeom>
          <a:noFill/>
        </p:spPr>
        <p:txBody>
          <a:bodyPr wrap="none" rtlCol="0">
            <a:spAutoFit/>
          </a:bodyPr>
          <a:lstStyle/>
          <a:p>
            <a:pPr algn="ctr"/>
            <a:r>
              <a:rPr lang="zh-CN" altLang="en-US" sz="4000" b="1" dirty="0">
                <a:solidFill>
                  <a:schemeClr val="bg1"/>
                </a:solidFill>
                <a:latin typeface="Arial" panose="020B0604020202020204" pitchFamily="34" charset="0"/>
                <a:ea typeface="微软雅黑" panose="020B0503020204020204" pitchFamily="34" charset="-122"/>
                <a:cs typeface="黑体" panose="02010609060101010101" charset="-122"/>
                <a:sym typeface="Arial" panose="020B0604020202020204" pitchFamily="34" charset="0"/>
              </a:rPr>
              <a:t>目</a:t>
            </a:r>
            <a:r>
              <a:rPr lang="en-US" altLang="zh-CN" sz="4000" b="1" dirty="0">
                <a:solidFill>
                  <a:schemeClr val="bg1"/>
                </a:solidFill>
                <a:latin typeface="Arial" panose="020B0604020202020204" pitchFamily="34" charset="0"/>
                <a:ea typeface="微软雅黑" panose="020B0503020204020204" pitchFamily="34" charset="-122"/>
                <a:cs typeface="黑体" panose="02010609060101010101" charset="-122"/>
                <a:sym typeface="Arial" panose="020B0604020202020204" pitchFamily="34" charset="0"/>
              </a:rPr>
              <a:t> </a:t>
            </a:r>
            <a:r>
              <a:rPr lang="zh-CN" altLang="en-US" sz="4000" b="1" dirty="0">
                <a:solidFill>
                  <a:schemeClr val="bg1"/>
                </a:solidFill>
                <a:latin typeface="Arial" panose="020B0604020202020204" pitchFamily="34" charset="0"/>
                <a:ea typeface="微软雅黑" panose="020B0503020204020204" pitchFamily="34" charset="-122"/>
                <a:cs typeface="黑体" panose="02010609060101010101" charset="-122"/>
                <a:sym typeface="Arial" panose="020B0604020202020204" pitchFamily="34" charset="0"/>
              </a:rPr>
              <a:t>录</a:t>
            </a:r>
            <a:endParaRPr lang="zh-CN" altLang="en-US" sz="4000" b="1" dirty="0">
              <a:solidFill>
                <a:schemeClr val="bg1"/>
              </a:solidFill>
              <a:latin typeface="Arial" panose="020B0604020202020204" pitchFamily="34" charset="0"/>
              <a:ea typeface="微软雅黑" panose="020B0503020204020204" pitchFamily="34" charset="-122"/>
              <a:cs typeface="黑体" panose="02010609060101010101" charset="-122"/>
              <a:sym typeface="Arial" panose="020B0604020202020204" pitchFamily="34" charset="0"/>
            </a:endParaRPr>
          </a:p>
        </p:txBody>
      </p:sp>
      <p:cxnSp>
        <p:nvCxnSpPr>
          <p:cNvPr id="6" name="直接连接符 5"/>
          <p:cNvCxnSpPr/>
          <p:nvPr/>
        </p:nvCxnSpPr>
        <p:spPr>
          <a:xfrm>
            <a:off x="3095625" y="1656080"/>
            <a:ext cx="0" cy="4690110"/>
          </a:xfrm>
          <a:prstGeom prst="line">
            <a:avLst/>
          </a:prstGeom>
          <a:ln>
            <a:gradFill>
              <a:gsLst>
                <a:gs pos="100000">
                  <a:schemeClr val="accent1">
                    <a:lumMod val="5000"/>
                    <a:lumOff val="95000"/>
                    <a:alpha val="0"/>
                  </a:schemeClr>
                </a:gs>
                <a:gs pos="0">
                  <a:schemeClr val="bg1">
                    <a:alpha val="32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080125" y="1626870"/>
            <a:ext cx="0" cy="4690110"/>
          </a:xfrm>
          <a:prstGeom prst="line">
            <a:avLst/>
          </a:prstGeom>
          <a:ln>
            <a:gradFill>
              <a:gsLst>
                <a:gs pos="100000">
                  <a:schemeClr val="accent1">
                    <a:lumMod val="5000"/>
                    <a:lumOff val="95000"/>
                    <a:alpha val="0"/>
                  </a:schemeClr>
                </a:gs>
                <a:gs pos="0">
                  <a:schemeClr val="bg1">
                    <a:alpha val="32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064625" y="1656080"/>
            <a:ext cx="0" cy="4690110"/>
          </a:xfrm>
          <a:prstGeom prst="line">
            <a:avLst/>
          </a:prstGeom>
          <a:ln>
            <a:gradFill>
              <a:gsLst>
                <a:gs pos="100000">
                  <a:schemeClr val="accent1">
                    <a:lumMod val="5000"/>
                    <a:lumOff val="95000"/>
                    <a:alpha val="0"/>
                  </a:schemeClr>
                </a:gs>
                <a:gs pos="0">
                  <a:schemeClr val="bg1">
                    <a:alpha val="32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53110" y="2820035"/>
            <a:ext cx="1605280" cy="1659890"/>
            <a:chOff x="1437" y="3237"/>
            <a:chExt cx="2528" cy="2614"/>
          </a:xfrm>
        </p:grpSpPr>
        <p:sp>
          <p:nvSpPr>
            <p:cNvPr id="9" name="文本框 8"/>
            <p:cNvSpPr txBox="1"/>
            <p:nvPr/>
          </p:nvSpPr>
          <p:spPr>
            <a:xfrm>
              <a:off x="2074" y="3237"/>
              <a:ext cx="1331" cy="1212"/>
            </a:xfrm>
            <a:prstGeom prst="rect">
              <a:avLst/>
            </a:prstGeom>
            <a:noFill/>
          </p:spPr>
          <p:txBody>
            <a:bodyPr wrap="none" rtlCol="0">
              <a:spAutoFit/>
            </a:bodyPr>
            <a:lstStyle/>
            <a:p>
              <a:r>
                <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p:nvPr/>
          </p:nvSpPr>
          <p:spPr>
            <a:xfrm>
              <a:off x="1437" y="5029"/>
              <a:ext cx="2528" cy="822"/>
            </a:xfrm>
            <a:prstGeom prst="rect">
              <a:avLst/>
            </a:prstGeom>
            <a:noFill/>
          </p:spPr>
          <p:txBody>
            <a:bodyPr wrap="none" rtlCol="0">
              <a:spAutoFit/>
            </a:bodyPr>
            <a:lstStyle/>
            <a:p>
              <a:pPr algn="l"/>
              <a:r>
                <a:rPr lang="zh-CN" altLang="en-US" sz="2800">
                  <a:solidFill>
                    <a:schemeClr val="bg1"/>
                  </a:solidFill>
                  <a:latin typeface="Arial" panose="020B0604020202020204" pitchFamily="34" charset="0"/>
                  <a:ea typeface="微软雅黑" panose="020B0503020204020204" pitchFamily="34" charset="-122"/>
                  <a:sym typeface="Arial" panose="020B0604020202020204" pitchFamily="34" charset="0"/>
                </a:rPr>
                <a:t>公司简介</a:t>
              </a:r>
              <a:endParaRPr lang="zh-CN" altLang="en-US" sz="2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p:cNvGrpSpPr/>
          <p:nvPr/>
        </p:nvGrpSpPr>
        <p:grpSpPr>
          <a:xfrm>
            <a:off x="3749040" y="2820035"/>
            <a:ext cx="1605280" cy="1659890"/>
            <a:chOff x="1396" y="3237"/>
            <a:chExt cx="2528" cy="2614"/>
          </a:xfrm>
        </p:grpSpPr>
        <p:sp>
          <p:nvSpPr>
            <p:cNvPr id="17" name="文本框 16"/>
            <p:cNvSpPr txBox="1"/>
            <p:nvPr/>
          </p:nvSpPr>
          <p:spPr>
            <a:xfrm>
              <a:off x="2051" y="3237"/>
              <a:ext cx="1331" cy="1212"/>
            </a:xfrm>
            <a:prstGeom prst="rect">
              <a:avLst/>
            </a:prstGeom>
            <a:noFill/>
          </p:spPr>
          <p:txBody>
            <a:bodyPr wrap="none" rtlCol="0">
              <a:spAutoFit/>
            </a:bodyPr>
            <a:lstStyle/>
            <a:p>
              <a:r>
                <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nvSpPr>
          <p:spPr>
            <a:xfrm>
              <a:off x="1396" y="5029"/>
              <a:ext cx="2528" cy="822"/>
            </a:xfrm>
            <a:prstGeom prst="rect">
              <a:avLst/>
            </a:prstGeom>
            <a:noFill/>
          </p:spPr>
          <p:txBody>
            <a:bodyPr wrap="none" rtlCol="0">
              <a:spAutoFit/>
            </a:bodyPr>
            <a:lstStyle/>
            <a:p>
              <a:r>
                <a:rPr lang="zh-CN" altLang="en-US" sz="2800">
                  <a:solidFill>
                    <a:schemeClr val="bg1"/>
                  </a:solidFill>
                  <a:latin typeface="Arial" panose="020B0604020202020204" pitchFamily="34" charset="0"/>
                  <a:ea typeface="微软雅黑" panose="020B0503020204020204" pitchFamily="34" charset="-122"/>
                  <a:sym typeface="Arial" panose="020B0604020202020204" pitchFamily="34" charset="0"/>
                </a:rPr>
                <a:t>物联监测</a:t>
              </a:r>
              <a:endParaRPr lang="zh-CN" altLang="en-US" sz="2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6744970" y="2820035"/>
            <a:ext cx="1605280" cy="1659890"/>
            <a:chOff x="1159" y="3237"/>
            <a:chExt cx="2528" cy="2614"/>
          </a:xfrm>
        </p:grpSpPr>
        <p:sp>
          <p:nvSpPr>
            <p:cNvPr id="20" name="文本框 19"/>
            <p:cNvSpPr txBox="1"/>
            <p:nvPr/>
          </p:nvSpPr>
          <p:spPr>
            <a:xfrm>
              <a:off x="1874" y="3237"/>
              <a:ext cx="1331" cy="1212"/>
            </a:xfrm>
            <a:prstGeom prst="rect">
              <a:avLst/>
            </a:prstGeom>
            <a:noFill/>
          </p:spPr>
          <p:txBody>
            <a:bodyPr wrap="none" rtlCol="0">
              <a:spAutoFit/>
            </a:bodyPr>
            <a:lstStyle/>
            <a:p>
              <a:r>
                <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nvSpPr>
          <p:spPr>
            <a:xfrm>
              <a:off x="1159" y="5029"/>
              <a:ext cx="2528" cy="822"/>
            </a:xfrm>
            <a:prstGeom prst="rect">
              <a:avLst/>
            </a:prstGeom>
            <a:noFill/>
          </p:spPr>
          <p:txBody>
            <a:bodyPr wrap="none" rtlCol="0">
              <a:spAutoFit/>
            </a:bodyPr>
            <a:lstStyle/>
            <a:p>
              <a:pPr lvl="0" algn="l">
                <a:buClrTx/>
                <a:buSzTx/>
                <a:buFontTx/>
              </a:pPr>
              <a:r>
                <a:rPr lang="zh-CN" sz="2800">
                  <a:solidFill>
                    <a:schemeClr val="bg1"/>
                  </a:solidFill>
                  <a:latin typeface="Arial" panose="020B0604020202020204" pitchFamily="34" charset="0"/>
                  <a:ea typeface="微软雅黑" panose="020B0503020204020204" pitchFamily="34" charset="-122"/>
                  <a:sym typeface="+mn-lt"/>
                </a:rPr>
                <a:t>服务承诺</a:t>
              </a:r>
              <a:endParaRPr lang="zh-CN" sz="2800">
                <a:solidFill>
                  <a:schemeClr val="bg1"/>
                </a:solidFill>
                <a:latin typeface="Arial" panose="020B0604020202020204" pitchFamily="34" charset="0"/>
                <a:ea typeface="微软雅黑" panose="020B0503020204020204" pitchFamily="34" charset="-122"/>
                <a:sym typeface="+mn-lt"/>
              </a:endParaRPr>
            </a:p>
          </p:txBody>
        </p:sp>
      </p:grpSp>
      <p:grpSp>
        <p:nvGrpSpPr>
          <p:cNvPr id="2" name="组合 1"/>
          <p:cNvGrpSpPr/>
          <p:nvPr/>
        </p:nvGrpSpPr>
        <p:grpSpPr>
          <a:xfrm>
            <a:off x="9770745" y="2820035"/>
            <a:ext cx="1605280" cy="1659890"/>
            <a:chOff x="9770745" y="2820035"/>
            <a:chExt cx="1605280" cy="1659890"/>
          </a:xfrm>
        </p:grpSpPr>
        <p:sp>
          <p:nvSpPr>
            <p:cNvPr id="23" name="文本框 22"/>
            <p:cNvSpPr txBox="1"/>
            <p:nvPr/>
          </p:nvSpPr>
          <p:spPr>
            <a:xfrm>
              <a:off x="10175240" y="2820035"/>
              <a:ext cx="845103" cy="769441"/>
            </a:xfrm>
            <a:prstGeom prst="rect">
              <a:avLst/>
            </a:prstGeom>
            <a:noFill/>
          </p:spPr>
          <p:txBody>
            <a:bodyPr wrap="none" rtlCol="0">
              <a:spAutoFit/>
            </a:bodyPr>
            <a:lstStyle/>
            <a:p>
              <a:r>
                <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en-US" altLang="zh-CN" sz="4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p:cNvSpPr txBox="1"/>
            <p:nvPr/>
          </p:nvSpPr>
          <p:spPr>
            <a:xfrm>
              <a:off x="9770745" y="3957955"/>
              <a:ext cx="1605280" cy="521970"/>
            </a:xfrm>
            <a:prstGeom prst="rect">
              <a:avLst/>
            </a:prstGeom>
            <a:noFill/>
          </p:spPr>
          <p:txBody>
            <a:bodyPr wrap="none" rtlCol="0">
              <a:spAutoFit/>
            </a:bodyPr>
            <a:lstStyle/>
            <a:p>
              <a:pPr lvl="0" algn="l">
                <a:buClrTx/>
                <a:buSzTx/>
                <a:buFontTx/>
              </a:pPr>
              <a:r>
                <a:rPr lang="zh-CN" altLang="en-US" sz="2800">
                  <a:solidFill>
                    <a:schemeClr val="bg1"/>
                  </a:solidFill>
                  <a:latin typeface="Arial" panose="020B0604020202020204" pitchFamily="34" charset="0"/>
                  <a:ea typeface="微软雅黑" panose="020B0503020204020204" pitchFamily="34" charset="-122"/>
                  <a:sym typeface="+mn-lt"/>
                </a:rPr>
                <a:t>总结展望</a:t>
              </a:r>
              <a:endParaRPr lang="zh-CN" altLang="en-US" sz="2800">
                <a:solidFill>
                  <a:schemeClr val="bg1"/>
                </a:solidFill>
                <a:latin typeface="Arial" panose="020B0604020202020204" pitchFamily="34" charset="0"/>
                <a:ea typeface="微软雅黑" panose="020B0503020204020204" pitchFamily="34" charset="-122"/>
                <a:sym typeface="+mn-lt"/>
              </a:endParaRPr>
            </a:p>
          </p:txBody>
        </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41"/>
          <p:cNvSpPr/>
          <p:nvPr/>
        </p:nvSpPr>
        <p:spPr>
          <a:xfrm>
            <a:off x="5988424" y="1540466"/>
            <a:ext cx="5143500" cy="4725863"/>
          </a:xfrm>
          <a:prstGeom prst="roundRect">
            <a:avLst>
              <a:gd name="adj" fmla="val 1700"/>
            </a:avLst>
          </a:prstGeom>
          <a:solidFill>
            <a:srgbClr val="0152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占位符 1"/>
          <p:cNvSpPr>
            <a:spLocks noGrp="1"/>
          </p:cNvSpPr>
          <p:nvPr>
            <p:ph type="body" sz="quarter" idx="10"/>
          </p:nvPr>
        </p:nvSpPr>
        <p:spPr>
          <a:prstGeom prst="rect">
            <a:avLst/>
          </a:prstGeom>
        </p:spPr>
        <p:txBody>
          <a:bodyPr/>
          <a:lstStyle/>
          <a:p>
            <a:pPr eaLnBrk="1" hangingPunct="1"/>
            <a:r>
              <a:rPr lang="zh-CN" altLang="en-US" dirty="0">
                <a:solidFill>
                  <a:schemeClr val="accent1">
                    <a:lumMod val="50000"/>
                  </a:schemeClr>
                </a:solidFill>
                <a:cs typeface="+mn-ea"/>
                <a:sym typeface="Arial" panose="020B0604020202020204" pitchFamily="34" charset="0"/>
              </a:rPr>
              <a:t>痛点难点</a:t>
            </a:r>
            <a:r>
              <a:rPr lang="en-US" altLang="zh-CN" dirty="0">
                <a:solidFill>
                  <a:schemeClr val="accent1">
                    <a:lumMod val="50000"/>
                  </a:schemeClr>
                </a:solidFill>
                <a:cs typeface="+mn-ea"/>
                <a:sym typeface="Arial" panose="020B0604020202020204" pitchFamily="34" charset="0"/>
              </a:rPr>
              <a:t> VS </a:t>
            </a:r>
            <a:r>
              <a:rPr lang="zh-CN" altLang="en-US" dirty="0">
                <a:solidFill>
                  <a:schemeClr val="accent1">
                    <a:lumMod val="50000"/>
                  </a:schemeClr>
                </a:solidFill>
                <a:cs typeface="+mn-ea"/>
                <a:sym typeface="Arial" panose="020B0604020202020204" pitchFamily="34" charset="0"/>
              </a:rPr>
              <a:t>解决方案</a:t>
            </a:r>
            <a:endParaRPr lang="zh-CN" altLang="en-US" dirty="0">
              <a:solidFill>
                <a:schemeClr val="accent1">
                  <a:lumMod val="50000"/>
                </a:schemeClr>
              </a:solidFill>
              <a:latin typeface="Arial" panose="020B0604020202020204" pitchFamily="34" charset="0"/>
              <a:cs typeface="+mn-ea"/>
              <a:sym typeface="Arial" panose="020B0604020202020204" pitchFamily="34" charset="0"/>
            </a:endParaRPr>
          </a:p>
        </p:txBody>
      </p:sp>
      <p:sp>
        <p:nvSpPr>
          <p:cNvPr id="3" name="文本占位符 2"/>
          <p:cNvSpPr>
            <a:spLocks noGrp="1"/>
          </p:cNvSpPr>
          <p:nvPr>
            <p:ph type="body" sz="quarter" idx="11"/>
          </p:nvPr>
        </p:nvSpPr>
        <p:spPr>
          <a:xfrm>
            <a:off x="1083945" y="975360"/>
            <a:ext cx="9131300" cy="565150"/>
          </a:xfrm>
          <a:prstGeom prst="rect">
            <a:avLst/>
          </a:prstGeom>
        </p:spPr>
        <p:txBody>
          <a:bodyPr/>
          <a:lstStyle/>
          <a:p>
            <a:r>
              <a:rPr lang="zh-CN" altLang="en-US" dirty="0">
                <a:latin typeface="Arial" panose="020B0604020202020204" pitchFamily="34" charset="0"/>
                <a:sym typeface="Arial" panose="020B0604020202020204" pitchFamily="34" charset="0"/>
              </a:rPr>
              <a:t>精准化、智能化、高效化的远程值守服务解决方案，精简人工、提质增效</a:t>
            </a:r>
            <a:endParaRPr lang="zh-CN" altLang="en-US" dirty="0">
              <a:latin typeface="Arial" panose="020B0604020202020204" pitchFamily="34" charset="0"/>
              <a:sym typeface="Arial" panose="020B0604020202020204" pitchFamily="34" charset="0"/>
            </a:endParaRPr>
          </a:p>
        </p:txBody>
      </p:sp>
      <p:graphicFrame>
        <p:nvGraphicFramePr>
          <p:cNvPr id="41" name="表格 41"/>
          <p:cNvGraphicFramePr>
            <a:graphicFrameLocks noGrp="1"/>
          </p:cNvGraphicFramePr>
          <p:nvPr/>
        </p:nvGraphicFramePr>
        <p:xfrm>
          <a:off x="1042240" y="1694625"/>
          <a:ext cx="10080626" cy="4416401"/>
        </p:xfrm>
        <a:graphic>
          <a:graphicData uri="http://schemas.openxmlformats.org/drawingml/2006/table">
            <a:tbl>
              <a:tblPr firstRow="1" bandRow="1">
                <a:tableStyleId>{5FD0F851-EC5A-4D38-B0AD-8093EC10F338}</a:tableStyleId>
              </a:tblPr>
              <a:tblGrid>
                <a:gridCol w="5040313"/>
                <a:gridCol w="5040313"/>
              </a:tblGrid>
              <a:tr h="461621">
                <a:tc>
                  <a:txBody>
                    <a:bodyPr/>
                    <a:lstStyle/>
                    <a:p>
                      <a:pPr algn="ctr"/>
                      <a:r>
                        <a:rPr lang="zh-CN" altLang="en-US" sz="1800" dirty="0">
                          <a:solidFill>
                            <a:srgbClr val="007AFF"/>
                          </a:solidFill>
                          <a:latin typeface="Arial" panose="020B0604020202020204" pitchFamily="34" charset="0"/>
                          <a:ea typeface="微软雅黑" panose="020B0503020204020204" pitchFamily="34" charset="-122"/>
                          <a:sym typeface="Arial" panose="020B0604020202020204" pitchFamily="34" charset="0"/>
                        </a:rPr>
                        <a:t>传统值守管理现状</a:t>
                      </a:r>
                      <a:endParaRPr lang="zh-CN" altLang="en-US" sz="1800" dirty="0">
                        <a:solidFill>
                          <a:srgbClr val="007AFF"/>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远程值守解决方案</a:t>
                      </a: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152D9">
                        <a:alpha val="0"/>
                      </a:srgbClr>
                    </a:solidFill>
                  </a:tcPr>
                </a:tc>
              </a:tr>
              <a:tr h="30206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设备管理难</a:t>
                      </a:r>
                      <a:endParaRPr kumimoji="1"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可视化管控平台</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939275">
                <a:tc>
                  <a:txBody>
                    <a:bodyPr/>
                    <a:lstStyle/>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报警设备数据不互通，信息不能共享</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设备运行状态无法实时感知</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缺少有效的数据支撑和研判依据</a:t>
                      </a:r>
                      <a:endParaRPr lang="zh-CN" altLang="en-US" sz="1400" b="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设备一体化接入，平台化管理，远程精准控制</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设备全生命周期管理</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基于</a:t>
                      </a:r>
                      <a:r>
                        <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GIS</a:t>
                      </a: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的可视化展示系统</a:t>
                      </a:r>
                      <a:endParaRPr lang="zh-CN" altLang="en-US" sz="1400" b="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30206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人员管理难</a:t>
                      </a:r>
                      <a:endPar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标准化电子流程监管</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939275">
                <a:tc>
                  <a:txBody>
                    <a:bodyPr/>
                    <a:lstStyle/>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人手不足，报警确认难，处理机制不完善</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监督管理缺乏有效手段</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巡查没有标准，模式单一，纸质记录</a:t>
                      </a:r>
                      <a:endParaRPr lang="zh-CN" altLang="en-US" sz="1400" b="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警情处理标准化，全过程跟踪闭环</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消防管理目标明确、责任清晰</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自动化巡检设置，运维工单管理</a:t>
                      </a:r>
                      <a:endParaRPr lang="zh-CN" altLang="en-US" sz="1400" b="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302067">
                <a:tc>
                  <a:txBody>
                    <a:bodyPr/>
                    <a:lstStyle/>
                    <a:p>
                      <a:pPr algn="ctr"/>
                      <a:r>
                        <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隐患防控难</a:t>
                      </a:r>
                      <a:endPar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安消一体化感知</a:t>
                      </a:r>
                      <a:endParaRPr kumimoji="1"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939275">
                <a:tc>
                  <a:txBody>
                    <a:bodyPr/>
                    <a:lstStyle/>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消防监测盲区多</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消防数据信息孤岛严重</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缺少有效消防管控手段、预警能力不足</a:t>
                      </a:r>
                      <a:endParaRPr lang="zh-CN" altLang="en-US" sz="1400" b="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物联网消防感知终端智能监测、提前预判、精准推送</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视频智能分析检测系统</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视频联动，远程确认报警信息</a:t>
                      </a:r>
                      <a:endParaRPr lang="zh-CN" altLang="en-US" sz="1400" b="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152D9">
                        <a:alpha val="0"/>
                      </a:srgbClr>
                    </a:solidFill>
                  </a:tcPr>
                </a:tc>
              </a:tr>
            </a:tbl>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private/var/folders/25/w4bms03j7svfxgqxbd_x3r4w0000gn/T/com.kingsoft.wpsoffice.mac/picturecompress_20241016101753/output_71.jpgoutput_71"/>
          <p:cNvPicPr>
            <a:picLocks noChangeAspect="1"/>
          </p:cNvPicPr>
          <p:nvPr/>
        </p:nvPicPr>
        <p:blipFill>
          <a:blip r:embed="rId1"/>
          <a:stretch>
            <a:fillRect/>
          </a:stretch>
        </p:blipFill>
        <p:spPr>
          <a:xfrm>
            <a:off x="0" y="1394460"/>
            <a:ext cx="8677275" cy="4880967"/>
          </a:xfrm>
          <a:prstGeom prst="rect">
            <a:avLst/>
          </a:prstGeom>
        </p:spPr>
      </p:pic>
      <p:grpSp>
        <p:nvGrpSpPr>
          <p:cNvPr id="6" name="ïṣļïḋe"/>
          <p:cNvGrpSpPr/>
          <p:nvPr/>
        </p:nvGrpSpPr>
        <p:grpSpPr>
          <a:xfrm>
            <a:off x="8832304" y="1619479"/>
            <a:ext cx="3264740" cy="3619042"/>
            <a:chOff x="6238370" y="2975335"/>
            <a:chExt cx="5516877" cy="971539"/>
          </a:xfrm>
        </p:grpSpPr>
        <p:cxnSp>
          <p:nvCxnSpPr>
            <p:cNvPr id="7" name="直接连接符 6"/>
            <p:cNvCxnSpPr/>
            <p:nvPr/>
          </p:nvCxnSpPr>
          <p:spPr>
            <a:xfrm>
              <a:off x="6473131" y="3101830"/>
              <a:ext cx="528211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ïSḻîḋé"/>
            <p:cNvSpPr/>
            <p:nvPr/>
          </p:nvSpPr>
          <p:spPr bwMode="auto">
            <a:xfrm>
              <a:off x="6238370" y="3149901"/>
              <a:ext cx="5282116" cy="7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266700" algn="just">
                <a:lnSpc>
                  <a:spcPct val="150000"/>
                </a:lnSpc>
              </a:pPr>
              <a:r>
                <a:rPr lang="zh-CN" altLang="zh-CN" sz="1800" kern="100" dirty="0">
                  <a:solidFill>
                    <a:srgbClr val="00000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利用粉尘涉爆企业基础数据、在线监测监控等数据，结合数据挖掘等技术，完善不同类型的粉尘风险预警指标体系和风险预警分析模型，逐步实现安全风险分析预测预警。</a:t>
              </a:r>
              <a:endParaRPr lang="zh-CN" altLang="zh-CN" sz="1800"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 name="íSlíďè"/>
            <p:cNvSpPr txBox="1"/>
            <p:nvPr/>
          </p:nvSpPr>
          <p:spPr bwMode="auto">
            <a:xfrm>
              <a:off x="6238370" y="2975335"/>
              <a:ext cx="5282116" cy="1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latin typeface="Arial" panose="020B0604020202020204" pitchFamily="34" charset="0"/>
                  <a:ea typeface="微软雅黑" panose="020B0503020204020204" pitchFamily="34" charset="-122"/>
                  <a:sym typeface="Arial" panose="020B0604020202020204" pitchFamily="34" charset="0"/>
                </a:rPr>
                <a:t>涉爆粉尘企业监测</a:t>
              </a:r>
              <a:endParaRPr lang="en-US" altLang="zh-CN" sz="1800" b="1"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70" name="îŝḷíḑê"/>
          <p:cNvSpPr txBox="1"/>
          <p:nvPr>
            <p:custDataLst>
              <p:tags r:id="rId2"/>
            </p:custDataLst>
          </p:nvPr>
        </p:nvSpPr>
        <p:spPr>
          <a:xfrm>
            <a:off x="1054100" y="190500"/>
            <a:ext cx="4705985"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场景案例</a:t>
            </a:r>
            <a:r>
              <a:rPr lang="zh-CN" altLang="en-US" sz="2400" b="1" kern="0" dirty="0">
                <a:solidFill>
                  <a:srgbClr val="004799">
                    <a:alpha val="100000"/>
                  </a:srgbClr>
                </a:solidFill>
                <a:latin typeface="微软雅黑" panose="020B0503020204020204" pitchFamily="34" charset="-122"/>
                <a:cs typeface="微软雅黑" panose="020B0503020204020204" pitchFamily="34" charset="-122"/>
                <a:sym typeface="+mn-lt"/>
              </a:rPr>
              <a:t>：</a:t>
            </a:r>
            <a:r>
              <a:rPr lang="zh-CN" altLang="en-US" sz="2400" b="1" dirty="0">
                <a:solidFill>
                  <a:schemeClr val="accent1">
                    <a:lumMod val="50000"/>
                  </a:schemeClr>
                </a:solidFill>
                <a:cs typeface="+mn-ea"/>
                <a:sym typeface="Arial" panose="020B0604020202020204" pitchFamily="34" charset="0"/>
              </a:rPr>
              <a:t>粉尘涉爆监测</a:t>
            </a:r>
            <a:endParaRPr lang="zh-CN" altLang="en-US" sz="2400" b="1" dirty="0">
              <a:solidFill>
                <a:schemeClr val="accent1">
                  <a:lumMod val="50000"/>
                </a:schemeClr>
              </a:solidFill>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rivate/var/folders/25/w4bms03j7svfxgqxbd_x3r4w0000gn/T/com.kingsoft.wpsoffice.mac/picturecompress_20241016101753/output_70.pngoutput_70"/>
          <p:cNvPicPr>
            <a:picLocks noChangeAspect="1"/>
          </p:cNvPicPr>
          <p:nvPr/>
        </p:nvPicPr>
        <p:blipFill>
          <a:blip r:embed="rId1"/>
          <a:stretch>
            <a:fillRect/>
          </a:stretch>
        </p:blipFill>
        <p:spPr>
          <a:xfrm>
            <a:off x="72249" y="1416051"/>
            <a:ext cx="8735342" cy="4913629"/>
          </a:xfrm>
          <a:prstGeom prst="rect">
            <a:avLst/>
          </a:prstGeom>
        </p:spPr>
      </p:pic>
      <p:grpSp>
        <p:nvGrpSpPr>
          <p:cNvPr id="7" name="ïṣļïḋe"/>
          <p:cNvGrpSpPr/>
          <p:nvPr/>
        </p:nvGrpSpPr>
        <p:grpSpPr>
          <a:xfrm>
            <a:off x="8927260" y="1652968"/>
            <a:ext cx="3264740" cy="3619042"/>
            <a:chOff x="6238370" y="2975335"/>
            <a:chExt cx="5516877" cy="971539"/>
          </a:xfrm>
        </p:grpSpPr>
        <p:cxnSp>
          <p:nvCxnSpPr>
            <p:cNvPr id="8" name="直接连接符 7"/>
            <p:cNvCxnSpPr/>
            <p:nvPr/>
          </p:nvCxnSpPr>
          <p:spPr>
            <a:xfrm>
              <a:off x="6473131" y="3101830"/>
              <a:ext cx="528211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ïSḻîḋé"/>
            <p:cNvSpPr/>
            <p:nvPr/>
          </p:nvSpPr>
          <p:spPr bwMode="auto">
            <a:xfrm>
              <a:off x="6238370" y="3149901"/>
              <a:ext cx="5282116" cy="7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1800" b="0" i="0" u="none" strike="noStrike" baseline="0" dirty="0">
                  <a:solidFill>
                    <a:srgbClr val="000000"/>
                  </a:solidFill>
                  <a:latin typeface="Arial" panose="020B0604020202020204" pitchFamily="34" charset="0"/>
                  <a:ea typeface="微软雅黑" panose="020B0503020204020204" pitchFamily="34" charset="-122"/>
                  <a:sym typeface="Arial" panose="020B0604020202020204" pitchFamily="34" charset="0"/>
                </a:rPr>
                <a:t>针对生产现场、车间、仓库等处的可燃气体进行实时浓度监测分析、风险预警、硬件联动报警，输出直观预警结果，使相关人员掌握企业现场的可燃气体实时动态信息，并能查询可燃气体在过去时间的变化动态，对可能引发危险事故的因素及时排除，把风险控制在萌芽阶段，以实现企业生产的安全、持续、高效进行</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íSlíďè"/>
            <p:cNvSpPr txBox="1"/>
            <p:nvPr/>
          </p:nvSpPr>
          <p:spPr bwMode="auto">
            <a:xfrm>
              <a:off x="6238370" y="2975335"/>
              <a:ext cx="5282116" cy="1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latin typeface="Arial" panose="020B0604020202020204" pitchFamily="34" charset="0"/>
                  <a:ea typeface="微软雅黑" panose="020B0503020204020204" pitchFamily="34" charset="-122"/>
                  <a:sym typeface="Arial" panose="020B0604020202020204" pitchFamily="34" charset="0"/>
                </a:rPr>
                <a:t>可燃气体监测</a:t>
              </a:r>
              <a:endParaRPr lang="en-US" altLang="zh-CN" sz="1800" b="1"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70" name="îŝḷíḑê"/>
          <p:cNvSpPr txBox="1"/>
          <p:nvPr>
            <p:custDataLst>
              <p:tags r:id="rId2"/>
            </p:custDataLst>
          </p:nvPr>
        </p:nvSpPr>
        <p:spPr>
          <a:xfrm>
            <a:off x="1054100" y="190500"/>
            <a:ext cx="4705985"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场景案例</a:t>
            </a:r>
            <a:r>
              <a:rPr lang="zh-CN" altLang="en-US" sz="2400" b="1" kern="0" dirty="0">
                <a:solidFill>
                  <a:srgbClr val="004799">
                    <a:alpha val="100000"/>
                  </a:srgbClr>
                </a:solidFill>
                <a:latin typeface="微软雅黑" panose="020B0503020204020204" pitchFamily="34" charset="-122"/>
                <a:cs typeface="微软雅黑" panose="020B0503020204020204" pitchFamily="34" charset="-122"/>
                <a:sym typeface="+mn-lt"/>
              </a:rPr>
              <a:t>：</a:t>
            </a:r>
            <a:r>
              <a:rPr lang="zh-CN" altLang="en-US" sz="2400" b="1" dirty="0">
                <a:solidFill>
                  <a:schemeClr val="accent1">
                    <a:lumMod val="50000"/>
                  </a:schemeClr>
                </a:solidFill>
                <a:cs typeface="+mn-ea"/>
                <a:sym typeface="Arial" panose="020B0604020202020204" pitchFamily="34" charset="0"/>
              </a:rPr>
              <a:t>可燃气体监测</a:t>
            </a:r>
            <a:endParaRPr lang="zh-CN" altLang="en-US" sz="2400" b="1" dirty="0">
              <a:solidFill>
                <a:schemeClr val="accent1">
                  <a:lumMod val="50000"/>
                </a:schemeClr>
              </a:solidFill>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ïṣļïḋe"/>
          <p:cNvGrpSpPr/>
          <p:nvPr/>
        </p:nvGrpSpPr>
        <p:grpSpPr>
          <a:xfrm>
            <a:off x="8927260" y="1652968"/>
            <a:ext cx="3264740" cy="3619042"/>
            <a:chOff x="6238370" y="2975335"/>
            <a:chExt cx="5516877" cy="971539"/>
          </a:xfrm>
        </p:grpSpPr>
        <p:cxnSp>
          <p:nvCxnSpPr>
            <p:cNvPr id="9" name="直接连接符 8"/>
            <p:cNvCxnSpPr/>
            <p:nvPr/>
          </p:nvCxnSpPr>
          <p:spPr>
            <a:xfrm>
              <a:off x="6473131" y="3101830"/>
              <a:ext cx="528211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ïSḻîḋé"/>
            <p:cNvSpPr/>
            <p:nvPr/>
          </p:nvSpPr>
          <p:spPr bwMode="auto">
            <a:xfrm>
              <a:off x="6238370" y="3149901"/>
              <a:ext cx="5282116" cy="7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kern="1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针对</a:t>
              </a:r>
              <a:r>
                <a:rPr lang="zh-CN" altLang="en-US" sz="1800"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抗</a:t>
              </a:r>
              <a:r>
                <a:rPr lang="zh-CN" altLang="zh-CN" sz="1800"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爆柜内部</a:t>
              </a:r>
              <a:r>
                <a:rPr lang="zh-CN" altLang="en-US" sz="1800"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环境实时监测</a:t>
              </a:r>
              <a:r>
                <a:rPr lang="zh-CN" altLang="zh-CN" sz="1800"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，当浓度</a:t>
              </a:r>
              <a:r>
                <a:rPr lang="zh-CN" altLang="en-US" sz="1800"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、温度等数据</a:t>
              </a:r>
              <a:r>
                <a:rPr lang="zh-CN" altLang="zh-CN" sz="1800"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达到预警值时，预警装置发出危险信号，通知相关管控人员采取紧急预防措施</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íSlíďè"/>
            <p:cNvSpPr txBox="1"/>
            <p:nvPr/>
          </p:nvSpPr>
          <p:spPr bwMode="auto">
            <a:xfrm>
              <a:off x="6238370" y="2975335"/>
              <a:ext cx="5282116" cy="1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latin typeface="Arial" panose="020B0604020202020204" pitchFamily="34" charset="0"/>
                  <a:ea typeface="微软雅黑" panose="020B0503020204020204" pitchFamily="34" charset="-122"/>
                  <a:sym typeface="Arial" panose="020B0604020202020204" pitchFamily="34" charset="0"/>
                </a:rPr>
                <a:t>危化品仓储监测</a:t>
              </a:r>
              <a:endParaRPr lang="en-US" altLang="zh-CN" sz="1800" b="1"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88659" y="1240532"/>
            <a:ext cx="8699676" cy="4893568"/>
            <a:chOff x="88659" y="1240532"/>
            <a:chExt cx="8699676" cy="4893568"/>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659" y="1240532"/>
              <a:ext cx="8699676" cy="4893568"/>
            </a:xfrm>
            <a:prstGeom prst="rect">
              <a:avLst/>
            </a:prstGeom>
          </p:spPr>
        </p:pic>
        <p:pic>
          <p:nvPicPr>
            <p:cNvPr id="7" name="图片 6"/>
            <p:cNvPicPr>
              <a:picLocks noChangeAspect="1"/>
            </p:cNvPicPr>
            <p:nvPr/>
          </p:nvPicPr>
          <p:blipFill>
            <a:blip r:embed="rId2"/>
            <a:stretch>
              <a:fillRect/>
            </a:stretch>
          </p:blipFill>
          <p:spPr>
            <a:xfrm>
              <a:off x="2657474" y="1699523"/>
              <a:ext cx="3438525" cy="276225"/>
            </a:xfrm>
            <a:prstGeom prst="rect">
              <a:avLst/>
            </a:prstGeom>
          </p:spPr>
        </p:pic>
      </p:grpSp>
      <p:sp>
        <p:nvSpPr>
          <p:cNvPr id="70" name="îŝḷíḑê"/>
          <p:cNvSpPr txBox="1"/>
          <p:nvPr>
            <p:custDataLst>
              <p:tags r:id="rId3"/>
            </p:custDataLst>
          </p:nvPr>
        </p:nvSpPr>
        <p:spPr>
          <a:xfrm>
            <a:off x="1054100" y="190500"/>
            <a:ext cx="5990590"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altLang="en-US" sz="2400" b="1" dirty="0">
                <a:solidFill>
                  <a:schemeClr val="accent1">
                    <a:lumMod val="50000"/>
                  </a:schemeClr>
                </a:solidFill>
                <a:cs typeface="+mn-ea"/>
                <a:sym typeface="Arial" panose="020B0604020202020204" pitchFamily="34" charset="0"/>
              </a:rPr>
              <a:t>场景案例</a:t>
            </a:r>
            <a:r>
              <a:rPr lang="zh-CN" altLang="en-US" sz="2400" b="1" kern="0" dirty="0">
                <a:solidFill>
                  <a:srgbClr val="004799">
                    <a:alpha val="100000"/>
                  </a:srgbClr>
                </a:solidFill>
                <a:latin typeface="微软雅黑" panose="020B0503020204020204" pitchFamily="34" charset="-122"/>
                <a:cs typeface="微软雅黑" panose="020B0503020204020204" pitchFamily="34" charset="-122"/>
                <a:sym typeface="+mn-lt"/>
              </a:rPr>
              <a:t>：</a:t>
            </a:r>
            <a:r>
              <a:rPr lang="zh-CN" altLang="en-US" sz="2400" b="1" dirty="0">
                <a:solidFill>
                  <a:schemeClr val="accent1">
                    <a:lumMod val="50000"/>
                  </a:schemeClr>
                </a:solidFill>
                <a:cs typeface="+mn-ea"/>
                <a:sym typeface="Arial" panose="020B0604020202020204" pitchFamily="34" charset="0"/>
              </a:rPr>
              <a:t>危化品抗爆柜监测预警</a:t>
            </a:r>
            <a:endParaRPr lang="zh-CN" altLang="en-US" sz="2400" b="1" dirty="0">
              <a:solidFill>
                <a:schemeClr val="accent1">
                  <a:lumMod val="50000"/>
                </a:schemeClr>
              </a:solidFill>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clrChange>
              <a:clrFrom>
                <a:srgbClr val="FFFFFF"/>
              </a:clrFrom>
              <a:clrTo>
                <a:srgbClr val="FFFFFF">
                  <a:alpha val="0"/>
                </a:srgbClr>
              </a:clrTo>
            </a:clrChange>
          </a:blip>
          <a:stretch>
            <a:fillRect/>
          </a:stretch>
        </p:blipFill>
        <p:spPr>
          <a:xfrm>
            <a:off x="5201471" y="1703492"/>
            <a:ext cx="6724515" cy="3860143"/>
          </a:xfrm>
          <a:prstGeom prst="rect">
            <a:avLst/>
          </a:prstGeom>
        </p:spPr>
      </p:pic>
      <p:pic>
        <p:nvPicPr>
          <p:cNvPr id="10" name="图片 9"/>
          <p:cNvPicPr>
            <a:picLocks noChangeAspect="1"/>
          </p:cNvPicPr>
          <p:nvPr/>
        </p:nvPicPr>
        <p:blipFill>
          <a:blip r:embed="rId2">
            <a:clrChange>
              <a:clrFrom>
                <a:srgbClr val="FFFFFF"/>
              </a:clrFrom>
              <a:clrTo>
                <a:srgbClr val="FFFFFF">
                  <a:alpha val="0"/>
                </a:srgbClr>
              </a:clrTo>
            </a:clrChange>
          </a:blip>
          <a:stretch>
            <a:fillRect/>
          </a:stretch>
        </p:blipFill>
        <p:spPr>
          <a:xfrm>
            <a:off x="1371988" y="4490225"/>
            <a:ext cx="3228384" cy="1856679"/>
          </a:xfrm>
          <a:prstGeom prst="rect">
            <a:avLst/>
          </a:prstGeom>
        </p:spPr>
      </p:pic>
      <p:sp>
        <p:nvSpPr>
          <p:cNvPr id="2" name="文本框 1"/>
          <p:cNvSpPr txBox="1"/>
          <p:nvPr/>
        </p:nvSpPr>
        <p:spPr>
          <a:xfrm>
            <a:off x="892996" y="1703492"/>
            <a:ext cx="4308475" cy="396134"/>
          </a:xfrm>
          <a:prstGeom prst="rect">
            <a:avLst/>
          </a:prstGeom>
          <a:noFill/>
        </p:spPr>
        <p:txBody>
          <a:bodyPr wrap="square" rtlCol="0" anchor="t">
            <a:spAutoFit/>
          </a:bodyPr>
          <a:lstStyle/>
          <a:p>
            <a:pPr>
              <a:lnSpc>
                <a:spcPct val="12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1. 快速</a:t>
            </a:r>
            <a:r>
              <a:rPr lang="zh-CN" altLang="en-US">
                <a:latin typeface="Arial" panose="020B0604020202020204" pitchFamily="34" charset="0"/>
                <a:ea typeface="微软雅黑" panose="020B0503020204020204" pitchFamily="34" charset="-122"/>
                <a:cs typeface="+mn-ea"/>
                <a:sym typeface="Arial" panose="020B0604020202020204" pitchFamily="34" charset="0"/>
              </a:rPr>
              <a:t>应答特性</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892996" y="2124463"/>
            <a:ext cx="4308475" cy="396134"/>
          </a:xfrm>
          <a:prstGeom prst="rect">
            <a:avLst/>
          </a:prstGeom>
          <a:noFill/>
        </p:spPr>
        <p:txBody>
          <a:bodyPr wrap="square" rtlCol="0" anchor="t">
            <a:spAutoFit/>
          </a:bodyPr>
          <a:lstStyle/>
          <a:p>
            <a:pPr>
              <a:lnSpc>
                <a:spcPct val="120000"/>
              </a:lnSpc>
            </a:pPr>
            <a:r>
              <a:rPr lang="zh-CN" altLang="en-US">
                <a:latin typeface="Arial" panose="020B0604020202020204" pitchFamily="34" charset="0"/>
                <a:ea typeface="微软雅黑" panose="020B0503020204020204" pitchFamily="34" charset="-122"/>
                <a:cs typeface="+mn-ea"/>
                <a:sym typeface="Arial" panose="020B0604020202020204" pitchFamily="34" charset="0"/>
              </a:rPr>
              <a:t>2</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 出色的耐</a:t>
            </a:r>
            <a:r>
              <a:rPr lang="zh-CN" altLang="en-US">
                <a:latin typeface="Arial" panose="020B0604020202020204" pitchFamily="34" charset="0"/>
                <a:ea typeface="微软雅黑" panose="020B0503020204020204" pitchFamily="34" charset="-122"/>
                <a:cs typeface="+mn-ea"/>
                <a:sym typeface="Arial" panose="020B0604020202020204" pitchFamily="34" charset="0"/>
              </a:rPr>
              <a:t>化学特性</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p:cNvSpPr txBox="1"/>
          <p:nvPr/>
        </p:nvSpPr>
        <p:spPr>
          <a:xfrm>
            <a:off x="892996" y="2545434"/>
            <a:ext cx="4308475" cy="396134"/>
          </a:xfrm>
          <a:prstGeom prst="rect">
            <a:avLst/>
          </a:prstGeom>
          <a:noFill/>
        </p:spPr>
        <p:txBody>
          <a:bodyPr wrap="square" rtlCol="0" anchor="t">
            <a:spAutoFit/>
          </a:bodyPr>
          <a:lstStyle/>
          <a:p>
            <a:pPr>
              <a:lnSpc>
                <a:spcPct val="120000"/>
              </a:lnSpc>
            </a:pPr>
            <a:r>
              <a:rPr lang="zh-CN" altLang="en-US">
                <a:latin typeface="Arial" panose="020B0604020202020204" pitchFamily="34" charset="0"/>
                <a:ea typeface="微软雅黑" panose="020B0503020204020204" pitchFamily="34" charset="-122"/>
                <a:cs typeface="+mn-ea"/>
                <a:sym typeface="Arial" panose="020B0604020202020204" pitchFamily="34" charset="0"/>
              </a:rPr>
              <a:t>3</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 制作形式不</a:t>
            </a:r>
            <a:r>
              <a:rPr lang="zh-CN" altLang="en-US">
                <a:latin typeface="Arial" panose="020B0604020202020204" pitchFamily="34" charset="0"/>
                <a:ea typeface="微软雅黑" panose="020B0503020204020204" pitchFamily="34" charset="-122"/>
                <a:cs typeface="+mn-ea"/>
                <a:sym typeface="Arial" panose="020B0604020202020204" pitchFamily="34" charset="0"/>
              </a:rPr>
              <a:t>受限制</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p:cNvSpPr txBox="1"/>
          <p:nvPr/>
        </p:nvSpPr>
        <p:spPr>
          <a:xfrm>
            <a:off x="892996" y="2966405"/>
            <a:ext cx="4308475" cy="396134"/>
          </a:xfrm>
          <a:prstGeom prst="rect">
            <a:avLst/>
          </a:prstGeom>
          <a:noFill/>
        </p:spPr>
        <p:txBody>
          <a:bodyPr wrap="square" rtlCol="0" anchor="t">
            <a:spAutoFit/>
          </a:bodyPr>
          <a:lstStyle/>
          <a:p>
            <a:pPr>
              <a:lnSpc>
                <a:spcPct val="12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4. 感应漏水后进行Cleaning可重复使用</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892996" y="3387376"/>
            <a:ext cx="4308475" cy="423545"/>
          </a:xfrm>
          <a:prstGeom prst="rect">
            <a:avLst/>
          </a:prstGeom>
          <a:noFill/>
        </p:spPr>
        <p:txBody>
          <a:bodyPr wrap="square" rtlCol="0" anchor="t">
            <a:spAutoFit/>
          </a:bodyPr>
          <a:lstStyle/>
          <a:p>
            <a:pPr>
              <a:lnSpc>
                <a:spcPct val="120000"/>
              </a:lnSpc>
            </a:pPr>
            <a:r>
              <a:rPr lang="zh-CN" altLang="en-US">
                <a:latin typeface="Arial" panose="020B0604020202020204" pitchFamily="34" charset="0"/>
                <a:ea typeface="微软雅黑" panose="020B0503020204020204" pitchFamily="34" charset="-122"/>
                <a:cs typeface="+mn-ea"/>
                <a:sym typeface="Arial" panose="020B0604020202020204" pitchFamily="34" charset="0"/>
              </a:rPr>
              <a:t>5</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 采用点型或区域型，</a:t>
            </a:r>
            <a:r>
              <a:rPr lang="zh-CN" altLang="en-US">
                <a:latin typeface="Arial" panose="020B0604020202020204" pitchFamily="34" charset="0"/>
                <a:ea typeface="微软雅黑" panose="020B0503020204020204" pitchFamily="34" charset="-122"/>
                <a:cs typeface="+mn-ea"/>
                <a:sym typeface="Arial" panose="020B0604020202020204" pitchFamily="34" charset="0"/>
              </a:rPr>
              <a:t>方便安装</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892996" y="3808347"/>
            <a:ext cx="4308475" cy="423545"/>
          </a:xfrm>
          <a:prstGeom prst="rect">
            <a:avLst/>
          </a:prstGeom>
          <a:noFill/>
        </p:spPr>
        <p:txBody>
          <a:bodyPr wrap="square" rtlCol="0" anchor="t">
            <a:spAutoFit/>
          </a:bodyPr>
          <a:lstStyle/>
          <a:p>
            <a:pPr>
              <a:lnSpc>
                <a:spcPct val="12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6. 识别度较好的LED显示功能</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892996" y="4229318"/>
            <a:ext cx="4308475" cy="396134"/>
          </a:xfrm>
          <a:prstGeom prst="rect">
            <a:avLst/>
          </a:prstGeom>
          <a:noFill/>
        </p:spPr>
        <p:txBody>
          <a:bodyPr wrap="square" rtlCol="0" anchor="t">
            <a:spAutoFit/>
          </a:bodyPr>
          <a:lstStyle/>
          <a:p>
            <a:pPr>
              <a:lnSpc>
                <a:spcPct val="120000"/>
              </a:lnSpc>
            </a:pPr>
            <a:r>
              <a:rPr lang="zh-CN" altLang="en-US">
                <a:latin typeface="Arial" panose="020B0604020202020204" pitchFamily="34" charset="0"/>
                <a:ea typeface="微软雅黑" panose="020B0503020204020204" pitchFamily="34" charset="-122"/>
                <a:cs typeface="+mn-ea"/>
                <a:sym typeface="Arial" panose="020B0604020202020204" pitchFamily="34" charset="0"/>
              </a:rPr>
              <a:t>7</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 可制作</a:t>
            </a:r>
            <a:r>
              <a:rPr lang="zh-CN" altLang="en-US">
                <a:latin typeface="Arial" panose="020B0604020202020204" pitchFamily="34" charset="0"/>
                <a:ea typeface="微软雅黑" panose="020B0503020204020204" pitchFamily="34" charset="-122"/>
                <a:cs typeface="+mn-ea"/>
                <a:sym typeface="Arial" panose="020B0604020202020204" pitchFamily="34" charset="0"/>
              </a:rPr>
              <a:t>各种尺寸</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p:cNvSpPr txBox="1"/>
          <p:nvPr/>
        </p:nvSpPr>
        <p:spPr>
          <a:xfrm>
            <a:off x="892996" y="4650292"/>
            <a:ext cx="4308475" cy="396134"/>
          </a:xfrm>
          <a:prstGeom prst="rect">
            <a:avLst/>
          </a:prstGeom>
          <a:noFill/>
        </p:spPr>
        <p:txBody>
          <a:bodyPr wrap="square" rtlCol="0" anchor="t">
            <a:spAutoFit/>
          </a:bodyPr>
          <a:lstStyle/>
          <a:p>
            <a:pPr>
              <a:lnSpc>
                <a:spcPct val="12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8. 顶部及侧面感应</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1054100" y="190500"/>
            <a:ext cx="5245100" cy="53403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pPr>
              <a:lnSpc>
                <a:spcPct val="120000"/>
              </a:lnSpc>
            </a:pPr>
            <a:r>
              <a:rPr lang="zh-CN" altLang="en-US" sz="2400" b="1" dirty="0">
                <a:solidFill>
                  <a:schemeClr val="accent1">
                    <a:lumMod val="50000"/>
                  </a:schemeClr>
                </a:solidFill>
                <a:cs typeface="+mn-ea"/>
                <a:sym typeface="Arial" panose="020B0604020202020204" pitchFamily="34" charset="0"/>
              </a:rPr>
              <a:t>场景案例</a:t>
            </a:r>
            <a:r>
              <a:rPr lang="zh-CN" altLang="en-US" sz="2400" b="1" kern="0" dirty="0">
                <a:solidFill>
                  <a:srgbClr val="004799">
                    <a:alpha val="100000"/>
                  </a:srgbClr>
                </a:solidFill>
                <a:latin typeface="微软雅黑" panose="020B0503020204020204" pitchFamily="34" charset="-122"/>
                <a:cs typeface="微软雅黑" panose="020B0503020204020204" pitchFamily="34" charset="-122"/>
                <a:sym typeface="+mn-lt"/>
              </a:rPr>
              <a:t>：</a:t>
            </a:r>
            <a:r>
              <a:rPr lang="zh-CN" altLang="en-US" sz="2400" b="1" dirty="0">
                <a:solidFill>
                  <a:schemeClr val="accent1">
                    <a:lumMod val="50000"/>
                  </a:schemeClr>
                </a:solidFill>
                <a:ea typeface="微软雅黑" panose="020B0503020204020204" pitchFamily="34" charset="-122"/>
                <a:cs typeface="+mn-ea"/>
                <a:sym typeface="Arial" panose="020B0604020202020204" pitchFamily="34" charset="0"/>
              </a:rPr>
              <a:t>化学品泄漏监测</a:t>
            </a:r>
            <a:endParaRPr lang="zh-CN" altLang="en-US" sz="2400" b="1" dirty="0">
              <a:solidFill>
                <a:schemeClr val="accent1">
                  <a:lumMod val="50000"/>
                </a:schemeClr>
              </a:solidFill>
              <a:ea typeface="微软雅黑" panose="020B0503020204020204" pitchFamily="34" charset="-122"/>
              <a:cs typeface="+mn-ea"/>
              <a:sym typeface="Arial" panose="020B0604020202020204" pitchFamily="34" charset="0"/>
            </a:endParaRPr>
          </a:p>
        </p:txBody>
      </p:sp>
    </p:spTree>
    <p:custDataLst>
      <p:tags r:id="rId3"/>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4100" y="190500"/>
            <a:ext cx="5245100" cy="53403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pPr>
              <a:lnSpc>
                <a:spcPct val="120000"/>
              </a:lnSpc>
            </a:pPr>
            <a:r>
              <a:rPr lang="zh-CN" altLang="en-US" sz="2400" b="1" dirty="0">
                <a:solidFill>
                  <a:schemeClr val="accent1">
                    <a:lumMod val="50000"/>
                  </a:schemeClr>
                </a:solidFill>
                <a:cs typeface="+mn-ea"/>
                <a:sym typeface="Arial" panose="020B0604020202020204" pitchFamily="34" charset="0"/>
              </a:rPr>
              <a:t>场景案例</a:t>
            </a:r>
            <a:r>
              <a:rPr lang="zh-CN" altLang="en-US" sz="2400" b="1" kern="0" dirty="0">
                <a:solidFill>
                  <a:srgbClr val="004799">
                    <a:alpha val="100000"/>
                  </a:srgbClr>
                </a:solidFill>
                <a:latin typeface="微软雅黑" panose="020B0503020204020204" pitchFamily="34" charset="-122"/>
                <a:cs typeface="微软雅黑" panose="020B0503020204020204" pitchFamily="34" charset="-122"/>
                <a:sym typeface="+mn-lt"/>
              </a:rPr>
              <a:t>：</a:t>
            </a:r>
            <a:r>
              <a:rPr lang="zh-CN" altLang="en-US" sz="2400" b="1" dirty="0">
                <a:solidFill>
                  <a:schemeClr val="accent1">
                    <a:lumMod val="50000"/>
                  </a:schemeClr>
                </a:solidFill>
                <a:ea typeface="微软雅黑" panose="020B0503020204020204" pitchFamily="34" charset="-122"/>
                <a:cs typeface="+mn-ea"/>
                <a:sym typeface="Arial" panose="020B0604020202020204" pitchFamily="34" charset="0"/>
              </a:rPr>
              <a:t>管道壁厚腐蚀监测</a:t>
            </a:r>
            <a:endParaRPr lang="zh-CN" altLang="en-US" sz="2400" b="1" dirty="0">
              <a:solidFill>
                <a:schemeClr val="accent1">
                  <a:lumMod val="50000"/>
                </a:schemeClr>
              </a:solidFill>
              <a:ea typeface="微软雅黑" panose="020B0503020204020204" pitchFamily="34" charset="-122"/>
              <a:cs typeface="+mn-ea"/>
              <a:sym typeface="Arial" panose="020B0604020202020204" pitchFamily="34" charset="0"/>
            </a:endParaRPr>
          </a:p>
        </p:txBody>
      </p:sp>
      <p:pic>
        <p:nvPicPr>
          <p:cNvPr id="17" name="图片 16"/>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739" y="1057167"/>
            <a:ext cx="5990590" cy="5347970"/>
          </a:xfrm>
          <a:prstGeom prst="rect">
            <a:avLst/>
          </a:prstGeom>
        </p:spPr>
      </p:pic>
      <p:sp>
        <p:nvSpPr>
          <p:cNvPr id="2" name="Rectangle 9"/>
          <p:cNvSpPr/>
          <p:nvPr/>
        </p:nvSpPr>
        <p:spPr>
          <a:xfrm>
            <a:off x="6185219" y="1609369"/>
            <a:ext cx="5404616" cy="1393330"/>
          </a:xfrm>
          <a:prstGeom prst="rect">
            <a:avLst/>
          </a:prstGeom>
        </p:spPr>
        <p:txBody>
          <a:bodyPr wrap="square">
            <a:spAutoFit/>
          </a:bodyPr>
          <a:lstStyle/>
          <a:p>
            <a:pPr marL="457200" indent="-457200" algn="just">
              <a:lnSpc>
                <a:spcPct val="120000"/>
              </a:lnSpc>
              <a:buFont typeface="Arial" panose="020B0604020202020204" pitchFamily="34" charset="0"/>
              <a:buChar char="•"/>
            </a:pP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利用安装在管壁上的</a:t>
            </a:r>
            <a:r>
              <a:rPr lang="ja-JP" altLang="en-US"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rPr>
              <a:t>非侵入式超声波</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传感器，测量</a:t>
            </a:r>
            <a:r>
              <a:rPr lang="zh-CN" altLang="en-US"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rPr>
              <a:t>管道或容器的</a:t>
            </a:r>
            <a:r>
              <a:rPr lang="ja-JP" altLang="en-US"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rPr>
              <a:t>壁</a:t>
            </a:r>
            <a:r>
              <a:rPr lang="zh-CN" altLang="en-US"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rPr>
              <a:t>厚</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，快速、准确地判定</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管道内壁</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的腐蚀状态</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，并全程跟踪金属腐蚀的过程。</a:t>
            </a:r>
            <a:endParaRPr lang="en-US" altLang="zh-CN" cap="all"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Rectangle 9"/>
          <p:cNvSpPr/>
          <p:nvPr/>
        </p:nvSpPr>
        <p:spPr>
          <a:xfrm>
            <a:off x="6185219" y="3154855"/>
            <a:ext cx="5404616" cy="728533"/>
          </a:xfrm>
          <a:prstGeom prst="rect">
            <a:avLst/>
          </a:prstGeom>
        </p:spPr>
        <p:txBody>
          <a:bodyPr wrap="square">
            <a:spAutoFit/>
          </a:bodyPr>
          <a:lstStyle/>
          <a:p>
            <a:pPr marL="457200" indent="-457200" algn="just">
              <a:lnSpc>
                <a:spcPct val="120000"/>
              </a:lnSpc>
              <a:buFont typeface="Arial" panose="020B0604020202020204" pitchFamily="34" charset="0"/>
              <a:buChar char="•"/>
            </a:pP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自适应离散化扫描技术有效地消除了超声波测厚常见的跳波现象，提高了测量的准确性。</a:t>
            </a:r>
            <a:endParaRPr lang="en-US" altLang="zh-CN" cap="all"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Rectangle 9"/>
          <p:cNvSpPr/>
          <p:nvPr/>
        </p:nvSpPr>
        <p:spPr>
          <a:xfrm>
            <a:off x="6185219" y="4035544"/>
            <a:ext cx="5404616" cy="1060931"/>
          </a:xfrm>
          <a:prstGeom prst="rect">
            <a:avLst/>
          </a:prstGeom>
        </p:spPr>
        <p:txBody>
          <a:bodyPr wrap="square">
            <a:spAutoFit/>
          </a:bodyPr>
          <a:lstStyle/>
          <a:p>
            <a:pPr marL="457200" indent="-457200" algn="just">
              <a:lnSpc>
                <a:spcPct val="120000"/>
              </a:lnSpc>
              <a:buFont typeface="Arial" panose="020B0604020202020204" pitchFamily="34" charset="0"/>
              <a:buChar char="•"/>
            </a:pP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超</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高</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低</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温腐蚀监测系统采用独特的双波导杆技术和温度补偿算法</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可用于监测超高</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600°C</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或超低</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-200°C</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ja-JP"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温度的管道</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cap="all"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Rectangle 9"/>
          <p:cNvSpPr/>
          <p:nvPr/>
        </p:nvSpPr>
        <p:spPr>
          <a:xfrm>
            <a:off x="6185219" y="5248631"/>
            <a:ext cx="5404616" cy="728533"/>
          </a:xfrm>
          <a:prstGeom prst="rect">
            <a:avLst/>
          </a:prstGeom>
        </p:spPr>
        <p:txBody>
          <a:bodyPr wrap="square">
            <a:spAutoFit/>
          </a:bodyPr>
          <a:lstStyle/>
          <a:p>
            <a:pPr marL="457200" indent="-457200" algn="just">
              <a:lnSpc>
                <a:spcPct val="120000"/>
              </a:lnSpc>
              <a:buFont typeface="Arial" panose="020B0604020202020204" pitchFamily="34" charset="0"/>
              <a:buChar char="•"/>
            </a:pP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测量精准，常温精度可达</a:t>
            </a:r>
            <a:r>
              <a:rPr lang="en-US" altLang="zh-CN"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rPr>
              <a:t>0.02mm</a:t>
            </a:r>
            <a:r>
              <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，超高温精度可达</a:t>
            </a:r>
            <a:r>
              <a:rPr lang="en-US" altLang="zh-CN"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rPr>
              <a:t>0.1mm</a:t>
            </a:r>
            <a:endParaRPr lang="en-US" altLang="zh-CN" cap="all" dirty="0">
              <a:solidFill>
                <a:schemeClr val="tx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2"/>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isliďe"/>
        <p:cNvGrpSpPr/>
        <p:nvPr/>
      </p:nvGrpSpPr>
      <p:grpSpPr>
        <a:xfrm>
          <a:off x="0" y="0"/>
          <a:ext cx="0" cy="0"/>
          <a:chOff x="0" y="0"/>
          <a:chExt cx="0" cy="0"/>
        </a:xfrm>
      </p:grpSpPr>
      <p:graphicFrame>
        <p:nvGraphicFramePr>
          <p:cNvPr id="5" name="表格 4"/>
          <p:cNvGraphicFramePr>
            <a:graphicFrameLocks noGrp="1"/>
          </p:cNvGraphicFramePr>
          <p:nvPr/>
        </p:nvGraphicFramePr>
        <p:xfrm>
          <a:off x="6800850" y="2053440"/>
          <a:ext cx="4984750" cy="3788560"/>
        </p:xfrm>
        <a:graphic>
          <a:graphicData uri="http://schemas.openxmlformats.org/drawingml/2006/table">
            <a:tbl>
              <a:tblPr firstRow="1" firstCol="1" bandRow="1">
                <a:tableStyleId>{69CF1AB2-1976-4502-BF36-3FF5EA218861}</a:tableStyleId>
              </a:tblPr>
              <a:tblGrid>
                <a:gridCol w="2340183"/>
                <a:gridCol w="2644567"/>
              </a:tblGrid>
              <a:tr h="473570">
                <a:tc>
                  <a:txBody>
                    <a:bodyPr/>
                    <a:lstStyle/>
                    <a:p>
                      <a:pPr marL="0" marR="0" lvl="0" indent="0" algn="ctr" defTabSz="1219200" eaLnBrk="0" fontAlgn="base" latinLnBrk="0" hangingPunct="0">
                        <a:lnSpc>
                          <a:spcPct val="100000"/>
                        </a:lnSpc>
                        <a:spcBef>
                          <a:spcPct val="0"/>
                        </a:spcBef>
                        <a:spcAft>
                          <a:spcPct val="0"/>
                        </a:spcAft>
                        <a:buClrTx/>
                        <a:buSzTx/>
                        <a:buFont typeface="Arial" panose="020B0604020202020204" pitchFamily="34" charset="0"/>
                        <a:buNone/>
                        <a:defRPr/>
                      </a:pPr>
                      <a:r>
                        <a:rPr lang="zh-CN" altLang="zh-CN" sz="1200" b="1" kern="0" dirty="0">
                          <a:effectLst/>
                          <a:latin typeface="Arial" panose="020B0604020202020204" pitchFamily="34" charset="0"/>
                          <a:ea typeface="微软雅黑" panose="020B0503020204020204" pitchFamily="34" charset="-122"/>
                          <a:sym typeface="Arial" panose="020B0604020202020204" pitchFamily="34" charset="0"/>
                        </a:rPr>
                        <a:t>苏州孝东金属制品有限公司</a:t>
                      </a:r>
                      <a:endParaRPr lang="zh-CN" alt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sz="1200" b="1" kern="0" dirty="0">
                          <a:effectLst/>
                          <a:latin typeface="Arial" panose="020B0604020202020204" pitchFamily="34" charset="0"/>
                          <a:ea typeface="微软雅黑" panose="020B0503020204020204" pitchFamily="34" charset="-122"/>
                          <a:sym typeface="Arial" panose="020B0604020202020204" pitchFamily="34" charset="0"/>
                        </a:rPr>
                        <a:t>苏州波发特电子科技有限公司</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r h="473570">
                <a:tc>
                  <a:txBody>
                    <a:bodyPr/>
                    <a:lstStyle/>
                    <a:p>
                      <a:pPr algn="ctr"/>
                      <a:r>
                        <a:rPr lang="zh-CN" sz="1200" b="1" kern="0" dirty="0">
                          <a:effectLst/>
                          <a:latin typeface="Arial" panose="020B0604020202020204" pitchFamily="34" charset="0"/>
                          <a:ea typeface="微软雅黑" panose="020B0503020204020204" pitchFamily="34" charset="-122"/>
                          <a:sym typeface="Arial" panose="020B0604020202020204" pitchFamily="34" charset="0"/>
                        </a:rPr>
                        <a:t>哈尔沙精密轴承配件（中国）有限公司</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sz="1200" b="1" kern="0">
                          <a:effectLst/>
                          <a:latin typeface="Arial" panose="020B0604020202020204" pitchFamily="34" charset="0"/>
                          <a:ea typeface="微软雅黑" panose="020B0503020204020204" pitchFamily="34" charset="-122"/>
                          <a:sym typeface="Arial" panose="020B0604020202020204" pitchFamily="34" charset="0"/>
                        </a:rPr>
                        <a:t>苏州金澄精密铸造有限公司</a:t>
                      </a:r>
                      <a:endParaRPr lang="zh-CN" sz="1200" b="1" kern="10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r h="473570">
                <a:tc>
                  <a:txBody>
                    <a:bodyPr/>
                    <a:lstStyle/>
                    <a:p>
                      <a:pPr algn="ctr"/>
                      <a:r>
                        <a:rPr lang="zh-CN" sz="1200" b="1" kern="0" dirty="0">
                          <a:effectLst/>
                          <a:latin typeface="Arial" panose="020B0604020202020204" pitchFamily="34" charset="0"/>
                          <a:ea typeface="微软雅黑" panose="020B0503020204020204" pitchFamily="34" charset="-122"/>
                          <a:sym typeface="Arial" panose="020B0604020202020204" pitchFamily="34" charset="0"/>
                        </a:rPr>
                        <a:t>常熟市福昌玻璃模具厂</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sz="1200" b="1" kern="0">
                          <a:effectLst/>
                          <a:latin typeface="Arial" panose="020B0604020202020204" pitchFamily="34" charset="0"/>
                          <a:ea typeface="微软雅黑" panose="020B0503020204020204" pitchFamily="34" charset="-122"/>
                          <a:sym typeface="Arial" panose="020B0604020202020204" pitchFamily="34" charset="0"/>
                        </a:rPr>
                        <a:t>苏州明志科技</a:t>
                      </a:r>
                      <a:r>
                        <a:rPr lang="en-US" sz="1200" b="1" kern="0">
                          <a:effectLst/>
                          <a:latin typeface="Arial" panose="020B0604020202020204" pitchFamily="34" charset="0"/>
                          <a:ea typeface="微软雅黑" panose="020B0503020204020204" pitchFamily="34" charset="-122"/>
                          <a:sym typeface="Arial" panose="020B0604020202020204" pitchFamily="34" charset="0"/>
                        </a:rPr>
                        <a:t>_</a:t>
                      </a:r>
                      <a:r>
                        <a:rPr lang="zh-CN" sz="1200" b="1" kern="0">
                          <a:effectLst/>
                          <a:latin typeface="Arial" panose="020B0604020202020204" pitchFamily="34" charset="0"/>
                          <a:ea typeface="微软雅黑" panose="020B0503020204020204" pitchFamily="34" charset="-122"/>
                          <a:sym typeface="Arial" panose="020B0604020202020204" pitchFamily="34" charset="0"/>
                        </a:rPr>
                        <a:t>铸造一部</a:t>
                      </a:r>
                      <a:endParaRPr lang="zh-CN" sz="1200" b="1" kern="10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r h="473570">
                <a:tc>
                  <a:txBody>
                    <a:bodyPr/>
                    <a:lstStyle/>
                    <a:p>
                      <a:pPr algn="ctr"/>
                      <a:r>
                        <a:rPr lang="zh-CN" sz="1200" b="1" kern="0" dirty="0">
                          <a:effectLst/>
                          <a:latin typeface="Arial" panose="020B0604020202020204" pitchFamily="34" charset="0"/>
                          <a:ea typeface="微软雅黑" panose="020B0503020204020204" pitchFamily="34" charset="-122"/>
                          <a:sym typeface="Arial" panose="020B0604020202020204" pitchFamily="34" charset="0"/>
                        </a:rPr>
                        <a:t>常熟市勤丰铸件厂</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sz="1200" b="1" kern="0">
                          <a:effectLst/>
                          <a:latin typeface="Arial" panose="020B0604020202020204" pitchFamily="34" charset="0"/>
                          <a:ea typeface="微软雅黑" panose="020B0503020204020204" pitchFamily="34" charset="-122"/>
                          <a:sym typeface="Arial" panose="020B0604020202020204" pitchFamily="34" charset="0"/>
                        </a:rPr>
                        <a:t>常熟市瑞峰模具有限公司</a:t>
                      </a:r>
                      <a:endParaRPr lang="zh-CN" sz="1200" b="1" kern="10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r h="473570">
                <a:tc>
                  <a:txBody>
                    <a:bodyPr/>
                    <a:lstStyle/>
                    <a:p>
                      <a:pPr algn="ctr"/>
                      <a:r>
                        <a:rPr lang="zh-CN" sz="1200" b="1" kern="0">
                          <a:effectLst/>
                          <a:latin typeface="Arial" panose="020B0604020202020204" pitchFamily="34" charset="0"/>
                          <a:ea typeface="微软雅黑" panose="020B0503020204020204" pitchFamily="34" charset="-122"/>
                          <a:sym typeface="Arial" panose="020B0604020202020204" pitchFamily="34" charset="0"/>
                        </a:rPr>
                        <a:t>乔治费歇尔金属成型科技（苏州）有限公司</a:t>
                      </a:r>
                      <a:endParaRPr lang="zh-CN" sz="1200" b="1" kern="10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sz="1200" b="1" kern="0" dirty="0">
                          <a:effectLst/>
                          <a:latin typeface="Arial" panose="020B0604020202020204" pitchFamily="34" charset="0"/>
                          <a:ea typeface="微软雅黑" panose="020B0503020204020204" pitchFamily="34" charset="-122"/>
                          <a:sym typeface="Arial" panose="020B0604020202020204" pitchFamily="34" charset="0"/>
                        </a:rPr>
                        <a:t>常熟市兄弟玻璃模具有限公司</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r h="473570">
                <a:tc>
                  <a:txBody>
                    <a:bodyPr/>
                    <a:lstStyle/>
                    <a:p>
                      <a:pPr algn="ctr"/>
                      <a:r>
                        <a:rPr lang="zh-CN" sz="1200" b="1" kern="0">
                          <a:effectLst/>
                          <a:latin typeface="Arial" panose="020B0604020202020204" pitchFamily="34" charset="0"/>
                          <a:ea typeface="微软雅黑" panose="020B0503020204020204" pitchFamily="34" charset="-122"/>
                          <a:sym typeface="Arial" panose="020B0604020202020204" pitchFamily="34" charset="0"/>
                        </a:rPr>
                        <a:t>大成（常熟）机械有限公司</a:t>
                      </a:r>
                      <a:endParaRPr lang="zh-CN" sz="1200" b="1" kern="10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sz="1200" b="1" kern="0" dirty="0">
                          <a:effectLst/>
                          <a:latin typeface="Arial" panose="020B0604020202020204" pitchFamily="34" charset="0"/>
                          <a:ea typeface="微软雅黑" panose="020B0503020204020204" pitchFamily="34" charset="-122"/>
                          <a:sym typeface="Arial" panose="020B0604020202020204" pitchFamily="34" charset="0"/>
                        </a:rPr>
                        <a:t>常熟市金银福铜业有限公司</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r h="473570">
                <a:tc>
                  <a:txBody>
                    <a:bodyPr/>
                    <a:lstStyle/>
                    <a:p>
                      <a:pPr algn="ctr"/>
                      <a:r>
                        <a:rPr lang="zh-CN" sz="1200" b="1" kern="0">
                          <a:effectLst/>
                          <a:latin typeface="Arial" panose="020B0604020202020204" pitchFamily="34" charset="0"/>
                          <a:ea typeface="微软雅黑" panose="020B0503020204020204" pitchFamily="34" charset="-122"/>
                          <a:sym typeface="Arial" panose="020B0604020202020204" pitchFamily="34" charset="0"/>
                        </a:rPr>
                        <a:t>苏州市奇林合金模具有限公司</a:t>
                      </a:r>
                      <a:endParaRPr lang="zh-CN" sz="1200" b="1" kern="10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sz="1200" b="1" kern="0" dirty="0">
                          <a:effectLst/>
                          <a:latin typeface="Arial" panose="020B0604020202020204" pitchFamily="34" charset="0"/>
                          <a:ea typeface="微软雅黑" panose="020B0503020204020204" pitchFamily="34" charset="-122"/>
                          <a:sym typeface="Arial" panose="020B0604020202020204" pitchFamily="34" charset="0"/>
                        </a:rPr>
                        <a:t>苏州明志科技</a:t>
                      </a:r>
                      <a:r>
                        <a:rPr lang="en-US" sz="1200" b="1" kern="0" dirty="0">
                          <a:effectLst/>
                          <a:latin typeface="Arial" panose="020B0604020202020204" pitchFamily="34" charset="0"/>
                          <a:ea typeface="微软雅黑" panose="020B0503020204020204" pitchFamily="34" charset="-122"/>
                          <a:sym typeface="Arial" panose="020B0604020202020204" pitchFamily="34" charset="0"/>
                        </a:rPr>
                        <a:t>_</a:t>
                      </a:r>
                      <a:r>
                        <a:rPr lang="zh-CN" sz="1200" b="1" kern="0" dirty="0">
                          <a:effectLst/>
                          <a:latin typeface="Arial" panose="020B0604020202020204" pitchFamily="34" charset="0"/>
                          <a:ea typeface="微软雅黑" panose="020B0503020204020204" pitchFamily="34" charset="-122"/>
                          <a:sym typeface="Arial" panose="020B0604020202020204" pitchFamily="34" charset="0"/>
                        </a:rPr>
                        <a:t>铸造二部</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r h="473570">
                <a:tc>
                  <a:txBody>
                    <a:bodyPr/>
                    <a:lstStyle/>
                    <a:p>
                      <a:pPr algn="ctr"/>
                      <a:r>
                        <a:rPr lang="zh-CN" sz="1200" b="1" kern="0">
                          <a:effectLst/>
                          <a:latin typeface="Arial" panose="020B0604020202020204" pitchFamily="34" charset="0"/>
                          <a:ea typeface="微软雅黑" panose="020B0503020204020204" pitchFamily="34" charset="-122"/>
                          <a:sym typeface="Arial" panose="020B0604020202020204" pitchFamily="34" charset="0"/>
                        </a:rPr>
                        <a:t>苏州华图精密科技有限公司</a:t>
                      </a:r>
                      <a:endParaRPr lang="zh-CN" sz="1200" b="1" kern="10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c>
                  <a:txBody>
                    <a:bodyPr/>
                    <a:lstStyle/>
                    <a:p>
                      <a:pPr algn="ctr"/>
                      <a:r>
                        <a:rPr lang="zh-CN" altLang="en-US"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endParaRPr lang="zh-CN" sz="1200" b="1" kern="100" dirty="0">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68580" marR="68580" marT="0" marB="0" anchor="ctr"/>
                </a:tc>
              </a:tr>
            </a:tbl>
          </a:graphicData>
        </a:graphic>
      </p:graphicFrame>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5080" b="5561"/>
          <a:stretch>
            <a:fillRect/>
          </a:stretch>
        </p:blipFill>
        <p:spPr bwMode="auto">
          <a:xfrm>
            <a:off x="515938" y="2053443"/>
            <a:ext cx="6221017" cy="3788560"/>
          </a:xfrm>
          <a:prstGeom prst="rect">
            <a:avLst/>
          </a:prstGeom>
          <a:noFill/>
          <a:ln>
            <a:noFill/>
          </a:ln>
        </p:spPr>
      </p:pic>
      <p:sp>
        <p:nvSpPr>
          <p:cNvPr id="6" name="îsḻíḑé"/>
          <p:cNvSpPr/>
          <p:nvPr/>
        </p:nvSpPr>
        <p:spPr>
          <a:xfrm>
            <a:off x="592239" y="1099037"/>
            <a:ext cx="5941912" cy="95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1600" kern="100"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针对企业金属熔融区域建设的作业现场管控系统，精确识别作业区域内人员动态，掌握区域应急状态下人员情况，禁止未经培训人员、未经批准人员进入作业区域。</a:t>
            </a:r>
            <a:endParaRPr lang="en-US" altLang="zh-CN" sz="1600" kern="100" dirty="0">
              <a:solidFill>
                <a:schemeClr val="tx1"/>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2" name="îŝḷíḑê"/>
          <p:cNvSpPr txBox="1"/>
          <p:nvPr>
            <p:custDataLst>
              <p:tags r:id="rId2"/>
            </p:custDataLst>
          </p:nvPr>
        </p:nvSpPr>
        <p:spPr>
          <a:xfrm>
            <a:off x="1054100" y="190500"/>
            <a:ext cx="5991225" cy="460375"/>
          </a:xfrm>
          <a:prstGeom prst="rect">
            <a:avLst/>
          </a:prstGeom>
          <a:noFill/>
        </p:spPr>
        <p:txBody>
          <a:bodyPr wrap="square" rtlCol="0">
            <a:spAutoFit/>
          </a:bodyPr>
          <a:lstStyle>
            <a:defPPr>
              <a:defRPr lang="zh-CN"/>
            </a:defPPr>
            <a:lvl1pPr algn="ctr">
              <a:defRPr sz="2800" b="1">
                <a:solidFill>
                  <a:schemeClr val="accent1">
                    <a:lumMod val="50000"/>
                  </a:schemeClr>
                </a:solidFill>
                <a:latin typeface="Arial" panose="020B0604020202020204" pitchFamily="34" charset="0"/>
                <a:ea typeface="微软雅黑" panose="020B0503020204020204" pitchFamily="34" charset="-122"/>
                <a:cs typeface="Source Han Sans CN Heavy" panose="020B0200000000000000" charset="-122"/>
              </a:defRPr>
            </a:lvl1pPr>
          </a:lstStyle>
          <a:p>
            <a:pPr algn="l"/>
            <a:r>
              <a:rPr lang="zh-CN" altLang="en-US" sz="2400" dirty="0">
                <a:cs typeface="+mn-ea"/>
                <a:sym typeface="Arial" panose="020B0604020202020204" pitchFamily="34" charset="0"/>
              </a:rPr>
              <a:t>场景案例</a:t>
            </a:r>
            <a:r>
              <a:rPr lang="zh-CN" altLang="en-US" sz="2400" kern="0" dirty="0">
                <a:solidFill>
                  <a:srgbClr val="004799">
                    <a:alpha val="100000"/>
                  </a:srgbClr>
                </a:solidFill>
                <a:latin typeface="微软雅黑" panose="020B0503020204020204" pitchFamily="34" charset="-122"/>
                <a:cs typeface="微软雅黑" panose="020B0503020204020204" pitchFamily="34" charset="-122"/>
                <a:sym typeface="+mn-lt"/>
              </a:rPr>
              <a:t>：</a:t>
            </a:r>
            <a:r>
              <a:rPr lang="zh-CN" altLang="en-US" sz="2400" dirty="0">
                <a:cs typeface="+mn-ea"/>
                <a:sym typeface="Arial" panose="020B0604020202020204" pitchFamily="34" charset="0"/>
              </a:rPr>
              <a:t>区域授权管控</a:t>
            </a:r>
            <a:endParaRPr lang="zh-CN" altLang="en-US" sz="2400" dirty="0">
              <a:cs typeface="+mn-ea"/>
              <a:sym typeface="Arial" panose="020B0604020202020204" pitchFamily="34" charset="0"/>
            </a:endParaRPr>
          </a:p>
        </p:txBody>
      </p:sp>
      <p:sp>
        <p:nvSpPr>
          <p:cNvPr id="9" name="Title"/>
          <p:cNvSpPr txBox="1"/>
          <p:nvPr>
            <p:custDataLst>
              <p:tags r:id="rId3"/>
            </p:custDataLst>
          </p:nvPr>
        </p:nvSpPr>
        <p:spPr>
          <a:xfrm>
            <a:off x="6800850" y="1058612"/>
            <a:ext cx="1935320" cy="475921"/>
          </a:xfrm>
          <a:prstGeom prst="rect">
            <a:avLst/>
          </a:prstGeom>
          <a:noFill/>
        </p:spPr>
        <p:txBody>
          <a:bodyPr wrap="square" lIns="90000" tIns="46800" rIns="90000" bIns="4680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客户案例</a:t>
            </a:r>
            <a:endPar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ïṣļïḋe"/>
          <p:cNvGrpSpPr/>
          <p:nvPr/>
        </p:nvGrpSpPr>
        <p:grpSpPr>
          <a:xfrm>
            <a:off x="8681934" y="1652968"/>
            <a:ext cx="2915335" cy="3619042"/>
            <a:chOff x="6238370" y="2975335"/>
            <a:chExt cx="5516877" cy="971539"/>
          </a:xfrm>
        </p:grpSpPr>
        <p:cxnSp>
          <p:nvCxnSpPr>
            <p:cNvPr id="9" name="直接连接符 8"/>
            <p:cNvCxnSpPr/>
            <p:nvPr/>
          </p:nvCxnSpPr>
          <p:spPr>
            <a:xfrm>
              <a:off x="6473131" y="3101830"/>
              <a:ext cx="528211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ïSḻîḋé"/>
            <p:cNvSpPr/>
            <p:nvPr/>
          </p:nvSpPr>
          <p:spPr bwMode="auto">
            <a:xfrm>
              <a:off x="6238370" y="3149901"/>
              <a:ext cx="5282116" cy="7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kern="100" dirty="0">
                  <a:latin typeface="Arial" panose="020B0604020202020204" pitchFamily="34" charset="0"/>
                  <a:ea typeface="微软雅黑" panose="020B0503020204020204" pitchFamily="34" charset="-122"/>
                  <a:cs typeface="+mn-ea"/>
                  <a:sym typeface="Arial" panose="020B0604020202020204" pitchFamily="34" charset="0"/>
                </a:rPr>
                <a:t>针对货架能精准捕捉振动、倾斜等隐患，有效保障仓储安全。</a:t>
              </a:r>
              <a:endParaRPr lang="zh-CN" altLang="en-US" kern="1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íSlíďè"/>
            <p:cNvSpPr txBox="1"/>
            <p:nvPr/>
          </p:nvSpPr>
          <p:spPr bwMode="auto">
            <a:xfrm>
              <a:off x="6238370" y="2975335"/>
              <a:ext cx="5282116" cy="1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20000"/>
                </a:lnSpc>
                <a:spcBef>
                  <a:spcPct val="0"/>
                </a:spcBef>
                <a:buFontTx/>
                <a:buNone/>
              </a:pPr>
              <a:r>
                <a:rPr lang="zh-CN" altLang="en-US" sz="1800" b="1" dirty="0">
                  <a:latin typeface="Arial" panose="020B0604020202020204" pitchFamily="34" charset="0"/>
                  <a:ea typeface="微软雅黑" panose="020B0503020204020204" pitchFamily="34" charset="-122"/>
                  <a:cs typeface="+mn-ea"/>
                  <a:sym typeface="Arial" panose="020B0604020202020204" pitchFamily="34" charset="0"/>
                </a:rPr>
                <a:t>货架安全监测</a:t>
              </a:r>
              <a:endParaRPr lang="en-US" altLang="zh-CN" sz="1800" b="1"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0" name="îŝḷíḑê"/>
          <p:cNvSpPr txBox="1"/>
          <p:nvPr>
            <p:custDataLst>
              <p:tags r:id="rId1"/>
            </p:custDataLst>
          </p:nvPr>
        </p:nvSpPr>
        <p:spPr>
          <a:xfrm>
            <a:off x="1054100" y="190500"/>
            <a:ext cx="3994150" cy="53403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pPr>
              <a:lnSpc>
                <a:spcPct val="120000"/>
              </a:lnSpc>
            </a:pPr>
            <a:r>
              <a:rPr lang="zh-CN" altLang="en-US" sz="2400" b="1" dirty="0">
                <a:solidFill>
                  <a:schemeClr val="accent1">
                    <a:lumMod val="50000"/>
                  </a:schemeClr>
                </a:solidFill>
                <a:cs typeface="+mn-ea"/>
                <a:sym typeface="Arial" panose="020B0604020202020204" pitchFamily="34" charset="0"/>
              </a:rPr>
              <a:t>场景案例</a:t>
            </a:r>
            <a:r>
              <a:rPr lang="zh-CN" altLang="en-US" sz="2400" b="1" kern="0" dirty="0">
                <a:solidFill>
                  <a:srgbClr val="004799">
                    <a:alpha val="100000"/>
                  </a:srgbClr>
                </a:solidFill>
                <a:latin typeface="微软雅黑" panose="020B0503020204020204" pitchFamily="34" charset="-122"/>
                <a:cs typeface="微软雅黑" panose="020B0503020204020204" pitchFamily="34" charset="-122"/>
                <a:sym typeface="+mn-lt"/>
              </a:rPr>
              <a:t>：</a:t>
            </a:r>
            <a:r>
              <a:rPr lang="zh-CN" altLang="en-US" sz="2400" b="1" dirty="0">
                <a:solidFill>
                  <a:schemeClr val="accent1">
                    <a:lumMod val="50000"/>
                  </a:schemeClr>
                </a:solidFill>
                <a:ea typeface="微软雅黑" panose="020B0503020204020204" pitchFamily="34" charset="-122"/>
                <a:cs typeface="+mn-ea"/>
                <a:sym typeface="Arial" panose="020B0604020202020204" pitchFamily="34" charset="0"/>
              </a:rPr>
              <a:t>货架安全监测</a:t>
            </a:r>
            <a:endParaRPr lang="zh-CN" altLang="en-US" sz="2400" b="1" dirty="0">
              <a:solidFill>
                <a:schemeClr val="accent1">
                  <a:lumMod val="50000"/>
                </a:schemeClr>
              </a:solidFill>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809" y="1652968"/>
            <a:ext cx="7772178" cy="4371851"/>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791910"/>
            <a:ext cx="12192000" cy="2066090"/>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1250315" y="1276350"/>
            <a:ext cx="4065905" cy="829945"/>
          </a:xfrm>
          <a:prstGeom prst="rect">
            <a:avLst/>
          </a:prstGeom>
          <a:noFill/>
        </p:spPr>
        <p:txBody>
          <a:bodyPr wrap="square" rtlCol="0">
            <a:spAutoFit/>
          </a:bodyPr>
          <a:lstStyle/>
          <a:p>
            <a:r>
              <a:rPr lang="zh-CN" altLang="en-US" sz="4800" b="1" i="1" dirty="0">
                <a:latin typeface="Arial" panose="020B0604020202020204" pitchFamily="34" charset="0"/>
                <a:ea typeface="微软雅黑" panose="020B0503020204020204" pitchFamily="34" charset="-122"/>
                <a:sym typeface="Arial" panose="020B0604020202020204" pitchFamily="34" charset="0"/>
              </a:rPr>
              <a:t>服务承诺</a:t>
            </a:r>
            <a:r>
              <a:rPr lang="en-US" altLang="zh-CN" sz="4800" b="1" i="1" dirty="0">
                <a:latin typeface="Arial" panose="020B0604020202020204" pitchFamily="34" charset="0"/>
                <a:ea typeface="微软雅黑" panose="020B0503020204020204" pitchFamily="34" charset="-122"/>
                <a:sym typeface="Arial" panose="020B0604020202020204" pitchFamily="34" charset="0"/>
              </a:rPr>
              <a:t> 03</a:t>
            </a:r>
            <a:endParaRPr lang="en-US" altLang="zh-CN" sz="4800" b="1" i="1"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连接符 12"/>
          <p:cNvCxnSpPr/>
          <p:nvPr/>
        </p:nvCxnSpPr>
        <p:spPr>
          <a:xfrm>
            <a:off x="1332230" y="2346960"/>
            <a:ext cx="3903980" cy="0"/>
          </a:xfrm>
          <a:prstGeom prst="line">
            <a:avLst/>
          </a:prstGeom>
          <a:ln>
            <a:solidFill>
              <a:srgbClr val="0152D9"/>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7227571" y="1187893"/>
            <a:ext cx="3181349" cy="2847651"/>
            <a:chOff x="3552032" y="1539875"/>
            <a:chExt cx="4664705" cy="4175416"/>
          </a:xfrm>
        </p:grpSpPr>
        <p:sp>
          <p:nvSpPr>
            <p:cNvPr id="6" name="išḷïḓé"/>
            <p:cNvSpPr/>
            <p:nvPr/>
          </p:nvSpPr>
          <p:spPr bwMode="auto">
            <a:xfrm>
              <a:off x="3613151" y="3046413"/>
              <a:ext cx="4603586" cy="2668878"/>
            </a:xfrm>
            <a:custGeom>
              <a:avLst/>
              <a:gdLst>
                <a:gd name="T0" fmla="*/ 991 w 1063"/>
                <a:gd name="T1" fmla="*/ 234 h 616"/>
                <a:gd name="T2" fmla="*/ 992 w 1063"/>
                <a:gd name="T3" fmla="*/ 382 h 616"/>
                <a:gd name="T4" fmla="*/ 661 w 1063"/>
                <a:gd name="T5" fmla="*/ 575 h 616"/>
                <a:gd name="T6" fmla="*/ 404 w 1063"/>
                <a:gd name="T7" fmla="*/ 575 h 616"/>
                <a:gd name="T8" fmla="*/ 71 w 1063"/>
                <a:gd name="T9" fmla="*/ 382 h 616"/>
                <a:gd name="T10" fmla="*/ 70 w 1063"/>
                <a:gd name="T11" fmla="*/ 234 h 616"/>
                <a:gd name="T12" fmla="*/ 401 w 1063"/>
                <a:gd name="T13" fmla="*/ 41 h 616"/>
                <a:gd name="T14" fmla="*/ 658 w 1063"/>
                <a:gd name="T15" fmla="*/ 41 h 616"/>
                <a:gd name="T16" fmla="*/ 991 w 1063"/>
                <a:gd name="T17" fmla="*/ 23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3" h="616">
                  <a:moveTo>
                    <a:pt x="991" y="234"/>
                  </a:moveTo>
                  <a:cubicBezTo>
                    <a:pt x="1062" y="275"/>
                    <a:pt x="1063" y="341"/>
                    <a:pt x="992" y="382"/>
                  </a:cubicBezTo>
                  <a:cubicBezTo>
                    <a:pt x="661" y="575"/>
                    <a:pt x="661" y="575"/>
                    <a:pt x="661" y="575"/>
                  </a:cubicBezTo>
                  <a:cubicBezTo>
                    <a:pt x="590" y="616"/>
                    <a:pt x="475" y="616"/>
                    <a:pt x="404" y="575"/>
                  </a:cubicBezTo>
                  <a:cubicBezTo>
                    <a:pt x="71" y="382"/>
                    <a:pt x="71" y="382"/>
                    <a:pt x="71" y="382"/>
                  </a:cubicBezTo>
                  <a:cubicBezTo>
                    <a:pt x="0" y="341"/>
                    <a:pt x="0" y="275"/>
                    <a:pt x="70" y="234"/>
                  </a:cubicBezTo>
                  <a:cubicBezTo>
                    <a:pt x="401" y="41"/>
                    <a:pt x="401" y="41"/>
                    <a:pt x="401" y="41"/>
                  </a:cubicBezTo>
                  <a:cubicBezTo>
                    <a:pt x="472" y="0"/>
                    <a:pt x="587" y="0"/>
                    <a:pt x="658" y="41"/>
                  </a:cubicBezTo>
                  <a:cubicBezTo>
                    <a:pt x="991" y="234"/>
                    <a:pt x="991" y="234"/>
                    <a:pt x="991" y="234"/>
                  </a:cubicBezTo>
                </a:path>
              </a:pathLst>
            </a:custGeom>
            <a:solidFill>
              <a:srgbClr val="093D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ïśľíḑe"/>
            <p:cNvSpPr/>
            <p:nvPr/>
          </p:nvSpPr>
          <p:spPr bwMode="auto">
            <a:xfrm>
              <a:off x="6230144" y="3390900"/>
              <a:ext cx="600075" cy="449263"/>
            </a:xfrm>
            <a:custGeom>
              <a:avLst/>
              <a:gdLst>
                <a:gd name="T0" fmla="*/ 159 w 159"/>
                <a:gd name="T1" fmla="*/ 0 h 119"/>
                <a:gd name="T2" fmla="*/ 159 w 159"/>
                <a:gd name="T3" fmla="*/ 82 h 119"/>
                <a:gd name="T4" fmla="*/ 137 w 159"/>
                <a:gd name="T5" fmla="*/ 107 h 119"/>
                <a:gd name="T6" fmla="*/ 80 w 159"/>
                <a:gd name="T7" fmla="*/ 119 h 119"/>
                <a:gd name="T8" fmla="*/ 0 w 159"/>
                <a:gd name="T9" fmla="*/ 82 h 119"/>
                <a:gd name="T10" fmla="*/ 0 w 159"/>
                <a:gd name="T11" fmla="*/ 0 h 119"/>
                <a:gd name="T12" fmla="*/ 159 w 159"/>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159" h="119">
                  <a:moveTo>
                    <a:pt x="159" y="0"/>
                  </a:moveTo>
                  <a:cubicBezTo>
                    <a:pt x="159" y="82"/>
                    <a:pt x="159" y="82"/>
                    <a:pt x="159" y="82"/>
                  </a:cubicBezTo>
                  <a:cubicBezTo>
                    <a:pt x="159" y="92"/>
                    <a:pt x="151" y="101"/>
                    <a:pt x="137" y="107"/>
                  </a:cubicBezTo>
                  <a:cubicBezTo>
                    <a:pt x="123" y="115"/>
                    <a:pt x="102" y="119"/>
                    <a:pt x="80" y="119"/>
                  </a:cubicBezTo>
                  <a:cubicBezTo>
                    <a:pt x="36" y="119"/>
                    <a:pt x="0" y="102"/>
                    <a:pt x="0" y="82"/>
                  </a:cubicBezTo>
                  <a:cubicBezTo>
                    <a:pt x="0" y="0"/>
                    <a:pt x="0" y="0"/>
                    <a:pt x="0" y="0"/>
                  </a:cubicBezTo>
                  <a:cubicBezTo>
                    <a:pt x="159" y="0"/>
                    <a:pt x="159" y="0"/>
                    <a:pt x="159" y="0"/>
                  </a:cubicBezTo>
                </a:path>
              </a:pathLst>
            </a:custGeom>
            <a:solidFill>
              <a:srgbClr val="9459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i$ļiḍê"/>
            <p:cNvSpPr/>
            <p:nvPr/>
          </p:nvSpPr>
          <p:spPr bwMode="auto">
            <a:xfrm>
              <a:off x="6747669" y="3390900"/>
              <a:ext cx="82550" cy="404813"/>
            </a:xfrm>
            <a:custGeom>
              <a:avLst/>
              <a:gdLst>
                <a:gd name="T0" fmla="*/ 22 w 22"/>
                <a:gd name="T1" fmla="*/ 0 h 107"/>
                <a:gd name="T2" fmla="*/ 22 w 22"/>
                <a:gd name="T3" fmla="*/ 82 h 107"/>
                <a:gd name="T4" fmla="*/ 0 w 22"/>
                <a:gd name="T5" fmla="*/ 107 h 107"/>
                <a:gd name="T6" fmla="*/ 0 w 22"/>
                <a:gd name="T7" fmla="*/ 26 h 107"/>
                <a:gd name="T8" fmla="*/ 4 w 22"/>
                <a:gd name="T9" fmla="*/ 4 h 107"/>
                <a:gd name="T10" fmla="*/ 8 w 22"/>
                <a:gd name="T11" fmla="*/ 0 h 107"/>
                <a:gd name="T12" fmla="*/ 22 w 22"/>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22" h="107">
                  <a:moveTo>
                    <a:pt x="22" y="0"/>
                  </a:moveTo>
                  <a:cubicBezTo>
                    <a:pt x="22" y="82"/>
                    <a:pt x="22" y="82"/>
                    <a:pt x="22" y="82"/>
                  </a:cubicBezTo>
                  <a:cubicBezTo>
                    <a:pt x="22" y="92"/>
                    <a:pt x="14" y="101"/>
                    <a:pt x="0" y="107"/>
                  </a:cubicBezTo>
                  <a:cubicBezTo>
                    <a:pt x="0" y="26"/>
                    <a:pt x="0" y="26"/>
                    <a:pt x="0" y="26"/>
                  </a:cubicBezTo>
                  <a:cubicBezTo>
                    <a:pt x="4" y="4"/>
                    <a:pt x="4" y="4"/>
                    <a:pt x="4" y="4"/>
                  </a:cubicBezTo>
                  <a:cubicBezTo>
                    <a:pt x="8" y="0"/>
                    <a:pt x="8" y="0"/>
                    <a:pt x="8" y="0"/>
                  </a:cubicBezTo>
                  <a:lnTo>
                    <a:pt x="22" y="0"/>
                  </a:lnTo>
                  <a:close/>
                </a:path>
              </a:pathLst>
            </a:custGeom>
            <a:solidFill>
              <a:srgbClr val="874C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íṥḷïdè"/>
            <p:cNvSpPr/>
            <p:nvPr/>
          </p:nvSpPr>
          <p:spPr bwMode="auto">
            <a:xfrm>
              <a:off x="6230144" y="3251200"/>
              <a:ext cx="600075" cy="279400"/>
            </a:xfrm>
            <a:custGeom>
              <a:avLst/>
              <a:gdLst>
                <a:gd name="T0" fmla="*/ 159 w 159"/>
                <a:gd name="T1" fmla="*/ 37 h 74"/>
                <a:gd name="T2" fmla="*/ 137 w 159"/>
                <a:gd name="T3" fmla="*/ 63 h 74"/>
                <a:gd name="T4" fmla="*/ 80 w 159"/>
                <a:gd name="T5" fmla="*/ 74 h 74"/>
                <a:gd name="T6" fmla="*/ 0 w 159"/>
                <a:gd name="T7" fmla="*/ 37 h 74"/>
                <a:gd name="T8" fmla="*/ 1 w 159"/>
                <a:gd name="T9" fmla="*/ 31 h 74"/>
                <a:gd name="T10" fmla="*/ 10 w 159"/>
                <a:gd name="T11" fmla="*/ 3 h 74"/>
                <a:gd name="T12" fmla="*/ 28 w 159"/>
                <a:gd name="T13" fmla="*/ 9 h 74"/>
                <a:gd name="T14" fmla="*/ 80 w 159"/>
                <a:gd name="T15" fmla="*/ 0 h 74"/>
                <a:gd name="T16" fmla="*/ 124 w 159"/>
                <a:gd name="T17" fmla="*/ 6 h 74"/>
                <a:gd name="T18" fmla="*/ 131 w 159"/>
                <a:gd name="T19" fmla="*/ 9 h 74"/>
                <a:gd name="T20" fmla="*/ 149 w 159"/>
                <a:gd name="T21" fmla="*/ 4 h 74"/>
                <a:gd name="T22" fmla="*/ 158 w 159"/>
                <a:gd name="T23" fmla="*/ 31 h 74"/>
                <a:gd name="T24" fmla="*/ 159 w 159"/>
                <a:gd name="T25"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74">
                  <a:moveTo>
                    <a:pt x="159" y="37"/>
                  </a:moveTo>
                  <a:cubicBezTo>
                    <a:pt x="159" y="47"/>
                    <a:pt x="151" y="56"/>
                    <a:pt x="137" y="63"/>
                  </a:cubicBezTo>
                  <a:cubicBezTo>
                    <a:pt x="123" y="70"/>
                    <a:pt x="102" y="74"/>
                    <a:pt x="80" y="74"/>
                  </a:cubicBezTo>
                  <a:cubicBezTo>
                    <a:pt x="36" y="74"/>
                    <a:pt x="0" y="58"/>
                    <a:pt x="0" y="37"/>
                  </a:cubicBezTo>
                  <a:cubicBezTo>
                    <a:pt x="0" y="35"/>
                    <a:pt x="1" y="33"/>
                    <a:pt x="1" y="31"/>
                  </a:cubicBezTo>
                  <a:cubicBezTo>
                    <a:pt x="10" y="3"/>
                    <a:pt x="10" y="3"/>
                    <a:pt x="10" y="3"/>
                  </a:cubicBezTo>
                  <a:cubicBezTo>
                    <a:pt x="28" y="9"/>
                    <a:pt x="28" y="9"/>
                    <a:pt x="28" y="9"/>
                  </a:cubicBezTo>
                  <a:cubicBezTo>
                    <a:pt x="42" y="3"/>
                    <a:pt x="60" y="0"/>
                    <a:pt x="80" y="0"/>
                  </a:cubicBezTo>
                  <a:cubicBezTo>
                    <a:pt x="96" y="0"/>
                    <a:pt x="111" y="2"/>
                    <a:pt x="124" y="6"/>
                  </a:cubicBezTo>
                  <a:cubicBezTo>
                    <a:pt x="127" y="7"/>
                    <a:pt x="129" y="8"/>
                    <a:pt x="131" y="9"/>
                  </a:cubicBezTo>
                  <a:cubicBezTo>
                    <a:pt x="149" y="4"/>
                    <a:pt x="149" y="4"/>
                    <a:pt x="149" y="4"/>
                  </a:cubicBezTo>
                  <a:cubicBezTo>
                    <a:pt x="158" y="31"/>
                    <a:pt x="158" y="31"/>
                    <a:pt x="158" y="31"/>
                  </a:cubicBezTo>
                  <a:cubicBezTo>
                    <a:pt x="159" y="33"/>
                    <a:pt x="159" y="35"/>
                    <a:pt x="159" y="37"/>
                  </a:cubicBezTo>
                  <a:close/>
                </a:path>
              </a:pathLst>
            </a:custGeom>
            <a:solidFill>
              <a:srgbClr val="FFCB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ïSḻiḍe"/>
            <p:cNvSpPr/>
            <p:nvPr/>
          </p:nvSpPr>
          <p:spPr bwMode="auto">
            <a:xfrm>
              <a:off x="6698457" y="3267075"/>
              <a:ext cx="131763" cy="222250"/>
            </a:xfrm>
            <a:custGeom>
              <a:avLst/>
              <a:gdLst>
                <a:gd name="T0" fmla="*/ 35 w 35"/>
                <a:gd name="T1" fmla="*/ 33 h 59"/>
                <a:gd name="T2" fmla="*/ 13 w 35"/>
                <a:gd name="T3" fmla="*/ 59 h 59"/>
                <a:gd name="T4" fmla="*/ 0 w 35"/>
                <a:gd name="T5" fmla="*/ 7 h 59"/>
                <a:gd name="T6" fmla="*/ 0 w 35"/>
                <a:gd name="T7" fmla="*/ 2 h 59"/>
                <a:gd name="T8" fmla="*/ 7 w 35"/>
                <a:gd name="T9" fmla="*/ 5 h 59"/>
                <a:gd name="T10" fmla="*/ 25 w 35"/>
                <a:gd name="T11" fmla="*/ 0 h 59"/>
                <a:gd name="T12" fmla="*/ 34 w 35"/>
                <a:gd name="T13" fmla="*/ 27 h 59"/>
                <a:gd name="T14" fmla="*/ 35 w 35"/>
                <a:gd name="T15" fmla="*/ 33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9">
                  <a:moveTo>
                    <a:pt x="35" y="33"/>
                  </a:moveTo>
                  <a:cubicBezTo>
                    <a:pt x="35" y="43"/>
                    <a:pt x="27" y="52"/>
                    <a:pt x="13" y="59"/>
                  </a:cubicBezTo>
                  <a:cubicBezTo>
                    <a:pt x="0" y="7"/>
                    <a:pt x="0" y="7"/>
                    <a:pt x="0" y="7"/>
                  </a:cubicBezTo>
                  <a:cubicBezTo>
                    <a:pt x="0" y="7"/>
                    <a:pt x="0" y="5"/>
                    <a:pt x="0" y="2"/>
                  </a:cubicBezTo>
                  <a:cubicBezTo>
                    <a:pt x="3" y="3"/>
                    <a:pt x="5" y="4"/>
                    <a:pt x="7" y="5"/>
                  </a:cubicBezTo>
                  <a:cubicBezTo>
                    <a:pt x="25" y="0"/>
                    <a:pt x="25" y="0"/>
                    <a:pt x="25" y="0"/>
                  </a:cubicBezTo>
                  <a:cubicBezTo>
                    <a:pt x="34" y="27"/>
                    <a:pt x="34" y="27"/>
                    <a:pt x="34" y="27"/>
                  </a:cubicBezTo>
                  <a:cubicBezTo>
                    <a:pt x="35" y="29"/>
                    <a:pt x="35" y="31"/>
                    <a:pt x="35" y="33"/>
                  </a:cubicBezTo>
                  <a:close/>
                </a:path>
              </a:pathLst>
            </a:custGeom>
            <a:solidFill>
              <a:srgbClr val="F9B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išľíďe"/>
            <p:cNvSpPr/>
            <p:nvPr/>
          </p:nvSpPr>
          <p:spPr bwMode="auto">
            <a:xfrm>
              <a:off x="6265069" y="3160713"/>
              <a:ext cx="531813" cy="249238"/>
            </a:xfrm>
            <a:prstGeom prst="ellipse">
              <a:avLst/>
            </a:prstGeom>
            <a:solidFill>
              <a:srgbClr val="FFD3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ís1íḋé"/>
            <p:cNvSpPr/>
            <p:nvPr/>
          </p:nvSpPr>
          <p:spPr bwMode="auto">
            <a:xfrm>
              <a:off x="6452394" y="2882900"/>
              <a:ext cx="150813" cy="392113"/>
            </a:xfrm>
            <a:custGeom>
              <a:avLst/>
              <a:gdLst>
                <a:gd name="T0" fmla="*/ 20 w 40"/>
                <a:gd name="T1" fmla="*/ 104 h 104"/>
                <a:gd name="T2" fmla="*/ 20 w 40"/>
                <a:gd name="T3" fmla="*/ 104 h 104"/>
                <a:gd name="T4" fmla="*/ 0 w 40"/>
                <a:gd name="T5" fmla="*/ 84 h 104"/>
                <a:gd name="T6" fmla="*/ 0 w 40"/>
                <a:gd name="T7" fmla="*/ 0 h 104"/>
                <a:gd name="T8" fmla="*/ 40 w 40"/>
                <a:gd name="T9" fmla="*/ 0 h 104"/>
                <a:gd name="T10" fmla="*/ 40 w 40"/>
                <a:gd name="T11" fmla="*/ 84 h 104"/>
                <a:gd name="T12" fmla="*/ 20 w 40"/>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40" h="104">
                  <a:moveTo>
                    <a:pt x="20" y="104"/>
                  </a:moveTo>
                  <a:cubicBezTo>
                    <a:pt x="20" y="104"/>
                    <a:pt x="20" y="104"/>
                    <a:pt x="20" y="104"/>
                  </a:cubicBezTo>
                  <a:cubicBezTo>
                    <a:pt x="9" y="104"/>
                    <a:pt x="0" y="95"/>
                    <a:pt x="0" y="84"/>
                  </a:cubicBezTo>
                  <a:cubicBezTo>
                    <a:pt x="0" y="0"/>
                    <a:pt x="0" y="0"/>
                    <a:pt x="0" y="0"/>
                  </a:cubicBezTo>
                  <a:cubicBezTo>
                    <a:pt x="40" y="0"/>
                    <a:pt x="40" y="0"/>
                    <a:pt x="40" y="0"/>
                  </a:cubicBezTo>
                  <a:cubicBezTo>
                    <a:pt x="40" y="84"/>
                    <a:pt x="40" y="84"/>
                    <a:pt x="40" y="84"/>
                  </a:cubicBezTo>
                  <a:cubicBezTo>
                    <a:pt x="40" y="95"/>
                    <a:pt x="31" y="104"/>
                    <a:pt x="20" y="104"/>
                  </a:cubicBez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íş1ídè"/>
            <p:cNvSpPr/>
            <p:nvPr/>
          </p:nvSpPr>
          <p:spPr bwMode="auto">
            <a:xfrm>
              <a:off x="6452394" y="2882900"/>
              <a:ext cx="150813" cy="392113"/>
            </a:xfrm>
            <a:custGeom>
              <a:avLst/>
              <a:gdLst>
                <a:gd name="T0" fmla="*/ 40 w 40"/>
                <a:gd name="T1" fmla="*/ 0 h 104"/>
                <a:gd name="T2" fmla="*/ 40 w 40"/>
                <a:gd name="T3" fmla="*/ 84 h 104"/>
                <a:gd name="T4" fmla="*/ 22 w 40"/>
                <a:gd name="T5" fmla="*/ 104 h 104"/>
                <a:gd name="T6" fmla="*/ 29 w 40"/>
                <a:gd name="T7" fmla="*/ 89 h 104"/>
                <a:gd name="T8" fmla="*/ 29 w 40"/>
                <a:gd name="T9" fmla="*/ 5 h 104"/>
                <a:gd name="T10" fmla="*/ 0 w 40"/>
                <a:gd name="T11" fmla="*/ 5 h 104"/>
                <a:gd name="T12" fmla="*/ 0 w 40"/>
                <a:gd name="T13" fmla="*/ 0 h 104"/>
                <a:gd name="T14" fmla="*/ 40 w 40"/>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04">
                  <a:moveTo>
                    <a:pt x="40" y="0"/>
                  </a:moveTo>
                  <a:cubicBezTo>
                    <a:pt x="40" y="84"/>
                    <a:pt x="40" y="84"/>
                    <a:pt x="40" y="84"/>
                  </a:cubicBezTo>
                  <a:cubicBezTo>
                    <a:pt x="40" y="94"/>
                    <a:pt x="32" y="103"/>
                    <a:pt x="22" y="104"/>
                  </a:cubicBezTo>
                  <a:cubicBezTo>
                    <a:pt x="26" y="100"/>
                    <a:pt x="29" y="95"/>
                    <a:pt x="29" y="89"/>
                  </a:cubicBezTo>
                  <a:cubicBezTo>
                    <a:pt x="29" y="5"/>
                    <a:pt x="29" y="5"/>
                    <a:pt x="29" y="5"/>
                  </a:cubicBezTo>
                  <a:cubicBezTo>
                    <a:pt x="0" y="5"/>
                    <a:pt x="0" y="5"/>
                    <a:pt x="0" y="5"/>
                  </a:cubicBezTo>
                  <a:cubicBezTo>
                    <a:pt x="0" y="0"/>
                    <a:pt x="0" y="0"/>
                    <a:pt x="0" y="0"/>
                  </a:cubicBezTo>
                  <a:lnTo>
                    <a:pt x="40" y="0"/>
                  </a:lnTo>
                  <a:close/>
                </a:path>
              </a:pathLst>
            </a:custGeom>
            <a:solidFill>
              <a:srgbClr val="F7A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îṧľîḍé"/>
            <p:cNvSpPr/>
            <p:nvPr/>
          </p:nvSpPr>
          <p:spPr bwMode="auto">
            <a:xfrm>
              <a:off x="6082507" y="2120900"/>
              <a:ext cx="898525" cy="960438"/>
            </a:xfrm>
            <a:custGeom>
              <a:avLst/>
              <a:gdLst>
                <a:gd name="T0" fmla="*/ 238 w 238"/>
                <a:gd name="T1" fmla="*/ 0 h 255"/>
                <a:gd name="T2" fmla="*/ 238 w 238"/>
                <a:gd name="T3" fmla="*/ 136 h 255"/>
                <a:gd name="T4" fmla="*/ 119 w 238"/>
                <a:gd name="T5" fmla="*/ 255 h 255"/>
                <a:gd name="T6" fmla="*/ 99 w 238"/>
                <a:gd name="T7" fmla="*/ 253 h 255"/>
                <a:gd name="T8" fmla="*/ 43 w 238"/>
                <a:gd name="T9" fmla="*/ 227 h 255"/>
                <a:gd name="T10" fmla="*/ 0 w 238"/>
                <a:gd name="T11" fmla="*/ 136 h 255"/>
                <a:gd name="T12" fmla="*/ 0 w 238"/>
                <a:gd name="T13" fmla="*/ 0 h 255"/>
                <a:gd name="T14" fmla="*/ 238 w 238"/>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255">
                  <a:moveTo>
                    <a:pt x="238" y="0"/>
                  </a:moveTo>
                  <a:cubicBezTo>
                    <a:pt x="238" y="136"/>
                    <a:pt x="238" y="136"/>
                    <a:pt x="238" y="136"/>
                  </a:cubicBezTo>
                  <a:cubicBezTo>
                    <a:pt x="238" y="202"/>
                    <a:pt x="184" y="255"/>
                    <a:pt x="119" y="255"/>
                  </a:cubicBezTo>
                  <a:cubicBezTo>
                    <a:pt x="112" y="255"/>
                    <a:pt x="105" y="254"/>
                    <a:pt x="99" y="253"/>
                  </a:cubicBezTo>
                  <a:cubicBezTo>
                    <a:pt x="78" y="250"/>
                    <a:pt x="58" y="241"/>
                    <a:pt x="43" y="227"/>
                  </a:cubicBezTo>
                  <a:cubicBezTo>
                    <a:pt x="16" y="206"/>
                    <a:pt x="0" y="173"/>
                    <a:pt x="0" y="136"/>
                  </a:cubicBezTo>
                  <a:cubicBezTo>
                    <a:pt x="0" y="0"/>
                    <a:pt x="0" y="0"/>
                    <a:pt x="0" y="0"/>
                  </a:cubicBezTo>
                  <a:lnTo>
                    <a:pt x="238" y="0"/>
                  </a:lnTo>
                  <a:close/>
                </a:path>
              </a:pathLst>
            </a:custGeom>
            <a:solidFill>
              <a:srgbClr val="FFCB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îsḷídé"/>
            <p:cNvSpPr/>
            <p:nvPr/>
          </p:nvSpPr>
          <p:spPr bwMode="auto">
            <a:xfrm>
              <a:off x="6142832" y="2184400"/>
              <a:ext cx="314325" cy="890588"/>
            </a:xfrm>
            <a:custGeom>
              <a:avLst/>
              <a:gdLst>
                <a:gd name="T0" fmla="*/ 83 w 83"/>
                <a:gd name="T1" fmla="*/ 236 h 236"/>
                <a:gd name="T2" fmla="*/ 27 w 83"/>
                <a:gd name="T3" fmla="*/ 210 h 236"/>
                <a:gd name="T4" fmla="*/ 0 w 83"/>
                <a:gd name="T5" fmla="*/ 136 h 236"/>
                <a:gd name="T6" fmla="*/ 0 w 83"/>
                <a:gd name="T7" fmla="*/ 0 h 236"/>
                <a:gd name="T8" fmla="*/ 28 w 83"/>
                <a:gd name="T9" fmla="*/ 0 h 236"/>
                <a:gd name="T10" fmla="*/ 28 w 83"/>
                <a:gd name="T11" fmla="*/ 136 h 236"/>
                <a:gd name="T12" fmla="*/ 83 w 83"/>
                <a:gd name="T13" fmla="*/ 236 h 236"/>
              </a:gdLst>
              <a:ahLst/>
              <a:cxnLst>
                <a:cxn ang="0">
                  <a:pos x="T0" y="T1"/>
                </a:cxn>
                <a:cxn ang="0">
                  <a:pos x="T2" y="T3"/>
                </a:cxn>
                <a:cxn ang="0">
                  <a:pos x="T4" y="T5"/>
                </a:cxn>
                <a:cxn ang="0">
                  <a:pos x="T6" y="T7"/>
                </a:cxn>
                <a:cxn ang="0">
                  <a:pos x="T8" y="T9"/>
                </a:cxn>
                <a:cxn ang="0">
                  <a:pos x="T10" y="T11"/>
                </a:cxn>
                <a:cxn ang="0">
                  <a:pos x="T12" y="T13"/>
                </a:cxn>
              </a:cxnLst>
              <a:rect l="0" t="0" r="r" b="b"/>
              <a:pathLst>
                <a:path w="83" h="236">
                  <a:moveTo>
                    <a:pt x="83" y="236"/>
                  </a:moveTo>
                  <a:cubicBezTo>
                    <a:pt x="62" y="233"/>
                    <a:pt x="42" y="224"/>
                    <a:pt x="27" y="210"/>
                  </a:cubicBezTo>
                  <a:cubicBezTo>
                    <a:pt x="10" y="190"/>
                    <a:pt x="0" y="164"/>
                    <a:pt x="0" y="136"/>
                  </a:cubicBezTo>
                  <a:cubicBezTo>
                    <a:pt x="0" y="0"/>
                    <a:pt x="0" y="0"/>
                    <a:pt x="0" y="0"/>
                  </a:cubicBezTo>
                  <a:cubicBezTo>
                    <a:pt x="28" y="0"/>
                    <a:pt x="28" y="0"/>
                    <a:pt x="28" y="0"/>
                  </a:cubicBezTo>
                  <a:cubicBezTo>
                    <a:pt x="28" y="136"/>
                    <a:pt x="28" y="136"/>
                    <a:pt x="28" y="136"/>
                  </a:cubicBezTo>
                  <a:cubicBezTo>
                    <a:pt x="28" y="178"/>
                    <a:pt x="50" y="215"/>
                    <a:pt x="83" y="236"/>
                  </a:cubicBezTo>
                  <a:close/>
                </a:path>
              </a:pathLst>
            </a:custGeom>
            <a:solidFill>
              <a:srgbClr val="FFD9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ïṣḻíḍê"/>
            <p:cNvSpPr/>
            <p:nvPr/>
          </p:nvSpPr>
          <p:spPr bwMode="auto">
            <a:xfrm>
              <a:off x="6082507" y="2120900"/>
              <a:ext cx="898525" cy="949325"/>
            </a:xfrm>
            <a:custGeom>
              <a:avLst/>
              <a:gdLst>
                <a:gd name="T0" fmla="*/ 238 w 238"/>
                <a:gd name="T1" fmla="*/ 0 h 252"/>
                <a:gd name="T2" fmla="*/ 238 w 238"/>
                <a:gd name="T3" fmla="*/ 136 h 252"/>
                <a:gd name="T4" fmla="*/ 143 w 238"/>
                <a:gd name="T5" fmla="*/ 252 h 252"/>
                <a:gd name="T6" fmla="*/ 193 w 238"/>
                <a:gd name="T7" fmla="*/ 156 h 252"/>
                <a:gd name="T8" fmla="*/ 193 w 238"/>
                <a:gd name="T9" fmla="*/ 19 h 252"/>
                <a:gd name="T10" fmla="*/ 0 w 238"/>
                <a:gd name="T11" fmla="*/ 19 h 252"/>
                <a:gd name="T12" fmla="*/ 0 w 238"/>
                <a:gd name="T13" fmla="*/ 0 h 252"/>
                <a:gd name="T14" fmla="*/ 238 w 238"/>
                <a:gd name="T15" fmla="*/ 0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252">
                  <a:moveTo>
                    <a:pt x="238" y="0"/>
                  </a:moveTo>
                  <a:cubicBezTo>
                    <a:pt x="238" y="136"/>
                    <a:pt x="238" y="136"/>
                    <a:pt x="238" y="136"/>
                  </a:cubicBezTo>
                  <a:cubicBezTo>
                    <a:pt x="238" y="193"/>
                    <a:pt x="197" y="241"/>
                    <a:pt x="143" y="252"/>
                  </a:cubicBezTo>
                  <a:cubicBezTo>
                    <a:pt x="173" y="231"/>
                    <a:pt x="193" y="196"/>
                    <a:pt x="193" y="156"/>
                  </a:cubicBezTo>
                  <a:cubicBezTo>
                    <a:pt x="193" y="19"/>
                    <a:pt x="193" y="19"/>
                    <a:pt x="193" y="19"/>
                  </a:cubicBezTo>
                  <a:cubicBezTo>
                    <a:pt x="0" y="19"/>
                    <a:pt x="0" y="19"/>
                    <a:pt x="0" y="19"/>
                  </a:cubicBezTo>
                  <a:cubicBezTo>
                    <a:pt x="0" y="0"/>
                    <a:pt x="0" y="0"/>
                    <a:pt x="0" y="0"/>
                  </a:cubicBezTo>
                  <a:lnTo>
                    <a:pt x="238" y="0"/>
                  </a:lnTo>
                  <a:close/>
                </a:path>
              </a:pathLst>
            </a:custGeom>
            <a:solidFill>
              <a:srgbClr val="F9B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ïṧlíḓè"/>
            <p:cNvSpPr/>
            <p:nvPr/>
          </p:nvSpPr>
          <p:spPr bwMode="auto">
            <a:xfrm>
              <a:off x="6082507" y="1976438"/>
              <a:ext cx="898525" cy="282575"/>
            </a:xfrm>
            <a:prstGeom prst="ellipse">
              <a:avLst/>
            </a:prstGeom>
            <a:solidFill>
              <a:srgbClr val="FFD9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ïSľiḍe"/>
            <p:cNvSpPr/>
            <p:nvPr/>
          </p:nvSpPr>
          <p:spPr bwMode="auto">
            <a:xfrm>
              <a:off x="6112669" y="1995488"/>
              <a:ext cx="835025" cy="249238"/>
            </a:xfrm>
            <a:prstGeom prst="ellipse">
              <a:avLst/>
            </a:prstGeom>
            <a:solidFill>
              <a:srgbClr val="C5A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iṡ1îḓé"/>
            <p:cNvSpPr/>
            <p:nvPr/>
          </p:nvSpPr>
          <p:spPr bwMode="auto">
            <a:xfrm>
              <a:off x="6265069" y="3497263"/>
              <a:ext cx="277813" cy="222250"/>
            </a:xfrm>
            <a:custGeom>
              <a:avLst/>
              <a:gdLst>
                <a:gd name="T0" fmla="*/ 71 w 74"/>
                <a:gd name="T1" fmla="*/ 20 h 59"/>
                <a:gd name="T2" fmla="*/ 74 w 74"/>
                <a:gd name="T3" fmla="*/ 20 h 59"/>
                <a:gd name="T4" fmla="*/ 74 w 74"/>
                <a:gd name="T5" fmla="*/ 59 h 59"/>
                <a:gd name="T6" fmla="*/ 71 w 74"/>
                <a:gd name="T7" fmla="*/ 59 h 59"/>
                <a:gd name="T8" fmla="*/ 0 w 74"/>
                <a:gd name="T9" fmla="*/ 39 h 59"/>
                <a:gd name="T10" fmla="*/ 0 w 74"/>
                <a:gd name="T11" fmla="*/ 0 h 59"/>
                <a:gd name="T12" fmla="*/ 71 w 74"/>
                <a:gd name="T13" fmla="*/ 20 h 59"/>
              </a:gdLst>
              <a:ahLst/>
              <a:cxnLst>
                <a:cxn ang="0">
                  <a:pos x="T0" y="T1"/>
                </a:cxn>
                <a:cxn ang="0">
                  <a:pos x="T2" y="T3"/>
                </a:cxn>
                <a:cxn ang="0">
                  <a:pos x="T4" y="T5"/>
                </a:cxn>
                <a:cxn ang="0">
                  <a:pos x="T6" y="T7"/>
                </a:cxn>
                <a:cxn ang="0">
                  <a:pos x="T8" y="T9"/>
                </a:cxn>
                <a:cxn ang="0">
                  <a:pos x="T10" y="T11"/>
                </a:cxn>
                <a:cxn ang="0">
                  <a:pos x="T12" y="T13"/>
                </a:cxn>
              </a:cxnLst>
              <a:rect l="0" t="0" r="r" b="b"/>
              <a:pathLst>
                <a:path w="74" h="59">
                  <a:moveTo>
                    <a:pt x="71" y="20"/>
                  </a:moveTo>
                  <a:cubicBezTo>
                    <a:pt x="72" y="20"/>
                    <a:pt x="73" y="20"/>
                    <a:pt x="74" y="20"/>
                  </a:cubicBezTo>
                  <a:cubicBezTo>
                    <a:pt x="74" y="59"/>
                    <a:pt x="74" y="59"/>
                    <a:pt x="74" y="59"/>
                  </a:cubicBezTo>
                  <a:cubicBezTo>
                    <a:pt x="73" y="59"/>
                    <a:pt x="72" y="59"/>
                    <a:pt x="71" y="59"/>
                  </a:cubicBezTo>
                  <a:cubicBezTo>
                    <a:pt x="40" y="59"/>
                    <a:pt x="13" y="51"/>
                    <a:pt x="0" y="39"/>
                  </a:cubicBezTo>
                  <a:cubicBezTo>
                    <a:pt x="0" y="0"/>
                    <a:pt x="0" y="0"/>
                    <a:pt x="0" y="0"/>
                  </a:cubicBezTo>
                  <a:cubicBezTo>
                    <a:pt x="13" y="12"/>
                    <a:pt x="40" y="20"/>
                    <a:pt x="71" y="20"/>
                  </a:cubicBezTo>
                  <a:close/>
                </a:path>
              </a:pathLst>
            </a:custGeom>
            <a:solidFill>
              <a:srgbClr val="FFCB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îṩľîḑé"/>
            <p:cNvSpPr/>
            <p:nvPr/>
          </p:nvSpPr>
          <p:spPr bwMode="auto">
            <a:xfrm>
              <a:off x="5739607" y="2663825"/>
              <a:ext cx="84138" cy="36513"/>
            </a:xfrm>
            <a:custGeom>
              <a:avLst/>
              <a:gdLst>
                <a:gd name="T0" fmla="*/ 22 w 22"/>
                <a:gd name="T1" fmla="*/ 5 h 10"/>
                <a:gd name="T2" fmla="*/ 11 w 22"/>
                <a:gd name="T3" fmla="*/ 10 h 10"/>
                <a:gd name="T4" fmla="*/ 0 w 22"/>
                <a:gd name="T5" fmla="*/ 5 h 10"/>
                <a:gd name="T6" fmla="*/ 11 w 22"/>
                <a:gd name="T7" fmla="*/ 0 h 10"/>
                <a:gd name="T8" fmla="*/ 22 w 22"/>
                <a:gd name="T9" fmla="*/ 5 h 10"/>
              </a:gdLst>
              <a:ahLst/>
              <a:cxnLst>
                <a:cxn ang="0">
                  <a:pos x="T0" y="T1"/>
                </a:cxn>
                <a:cxn ang="0">
                  <a:pos x="T2" y="T3"/>
                </a:cxn>
                <a:cxn ang="0">
                  <a:pos x="T4" y="T5"/>
                </a:cxn>
                <a:cxn ang="0">
                  <a:pos x="T6" y="T7"/>
                </a:cxn>
                <a:cxn ang="0">
                  <a:pos x="T8" y="T9"/>
                </a:cxn>
              </a:cxnLst>
              <a:rect l="0" t="0" r="r" b="b"/>
              <a:pathLst>
                <a:path w="22" h="10">
                  <a:moveTo>
                    <a:pt x="22" y="5"/>
                  </a:moveTo>
                  <a:cubicBezTo>
                    <a:pt x="22" y="8"/>
                    <a:pt x="17" y="10"/>
                    <a:pt x="11" y="10"/>
                  </a:cubicBezTo>
                  <a:cubicBezTo>
                    <a:pt x="5" y="10"/>
                    <a:pt x="0" y="8"/>
                    <a:pt x="0" y="5"/>
                  </a:cubicBezTo>
                  <a:cubicBezTo>
                    <a:pt x="0" y="3"/>
                    <a:pt x="5" y="0"/>
                    <a:pt x="11" y="0"/>
                  </a:cubicBezTo>
                  <a:cubicBezTo>
                    <a:pt x="17" y="0"/>
                    <a:pt x="22" y="2"/>
                    <a:pt x="22" y="5"/>
                  </a:cubicBezTo>
                  <a:close/>
                </a:path>
              </a:pathLst>
            </a:custGeom>
            <a:solidFill>
              <a:srgbClr val="ED84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íš1íḑé"/>
            <p:cNvSpPr/>
            <p:nvPr/>
          </p:nvSpPr>
          <p:spPr bwMode="auto">
            <a:xfrm>
              <a:off x="5736432" y="2508250"/>
              <a:ext cx="87313" cy="174625"/>
            </a:xfrm>
            <a:custGeom>
              <a:avLst/>
              <a:gdLst>
                <a:gd name="T0" fmla="*/ 0 w 55"/>
                <a:gd name="T1" fmla="*/ 3 h 110"/>
                <a:gd name="T2" fmla="*/ 2 w 55"/>
                <a:gd name="T3" fmla="*/ 110 h 110"/>
                <a:gd name="T4" fmla="*/ 55 w 55"/>
                <a:gd name="T5" fmla="*/ 110 h 110"/>
                <a:gd name="T6" fmla="*/ 52 w 55"/>
                <a:gd name="T7" fmla="*/ 0 h 110"/>
                <a:gd name="T8" fmla="*/ 0 w 55"/>
                <a:gd name="T9" fmla="*/ 3 h 110"/>
              </a:gdLst>
              <a:ahLst/>
              <a:cxnLst>
                <a:cxn ang="0">
                  <a:pos x="T0" y="T1"/>
                </a:cxn>
                <a:cxn ang="0">
                  <a:pos x="T2" y="T3"/>
                </a:cxn>
                <a:cxn ang="0">
                  <a:pos x="T4" y="T5"/>
                </a:cxn>
                <a:cxn ang="0">
                  <a:pos x="T6" y="T7"/>
                </a:cxn>
                <a:cxn ang="0">
                  <a:pos x="T8" y="T9"/>
                </a:cxn>
              </a:cxnLst>
              <a:rect l="0" t="0" r="r" b="b"/>
              <a:pathLst>
                <a:path w="55" h="110">
                  <a:moveTo>
                    <a:pt x="0" y="3"/>
                  </a:moveTo>
                  <a:lnTo>
                    <a:pt x="2" y="110"/>
                  </a:lnTo>
                  <a:lnTo>
                    <a:pt x="55" y="110"/>
                  </a:lnTo>
                  <a:lnTo>
                    <a:pt x="52" y="0"/>
                  </a:lnTo>
                  <a:lnTo>
                    <a:pt x="0" y="3"/>
                  </a:lnTo>
                  <a:close/>
                </a:path>
              </a:pathLst>
            </a:custGeom>
            <a:solidFill>
              <a:srgbClr val="ED84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ïsļíḑe"/>
            <p:cNvSpPr/>
            <p:nvPr/>
          </p:nvSpPr>
          <p:spPr bwMode="auto">
            <a:xfrm>
              <a:off x="5736432" y="2493963"/>
              <a:ext cx="82550" cy="38100"/>
            </a:xfrm>
            <a:custGeom>
              <a:avLst/>
              <a:gdLst>
                <a:gd name="T0" fmla="*/ 22 w 22"/>
                <a:gd name="T1" fmla="*/ 4 h 10"/>
                <a:gd name="T2" fmla="*/ 11 w 22"/>
                <a:gd name="T3" fmla="*/ 10 h 10"/>
                <a:gd name="T4" fmla="*/ 0 w 22"/>
                <a:gd name="T5" fmla="*/ 5 h 10"/>
                <a:gd name="T6" fmla="*/ 11 w 22"/>
                <a:gd name="T7" fmla="*/ 0 h 10"/>
                <a:gd name="T8" fmla="*/ 22 w 22"/>
                <a:gd name="T9" fmla="*/ 4 h 10"/>
              </a:gdLst>
              <a:ahLst/>
              <a:cxnLst>
                <a:cxn ang="0">
                  <a:pos x="T0" y="T1"/>
                </a:cxn>
                <a:cxn ang="0">
                  <a:pos x="T2" y="T3"/>
                </a:cxn>
                <a:cxn ang="0">
                  <a:pos x="T4" y="T5"/>
                </a:cxn>
                <a:cxn ang="0">
                  <a:pos x="T6" y="T7"/>
                </a:cxn>
                <a:cxn ang="0">
                  <a:pos x="T8" y="T9"/>
                </a:cxn>
              </a:cxnLst>
              <a:rect l="0" t="0" r="r" b="b"/>
              <a:pathLst>
                <a:path w="22" h="10">
                  <a:moveTo>
                    <a:pt x="22" y="4"/>
                  </a:moveTo>
                  <a:cubicBezTo>
                    <a:pt x="22" y="7"/>
                    <a:pt x="17" y="9"/>
                    <a:pt x="11" y="10"/>
                  </a:cubicBezTo>
                  <a:cubicBezTo>
                    <a:pt x="5" y="10"/>
                    <a:pt x="0" y="7"/>
                    <a:pt x="0" y="5"/>
                  </a:cubicBezTo>
                  <a:cubicBezTo>
                    <a:pt x="0" y="2"/>
                    <a:pt x="5" y="0"/>
                    <a:pt x="11" y="0"/>
                  </a:cubicBezTo>
                  <a:cubicBezTo>
                    <a:pt x="17" y="0"/>
                    <a:pt x="22" y="2"/>
                    <a:pt x="22" y="4"/>
                  </a:cubicBez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is1iḓè"/>
            <p:cNvSpPr/>
            <p:nvPr/>
          </p:nvSpPr>
          <p:spPr bwMode="auto">
            <a:xfrm>
              <a:off x="5955507" y="1762125"/>
              <a:ext cx="833438" cy="762000"/>
            </a:xfrm>
            <a:custGeom>
              <a:avLst/>
              <a:gdLst>
                <a:gd name="T0" fmla="*/ 0 w 221"/>
                <a:gd name="T1" fmla="*/ 115 h 202"/>
                <a:gd name="T2" fmla="*/ 28 w 221"/>
                <a:gd name="T3" fmla="*/ 164 h 202"/>
                <a:gd name="T4" fmla="*/ 172 w 221"/>
                <a:gd name="T5" fmla="*/ 143 h 202"/>
                <a:gd name="T6" fmla="*/ 213 w 221"/>
                <a:gd name="T7" fmla="*/ 59 h 202"/>
                <a:gd name="T8" fmla="*/ 180 w 221"/>
                <a:gd name="T9" fmla="*/ 0 h 202"/>
                <a:gd name="T10" fmla="*/ 0 w 221"/>
                <a:gd name="T11" fmla="*/ 115 h 202"/>
              </a:gdLst>
              <a:ahLst/>
              <a:cxnLst>
                <a:cxn ang="0">
                  <a:pos x="T0" y="T1"/>
                </a:cxn>
                <a:cxn ang="0">
                  <a:pos x="T2" y="T3"/>
                </a:cxn>
                <a:cxn ang="0">
                  <a:pos x="T4" y="T5"/>
                </a:cxn>
                <a:cxn ang="0">
                  <a:pos x="T6" y="T7"/>
                </a:cxn>
                <a:cxn ang="0">
                  <a:pos x="T8" y="T9"/>
                </a:cxn>
                <a:cxn ang="0">
                  <a:pos x="T10" y="T11"/>
                </a:cxn>
              </a:cxnLst>
              <a:rect l="0" t="0" r="r" b="b"/>
              <a:pathLst>
                <a:path w="221" h="202">
                  <a:moveTo>
                    <a:pt x="0" y="115"/>
                  </a:moveTo>
                  <a:cubicBezTo>
                    <a:pt x="0" y="115"/>
                    <a:pt x="22" y="153"/>
                    <a:pt x="28" y="164"/>
                  </a:cubicBezTo>
                  <a:cubicBezTo>
                    <a:pt x="34" y="176"/>
                    <a:pt x="95" y="202"/>
                    <a:pt x="172" y="143"/>
                  </a:cubicBezTo>
                  <a:cubicBezTo>
                    <a:pt x="207" y="116"/>
                    <a:pt x="221" y="72"/>
                    <a:pt x="213" y="59"/>
                  </a:cubicBezTo>
                  <a:cubicBezTo>
                    <a:pt x="205" y="45"/>
                    <a:pt x="180" y="0"/>
                    <a:pt x="180" y="0"/>
                  </a:cubicBezTo>
                  <a:lnTo>
                    <a:pt x="0" y="115"/>
                  </a:lnTo>
                  <a:close/>
                </a:path>
              </a:pathLst>
            </a:custGeom>
            <a:solidFill>
              <a:srgbClr val="205C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íṣḷîḋé"/>
            <p:cNvSpPr/>
            <p:nvPr/>
          </p:nvSpPr>
          <p:spPr bwMode="auto">
            <a:xfrm>
              <a:off x="5709444" y="1573213"/>
              <a:ext cx="1154113" cy="693738"/>
            </a:xfrm>
            <a:custGeom>
              <a:avLst/>
              <a:gdLst>
                <a:gd name="T0" fmla="*/ 0 w 727"/>
                <a:gd name="T1" fmla="*/ 421 h 437"/>
                <a:gd name="T2" fmla="*/ 494 w 727"/>
                <a:gd name="T3" fmla="*/ 437 h 437"/>
                <a:gd name="T4" fmla="*/ 727 w 727"/>
                <a:gd name="T5" fmla="*/ 17 h 437"/>
                <a:gd name="T6" fmla="*/ 233 w 727"/>
                <a:gd name="T7" fmla="*/ 0 h 437"/>
                <a:gd name="T8" fmla="*/ 0 w 727"/>
                <a:gd name="T9" fmla="*/ 421 h 437"/>
              </a:gdLst>
              <a:ahLst/>
              <a:cxnLst>
                <a:cxn ang="0">
                  <a:pos x="T0" y="T1"/>
                </a:cxn>
                <a:cxn ang="0">
                  <a:pos x="T2" y="T3"/>
                </a:cxn>
                <a:cxn ang="0">
                  <a:pos x="T4" y="T5"/>
                </a:cxn>
                <a:cxn ang="0">
                  <a:pos x="T6" y="T7"/>
                </a:cxn>
                <a:cxn ang="0">
                  <a:pos x="T8" y="T9"/>
                </a:cxn>
              </a:cxnLst>
              <a:rect l="0" t="0" r="r" b="b"/>
              <a:pathLst>
                <a:path w="727" h="437">
                  <a:moveTo>
                    <a:pt x="0" y="421"/>
                  </a:moveTo>
                  <a:lnTo>
                    <a:pt x="494" y="437"/>
                  </a:lnTo>
                  <a:lnTo>
                    <a:pt x="727" y="17"/>
                  </a:lnTo>
                  <a:lnTo>
                    <a:pt x="233" y="0"/>
                  </a:lnTo>
                  <a:lnTo>
                    <a:pt x="0" y="421"/>
                  </a:lnTo>
                  <a:close/>
                </a:path>
              </a:pathLst>
            </a:custGeom>
            <a:solidFill>
              <a:srgbClr val="0A29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îśḻíḑê"/>
            <p:cNvSpPr/>
            <p:nvPr/>
          </p:nvSpPr>
          <p:spPr bwMode="auto">
            <a:xfrm>
              <a:off x="6792119" y="1565275"/>
              <a:ext cx="71438" cy="60325"/>
            </a:xfrm>
            <a:custGeom>
              <a:avLst/>
              <a:gdLst>
                <a:gd name="T0" fmla="*/ 33 w 45"/>
                <a:gd name="T1" fmla="*/ 0 h 38"/>
                <a:gd name="T2" fmla="*/ 45 w 45"/>
                <a:gd name="T3" fmla="*/ 22 h 38"/>
                <a:gd name="T4" fmla="*/ 19 w 45"/>
                <a:gd name="T5" fmla="*/ 38 h 38"/>
                <a:gd name="T6" fmla="*/ 0 w 45"/>
                <a:gd name="T7" fmla="*/ 31 h 38"/>
                <a:gd name="T8" fmla="*/ 33 w 45"/>
                <a:gd name="T9" fmla="*/ 0 h 38"/>
              </a:gdLst>
              <a:ahLst/>
              <a:cxnLst>
                <a:cxn ang="0">
                  <a:pos x="T0" y="T1"/>
                </a:cxn>
                <a:cxn ang="0">
                  <a:pos x="T2" y="T3"/>
                </a:cxn>
                <a:cxn ang="0">
                  <a:pos x="T4" y="T5"/>
                </a:cxn>
                <a:cxn ang="0">
                  <a:pos x="T6" y="T7"/>
                </a:cxn>
                <a:cxn ang="0">
                  <a:pos x="T8" y="T9"/>
                </a:cxn>
              </a:cxnLst>
              <a:rect l="0" t="0" r="r" b="b"/>
              <a:pathLst>
                <a:path w="45" h="38">
                  <a:moveTo>
                    <a:pt x="33" y="0"/>
                  </a:moveTo>
                  <a:lnTo>
                    <a:pt x="45" y="22"/>
                  </a:lnTo>
                  <a:lnTo>
                    <a:pt x="19" y="38"/>
                  </a:lnTo>
                  <a:lnTo>
                    <a:pt x="0" y="31"/>
                  </a:lnTo>
                  <a:lnTo>
                    <a:pt x="33" y="0"/>
                  </a:lnTo>
                  <a:close/>
                </a:path>
              </a:pathLst>
            </a:custGeom>
            <a:solidFill>
              <a:srgbClr val="0A29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í$lîďê"/>
            <p:cNvSpPr/>
            <p:nvPr/>
          </p:nvSpPr>
          <p:spPr bwMode="auto">
            <a:xfrm>
              <a:off x="5690394" y="2184400"/>
              <a:ext cx="79375" cy="57150"/>
            </a:xfrm>
            <a:custGeom>
              <a:avLst/>
              <a:gdLst>
                <a:gd name="T0" fmla="*/ 0 w 50"/>
                <a:gd name="T1" fmla="*/ 14 h 36"/>
                <a:gd name="T2" fmla="*/ 12 w 50"/>
                <a:gd name="T3" fmla="*/ 36 h 36"/>
                <a:gd name="T4" fmla="*/ 50 w 50"/>
                <a:gd name="T5" fmla="*/ 0 h 36"/>
                <a:gd name="T6" fmla="*/ 0 w 50"/>
                <a:gd name="T7" fmla="*/ 14 h 36"/>
              </a:gdLst>
              <a:ahLst/>
              <a:cxnLst>
                <a:cxn ang="0">
                  <a:pos x="T0" y="T1"/>
                </a:cxn>
                <a:cxn ang="0">
                  <a:pos x="T2" y="T3"/>
                </a:cxn>
                <a:cxn ang="0">
                  <a:pos x="T4" y="T5"/>
                </a:cxn>
                <a:cxn ang="0">
                  <a:pos x="T6" y="T7"/>
                </a:cxn>
              </a:cxnLst>
              <a:rect l="0" t="0" r="r" b="b"/>
              <a:pathLst>
                <a:path w="50" h="36">
                  <a:moveTo>
                    <a:pt x="0" y="14"/>
                  </a:moveTo>
                  <a:lnTo>
                    <a:pt x="12" y="36"/>
                  </a:lnTo>
                  <a:lnTo>
                    <a:pt x="50" y="0"/>
                  </a:lnTo>
                  <a:lnTo>
                    <a:pt x="0" y="14"/>
                  </a:lnTo>
                  <a:close/>
                </a:path>
              </a:pathLst>
            </a:custGeom>
            <a:solidFill>
              <a:srgbClr val="0A29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iśľîḋè"/>
            <p:cNvSpPr/>
            <p:nvPr/>
          </p:nvSpPr>
          <p:spPr bwMode="auto">
            <a:xfrm>
              <a:off x="5690394" y="1539875"/>
              <a:ext cx="1154113" cy="693738"/>
            </a:xfrm>
            <a:custGeom>
              <a:avLst/>
              <a:gdLst>
                <a:gd name="T0" fmla="*/ 0 w 727"/>
                <a:gd name="T1" fmla="*/ 420 h 437"/>
                <a:gd name="T2" fmla="*/ 495 w 727"/>
                <a:gd name="T3" fmla="*/ 437 h 437"/>
                <a:gd name="T4" fmla="*/ 727 w 727"/>
                <a:gd name="T5" fmla="*/ 16 h 437"/>
                <a:gd name="T6" fmla="*/ 233 w 727"/>
                <a:gd name="T7" fmla="*/ 0 h 437"/>
                <a:gd name="T8" fmla="*/ 0 w 727"/>
                <a:gd name="T9" fmla="*/ 420 h 437"/>
              </a:gdLst>
              <a:ahLst/>
              <a:cxnLst>
                <a:cxn ang="0">
                  <a:pos x="T0" y="T1"/>
                </a:cxn>
                <a:cxn ang="0">
                  <a:pos x="T2" y="T3"/>
                </a:cxn>
                <a:cxn ang="0">
                  <a:pos x="T4" y="T5"/>
                </a:cxn>
                <a:cxn ang="0">
                  <a:pos x="T6" y="T7"/>
                </a:cxn>
                <a:cxn ang="0">
                  <a:pos x="T8" y="T9"/>
                </a:cxn>
              </a:cxnLst>
              <a:rect l="0" t="0" r="r" b="b"/>
              <a:pathLst>
                <a:path w="727" h="437">
                  <a:moveTo>
                    <a:pt x="0" y="420"/>
                  </a:moveTo>
                  <a:lnTo>
                    <a:pt x="495" y="437"/>
                  </a:lnTo>
                  <a:lnTo>
                    <a:pt x="727" y="16"/>
                  </a:lnTo>
                  <a:lnTo>
                    <a:pt x="233" y="0"/>
                  </a:lnTo>
                  <a:lnTo>
                    <a:pt x="0" y="420"/>
                  </a:lnTo>
                  <a:close/>
                </a:path>
              </a:pathLst>
            </a:custGeom>
            <a:solidFill>
              <a:srgbClr val="205C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îṧḷïḍé"/>
            <p:cNvSpPr/>
            <p:nvPr/>
          </p:nvSpPr>
          <p:spPr bwMode="auto">
            <a:xfrm>
              <a:off x="5769769" y="1855788"/>
              <a:ext cx="498475" cy="660400"/>
            </a:xfrm>
            <a:custGeom>
              <a:avLst/>
              <a:gdLst>
                <a:gd name="T0" fmla="*/ 3 w 132"/>
                <a:gd name="T1" fmla="*/ 175 h 175"/>
                <a:gd name="T2" fmla="*/ 0 w 132"/>
                <a:gd name="T3" fmla="*/ 173 h 175"/>
                <a:gd name="T4" fmla="*/ 0 w 132"/>
                <a:gd name="T5" fmla="*/ 93 h 175"/>
                <a:gd name="T6" fmla="*/ 1 w 132"/>
                <a:gd name="T7" fmla="*/ 91 h 175"/>
                <a:gd name="T8" fmla="*/ 129 w 132"/>
                <a:gd name="T9" fmla="*/ 0 h 175"/>
                <a:gd name="T10" fmla="*/ 132 w 132"/>
                <a:gd name="T11" fmla="*/ 1 h 175"/>
                <a:gd name="T12" fmla="*/ 131 w 132"/>
                <a:gd name="T13" fmla="*/ 4 h 175"/>
                <a:gd name="T14" fmla="*/ 5 w 132"/>
                <a:gd name="T15" fmla="*/ 94 h 175"/>
                <a:gd name="T16" fmla="*/ 5 w 132"/>
                <a:gd name="T17" fmla="*/ 173 h 175"/>
                <a:gd name="T18" fmla="*/ 3 w 132"/>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75">
                  <a:moveTo>
                    <a:pt x="3" y="175"/>
                  </a:moveTo>
                  <a:cubicBezTo>
                    <a:pt x="1" y="175"/>
                    <a:pt x="0" y="175"/>
                    <a:pt x="0" y="173"/>
                  </a:cubicBezTo>
                  <a:cubicBezTo>
                    <a:pt x="0" y="93"/>
                    <a:pt x="0" y="93"/>
                    <a:pt x="0" y="93"/>
                  </a:cubicBezTo>
                  <a:cubicBezTo>
                    <a:pt x="0" y="92"/>
                    <a:pt x="1" y="91"/>
                    <a:pt x="1" y="91"/>
                  </a:cubicBezTo>
                  <a:cubicBezTo>
                    <a:pt x="129" y="0"/>
                    <a:pt x="129" y="0"/>
                    <a:pt x="129" y="0"/>
                  </a:cubicBezTo>
                  <a:cubicBezTo>
                    <a:pt x="130" y="0"/>
                    <a:pt x="131" y="0"/>
                    <a:pt x="132" y="1"/>
                  </a:cubicBezTo>
                  <a:cubicBezTo>
                    <a:pt x="132" y="2"/>
                    <a:pt x="132" y="3"/>
                    <a:pt x="131" y="4"/>
                  </a:cubicBezTo>
                  <a:cubicBezTo>
                    <a:pt x="5" y="94"/>
                    <a:pt x="5" y="94"/>
                    <a:pt x="5" y="94"/>
                  </a:cubicBezTo>
                  <a:cubicBezTo>
                    <a:pt x="5" y="173"/>
                    <a:pt x="5" y="173"/>
                    <a:pt x="5" y="173"/>
                  </a:cubicBezTo>
                  <a:cubicBezTo>
                    <a:pt x="5" y="175"/>
                    <a:pt x="4" y="175"/>
                    <a:pt x="3" y="175"/>
                  </a:cubicBez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îṥḷiḋe"/>
            <p:cNvSpPr/>
            <p:nvPr/>
          </p:nvSpPr>
          <p:spPr bwMode="auto">
            <a:xfrm>
              <a:off x="6211094" y="1814513"/>
              <a:ext cx="95250" cy="95250"/>
            </a:xfrm>
            <a:custGeom>
              <a:avLst/>
              <a:gdLst>
                <a:gd name="T0" fmla="*/ 25 w 25"/>
                <a:gd name="T1" fmla="*/ 13 h 25"/>
                <a:gd name="T2" fmla="*/ 12 w 25"/>
                <a:gd name="T3" fmla="*/ 24 h 25"/>
                <a:gd name="T4" fmla="*/ 1 w 25"/>
                <a:gd name="T5" fmla="*/ 11 h 25"/>
                <a:gd name="T6" fmla="*/ 14 w 25"/>
                <a:gd name="T7" fmla="*/ 0 h 25"/>
                <a:gd name="T8" fmla="*/ 25 w 25"/>
                <a:gd name="T9" fmla="*/ 13 h 25"/>
              </a:gdLst>
              <a:ahLst/>
              <a:cxnLst>
                <a:cxn ang="0">
                  <a:pos x="T0" y="T1"/>
                </a:cxn>
                <a:cxn ang="0">
                  <a:pos x="T2" y="T3"/>
                </a:cxn>
                <a:cxn ang="0">
                  <a:pos x="T4" y="T5"/>
                </a:cxn>
                <a:cxn ang="0">
                  <a:pos x="T6" y="T7"/>
                </a:cxn>
                <a:cxn ang="0">
                  <a:pos x="T8" y="T9"/>
                </a:cxn>
              </a:cxnLst>
              <a:rect l="0" t="0" r="r" b="b"/>
              <a:pathLst>
                <a:path w="25" h="25">
                  <a:moveTo>
                    <a:pt x="25" y="13"/>
                  </a:moveTo>
                  <a:cubicBezTo>
                    <a:pt x="24" y="20"/>
                    <a:pt x="18" y="25"/>
                    <a:pt x="12" y="24"/>
                  </a:cubicBezTo>
                  <a:cubicBezTo>
                    <a:pt x="5" y="23"/>
                    <a:pt x="0" y="18"/>
                    <a:pt x="1" y="11"/>
                  </a:cubicBezTo>
                  <a:cubicBezTo>
                    <a:pt x="2" y="4"/>
                    <a:pt x="7" y="0"/>
                    <a:pt x="14" y="0"/>
                  </a:cubicBezTo>
                  <a:cubicBezTo>
                    <a:pt x="21" y="1"/>
                    <a:pt x="25" y="7"/>
                    <a:pt x="25" y="13"/>
                  </a:cubicBezTo>
                  <a:close/>
                </a:path>
              </a:pathLst>
            </a:custGeom>
            <a:solidFill>
              <a:srgbClr val="0A29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išḷíďè"/>
            <p:cNvSpPr/>
            <p:nvPr/>
          </p:nvSpPr>
          <p:spPr bwMode="auto">
            <a:xfrm>
              <a:off x="4596607" y="2247900"/>
              <a:ext cx="698500" cy="890588"/>
            </a:xfrm>
            <a:custGeom>
              <a:avLst/>
              <a:gdLst>
                <a:gd name="T0" fmla="*/ 0 w 185"/>
                <a:gd name="T1" fmla="*/ 0 h 236"/>
                <a:gd name="T2" fmla="*/ 26 w 185"/>
                <a:gd name="T3" fmla="*/ 201 h 236"/>
                <a:gd name="T4" fmla="*/ 26 w 185"/>
                <a:gd name="T5" fmla="*/ 201 h 236"/>
                <a:gd name="T6" fmla="*/ 92 w 185"/>
                <a:gd name="T7" fmla="*/ 236 h 236"/>
                <a:gd name="T8" fmla="*/ 159 w 185"/>
                <a:gd name="T9" fmla="*/ 198 h 236"/>
                <a:gd name="T10" fmla="*/ 185 w 185"/>
                <a:gd name="T11" fmla="*/ 0 h 236"/>
                <a:gd name="T12" fmla="*/ 0 w 185"/>
                <a:gd name="T13" fmla="*/ 0 h 236"/>
              </a:gdLst>
              <a:ahLst/>
              <a:cxnLst>
                <a:cxn ang="0">
                  <a:pos x="T0" y="T1"/>
                </a:cxn>
                <a:cxn ang="0">
                  <a:pos x="T2" y="T3"/>
                </a:cxn>
                <a:cxn ang="0">
                  <a:pos x="T4" y="T5"/>
                </a:cxn>
                <a:cxn ang="0">
                  <a:pos x="T6" y="T7"/>
                </a:cxn>
                <a:cxn ang="0">
                  <a:pos x="T8" y="T9"/>
                </a:cxn>
                <a:cxn ang="0">
                  <a:pos x="T10" y="T11"/>
                </a:cxn>
                <a:cxn ang="0">
                  <a:pos x="T12" y="T13"/>
                </a:cxn>
              </a:cxnLst>
              <a:rect l="0" t="0" r="r" b="b"/>
              <a:pathLst>
                <a:path w="185" h="236">
                  <a:moveTo>
                    <a:pt x="0" y="0"/>
                  </a:moveTo>
                  <a:cubicBezTo>
                    <a:pt x="26" y="201"/>
                    <a:pt x="26" y="201"/>
                    <a:pt x="26" y="201"/>
                  </a:cubicBezTo>
                  <a:cubicBezTo>
                    <a:pt x="26" y="201"/>
                    <a:pt x="26" y="201"/>
                    <a:pt x="26" y="201"/>
                  </a:cubicBezTo>
                  <a:cubicBezTo>
                    <a:pt x="29" y="220"/>
                    <a:pt x="57" y="236"/>
                    <a:pt x="92" y="236"/>
                  </a:cubicBezTo>
                  <a:cubicBezTo>
                    <a:pt x="129" y="236"/>
                    <a:pt x="159" y="219"/>
                    <a:pt x="159" y="198"/>
                  </a:cubicBezTo>
                  <a:cubicBezTo>
                    <a:pt x="185" y="0"/>
                    <a:pt x="185" y="0"/>
                    <a:pt x="185" y="0"/>
                  </a:cubicBezTo>
                  <a:lnTo>
                    <a:pt x="0" y="0"/>
                  </a:lnTo>
                  <a:close/>
                </a:path>
              </a:pathLst>
            </a:custGeom>
            <a:solidFill>
              <a:srgbClr val="347EE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ïṥľîdè"/>
            <p:cNvSpPr/>
            <p:nvPr/>
          </p:nvSpPr>
          <p:spPr bwMode="auto">
            <a:xfrm>
              <a:off x="4596607" y="2247900"/>
              <a:ext cx="698500" cy="876300"/>
            </a:xfrm>
            <a:custGeom>
              <a:avLst/>
              <a:gdLst>
                <a:gd name="T0" fmla="*/ 185 w 185"/>
                <a:gd name="T1" fmla="*/ 0 h 232"/>
                <a:gd name="T2" fmla="*/ 159 w 185"/>
                <a:gd name="T3" fmla="*/ 198 h 232"/>
                <a:gd name="T4" fmla="*/ 120 w 185"/>
                <a:gd name="T5" fmla="*/ 232 h 232"/>
                <a:gd name="T6" fmla="*/ 126 w 185"/>
                <a:gd name="T7" fmla="*/ 217 h 232"/>
                <a:gd name="T8" fmla="*/ 151 w 185"/>
                <a:gd name="T9" fmla="*/ 19 h 232"/>
                <a:gd name="T10" fmla="*/ 3 w 185"/>
                <a:gd name="T11" fmla="*/ 19 h 232"/>
                <a:gd name="T12" fmla="*/ 0 w 185"/>
                <a:gd name="T13" fmla="*/ 0 h 232"/>
                <a:gd name="T14" fmla="*/ 185 w 185"/>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232">
                  <a:moveTo>
                    <a:pt x="185" y="0"/>
                  </a:moveTo>
                  <a:cubicBezTo>
                    <a:pt x="159" y="198"/>
                    <a:pt x="159" y="198"/>
                    <a:pt x="159" y="198"/>
                  </a:cubicBezTo>
                  <a:cubicBezTo>
                    <a:pt x="159" y="213"/>
                    <a:pt x="143" y="226"/>
                    <a:pt x="120" y="232"/>
                  </a:cubicBezTo>
                  <a:cubicBezTo>
                    <a:pt x="124" y="228"/>
                    <a:pt x="126" y="222"/>
                    <a:pt x="126" y="217"/>
                  </a:cubicBezTo>
                  <a:cubicBezTo>
                    <a:pt x="151" y="19"/>
                    <a:pt x="151" y="19"/>
                    <a:pt x="151" y="19"/>
                  </a:cubicBezTo>
                  <a:cubicBezTo>
                    <a:pt x="3" y="19"/>
                    <a:pt x="3" y="19"/>
                    <a:pt x="3" y="19"/>
                  </a:cubicBezTo>
                  <a:cubicBezTo>
                    <a:pt x="0" y="0"/>
                    <a:pt x="0" y="0"/>
                    <a:pt x="0" y="0"/>
                  </a:cubicBezTo>
                  <a:lnTo>
                    <a:pt x="185" y="0"/>
                  </a:lnTo>
                  <a:close/>
                </a:path>
              </a:pathLst>
            </a:custGeom>
            <a:solidFill>
              <a:srgbClr val="206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iṩ1iďé"/>
            <p:cNvSpPr/>
            <p:nvPr/>
          </p:nvSpPr>
          <p:spPr bwMode="auto">
            <a:xfrm>
              <a:off x="4596607" y="2047875"/>
              <a:ext cx="698500" cy="396875"/>
            </a:xfrm>
            <a:prstGeom prst="ellipse">
              <a:avLst/>
            </a:prstGeom>
            <a:solidFill>
              <a:srgbClr val="D0DC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4" name="ïṣľíďè"/>
            <p:cNvSpPr/>
            <p:nvPr/>
          </p:nvSpPr>
          <p:spPr bwMode="auto">
            <a:xfrm>
              <a:off x="4642644" y="2093913"/>
              <a:ext cx="606425" cy="304800"/>
            </a:xfrm>
            <a:prstGeom prst="ellipse">
              <a:avLst/>
            </a:prstGeom>
            <a:solidFill>
              <a:srgbClr val="272C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ïṧḷiḓe"/>
            <p:cNvSpPr/>
            <p:nvPr/>
          </p:nvSpPr>
          <p:spPr bwMode="auto">
            <a:xfrm>
              <a:off x="4642644" y="2093913"/>
              <a:ext cx="606425" cy="304800"/>
            </a:xfrm>
            <a:prstGeom prst="ellipse">
              <a:avLst/>
            </a:prstGeom>
            <a:solidFill>
              <a:srgbClr val="272C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6" name="ísḻiḑe"/>
            <p:cNvSpPr/>
            <p:nvPr/>
          </p:nvSpPr>
          <p:spPr bwMode="auto">
            <a:xfrm>
              <a:off x="5061744" y="2044700"/>
              <a:ext cx="44450" cy="136525"/>
            </a:xfrm>
            <a:custGeom>
              <a:avLst/>
              <a:gdLst>
                <a:gd name="T0" fmla="*/ 4 w 12"/>
                <a:gd name="T1" fmla="*/ 35 h 36"/>
                <a:gd name="T2" fmla="*/ 2 w 12"/>
                <a:gd name="T3" fmla="*/ 35 h 36"/>
                <a:gd name="T4" fmla="*/ 0 w 12"/>
                <a:gd name="T5" fmla="*/ 33 h 36"/>
                <a:gd name="T6" fmla="*/ 6 w 12"/>
                <a:gd name="T7" fmla="*/ 2 h 36"/>
                <a:gd name="T8" fmla="*/ 8 w 12"/>
                <a:gd name="T9" fmla="*/ 0 h 36"/>
                <a:gd name="T10" fmla="*/ 10 w 12"/>
                <a:gd name="T11" fmla="*/ 1 h 36"/>
                <a:gd name="T12" fmla="*/ 12 w 12"/>
                <a:gd name="T13" fmla="*/ 3 h 36"/>
                <a:gd name="T14" fmla="*/ 6 w 12"/>
                <a:gd name="T15" fmla="*/ 34 h 36"/>
                <a:gd name="T16" fmla="*/ 4 w 1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6">
                  <a:moveTo>
                    <a:pt x="4" y="35"/>
                  </a:moveTo>
                  <a:cubicBezTo>
                    <a:pt x="2" y="35"/>
                    <a:pt x="2" y="35"/>
                    <a:pt x="2" y="35"/>
                  </a:cubicBezTo>
                  <a:cubicBezTo>
                    <a:pt x="0" y="35"/>
                    <a:pt x="0" y="34"/>
                    <a:pt x="0" y="33"/>
                  </a:cubicBezTo>
                  <a:cubicBezTo>
                    <a:pt x="6" y="2"/>
                    <a:pt x="6" y="2"/>
                    <a:pt x="6" y="2"/>
                  </a:cubicBezTo>
                  <a:cubicBezTo>
                    <a:pt x="6" y="1"/>
                    <a:pt x="7" y="0"/>
                    <a:pt x="8" y="0"/>
                  </a:cubicBezTo>
                  <a:cubicBezTo>
                    <a:pt x="10" y="1"/>
                    <a:pt x="10" y="1"/>
                    <a:pt x="10" y="1"/>
                  </a:cubicBezTo>
                  <a:cubicBezTo>
                    <a:pt x="11" y="1"/>
                    <a:pt x="12" y="2"/>
                    <a:pt x="12" y="3"/>
                  </a:cubicBezTo>
                  <a:cubicBezTo>
                    <a:pt x="6" y="34"/>
                    <a:pt x="6" y="34"/>
                    <a:pt x="6" y="34"/>
                  </a:cubicBezTo>
                  <a:cubicBezTo>
                    <a:pt x="6" y="35"/>
                    <a:pt x="5" y="36"/>
                    <a:pt x="4" y="35"/>
                  </a:cubicBezTo>
                  <a:close/>
                </a:path>
              </a:pathLst>
            </a:custGeom>
            <a:solidFill>
              <a:srgbClr val="FD9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išľiďé"/>
            <p:cNvSpPr/>
            <p:nvPr/>
          </p:nvSpPr>
          <p:spPr bwMode="auto">
            <a:xfrm>
              <a:off x="4966494" y="2705100"/>
              <a:ext cx="79375" cy="57150"/>
            </a:xfrm>
            <a:custGeom>
              <a:avLst/>
              <a:gdLst>
                <a:gd name="T0" fmla="*/ 20 w 21"/>
                <a:gd name="T1" fmla="*/ 12 h 15"/>
                <a:gd name="T2" fmla="*/ 9 w 21"/>
                <a:gd name="T3" fmla="*/ 12 h 15"/>
                <a:gd name="T4" fmla="*/ 0 w 21"/>
                <a:gd name="T5" fmla="*/ 3 h 15"/>
                <a:gd name="T6" fmla="*/ 11 w 21"/>
                <a:gd name="T7" fmla="*/ 2 h 15"/>
                <a:gd name="T8" fmla="*/ 20 w 21"/>
                <a:gd name="T9" fmla="*/ 12 h 15"/>
              </a:gdLst>
              <a:ahLst/>
              <a:cxnLst>
                <a:cxn ang="0">
                  <a:pos x="T0" y="T1"/>
                </a:cxn>
                <a:cxn ang="0">
                  <a:pos x="T2" y="T3"/>
                </a:cxn>
                <a:cxn ang="0">
                  <a:pos x="T4" y="T5"/>
                </a:cxn>
                <a:cxn ang="0">
                  <a:pos x="T6" y="T7"/>
                </a:cxn>
                <a:cxn ang="0">
                  <a:pos x="T8" y="T9"/>
                </a:cxn>
              </a:cxnLst>
              <a:rect l="0" t="0" r="r" b="b"/>
              <a:pathLst>
                <a:path w="21" h="15">
                  <a:moveTo>
                    <a:pt x="20" y="12"/>
                  </a:moveTo>
                  <a:cubicBezTo>
                    <a:pt x="20" y="14"/>
                    <a:pt x="15" y="15"/>
                    <a:pt x="9" y="12"/>
                  </a:cubicBezTo>
                  <a:cubicBezTo>
                    <a:pt x="4" y="10"/>
                    <a:pt x="0" y="6"/>
                    <a:pt x="0" y="3"/>
                  </a:cubicBezTo>
                  <a:cubicBezTo>
                    <a:pt x="1" y="1"/>
                    <a:pt x="6" y="0"/>
                    <a:pt x="11" y="2"/>
                  </a:cubicBezTo>
                  <a:cubicBezTo>
                    <a:pt x="17" y="5"/>
                    <a:pt x="21" y="9"/>
                    <a:pt x="20" y="12"/>
                  </a:cubicBezTo>
                  <a:close/>
                </a:path>
              </a:pathLst>
            </a:custGeom>
            <a:solidFill>
              <a:srgbClr val="9A98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ïsḷíḓe"/>
            <p:cNvSpPr/>
            <p:nvPr/>
          </p:nvSpPr>
          <p:spPr bwMode="auto">
            <a:xfrm>
              <a:off x="4966494" y="1893888"/>
              <a:ext cx="234950" cy="855663"/>
            </a:xfrm>
            <a:custGeom>
              <a:avLst/>
              <a:gdLst>
                <a:gd name="T0" fmla="*/ 100 w 148"/>
                <a:gd name="T1" fmla="*/ 0 h 539"/>
                <a:gd name="T2" fmla="*/ 0 w 148"/>
                <a:gd name="T3" fmla="*/ 518 h 539"/>
                <a:gd name="T4" fmla="*/ 48 w 148"/>
                <a:gd name="T5" fmla="*/ 539 h 539"/>
                <a:gd name="T6" fmla="*/ 148 w 148"/>
                <a:gd name="T7" fmla="*/ 21 h 539"/>
                <a:gd name="T8" fmla="*/ 100 w 148"/>
                <a:gd name="T9" fmla="*/ 0 h 539"/>
              </a:gdLst>
              <a:ahLst/>
              <a:cxnLst>
                <a:cxn ang="0">
                  <a:pos x="T0" y="T1"/>
                </a:cxn>
                <a:cxn ang="0">
                  <a:pos x="T2" y="T3"/>
                </a:cxn>
                <a:cxn ang="0">
                  <a:pos x="T4" y="T5"/>
                </a:cxn>
                <a:cxn ang="0">
                  <a:pos x="T6" y="T7"/>
                </a:cxn>
                <a:cxn ang="0">
                  <a:pos x="T8" y="T9"/>
                </a:cxn>
              </a:cxnLst>
              <a:rect l="0" t="0" r="r" b="b"/>
              <a:pathLst>
                <a:path w="148" h="539">
                  <a:moveTo>
                    <a:pt x="100" y="0"/>
                  </a:moveTo>
                  <a:lnTo>
                    <a:pt x="0" y="518"/>
                  </a:lnTo>
                  <a:lnTo>
                    <a:pt x="48" y="539"/>
                  </a:lnTo>
                  <a:lnTo>
                    <a:pt x="148" y="21"/>
                  </a:lnTo>
                  <a:lnTo>
                    <a:pt x="100" y="0"/>
                  </a:ln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 name="îśļiḋé"/>
            <p:cNvSpPr/>
            <p:nvPr/>
          </p:nvSpPr>
          <p:spPr bwMode="auto">
            <a:xfrm>
              <a:off x="5122069" y="1882775"/>
              <a:ext cx="79375" cy="57150"/>
            </a:xfrm>
            <a:custGeom>
              <a:avLst/>
              <a:gdLst>
                <a:gd name="T0" fmla="*/ 21 w 21"/>
                <a:gd name="T1" fmla="*/ 12 h 15"/>
                <a:gd name="T2" fmla="*/ 10 w 21"/>
                <a:gd name="T3" fmla="*/ 13 h 15"/>
                <a:gd name="T4" fmla="*/ 1 w 21"/>
                <a:gd name="T5" fmla="*/ 3 h 15"/>
                <a:gd name="T6" fmla="*/ 12 w 21"/>
                <a:gd name="T7" fmla="*/ 3 h 15"/>
                <a:gd name="T8" fmla="*/ 21 w 21"/>
                <a:gd name="T9" fmla="*/ 12 h 15"/>
              </a:gdLst>
              <a:ahLst/>
              <a:cxnLst>
                <a:cxn ang="0">
                  <a:pos x="T0" y="T1"/>
                </a:cxn>
                <a:cxn ang="0">
                  <a:pos x="T2" y="T3"/>
                </a:cxn>
                <a:cxn ang="0">
                  <a:pos x="T4" y="T5"/>
                </a:cxn>
                <a:cxn ang="0">
                  <a:pos x="T6" y="T7"/>
                </a:cxn>
                <a:cxn ang="0">
                  <a:pos x="T8" y="T9"/>
                </a:cxn>
              </a:cxnLst>
              <a:rect l="0" t="0" r="r" b="b"/>
              <a:pathLst>
                <a:path w="21" h="15">
                  <a:moveTo>
                    <a:pt x="21" y="12"/>
                  </a:moveTo>
                  <a:cubicBezTo>
                    <a:pt x="20" y="14"/>
                    <a:pt x="15" y="15"/>
                    <a:pt x="10" y="13"/>
                  </a:cubicBezTo>
                  <a:cubicBezTo>
                    <a:pt x="4" y="10"/>
                    <a:pt x="0" y="6"/>
                    <a:pt x="1" y="3"/>
                  </a:cubicBezTo>
                  <a:cubicBezTo>
                    <a:pt x="1" y="1"/>
                    <a:pt x="6" y="0"/>
                    <a:pt x="12" y="3"/>
                  </a:cubicBezTo>
                  <a:cubicBezTo>
                    <a:pt x="17" y="5"/>
                    <a:pt x="21" y="9"/>
                    <a:pt x="21" y="12"/>
                  </a:cubicBezTo>
                  <a:close/>
                </a:path>
              </a:pathLst>
            </a:custGeom>
            <a:solidFill>
              <a:srgbClr val="205C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0" name="îŝ1íḍe"/>
            <p:cNvSpPr/>
            <p:nvPr/>
          </p:nvSpPr>
          <p:spPr bwMode="auto">
            <a:xfrm>
              <a:off x="4834732" y="1644650"/>
              <a:ext cx="173038" cy="1011238"/>
            </a:xfrm>
            <a:custGeom>
              <a:avLst/>
              <a:gdLst>
                <a:gd name="T0" fmla="*/ 46 w 46"/>
                <a:gd name="T1" fmla="*/ 19 h 268"/>
                <a:gd name="T2" fmla="*/ 46 w 46"/>
                <a:gd name="T3" fmla="*/ 26 h 268"/>
                <a:gd name="T4" fmla="*/ 46 w 46"/>
                <a:gd name="T5" fmla="*/ 29 h 268"/>
                <a:gd name="T6" fmla="*/ 46 w 46"/>
                <a:gd name="T7" fmla="*/ 39 h 268"/>
                <a:gd name="T8" fmla="*/ 45 w 46"/>
                <a:gd name="T9" fmla="*/ 41 h 268"/>
                <a:gd name="T10" fmla="*/ 45 w 46"/>
                <a:gd name="T11" fmla="*/ 51 h 268"/>
                <a:gd name="T12" fmla="*/ 45 w 46"/>
                <a:gd name="T13" fmla="*/ 54 h 268"/>
                <a:gd name="T14" fmla="*/ 45 w 46"/>
                <a:gd name="T15" fmla="*/ 63 h 268"/>
                <a:gd name="T16" fmla="*/ 45 w 46"/>
                <a:gd name="T17" fmla="*/ 66 h 268"/>
                <a:gd name="T18" fmla="*/ 45 w 46"/>
                <a:gd name="T19" fmla="*/ 75 h 268"/>
                <a:gd name="T20" fmla="*/ 45 w 46"/>
                <a:gd name="T21" fmla="*/ 78 h 268"/>
                <a:gd name="T22" fmla="*/ 44 w 46"/>
                <a:gd name="T23" fmla="*/ 88 h 268"/>
                <a:gd name="T24" fmla="*/ 44 w 46"/>
                <a:gd name="T25" fmla="*/ 90 h 268"/>
                <a:gd name="T26" fmla="*/ 44 w 46"/>
                <a:gd name="T27" fmla="*/ 100 h 268"/>
                <a:gd name="T28" fmla="*/ 44 w 46"/>
                <a:gd name="T29" fmla="*/ 103 h 268"/>
                <a:gd name="T30" fmla="*/ 44 w 46"/>
                <a:gd name="T31" fmla="*/ 112 h 268"/>
                <a:gd name="T32" fmla="*/ 44 w 46"/>
                <a:gd name="T33" fmla="*/ 115 h 268"/>
                <a:gd name="T34" fmla="*/ 43 w 46"/>
                <a:gd name="T35" fmla="*/ 124 h 268"/>
                <a:gd name="T36" fmla="*/ 43 w 46"/>
                <a:gd name="T37" fmla="*/ 127 h 268"/>
                <a:gd name="T38" fmla="*/ 43 w 46"/>
                <a:gd name="T39" fmla="*/ 137 h 268"/>
                <a:gd name="T40" fmla="*/ 43 w 46"/>
                <a:gd name="T41" fmla="*/ 139 h 268"/>
                <a:gd name="T42" fmla="*/ 43 w 46"/>
                <a:gd name="T43" fmla="*/ 149 h 268"/>
                <a:gd name="T44" fmla="*/ 43 w 46"/>
                <a:gd name="T45" fmla="*/ 152 h 268"/>
                <a:gd name="T46" fmla="*/ 43 w 46"/>
                <a:gd name="T47" fmla="*/ 161 h 268"/>
                <a:gd name="T48" fmla="*/ 42 w 46"/>
                <a:gd name="T49" fmla="*/ 164 h 268"/>
                <a:gd name="T50" fmla="*/ 42 w 46"/>
                <a:gd name="T51" fmla="*/ 174 h 268"/>
                <a:gd name="T52" fmla="*/ 42 w 46"/>
                <a:gd name="T53" fmla="*/ 176 h 268"/>
                <a:gd name="T54" fmla="*/ 42 w 46"/>
                <a:gd name="T55" fmla="*/ 186 h 268"/>
                <a:gd name="T56" fmla="*/ 42 w 46"/>
                <a:gd name="T57" fmla="*/ 189 h 268"/>
                <a:gd name="T58" fmla="*/ 42 w 46"/>
                <a:gd name="T59" fmla="*/ 198 h 268"/>
                <a:gd name="T60" fmla="*/ 42 w 46"/>
                <a:gd name="T61" fmla="*/ 201 h 268"/>
                <a:gd name="T62" fmla="*/ 41 w 46"/>
                <a:gd name="T63" fmla="*/ 211 h 268"/>
                <a:gd name="T64" fmla="*/ 41 w 46"/>
                <a:gd name="T65" fmla="*/ 213 h 268"/>
                <a:gd name="T66" fmla="*/ 40 w 46"/>
                <a:gd name="T67" fmla="*/ 252 h 268"/>
                <a:gd name="T68" fmla="*/ 27 w 46"/>
                <a:gd name="T69" fmla="*/ 265 h 268"/>
                <a:gd name="T70" fmla="*/ 7 w 46"/>
                <a:gd name="T71" fmla="*/ 256 h 268"/>
                <a:gd name="T72" fmla="*/ 0 w 46"/>
                <a:gd name="T73" fmla="*/ 243 h 268"/>
                <a:gd name="T74" fmla="*/ 7 w 46"/>
                <a:gd name="T75" fmla="*/ 14 h 268"/>
                <a:gd name="T76" fmla="*/ 18 w 46"/>
                <a:gd name="T77" fmla="*/ 1 h 268"/>
                <a:gd name="T78" fmla="*/ 38 w 46"/>
                <a:gd name="T79" fmla="*/ 5 h 268"/>
                <a:gd name="T80" fmla="*/ 46 w 46"/>
                <a:gd name="T81" fmla="*/ 1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268">
                  <a:moveTo>
                    <a:pt x="46" y="19"/>
                  </a:moveTo>
                  <a:cubicBezTo>
                    <a:pt x="46" y="26"/>
                    <a:pt x="46" y="26"/>
                    <a:pt x="46" y="26"/>
                  </a:cubicBezTo>
                  <a:cubicBezTo>
                    <a:pt x="46" y="29"/>
                    <a:pt x="46" y="29"/>
                    <a:pt x="46" y="29"/>
                  </a:cubicBezTo>
                  <a:cubicBezTo>
                    <a:pt x="46" y="39"/>
                    <a:pt x="46" y="39"/>
                    <a:pt x="46" y="39"/>
                  </a:cubicBezTo>
                  <a:cubicBezTo>
                    <a:pt x="45" y="41"/>
                    <a:pt x="45" y="41"/>
                    <a:pt x="45" y="41"/>
                  </a:cubicBezTo>
                  <a:cubicBezTo>
                    <a:pt x="45" y="51"/>
                    <a:pt x="45" y="51"/>
                    <a:pt x="45" y="51"/>
                  </a:cubicBezTo>
                  <a:cubicBezTo>
                    <a:pt x="45" y="54"/>
                    <a:pt x="45" y="54"/>
                    <a:pt x="45" y="54"/>
                  </a:cubicBezTo>
                  <a:cubicBezTo>
                    <a:pt x="45" y="63"/>
                    <a:pt x="45" y="63"/>
                    <a:pt x="45" y="63"/>
                  </a:cubicBezTo>
                  <a:cubicBezTo>
                    <a:pt x="45" y="66"/>
                    <a:pt x="45" y="66"/>
                    <a:pt x="45" y="66"/>
                  </a:cubicBezTo>
                  <a:cubicBezTo>
                    <a:pt x="45" y="75"/>
                    <a:pt x="45" y="75"/>
                    <a:pt x="45" y="75"/>
                  </a:cubicBezTo>
                  <a:cubicBezTo>
                    <a:pt x="45" y="78"/>
                    <a:pt x="45" y="78"/>
                    <a:pt x="45" y="78"/>
                  </a:cubicBezTo>
                  <a:cubicBezTo>
                    <a:pt x="44" y="88"/>
                    <a:pt x="44" y="88"/>
                    <a:pt x="44" y="88"/>
                  </a:cubicBezTo>
                  <a:cubicBezTo>
                    <a:pt x="44" y="90"/>
                    <a:pt x="44" y="90"/>
                    <a:pt x="44" y="90"/>
                  </a:cubicBezTo>
                  <a:cubicBezTo>
                    <a:pt x="44" y="100"/>
                    <a:pt x="44" y="100"/>
                    <a:pt x="44" y="100"/>
                  </a:cubicBezTo>
                  <a:cubicBezTo>
                    <a:pt x="44" y="103"/>
                    <a:pt x="44" y="103"/>
                    <a:pt x="44" y="103"/>
                  </a:cubicBezTo>
                  <a:cubicBezTo>
                    <a:pt x="44" y="112"/>
                    <a:pt x="44" y="112"/>
                    <a:pt x="44" y="112"/>
                  </a:cubicBezTo>
                  <a:cubicBezTo>
                    <a:pt x="44" y="115"/>
                    <a:pt x="44" y="115"/>
                    <a:pt x="44" y="115"/>
                  </a:cubicBezTo>
                  <a:cubicBezTo>
                    <a:pt x="43" y="124"/>
                    <a:pt x="43" y="124"/>
                    <a:pt x="43" y="124"/>
                  </a:cubicBezTo>
                  <a:cubicBezTo>
                    <a:pt x="43" y="127"/>
                    <a:pt x="43" y="127"/>
                    <a:pt x="43" y="127"/>
                  </a:cubicBezTo>
                  <a:cubicBezTo>
                    <a:pt x="43" y="137"/>
                    <a:pt x="43" y="137"/>
                    <a:pt x="43" y="137"/>
                  </a:cubicBezTo>
                  <a:cubicBezTo>
                    <a:pt x="43" y="139"/>
                    <a:pt x="43" y="139"/>
                    <a:pt x="43" y="139"/>
                  </a:cubicBezTo>
                  <a:cubicBezTo>
                    <a:pt x="43" y="149"/>
                    <a:pt x="43" y="149"/>
                    <a:pt x="43" y="149"/>
                  </a:cubicBezTo>
                  <a:cubicBezTo>
                    <a:pt x="43" y="152"/>
                    <a:pt x="43" y="152"/>
                    <a:pt x="43" y="152"/>
                  </a:cubicBezTo>
                  <a:cubicBezTo>
                    <a:pt x="43" y="161"/>
                    <a:pt x="43" y="161"/>
                    <a:pt x="43" y="161"/>
                  </a:cubicBezTo>
                  <a:cubicBezTo>
                    <a:pt x="42" y="164"/>
                    <a:pt x="42" y="164"/>
                    <a:pt x="42" y="164"/>
                  </a:cubicBezTo>
                  <a:cubicBezTo>
                    <a:pt x="42" y="174"/>
                    <a:pt x="42" y="174"/>
                    <a:pt x="42" y="174"/>
                  </a:cubicBezTo>
                  <a:cubicBezTo>
                    <a:pt x="42" y="176"/>
                    <a:pt x="42" y="176"/>
                    <a:pt x="42" y="176"/>
                  </a:cubicBezTo>
                  <a:cubicBezTo>
                    <a:pt x="42" y="186"/>
                    <a:pt x="42" y="186"/>
                    <a:pt x="42" y="186"/>
                  </a:cubicBezTo>
                  <a:cubicBezTo>
                    <a:pt x="42" y="189"/>
                    <a:pt x="42" y="189"/>
                    <a:pt x="42" y="189"/>
                  </a:cubicBezTo>
                  <a:cubicBezTo>
                    <a:pt x="42" y="198"/>
                    <a:pt x="42" y="198"/>
                    <a:pt x="42" y="198"/>
                  </a:cubicBezTo>
                  <a:cubicBezTo>
                    <a:pt x="42" y="201"/>
                    <a:pt x="42" y="201"/>
                    <a:pt x="42" y="201"/>
                  </a:cubicBezTo>
                  <a:cubicBezTo>
                    <a:pt x="41" y="211"/>
                    <a:pt x="41" y="211"/>
                    <a:pt x="41" y="211"/>
                  </a:cubicBezTo>
                  <a:cubicBezTo>
                    <a:pt x="41" y="213"/>
                    <a:pt x="41" y="213"/>
                    <a:pt x="41" y="213"/>
                  </a:cubicBezTo>
                  <a:cubicBezTo>
                    <a:pt x="40" y="252"/>
                    <a:pt x="40" y="252"/>
                    <a:pt x="40" y="252"/>
                  </a:cubicBezTo>
                  <a:cubicBezTo>
                    <a:pt x="40" y="261"/>
                    <a:pt x="34" y="268"/>
                    <a:pt x="27" y="265"/>
                  </a:cubicBezTo>
                  <a:cubicBezTo>
                    <a:pt x="7" y="256"/>
                    <a:pt x="7" y="256"/>
                    <a:pt x="7" y="256"/>
                  </a:cubicBezTo>
                  <a:cubicBezTo>
                    <a:pt x="2" y="254"/>
                    <a:pt x="0" y="249"/>
                    <a:pt x="0" y="243"/>
                  </a:cubicBezTo>
                  <a:cubicBezTo>
                    <a:pt x="7" y="14"/>
                    <a:pt x="7" y="14"/>
                    <a:pt x="7" y="14"/>
                  </a:cubicBezTo>
                  <a:cubicBezTo>
                    <a:pt x="7" y="6"/>
                    <a:pt x="13" y="0"/>
                    <a:pt x="18" y="1"/>
                  </a:cubicBezTo>
                  <a:cubicBezTo>
                    <a:pt x="38" y="5"/>
                    <a:pt x="38" y="5"/>
                    <a:pt x="38" y="5"/>
                  </a:cubicBezTo>
                  <a:cubicBezTo>
                    <a:pt x="43" y="7"/>
                    <a:pt x="46" y="12"/>
                    <a:pt x="46" y="19"/>
                  </a:cubicBezTo>
                  <a:close/>
                </a:path>
              </a:pathLst>
            </a:custGeom>
            <a:solidFill>
              <a:srgbClr val="205C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îṥḷíḋê"/>
            <p:cNvSpPr/>
            <p:nvPr/>
          </p:nvSpPr>
          <p:spPr bwMode="auto">
            <a:xfrm>
              <a:off x="4971257" y="1735138"/>
              <a:ext cx="36513" cy="19050"/>
            </a:xfrm>
            <a:custGeom>
              <a:avLst/>
              <a:gdLst>
                <a:gd name="T0" fmla="*/ 10 w 10"/>
                <a:gd name="T1" fmla="*/ 2 h 5"/>
                <a:gd name="T2" fmla="*/ 10 w 10"/>
                <a:gd name="T3" fmla="*/ 5 h 5"/>
                <a:gd name="T4" fmla="*/ 10 w 10"/>
                <a:gd name="T5" fmla="*/ 5 h 5"/>
                <a:gd name="T6" fmla="*/ 1 w 10"/>
                <a:gd name="T7" fmla="*/ 3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10" y="5"/>
                    <a:pt x="10" y="5"/>
                    <a:pt x="10" y="5"/>
                  </a:cubicBezTo>
                  <a:cubicBezTo>
                    <a:pt x="1" y="3"/>
                    <a:pt x="1" y="3"/>
                    <a:pt x="1" y="3"/>
                  </a:cubicBezTo>
                  <a:cubicBezTo>
                    <a:pt x="0" y="3"/>
                    <a:pt x="0" y="2"/>
                    <a:pt x="0" y="1"/>
                  </a:cubicBezTo>
                  <a:cubicBezTo>
                    <a:pt x="0" y="0"/>
                    <a:pt x="1"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 name="îšḻide"/>
            <p:cNvSpPr/>
            <p:nvPr/>
          </p:nvSpPr>
          <p:spPr bwMode="auto">
            <a:xfrm>
              <a:off x="4971257" y="1781175"/>
              <a:ext cx="36513" cy="19050"/>
            </a:xfrm>
            <a:custGeom>
              <a:avLst/>
              <a:gdLst>
                <a:gd name="T0" fmla="*/ 10 w 10"/>
                <a:gd name="T1" fmla="*/ 3 h 5"/>
                <a:gd name="T2" fmla="*/ 9 w 10"/>
                <a:gd name="T3" fmla="*/ 5 h 5"/>
                <a:gd name="T4" fmla="*/ 9 w 10"/>
                <a:gd name="T5" fmla="*/ 5 h 5"/>
                <a:gd name="T6" fmla="*/ 0 w 10"/>
                <a:gd name="T7" fmla="*/ 3 h 5"/>
                <a:gd name="T8" fmla="*/ 0 w 10"/>
                <a:gd name="T9" fmla="*/ 1 h 5"/>
                <a:gd name="T10" fmla="*/ 1 w 10"/>
                <a:gd name="T11" fmla="*/ 0 h 5"/>
                <a:gd name="T12" fmla="*/ 10 w 10"/>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3"/>
                  </a:moveTo>
                  <a:cubicBezTo>
                    <a:pt x="9" y="5"/>
                    <a:pt x="9" y="5"/>
                    <a:pt x="9" y="5"/>
                  </a:cubicBezTo>
                  <a:cubicBezTo>
                    <a:pt x="9" y="5"/>
                    <a:pt x="9" y="5"/>
                    <a:pt x="9" y="5"/>
                  </a:cubicBezTo>
                  <a:cubicBezTo>
                    <a:pt x="0" y="3"/>
                    <a:pt x="0" y="3"/>
                    <a:pt x="0" y="3"/>
                  </a:cubicBezTo>
                  <a:cubicBezTo>
                    <a:pt x="0" y="3"/>
                    <a:pt x="0" y="2"/>
                    <a:pt x="0" y="1"/>
                  </a:cubicBezTo>
                  <a:cubicBezTo>
                    <a:pt x="0" y="1"/>
                    <a:pt x="0" y="0"/>
                    <a:pt x="1" y="0"/>
                  </a:cubicBez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išḷîḍé"/>
            <p:cNvSpPr/>
            <p:nvPr/>
          </p:nvSpPr>
          <p:spPr bwMode="auto">
            <a:xfrm>
              <a:off x="4966494" y="1830388"/>
              <a:ext cx="38100" cy="17463"/>
            </a:xfrm>
            <a:custGeom>
              <a:avLst/>
              <a:gdLst>
                <a:gd name="T0" fmla="*/ 10 w 10"/>
                <a:gd name="T1" fmla="*/ 2 h 5"/>
                <a:gd name="T2" fmla="*/ 10 w 10"/>
                <a:gd name="T3" fmla="*/ 5 h 5"/>
                <a:gd name="T4" fmla="*/ 10 w 10"/>
                <a:gd name="T5" fmla="*/ 5 h 5"/>
                <a:gd name="T6" fmla="*/ 1 w 10"/>
                <a:gd name="T7" fmla="*/ 2 h 5"/>
                <a:gd name="T8" fmla="*/ 0 w 10"/>
                <a:gd name="T9" fmla="*/ 1 h 5"/>
                <a:gd name="T10" fmla="*/ 2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10" y="5"/>
                    <a:pt x="10" y="5"/>
                    <a:pt x="10" y="5"/>
                  </a:cubicBezTo>
                  <a:cubicBezTo>
                    <a:pt x="1" y="2"/>
                    <a:pt x="1" y="2"/>
                    <a:pt x="1" y="2"/>
                  </a:cubicBezTo>
                  <a:cubicBezTo>
                    <a:pt x="1" y="2"/>
                    <a:pt x="0" y="2"/>
                    <a:pt x="0" y="1"/>
                  </a:cubicBezTo>
                  <a:cubicBezTo>
                    <a:pt x="0" y="0"/>
                    <a:pt x="1" y="0"/>
                    <a:pt x="2"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 name="îṩ1ïḓè"/>
            <p:cNvSpPr/>
            <p:nvPr/>
          </p:nvSpPr>
          <p:spPr bwMode="auto">
            <a:xfrm>
              <a:off x="4966494" y="1874838"/>
              <a:ext cx="38100" cy="19050"/>
            </a:xfrm>
            <a:custGeom>
              <a:avLst/>
              <a:gdLst>
                <a:gd name="T0" fmla="*/ 10 w 10"/>
                <a:gd name="T1" fmla="*/ 2 h 5"/>
                <a:gd name="T2" fmla="*/ 10 w 10"/>
                <a:gd name="T3" fmla="*/ 5 h 5"/>
                <a:gd name="T4" fmla="*/ 10 w 10"/>
                <a:gd name="T5" fmla="*/ 5 h 5"/>
                <a:gd name="T6" fmla="*/ 1 w 10"/>
                <a:gd name="T7" fmla="*/ 2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10" y="5"/>
                    <a:pt x="10" y="5"/>
                    <a:pt x="10" y="5"/>
                  </a:cubicBezTo>
                  <a:cubicBezTo>
                    <a:pt x="1" y="2"/>
                    <a:pt x="1" y="2"/>
                    <a:pt x="1" y="2"/>
                  </a:cubicBezTo>
                  <a:cubicBezTo>
                    <a:pt x="0" y="2"/>
                    <a:pt x="0" y="2"/>
                    <a:pt x="0" y="1"/>
                  </a:cubicBezTo>
                  <a:cubicBezTo>
                    <a:pt x="0" y="0"/>
                    <a:pt x="1"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5" name="îSḻiḍê"/>
            <p:cNvSpPr/>
            <p:nvPr/>
          </p:nvSpPr>
          <p:spPr bwMode="auto">
            <a:xfrm>
              <a:off x="4966494" y="1920875"/>
              <a:ext cx="38100" cy="19050"/>
            </a:xfrm>
            <a:custGeom>
              <a:avLst/>
              <a:gdLst>
                <a:gd name="T0" fmla="*/ 10 w 10"/>
                <a:gd name="T1" fmla="*/ 2 h 5"/>
                <a:gd name="T2" fmla="*/ 10 w 10"/>
                <a:gd name="T3" fmla="*/ 5 h 5"/>
                <a:gd name="T4" fmla="*/ 9 w 10"/>
                <a:gd name="T5" fmla="*/ 5 h 5"/>
                <a:gd name="T6" fmla="*/ 1 w 10"/>
                <a:gd name="T7" fmla="*/ 3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9" y="5"/>
                    <a:pt x="9" y="5"/>
                    <a:pt x="9" y="5"/>
                  </a:cubicBezTo>
                  <a:cubicBezTo>
                    <a:pt x="1" y="3"/>
                    <a:pt x="1" y="3"/>
                    <a:pt x="1" y="3"/>
                  </a:cubicBezTo>
                  <a:cubicBezTo>
                    <a:pt x="0" y="3"/>
                    <a:pt x="0" y="2"/>
                    <a:pt x="0" y="1"/>
                  </a:cubicBezTo>
                  <a:cubicBezTo>
                    <a:pt x="0" y="0"/>
                    <a:pt x="0"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6" name="išľíḑè"/>
            <p:cNvSpPr/>
            <p:nvPr/>
          </p:nvSpPr>
          <p:spPr bwMode="auto">
            <a:xfrm>
              <a:off x="4963319" y="1965325"/>
              <a:ext cx="38100" cy="19050"/>
            </a:xfrm>
            <a:custGeom>
              <a:avLst/>
              <a:gdLst>
                <a:gd name="T0" fmla="*/ 10 w 10"/>
                <a:gd name="T1" fmla="*/ 3 h 5"/>
                <a:gd name="T2" fmla="*/ 10 w 10"/>
                <a:gd name="T3" fmla="*/ 5 h 5"/>
                <a:gd name="T4" fmla="*/ 10 w 10"/>
                <a:gd name="T5" fmla="*/ 5 h 5"/>
                <a:gd name="T6" fmla="*/ 1 w 10"/>
                <a:gd name="T7" fmla="*/ 3 h 5"/>
                <a:gd name="T8" fmla="*/ 0 w 10"/>
                <a:gd name="T9" fmla="*/ 1 h 5"/>
                <a:gd name="T10" fmla="*/ 2 w 10"/>
                <a:gd name="T11" fmla="*/ 0 h 5"/>
                <a:gd name="T12" fmla="*/ 10 w 10"/>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3"/>
                  </a:moveTo>
                  <a:cubicBezTo>
                    <a:pt x="10" y="5"/>
                    <a:pt x="10" y="5"/>
                    <a:pt x="10" y="5"/>
                  </a:cubicBezTo>
                  <a:cubicBezTo>
                    <a:pt x="10" y="5"/>
                    <a:pt x="10" y="5"/>
                    <a:pt x="10" y="5"/>
                  </a:cubicBezTo>
                  <a:cubicBezTo>
                    <a:pt x="1" y="3"/>
                    <a:pt x="1" y="3"/>
                    <a:pt x="1" y="3"/>
                  </a:cubicBezTo>
                  <a:cubicBezTo>
                    <a:pt x="1" y="3"/>
                    <a:pt x="0" y="2"/>
                    <a:pt x="0" y="1"/>
                  </a:cubicBezTo>
                  <a:cubicBezTo>
                    <a:pt x="1" y="1"/>
                    <a:pt x="1" y="0"/>
                    <a:pt x="2" y="0"/>
                  </a:cubicBez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ïṥḻïďê"/>
            <p:cNvSpPr/>
            <p:nvPr/>
          </p:nvSpPr>
          <p:spPr bwMode="auto">
            <a:xfrm>
              <a:off x="4963319" y="2014538"/>
              <a:ext cx="38100" cy="19050"/>
            </a:xfrm>
            <a:custGeom>
              <a:avLst/>
              <a:gdLst>
                <a:gd name="T0" fmla="*/ 10 w 10"/>
                <a:gd name="T1" fmla="*/ 2 h 5"/>
                <a:gd name="T2" fmla="*/ 10 w 10"/>
                <a:gd name="T3" fmla="*/ 5 h 5"/>
                <a:gd name="T4" fmla="*/ 10 w 10"/>
                <a:gd name="T5" fmla="*/ 5 h 5"/>
                <a:gd name="T6" fmla="*/ 1 w 10"/>
                <a:gd name="T7" fmla="*/ 2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10" y="5"/>
                    <a:pt x="10" y="5"/>
                    <a:pt x="10" y="5"/>
                  </a:cubicBezTo>
                  <a:cubicBezTo>
                    <a:pt x="1" y="2"/>
                    <a:pt x="1" y="2"/>
                    <a:pt x="1" y="2"/>
                  </a:cubicBezTo>
                  <a:cubicBezTo>
                    <a:pt x="0" y="2"/>
                    <a:pt x="0" y="2"/>
                    <a:pt x="0" y="1"/>
                  </a:cubicBezTo>
                  <a:cubicBezTo>
                    <a:pt x="0" y="0"/>
                    <a:pt x="1"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8" name="iṩ1îdè"/>
            <p:cNvSpPr/>
            <p:nvPr/>
          </p:nvSpPr>
          <p:spPr bwMode="auto">
            <a:xfrm>
              <a:off x="4963319" y="2060575"/>
              <a:ext cx="38100" cy="17463"/>
            </a:xfrm>
            <a:custGeom>
              <a:avLst/>
              <a:gdLst>
                <a:gd name="T0" fmla="*/ 10 w 10"/>
                <a:gd name="T1" fmla="*/ 2 h 5"/>
                <a:gd name="T2" fmla="*/ 10 w 10"/>
                <a:gd name="T3" fmla="*/ 5 h 5"/>
                <a:gd name="T4" fmla="*/ 9 w 10"/>
                <a:gd name="T5" fmla="*/ 5 h 5"/>
                <a:gd name="T6" fmla="*/ 1 w 10"/>
                <a:gd name="T7" fmla="*/ 3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9" y="5"/>
                    <a:pt x="9" y="5"/>
                    <a:pt x="9" y="5"/>
                  </a:cubicBezTo>
                  <a:cubicBezTo>
                    <a:pt x="1" y="3"/>
                    <a:pt x="1" y="3"/>
                    <a:pt x="1" y="3"/>
                  </a:cubicBezTo>
                  <a:cubicBezTo>
                    <a:pt x="0" y="2"/>
                    <a:pt x="0" y="2"/>
                    <a:pt x="0" y="1"/>
                  </a:cubicBezTo>
                  <a:cubicBezTo>
                    <a:pt x="0" y="0"/>
                    <a:pt x="0"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 name="ïşlíḑê"/>
            <p:cNvSpPr/>
            <p:nvPr/>
          </p:nvSpPr>
          <p:spPr bwMode="auto">
            <a:xfrm>
              <a:off x="4958557" y="2105025"/>
              <a:ext cx="38100" cy="19050"/>
            </a:xfrm>
            <a:custGeom>
              <a:avLst/>
              <a:gdLst>
                <a:gd name="T0" fmla="*/ 10 w 10"/>
                <a:gd name="T1" fmla="*/ 2 h 5"/>
                <a:gd name="T2" fmla="*/ 10 w 10"/>
                <a:gd name="T3" fmla="*/ 5 h 5"/>
                <a:gd name="T4" fmla="*/ 10 w 10"/>
                <a:gd name="T5" fmla="*/ 5 h 5"/>
                <a:gd name="T6" fmla="*/ 1 w 10"/>
                <a:gd name="T7" fmla="*/ 3 h 5"/>
                <a:gd name="T8" fmla="*/ 1 w 10"/>
                <a:gd name="T9" fmla="*/ 1 h 5"/>
                <a:gd name="T10" fmla="*/ 2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10" y="5"/>
                    <a:pt x="10" y="5"/>
                    <a:pt x="10" y="5"/>
                  </a:cubicBezTo>
                  <a:cubicBezTo>
                    <a:pt x="1" y="3"/>
                    <a:pt x="1" y="3"/>
                    <a:pt x="1" y="3"/>
                  </a:cubicBezTo>
                  <a:cubicBezTo>
                    <a:pt x="1" y="3"/>
                    <a:pt x="0" y="2"/>
                    <a:pt x="1" y="1"/>
                  </a:cubicBezTo>
                  <a:cubicBezTo>
                    <a:pt x="1" y="0"/>
                    <a:pt x="1" y="0"/>
                    <a:pt x="2"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0" name="iŝḷíḓe"/>
            <p:cNvSpPr/>
            <p:nvPr/>
          </p:nvSpPr>
          <p:spPr bwMode="auto">
            <a:xfrm>
              <a:off x="4958557" y="2151063"/>
              <a:ext cx="38100" cy="17463"/>
            </a:xfrm>
            <a:custGeom>
              <a:avLst/>
              <a:gdLst>
                <a:gd name="T0" fmla="*/ 10 w 10"/>
                <a:gd name="T1" fmla="*/ 3 h 5"/>
                <a:gd name="T2" fmla="*/ 10 w 10"/>
                <a:gd name="T3" fmla="*/ 5 h 5"/>
                <a:gd name="T4" fmla="*/ 10 w 10"/>
                <a:gd name="T5" fmla="*/ 5 h 5"/>
                <a:gd name="T6" fmla="*/ 1 w 10"/>
                <a:gd name="T7" fmla="*/ 3 h 5"/>
                <a:gd name="T8" fmla="*/ 0 w 10"/>
                <a:gd name="T9" fmla="*/ 1 h 5"/>
                <a:gd name="T10" fmla="*/ 1 w 10"/>
                <a:gd name="T11" fmla="*/ 0 h 5"/>
                <a:gd name="T12" fmla="*/ 10 w 10"/>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3"/>
                  </a:moveTo>
                  <a:cubicBezTo>
                    <a:pt x="10" y="5"/>
                    <a:pt x="10" y="5"/>
                    <a:pt x="10" y="5"/>
                  </a:cubicBezTo>
                  <a:cubicBezTo>
                    <a:pt x="10" y="5"/>
                    <a:pt x="10" y="5"/>
                    <a:pt x="10" y="5"/>
                  </a:cubicBezTo>
                  <a:cubicBezTo>
                    <a:pt x="1" y="3"/>
                    <a:pt x="1" y="3"/>
                    <a:pt x="1" y="3"/>
                  </a:cubicBezTo>
                  <a:cubicBezTo>
                    <a:pt x="1" y="3"/>
                    <a:pt x="0" y="2"/>
                    <a:pt x="0" y="1"/>
                  </a:cubicBezTo>
                  <a:cubicBezTo>
                    <a:pt x="0" y="1"/>
                    <a:pt x="1" y="0"/>
                    <a:pt x="1" y="0"/>
                  </a:cubicBez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1" name="ïśľiďè"/>
            <p:cNvSpPr/>
            <p:nvPr/>
          </p:nvSpPr>
          <p:spPr bwMode="auto">
            <a:xfrm>
              <a:off x="4958557" y="2198688"/>
              <a:ext cx="38100" cy="19050"/>
            </a:xfrm>
            <a:custGeom>
              <a:avLst/>
              <a:gdLst>
                <a:gd name="T0" fmla="*/ 10 w 10"/>
                <a:gd name="T1" fmla="*/ 2 h 5"/>
                <a:gd name="T2" fmla="*/ 10 w 10"/>
                <a:gd name="T3" fmla="*/ 5 h 5"/>
                <a:gd name="T4" fmla="*/ 10 w 10"/>
                <a:gd name="T5" fmla="*/ 5 h 5"/>
                <a:gd name="T6" fmla="*/ 1 w 10"/>
                <a:gd name="T7" fmla="*/ 2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10" y="5"/>
                    <a:pt x="10" y="5"/>
                    <a:pt x="10" y="5"/>
                  </a:cubicBezTo>
                  <a:cubicBezTo>
                    <a:pt x="1" y="2"/>
                    <a:pt x="1" y="2"/>
                    <a:pt x="1" y="2"/>
                  </a:cubicBezTo>
                  <a:cubicBezTo>
                    <a:pt x="0" y="2"/>
                    <a:pt x="0" y="2"/>
                    <a:pt x="0" y="1"/>
                  </a:cubicBezTo>
                  <a:cubicBezTo>
                    <a:pt x="0" y="0"/>
                    <a:pt x="1"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2" name="îṧlíďê"/>
            <p:cNvSpPr/>
            <p:nvPr/>
          </p:nvSpPr>
          <p:spPr bwMode="auto">
            <a:xfrm>
              <a:off x="4958557" y="2244725"/>
              <a:ext cx="38100" cy="19050"/>
            </a:xfrm>
            <a:custGeom>
              <a:avLst/>
              <a:gdLst>
                <a:gd name="T0" fmla="*/ 10 w 10"/>
                <a:gd name="T1" fmla="*/ 2 h 5"/>
                <a:gd name="T2" fmla="*/ 9 w 10"/>
                <a:gd name="T3" fmla="*/ 5 h 5"/>
                <a:gd name="T4" fmla="*/ 9 w 10"/>
                <a:gd name="T5" fmla="*/ 5 h 5"/>
                <a:gd name="T6" fmla="*/ 9 w 10"/>
                <a:gd name="T7" fmla="*/ 5 h 5"/>
                <a:gd name="T8" fmla="*/ 0 w 10"/>
                <a:gd name="T9" fmla="*/ 3 h 5"/>
                <a:gd name="T10" fmla="*/ 0 w 10"/>
                <a:gd name="T11" fmla="*/ 1 h 5"/>
                <a:gd name="T12" fmla="*/ 1 w 10"/>
                <a:gd name="T13" fmla="*/ 0 h 5"/>
                <a:gd name="T14" fmla="*/ 10 w 10"/>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10" y="2"/>
                  </a:moveTo>
                  <a:cubicBezTo>
                    <a:pt x="9" y="5"/>
                    <a:pt x="9" y="5"/>
                    <a:pt x="9" y="5"/>
                  </a:cubicBezTo>
                  <a:cubicBezTo>
                    <a:pt x="9" y="5"/>
                    <a:pt x="9" y="5"/>
                    <a:pt x="9" y="5"/>
                  </a:cubicBezTo>
                  <a:cubicBezTo>
                    <a:pt x="9" y="5"/>
                    <a:pt x="9" y="5"/>
                    <a:pt x="9" y="5"/>
                  </a:cubicBezTo>
                  <a:cubicBezTo>
                    <a:pt x="0" y="3"/>
                    <a:pt x="0" y="3"/>
                    <a:pt x="0" y="3"/>
                  </a:cubicBezTo>
                  <a:cubicBezTo>
                    <a:pt x="0" y="3"/>
                    <a:pt x="0" y="2"/>
                    <a:pt x="0" y="1"/>
                  </a:cubicBezTo>
                  <a:cubicBezTo>
                    <a:pt x="0" y="0"/>
                    <a:pt x="0"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ïşļiḓe"/>
            <p:cNvSpPr/>
            <p:nvPr/>
          </p:nvSpPr>
          <p:spPr bwMode="auto">
            <a:xfrm>
              <a:off x="4955382" y="2289175"/>
              <a:ext cx="38100" cy="19050"/>
            </a:xfrm>
            <a:custGeom>
              <a:avLst/>
              <a:gdLst>
                <a:gd name="T0" fmla="*/ 10 w 10"/>
                <a:gd name="T1" fmla="*/ 3 h 5"/>
                <a:gd name="T2" fmla="*/ 10 w 10"/>
                <a:gd name="T3" fmla="*/ 5 h 5"/>
                <a:gd name="T4" fmla="*/ 10 w 10"/>
                <a:gd name="T5" fmla="*/ 5 h 5"/>
                <a:gd name="T6" fmla="*/ 10 w 10"/>
                <a:gd name="T7" fmla="*/ 5 h 5"/>
                <a:gd name="T8" fmla="*/ 1 w 10"/>
                <a:gd name="T9" fmla="*/ 3 h 5"/>
                <a:gd name="T10" fmla="*/ 0 w 10"/>
                <a:gd name="T11" fmla="*/ 1 h 5"/>
                <a:gd name="T12" fmla="*/ 1 w 10"/>
                <a:gd name="T13" fmla="*/ 0 h 5"/>
                <a:gd name="T14" fmla="*/ 10 w 10"/>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10" y="3"/>
                  </a:moveTo>
                  <a:cubicBezTo>
                    <a:pt x="10" y="5"/>
                    <a:pt x="10" y="5"/>
                    <a:pt x="10" y="5"/>
                  </a:cubicBezTo>
                  <a:cubicBezTo>
                    <a:pt x="10" y="5"/>
                    <a:pt x="10" y="5"/>
                    <a:pt x="10" y="5"/>
                  </a:cubicBezTo>
                  <a:cubicBezTo>
                    <a:pt x="10" y="5"/>
                    <a:pt x="10" y="5"/>
                    <a:pt x="10" y="5"/>
                  </a:cubicBezTo>
                  <a:cubicBezTo>
                    <a:pt x="1" y="3"/>
                    <a:pt x="1" y="3"/>
                    <a:pt x="1" y="3"/>
                  </a:cubicBezTo>
                  <a:cubicBezTo>
                    <a:pt x="1" y="3"/>
                    <a:pt x="0" y="2"/>
                    <a:pt x="0" y="1"/>
                  </a:cubicBezTo>
                  <a:cubicBezTo>
                    <a:pt x="0" y="1"/>
                    <a:pt x="1" y="0"/>
                    <a:pt x="1" y="0"/>
                  </a:cubicBez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4" name="íşḻîḋè"/>
            <p:cNvSpPr/>
            <p:nvPr/>
          </p:nvSpPr>
          <p:spPr bwMode="auto">
            <a:xfrm>
              <a:off x="4955382" y="2338388"/>
              <a:ext cx="38100" cy="19050"/>
            </a:xfrm>
            <a:custGeom>
              <a:avLst/>
              <a:gdLst>
                <a:gd name="T0" fmla="*/ 10 w 10"/>
                <a:gd name="T1" fmla="*/ 2 h 5"/>
                <a:gd name="T2" fmla="*/ 10 w 10"/>
                <a:gd name="T3" fmla="*/ 5 h 5"/>
                <a:gd name="T4" fmla="*/ 10 w 10"/>
                <a:gd name="T5" fmla="*/ 5 h 5"/>
                <a:gd name="T6" fmla="*/ 1 w 10"/>
                <a:gd name="T7" fmla="*/ 2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10" y="5"/>
                    <a:pt x="10" y="5"/>
                    <a:pt x="10" y="5"/>
                  </a:cubicBezTo>
                  <a:cubicBezTo>
                    <a:pt x="1" y="2"/>
                    <a:pt x="1" y="2"/>
                    <a:pt x="1" y="2"/>
                  </a:cubicBezTo>
                  <a:cubicBezTo>
                    <a:pt x="0" y="2"/>
                    <a:pt x="0" y="2"/>
                    <a:pt x="0" y="1"/>
                  </a:cubicBezTo>
                  <a:cubicBezTo>
                    <a:pt x="0" y="0"/>
                    <a:pt x="1"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îṧlîḋê"/>
            <p:cNvSpPr/>
            <p:nvPr/>
          </p:nvSpPr>
          <p:spPr bwMode="auto">
            <a:xfrm>
              <a:off x="4955382" y="2384425"/>
              <a:ext cx="38100" cy="19050"/>
            </a:xfrm>
            <a:custGeom>
              <a:avLst/>
              <a:gdLst>
                <a:gd name="T0" fmla="*/ 10 w 10"/>
                <a:gd name="T1" fmla="*/ 2 h 5"/>
                <a:gd name="T2" fmla="*/ 10 w 10"/>
                <a:gd name="T3" fmla="*/ 5 h 5"/>
                <a:gd name="T4" fmla="*/ 9 w 10"/>
                <a:gd name="T5" fmla="*/ 5 h 5"/>
                <a:gd name="T6" fmla="*/ 1 w 10"/>
                <a:gd name="T7" fmla="*/ 3 h 5"/>
                <a:gd name="T8" fmla="*/ 0 w 10"/>
                <a:gd name="T9" fmla="*/ 1 h 5"/>
                <a:gd name="T10" fmla="*/ 1 w 10"/>
                <a:gd name="T11" fmla="*/ 0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cubicBezTo>
                    <a:pt x="10" y="5"/>
                    <a:pt x="10" y="5"/>
                    <a:pt x="10" y="5"/>
                  </a:cubicBezTo>
                  <a:cubicBezTo>
                    <a:pt x="9" y="5"/>
                    <a:pt x="9" y="5"/>
                    <a:pt x="9" y="5"/>
                  </a:cubicBezTo>
                  <a:cubicBezTo>
                    <a:pt x="1" y="3"/>
                    <a:pt x="1" y="3"/>
                    <a:pt x="1" y="3"/>
                  </a:cubicBezTo>
                  <a:cubicBezTo>
                    <a:pt x="0" y="3"/>
                    <a:pt x="0" y="2"/>
                    <a:pt x="0" y="1"/>
                  </a:cubicBezTo>
                  <a:cubicBezTo>
                    <a:pt x="0" y="0"/>
                    <a:pt x="0" y="0"/>
                    <a:pt x="1" y="0"/>
                  </a:cubicBez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6" name="îṥḷîḓé"/>
            <p:cNvSpPr/>
            <p:nvPr/>
          </p:nvSpPr>
          <p:spPr bwMode="auto">
            <a:xfrm>
              <a:off x="4952207" y="2428875"/>
              <a:ext cx="38100" cy="19050"/>
            </a:xfrm>
            <a:custGeom>
              <a:avLst/>
              <a:gdLst>
                <a:gd name="T0" fmla="*/ 10 w 10"/>
                <a:gd name="T1" fmla="*/ 3 h 5"/>
                <a:gd name="T2" fmla="*/ 10 w 10"/>
                <a:gd name="T3" fmla="*/ 5 h 5"/>
                <a:gd name="T4" fmla="*/ 10 w 10"/>
                <a:gd name="T5" fmla="*/ 5 h 5"/>
                <a:gd name="T6" fmla="*/ 1 w 10"/>
                <a:gd name="T7" fmla="*/ 3 h 5"/>
                <a:gd name="T8" fmla="*/ 0 w 10"/>
                <a:gd name="T9" fmla="*/ 1 h 5"/>
                <a:gd name="T10" fmla="*/ 2 w 10"/>
                <a:gd name="T11" fmla="*/ 0 h 5"/>
                <a:gd name="T12" fmla="*/ 10 w 10"/>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3"/>
                  </a:moveTo>
                  <a:cubicBezTo>
                    <a:pt x="10" y="5"/>
                    <a:pt x="10" y="5"/>
                    <a:pt x="10" y="5"/>
                  </a:cubicBezTo>
                  <a:cubicBezTo>
                    <a:pt x="10" y="5"/>
                    <a:pt x="10" y="5"/>
                    <a:pt x="10" y="5"/>
                  </a:cubicBezTo>
                  <a:cubicBezTo>
                    <a:pt x="1" y="3"/>
                    <a:pt x="1" y="3"/>
                    <a:pt x="1" y="3"/>
                  </a:cubicBezTo>
                  <a:cubicBezTo>
                    <a:pt x="1" y="3"/>
                    <a:pt x="0" y="2"/>
                    <a:pt x="0" y="1"/>
                  </a:cubicBezTo>
                  <a:cubicBezTo>
                    <a:pt x="1" y="1"/>
                    <a:pt x="1" y="0"/>
                    <a:pt x="2" y="0"/>
                  </a:cubicBez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íSļïdè"/>
            <p:cNvSpPr/>
            <p:nvPr/>
          </p:nvSpPr>
          <p:spPr bwMode="auto">
            <a:xfrm>
              <a:off x="3612357" y="2395538"/>
              <a:ext cx="573088" cy="427038"/>
            </a:xfrm>
            <a:custGeom>
              <a:avLst/>
              <a:gdLst>
                <a:gd name="T0" fmla="*/ 144 w 152"/>
                <a:gd name="T1" fmla="*/ 2 h 113"/>
                <a:gd name="T2" fmla="*/ 0 w 152"/>
                <a:gd name="T3" fmla="*/ 85 h 113"/>
                <a:gd name="T4" fmla="*/ 49 w 152"/>
                <a:gd name="T5" fmla="*/ 113 h 113"/>
                <a:gd name="T6" fmla="*/ 152 w 152"/>
                <a:gd name="T7" fmla="*/ 29 h 113"/>
                <a:gd name="T8" fmla="*/ 152 w 152"/>
                <a:gd name="T9" fmla="*/ 7 h 113"/>
                <a:gd name="T10" fmla="*/ 144 w 152"/>
                <a:gd name="T11" fmla="*/ 2 h 113"/>
              </a:gdLst>
              <a:ahLst/>
              <a:cxnLst>
                <a:cxn ang="0">
                  <a:pos x="T0" y="T1"/>
                </a:cxn>
                <a:cxn ang="0">
                  <a:pos x="T2" y="T3"/>
                </a:cxn>
                <a:cxn ang="0">
                  <a:pos x="T4" y="T5"/>
                </a:cxn>
                <a:cxn ang="0">
                  <a:pos x="T6" y="T7"/>
                </a:cxn>
                <a:cxn ang="0">
                  <a:pos x="T8" y="T9"/>
                </a:cxn>
                <a:cxn ang="0">
                  <a:pos x="T10" y="T11"/>
                </a:cxn>
              </a:cxnLst>
              <a:rect l="0" t="0" r="r" b="b"/>
              <a:pathLst>
                <a:path w="152" h="113">
                  <a:moveTo>
                    <a:pt x="144" y="2"/>
                  </a:moveTo>
                  <a:cubicBezTo>
                    <a:pt x="0" y="85"/>
                    <a:pt x="0" y="85"/>
                    <a:pt x="0" y="85"/>
                  </a:cubicBezTo>
                  <a:cubicBezTo>
                    <a:pt x="49" y="113"/>
                    <a:pt x="49" y="113"/>
                    <a:pt x="49" y="113"/>
                  </a:cubicBezTo>
                  <a:cubicBezTo>
                    <a:pt x="152" y="29"/>
                    <a:pt x="152" y="29"/>
                    <a:pt x="152" y="29"/>
                  </a:cubicBezTo>
                  <a:cubicBezTo>
                    <a:pt x="152" y="7"/>
                    <a:pt x="152" y="7"/>
                    <a:pt x="152" y="7"/>
                  </a:cubicBezTo>
                  <a:cubicBezTo>
                    <a:pt x="152" y="3"/>
                    <a:pt x="148" y="0"/>
                    <a:pt x="144" y="2"/>
                  </a:cubicBezTo>
                  <a:close/>
                </a:path>
              </a:pathLst>
            </a:custGeom>
            <a:solidFill>
              <a:srgbClr val="2875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8" name="iṣ1iḍé"/>
            <p:cNvSpPr/>
            <p:nvPr/>
          </p:nvSpPr>
          <p:spPr bwMode="auto">
            <a:xfrm>
              <a:off x="3612357" y="2433638"/>
              <a:ext cx="731838" cy="422275"/>
            </a:xfrm>
            <a:custGeom>
              <a:avLst/>
              <a:gdLst>
                <a:gd name="T0" fmla="*/ 0 w 461"/>
                <a:gd name="T1" fmla="*/ 195 h 266"/>
                <a:gd name="T2" fmla="*/ 340 w 461"/>
                <a:gd name="T3" fmla="*/ 0 h 266"/>
                <a:gd name="T4" fmla="*/ 461 w 461"/>
                <a:gd name="T5" fmla="*/ 71 h 266"/>
                <a:gd name="T6" fmla="*/ 124 w 461"/>
                <a:gd name="T7" fmla="*/ 266 h 266"/>
                <a:gd name="T8" fmla="*/ 0 w 461"/>
                <a:gd name="T9" fmla="*/ 195 h 266"/>
              </a:gdLst>
              <a:ahLst/>
              <a:cxnLst>
                <a:cxn ang="0">
                  <a:pos x="T0" y="T1"/>
                </a:cxn>
                <a:cxn ang="0">
                  <a:pos x="T2" y="T3"/>
                </a:cxn>
                <a:cxn ang="0">
                  <a:pos x="T4" y="T5"/>
                </a:cxn>
                <a:cxn ang="0">
                  <a:pos x="T6" y="T7"/>
                </a:cxn>
                <a:cxn ang="0">
                  <a:pos x="T8" y="T9"/>
                </a:cxn>
              </a:cxnLst>
              <a:rect l="0" t="0" r="r" b="b"/>
              <a:pathLst>
                <a:path w="461" h="266">
                  <a:moveTo>
                    <a:pt x="0" y="195"/>
                  </a:moveTo>
                  <a:lnTo>
                    <a:pt x="340" y="0"/>
                  </a:lnTo>
                  <a:lnTo>
                    <a:pt x="461" y="71"/>
                  </a:lnTo>
                  <a:lnTo>
                    <a:pt x="124" y="266"/>
                  </a:lnTo>
                  <a:lnTo>
                    <a:pt x="0" y="195"/>
                  </a:lnTo>
                  <a:close/>
                </a:path>
              </a:pathLst>
            </a:custGeom>
            <a:solidFill>
              <a:srgbClr val="75BC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íş1îdê"/>
            <p:cNvSpPr/>
            <p:nvPr/>
          </p:nvSpPr>
          <p:spPr bwMode="auto">
            <a:xfrm>
              <a:off x="3552032" y="2381250"/>
              <a:ext cx="833438" cy="1414463"/>
            </a:xfrm>
            <a:custGeom>
              <a:avLst/>
              <a:gdLst>
                <a:gd name="T0" fmla="*/ 214 w 221"/>
                <a:gd name="T1" fmla="*/ 35 h 375"/>
                <a:gd name="T2" fmla="*/ 208 w 221"/>
                <a:gd name="T3" fmla="*/ 34 h 375"/>
                <a:gd name="T4" fmla="*/ 65 w 221"/>
                <a:gd name="T5" fmla="*/ 117 h 375"/>
                <a:gd name="T6" fmla="*/ 16 w 221"/>
                <a:gd name="T7" fmla="*/ 89 h 375"/>
                <a:gd name="T8" fmla="*/ 160 w 221"/>
                <a:gd name="T9" fmla="*/ 6 h 375"/>
                <a:gd name="T10" fmla="*/ 165 w 221"/>
                <a:gd name="T11" fmla="*/ 6 h 375"/>
                <a:gd name="T12" fmla="*/ 165 w 221"/>
                <a:gd name="T13" fmla="*/ 6 h 375"/>
                <a:gd name="T14" fmla="*/ 158 w 221"/>
                <a:gd name="T15" fmla="*/ 2 h 375"/>
                <a:gd name="T16" fmla="*/ 152 w 221"/>
                <a:gd name="T17" fmla="*/ 2 h 375"/>
                <a:gd name="T18" fmla="*/ 0 w 221"/>
                <a:gd name="T19" fmla="*/ 89 h 375"/>
                <a:gd name="T20" fmla="*/ 0 w 221"/>
                <a:gd name="T21" fmla="*/ 342 h 375"/>
                <a:gd name="T22" fmla="*/ 57 w 221"/>
                <a:gd name="T23" fmla="*/ 310 h 375"/>
                <a:gd name="T24" fmla="*/ 57 w 221"/>
                <a:gd name="T25" fmla="*/ 375 h 375"/>
                <a:gd name="T26" fmla="*/ 212 w 221"/>
                <a:gd name="T27" fmla="*/ 286 h 375"/>
                <a:gd name="T28" fmla="*/ 216 w 221"/>
                <a:gd name="T29" fmla="*/ 278 h 375"/>
                <a:gd name="T30" fmla="*/ 221 w 221"/>
                <a:gd name="T31" fmla="*/ 39 h 375"/>
                <a:gd name="T32" fmla="*/ 214 w 221"/>
                <a:gd name="T33" fmla="*/ 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375">
                  <a:moveTo>
                    <a:pt x="214" y="35"/>
                  </a:moveTo>
                  <a:cubicBezTo>
                    <a:pt x="213" y="34"/>
                    <a:pt x="210" y="33"/>
                    <a:pt x="208" y="34"/>
                  </a:cubicBezTo>
                  <a:cubicBezTo>
                    <a:pt x="65" y="117"/>
                    <a:pt x="65" y="117"/>
                    <a:pt x="65" y="117"/>
                  </a:cubicBezTo>
                  <a:cubicBezTo>
                    <a:pt x="16" y="89"/>
                    <a:pt x="16" y="89"/>
                    <a:pt x="16" y="89"/>
                  </a:cubicBezTo>
                  <a:cubicBezTo>
                    <a:pt x="160" y="6"/>
                    <a:pt x="160" y="6"/>
                    <a:pt x="160" y="6"/>
                  </a:cubicBezTo>
                  <a:cubicBezTo>
                    <a:pt x="161" y="5"/>
                    <a:pt x="163" y="5"/>
                    <a:pt x="165" y="6"/>
                  </a:cubicBezTo>
                  <a:cubicBezTo>
                    <a:pt x="165" y="6"/>
                    <a:pt x="165" y="6"/>
                    <a:pt x="165" y="6"/>
                  </a:cubicBezTo>
                  <a:cubicBezTo>
                    <a:pt x="165" y="6"/>
                    <a:pt x="160" y="3"/>
                    <a:pt x="158" y="2"/>
                  </a:cubicBezTo>
                  <a:cubicBezTo>
                    <a:pt x="156" y="1"/>
                    <a:pt x="154" y="0"/>
                    <a:pt x="152" y="2"/>
                  </a:cubicBezTo>
                  <a:cubicBezTo>
                    <a:pt x="0" y="89"/>
                    <a:pt x="0" y="89"/>
                    <a:pt x="0" y="89"/>
                  </a:cubicBezTo>
                  <a:cubicBezTo>
                    <a:pt x="0" y="342"/>
                    <a:pt x="0" y="342"/>
                    <a:pt x="0" y="342"/>
                  </a:cubicBezTo>
                  <a:cubicBezTo>
                    <a:pt x="57" y="310"/>
                    <a:pt x="57" y="310"/>
                    <a:pt x="57" y="310"/>
                  </a:cubicBezTo>
                  <a:cubicBezTo>
                    <a:pt x="57" y="375"/>
                    <a:pt x="57" y="375"/>
                    <a:pt x="57" y="375"/>
                  </a:cubicBezTo>
                  <a:cubicBezTo>
                    <a:pt x="212" y="286"/>
                    <a:pt x="212" y="286"/>
                    <a:pt x="212" y="286"/>
                  </a:cubicBezTo>
                  <a:cubicBezTo>
                    <a:pt x="214" y="284"/>
                    <a:pt x="216" y="281"/>
                    <a:pt x="216" y="278"/>
                  </a:cubicBezTo>
                  <a:cubicBezTo>
                    <a:pt x="221" y="39"/>
                    <a:pt x="221" y="39"/>
                    <a:pt x="221" y="39"/>
                  </a:cubicBezTo>
                  <a:cubicBezTo>
                    <a:pt x="221" y="39"/>
                    <a:pt x="217" y="36"/>
                    <a:pt x="214" y="35"/>
                  </a:cubicBezTo>
                  <a:close/>
                </a:path>
              </a:pathLst>
            </a:custGeom>
            <a:solidFill>
              <a:srgbClr val="4594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0" name="íśḻïḍe"/>
            <p:cNvSpPr/>
            <p:nvPr/>
          </p:nvSpPr>
          <p:spPr bwMode="auto">
            <a:xfrm>
              <a:off x="3552032" y="2716213"/>
              <a:ext cx="246063" cy="1096963"/>
            </a:xfrm>
            <a:custGeom>
              <a:avLst/>
              <a:gdLst>
                <a:gd name="T0" fmla="*/ 155 w 155"/>
                <a:gd name="T1" fmla="*/ 88 h 691"/>
                <a:gd name="T2" fmla="*/ 0 w 155"/>
                <a:gd name="T3" fmla="*/ 0 h 691"/>
                <a:gd name="T4" fmla="*/ 0 w 155"/>
                <a:gd name="T5" fmla="*/ 604 h 691"/>
                <a:gd name="T6" fmla="*/ 155 w 155"/>
                <a:gd name="T7" fmla="*/ 691 h 691"/>
                <a:gd name="T8" fmla="*/ 155 w 155"/>
                <a:gd name="T9" fmla="*/ 88 h 691"/>
              </a:gdLst>
              <a:ahLst/>
              <a:cxnLst>
                <a:cxn ang="0">
                  <a:pos x="T0" y="T1"/>
                </a:cxn>
                <a:cxn ang="0">
                  <a:pos x="T2" y="T3"/>
                </a:cxn>
                <a:cxn ang="0">
                  <a:pos x="T4" y="T5"/>
                </a:cxn>
                <a:cxn ang="0">
                  <a:pos x="T6" y="T7"/>
                </a:cxn>
                <a:cxn ang="0">
                  <a:pos x="T8" y="T9"/>
                </a:cxn>
              </a:cxnLst>
              <a:rect l="0" t="0" r="r" b="b"/>
              <a:pathLst>
                <a:path w="155" h="691">
                  <a:moveTo>
                    <a:pt x="155" y="88"/>
                  </a:moveTo>
                  <a:lnTo>
                    <a:pt x="0" y="0"/>
                  </a:lnTo>
                  <a:lnTo>
                    <a:pt x="0" y="604"/>
                  </a:lnTo>
                  <a:lnTo>
                    <a:pt x="155" y="691"/>
                  </a:lnTo>
                  <a:lnTo>
                    <a:pt x="155" y="88"/>
                  </a:ln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1" name="ïşľíḓè"/>
            <p:cNvSpPr/>
            <p:nvPr/>
          </p:nvSpPr>
          <p:spPr bwMode="auto">
            <a:xfrm>
              <a:off x="3579019" y="2798763"/>
              <a:ext cx="184150" cy="180975"/>
            </a:xfrm>
            <a:custGeom>
              <a:avLst/>
              <a:gdLst>
                <a:gd name="T0" fmla="*/ 116 w 116"/>
                <a:gd name="T1" fmla="*/ 69 h 114"/>
                <a:gd name="T2" fmla="*/ 0 w 116"/>
                <a:gd name="T3" fmla="*/ 0 h 114"/>
                <a:gd name="T4" fmla="*/ 0 w 116"/>
                <a:gd name="T5" fmla="*/ 45 h 114"/>
                <a:gd name="T6" fmla="*/ 116 w 116"/>
                <a:gd name="T7" fmla="*/ 114 h 114"/>
                <a:gd name="T8" fmla="*/ 116 w 116"/>
                <a:gd name="T9" fmla="*/ 69 h 114"/>
              </a:gdLst>
              <a:ahLst/>
              <a:cxnLst>
                <a:cxn ang="0">
                  <a:pos x="T0" y="T1"/>
                </a:cxn>
                <a:cxn ang="0">
                  <a:pos x="T2" y="T3"/>
                </a:cxn>
                <a:cxn ang="0">
                  <a:pos x="T4" y="T5"/>
                </a:cxn>
                <a:cxn ang="0">
                  <a:pos x="T6" y="T7"/>
                </a:cxn>
                <a:cxn ang="0">
                  <a:pos x="T8" y="T9"/>
                </a:cxn>
              </a:cxnLst>
              <a:rect l="0" t="0" r="r" b="b"/>
              <a:pathLst>
                <a:path w="116" h="114">
                  <a:moveTo>
                    <a:pt x="116" y="69"/>
                  </a:moveTo>
                  <a:lnTo>
                    <a:pt x="0" y="0"/>
                  </a:lnTo>
                  <a:lnTo>
                    <a:pt x="0" y="45"/>
                  </a:lnTo>
                  <a:lnTo>
                    <a:pt x="116" y="114"/>
                  </a:lnTo>
                  <a:lnTo>
                    <a:pt x="116" y="69"/>
                  </a:lnTo>
                  <a:close/>
                </a:path>
              </a:pathLst>
            </a:custGeom>
            <a:solidFill>
              <a:srgbClr val="FCC1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2" name="íś1iḑé"/>
            <p:cNvSpPr/>
            <p:nvPr/>
          </p:nvSpPr>
          <p:spPr bwMode="auto">
            <a:xfrm>
              <a:off x="3579019" y="2897188"/>
              <a:ext cx="184150" cy="131763"/>
            </a:xfrm>
            <a:custGeom>
              <a:avLst/>
              <a:gdLst>
                <a:gd name="T0" fmla="*/ 116 w 116"/>
                <a:gd name="T1" fmla="*/ 67 h 83"/>
                <a:gd name="T2" fmla="*/ 0 w 116"/>
                <a:gd name="T3" fmla="*/ 0 h 83"/>
                <a:gd name="T4" fmla="*/ 0 w 116"/>
                <a:gd name="T5" fmla="*/ 14 h 83"/>
                <a:gd name="T6" fmla="*/ 116 w 116"/>
                <a:gd name="T7" fmla="*/ 83 h 83"/>
                <a:gd name="T8" fmla="*/ 116 w 116"/>
                <a:gd name="T9" fmla="*/ 67 h 83"/>
              </a:gdLst>
              <a:ahLst/>
              <a:cxnLst>
                <a:cxn ang="0">
                  <a:pos x="T0" y="T1"/>
                </a:cxn>
                <a:cxn ang="0">
                  <a:pos x="T2" y="T3"/>
                </a:cxn>
                <a:cxn ang="0">
                  <a:pos x="T4" y="T5"/>
                </a:cxn>
                <a:cxn ang="0">
                  <a:pos x="T6" y="T7"/>
                </a:cxn>
                <a:cxn ang="0">
                  <a:pos x="T8" y="T9"/>
                </a:cxn>
              </a:cxnLst>
              <a:rect l="0" t="0" r="r" b="b"/>
              <a:pathLst>
                <a:path w="116" h="83">
                  <a:moveTo>
                    <a:pt x="116" y="67"/>
                  </a:moveTo>
                  <a:lnTo>
                    <a:pt x="0" y="0"/>
                  </a:lnTo>
                  <a:lnTo>
                    <a:pt x="0" y="14"/>
                  </a:lnTo>
                  <a:lnTo>
                    <a:pt x="116" y="83"/>
                  </a:lnTo>
                  <a:lnTo>
                    <a:pt x="116" y="67"/>
                  </a:lnTo>
                  <a:close/>
                </a:path>
              </a:pathLst>
            </a:custGeom>
            <a:solidFill>
              <a:srgbClr val="FCC1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îṡḻîḑé"/>
            <p:cNvSpPr/>
            <p:nvPr/>
          </p:nvSpPr>
          <p:spPr bwMode="auto">
            <a:xfrm>
              <a:off x="3579019" y="2943225"/>
              <a:ext cx="184150" cy="131763"/>
            </a:xfrm>
            <a:custGeom>
              <a:avLst/>
              <a:gdLst>
                <a:gd name="T0" fmla="*/ 116 w 116"/>
                <a:gd name="T1" fmla="*/ 68 h 83"/>
                <a:gd name="T2" fmla="*/ 0 w 116"/>
                <a:gd name="T3" fmla="*/ 0 h 83"/>
                <a:gd name="T4" fmla="*/ 0 w 116"/>
                <a:gd name="T5" fmla="*/ 16 h 83"/>
                <a:gd name="T6" fmla="*/ 116 w 116"/>
                <a:gd name="T7" fmla="*/ 83 h 83"/>
                <a:gd name="T8" fmla="*/ 116 w 116"/>
                <a:gd name="T9" fmla="*/ 68 h 83"/>
              </a:gdLst>
              <a:ahLst/>
              <a:cxnLst>
                <a:cxn ang="0">
                  <a:pos x="T0" y="T1"/>
                </a:cxn>
                <a:cxn ang="0">
                  <a:pos x="T2" y="T3"/>
                </a:cxn>
                <a:cxn ang="0">
                  <a:pos x="T4" y="T5"/>
                </a:cxn>
                <a:cxn ang="0">
                  <a:pos x="T6" y="T7"/>
                </a:cxn>
                <a:cxn ang="0">
                  <a:pos x="T8" y="T9"/>
                </a:cxn>
              </a:cxnLst>
              <a:rect l="0" t="0" r="r" b="b"/>
              <a:pathLst>
                <a:path w="116" h="83">
                  <a:moveTo>
                    <a:pt x="116" y="68"/>
                  </a:moveTo>
                  <a:lnTo>
                    <a:pt x="0" y="0"/>
                  </a:lnTo>
                  <a:lnTo>
                    <a:pt x="0" y="16"/>
                  </a:lnTo>
                  <a:lnTo>
                    <a:pt x="116" y="83"/>
                  </a:lnTo>
                  <a:lnTo>
                    <a:pt x="116" y="68"/>
                  </a:lnTo>
                  <a:close/>
                </a:path>
              </a:pathLst>
            </a:custGeom>
            <a:solidFill>
              <a:srgbClr val="FCC1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4" name="íṡľîḋè"/>
            <p:cNvSpPr/>
            <p:nvPr/>
          </p:nvSpPr>
          <p:spPr bwMode="auto">
            <a:xfrm>
              <a:off x="3579019" y="3579813"/>
              <a:ext cx="184150" cy="131763"/>
            </a:xfrm>
            <a:custGeom>
              <a:avLst/>
              <a:gdLst>
                <a:gd name="T0" fmla="*/ 116 w 116"/>
                <a:gd name="T1" fmla="*/ 69 h 83"/>
                <a:gd name="T2" fmla="*/ 0 w 116"/>
                <a:gd name="T3" fmla="*/ 0 h 83"/>
                <a:gd name="T4" fmla="*/ 0 w 116"/>
                <a:gd name="T5" fmla="*/ 17 h 83"/>
                <a:gd name="T6" fmla="*/ 116 w 116"/>
                <a:gd name="T7" fmla="*/ 83 h 83"/>
                <a:gd name="T8" fmla="*/ 116 w 116"/>
                <a:gd name="T9" fmla="*/ 69 h 83"/>
              </a:gdLst>
              <a:ahLst/>
              <a:cxnLst>
                <a:cxn ang="0">
                  <a:pos x="T0" y="T1"/>
                </a:cxn>
                <a:cxn ang="0">
                  <a:pos x="T2" y="T3"/>
                </a:cxn>
                <a:cxn ang="0">
                  <a:pos x="T4" y="T5"/>
                </a:cxn>
                <a:cxn ang="0">
                  <a:pos x="T6" y="T7"/>
                </a:cxn>
                <a:cxn ang="0">
                  <a:pos x="T8" y="T9"/>
                </a:cxn>
              </a:cxnLst>
              <a:rect l="0" t="0" r="r" b="b"/>
              <a:pathLst>
                <a:path w="116" h="83">
                  <a:moveTo>
                    <a:pt x="116" y="69"/>
                  </a:moveTo>
                  <a:lnTo>
                    <a:pt x="0" y="0"/>
                  </a:lnTo>
                  <a:lnTo>
                    <a:pt x="0" y="17"/>
                  </a:lnTo>
                  <a:lnTo>
                    <a:pt x="116" y="83"/>
                  </a:lnTo>
                  <a:lnTo>
                    <a:pt x="116" y="69"/>
                  </a:lnTo>
                  <a:close/>
                </a:path>
              </a:pathLst>
            </a:custGeom>
            <a:solidFill>
              <a:srgbClr val="FCC1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5" name="ïSľïḋé"/>
            <p:cNvSpPr/>
            <p:nvPr/>
          </p:nvSpPr>
          <p:spPr bwMode="auto">
            <a:xfrm>
              <a:off x="3798094" y="2519363"/>
              <a:ext cx="598488" cy="1293813"/>
            </a:xfrm>
            <a:custGeom>
              <a:avLst/>
              <a:gdLst>
                <a:gd name="T0" fmla="*/ 151 w 159"/>
                <a:gd name="T1" fmla="*/ 2 h 343"/>
                <a:gd name="T2" fmla="*/ 0 w 159"/>
                <a:gd name="T3" fmla="*/ 89 h 343"/>
                <a:gd name="T4" fmla="*/ 0 w 159"/>
                <a:gd name="T5" fmla="*/ 343 h 343"/>
                <a:gd name="T6" fmla="*/ 155 w 159"/>
                <a:gd name="T7" fmla="*/ 254 h 343"/>
                <a:gd name="T8" fmla="*/ 159 w 159"/>
                <a:gd name="T9" fmla="*/ 246 h 343"/>
                <a:gd name="T10" fmla="*/ 159 w 159"/>
                <a:gd name="T11" fmla="*/ 7 h 343"/>
                <a:gd name="T12" fmla="*/ 151 w 159"/>
                <a:gd name="T13" fmla="*/ 2 h 343"/>
              </a:gdLst>
              <a:ahLst/>
              <a:cxnLst>
                <a:cxn ang="0">
                  <a:pos x="T0" y="T1"/>
                </a:cxn>
                <a:cxn ang="0">
                  <a:pos x="T2" y="T3"/>
                </a:cxn>
                <a:cxn ang="0">
                  <a:pos x="T4" y="T5"/>
                </a:cxn>
                <a:cxn ang="0">
                  <a:pos x="T6" y="T7"/>
                </a:cxn>
                <a:cxn ang="0">
                  <a:pos x="T8" y="T9"/>
                </a:cxn>
                <a:cxn ang="0">
                  <a:pos x="T10" y="T11"/>
                </a:cxn>
                <a:cxn ang="0">
                  <a:pos x="T12" y="T13"/>
                </a:cxn>
              </a:cxnLst>
              <a:rect l="0" t="0" r="r" b="b"/>
              <a:pathLst>
                <a:path w="159" h="343">
                  <a:moveTo>
                    <a:pt x="151" y="2"/>
                  </a:moveTo>
                  <a:cubicBezTo>
                    <a:pt x="0" y="89"/>
                    <a:pt x="0" y="89"/>
                    <a:pt x="0" y="89"/>
                  </a:cubicBezTo>
                  <a:cubicBezTo>
                    <a:pt x="0" y="343"/>
                    <a:pt x="0" y="343"/>
                    <a:pt x="0" y="343"/>
                  </a:cubicBezTo>
                  <a:cubicBezTo>
                    <a:pt x="155" y="254"/>
                    <a:pt x="155" y="254"/>
                    <a:pt x="155" y="254"/>
                  </a:cubicBezTo>
                  <a:cubicBezTo>
                    <a:pt x="157" y="252"/>
                    <a:pt x="159" y="249"/>
                    <a:pt x="159" y="246"/>
                  </a:cubicBezTo>
                  <a:cubicBezTo>
                    <a:pt x="159" y="7"/>
                    <a:pt x="159" y="7"/>
                    <a:pt x="159" y="7"/>
                  </a:cubicBezTo>
                  <a:cubicBezTo>
                    <a:pt x="159" y="2"/>
                    <a:pt x="155" y="0"/>
                    <a:pt x="151" y="2"/>
                  </a:cubicBezTo>
                  <a:close/>
                </a:path>
              </a:pathLst>
            </a:custGeom>
            <a:solidFill>
              <a:srgbClr val="205C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6" name="îṥļíďe"/>
            <p:cNvSpPr/>
            <p:nvPr/>
          </p:nvSpPr>
          <p:spPr bwMode="auto">
            <a:xfrm>
              <a:off x="4050507" y="2466975"/>
              <a:ext cx="573088" cy="422275"/>
            </a:xfrm>
            <a:custGeom>
              <a:avLst/>
              <a:gdLst>
                <a:gd name="T0" fmla="*/ 143 w 152"/>
                <a:gd name="T1" fmla="*/ 2 h 112"/>
                <a:gd name="T2" fmla="*/ 0 w 152"/>
                <a:gd name="T3" fmla="*/ 84 h 112"/>
                <a:gd name="T4" fmla="*/ 49 w 152"/>
                <a:gd name="T5" fmla="*/ 112 h 112"/>
                <a:gd name="T6" fmla="*/ 152 w 152"/>
                <a:gd name="T7" fmla="*/ 28 h 112"/>
                <a:gd name="T8" fmla="*/ 152 w 152"/>
                <a:gd name="T9" fmla="*/ 6 h 112"/>
                <a:gd name="T10" fmla="*/ 143 w 152"/>
                <a:gd name="T11" fmla="*/ 2 h 112"/>
              </a:gdLst>
              <a:ahLst/>
              <a:cxnLst>
                <a:cxn ang="0">
                  <a:pos x="T0" y="T1"/>
                </a:cxn>
                <a:cxn ang="0">
                  <a:pos x="T2" y="T3"/>
                </a:cxn>
                <a:cxn ang="0">
                  <a:pos x="T4" y="T5"/>
                </a:cxn>
                <a:cxn ang="0">
                  <a:pos x="T6" y="T7"/>
                </a:cxn>
                <a:cxn ang="0">
                  <a:pos x="T8" y="T9"/>
                </a:cxn>
                <a:cxn ang="0">
                  <a:pos x="T10" y="T11"/>
                </a:cxn>
              </a:cxnLst>
              <a:rect l="0" t="0" r="r" b="b"/>
              <a:pathLst>
                <a:path w="152" h="112">
                  <a:moveTo>
                    <a:pt x="143" y="2"/>
                  </a:moveTo>
                  <a:cubicBezTo>
                    <a:pt x="0" y="84"/>
                    <a:pt x="0" y="84"/>
                    <a:pt x="0" y="84"/>
                  </a:cubicBezTo>
                  <a:cubicBezTo>
                    <a:pt x="49" y="112"/>
                    <a:pt x="49" y="112"/>
                    <a:pt x="49" y="112"/>
                  </a:cubicBezTo>
                  <a:cubicBezTo>
                    <a:pt x="152" y="28"/>
                    <a:pt x="152" y="28"/>
                    <a:pt x="152" y="28"/>
                  </a:cubicBezTo>
                  <a:cubicBezTo>
                    <a:pt x="152" y="6"/>
                    <a:pt x="152" y="6"/>
                    <a:pt x="152" y="6"/>
                  </a:cubicBezTo>
                  <a:cubicBezTo>
                    <a:pt x="152" y="2"/>
                    <a:pt x="147" y="0"/>
                    <a:pt x="143" y="2"/>
                  </a:cubicBezTo>
                  <a:close/>
                </a:path>
              </a:pathLst>
            </a:custGeom>
            <a:solidFill>
              <a:srgbClr val="B4B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ïṥḻïďe"/>
            <p:cNvSpPr/>
            <p:nvPr/>
          </p:nvSpPr>
          <p:spPr bwMode="auto">
            <a:xfrm>
              <a:off x="4050507" y="2505075"/>
              <a:ext cx="731838" cy="422275"/>
            </a:xfrm>
            <a:custGeom>
              <a:avLst/>
              <a:gdLst>
                <a:gd name="T0" fmla="*/ 0 w 461"/>
                <a:gd name="T1" fmla="*/ 195 h 266"/>
                <a:gd name="T2" fmla="*/ 340 w 461"/>
                <a:gd name="T3" fmla="*/ 0 h 266"/>
                <a:gd name="T4" fmla="*/ 461 w 461"/>
                <a:gd name="T5" fmla="*/ 69 h 266"/>
                <a:gd name="T6" fmla="*/ 121 w 461"/>
                <a:gd name="T7" fmla="*/ 266 h 266"/>
                <a:gd name="T8" fmla="*/ 0 w 461"/>
                <a:gd name="T9" fmla="*/ 195 h 266"/>
              </a:gdLst>
              <a:ahLst/>
              <a:cxnLst>
                <a:cxn ang="0">
                  <a:pos x="T0" y="T1"/>
                </a:cxn>
                <a:cxn ang="0">
                  <a:pos x="T2" y="T3"/>
                </a:cxn>
                <a:cxn ang="0">
                  <a:pos x="T4" y="T5"/>
                </a:cxn>
                <a:cxn ang="0">
                  <a:pos x="T6" y="T7"/>
                </a:cxn>
                <a:cxn ang="0">
                  <a:pos x="T8" y="T9"/>
                </a:cxn>
              </a:cxnLst>
              <a:rect l="0" t="0" r="r" b="b"/>
              <a:pathLst>
                <a:path w="461" h="266">
                  <a:moveTo>
                    <a:pt x="0" y="195"/>
                  </a:moveTo>
                  <a:lnTo>
                    <a:pt x="340" y="0"/>
                  </a:lnTo>
                  <a:lnTo>
                    <a:pt x="461" y="69"/>
                  </a:lnTo>
                  <a:lnTo>
                    <a:pt x="121" y="266"/>
                  </a:lnTo>
                  <a:lnTo>
                    <a:pt x="0" y="195"/>
                  </a:lnTo>
                  <a:close/>
                </a:path>
              </a:pathLst>
            </a:custGeom>
            <a:solidFill>
              <a:srgbClr val="DAE3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8" name="íśľíďé"/>
            <p:cNvSpPr/>
            <p:nvPr/>
          </p:nvSpPr>
          <p:spPr bwMode="auto">
            <a:xfrm>
              <a:off x="3990182" y="2452688"/>
              <a:ext cx="833438" cy="1414463"/>
            </a:xfrm>
            <a:custGeom>
              <a:avLst/>
              <a:gdLst>
                <a:gd name="T0" fmla="*/ 214 w 221"/>
                <a:gd name="T1" fmla="*/ 35 h 375"/>
                <a:gd name="T2" fmla="*/ 208 w 221"/>
                <a:gd name="T3" fmla="*/ 34 h 375"/>
                <a:gd name="T4" fmla="*/ 65 w 221"/>
                <a:gd name="T5" fmla="*/ 116 h 375"/>
                <a:gd name="T6" fmla="*/ 16 w 221"/>
                <a:gd name="T7" fmla="*/ 88 h 375"/>
                <a:gd name="T8" fmla="*/ 159 w 221"/>
                <a:gd name="T9" fmla="*/ 6 h 375"/>
                <a:gd name="T10" fmla="*/ 164 w 221"/>
                <a:gd name="T11" fmla="*/ 5 h 375"/>
                <a:gd name="T12" fmla="*/ 164 w 221"/>
                <a:gd name="T13" fmla="*/ 5 h 375"/>
                <a:gd name="T14" fmla="*/ 157 w 221"/>
                <a:gd name="T15" fmla="*/ 2 h 375"/>
                <a:gd name="T16" fmla="*/ 151 w 221"/>
                <a:gd name="T17" fmla="*/ 1 h 375"/>
                <a:gd name="T18" fmla="*/ 0 w 221"/>
                <a:gd name="T19" fmla="*/ 88 h 375"/>
                <a:gd name="T20" fmla="*/ 0 w 221"/>
                <a:gd name="T21" fmla="*/ 342 h 375"/>
                <a:gd name="T22" fmla="*/ 57 w 221"/>
                <a:gd name="T23" fmla="*/ 310 h 375"/>
                <a:gd name="T24" fmla="*/ 57 w 221"/>
                <a:gd name="T25" fmla="*/ 375 h 375"/>
                <a:gd name="T26" fmla="*/ 211 w 221"/>
                <a:gd name="T27" fmla="*/ 286 h 375"/>
                <a:gd name="T28" fmla="*/ 216 w 221"/>
                <a:gd name="T29" fmla="*/ 278 h 375"/>
                <a:gd name="T30" fmla="*/ 221 w 221"/>
                <a:gd name="T31" fmla="*/ 38 h 375"/>
                <a:gd name="T32" fmla="*/ 214 w 221"/>
                <a:gd name="T33" fmla="*/ 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375">
                  <a:moveTo>
                    <a:pt x="214" y="35"/>
                  </a:moveTo>
                  <a:cubicBezTo>
                    <a:pt x="212" y="33"/>
                    <a:pt x="210" y="33"/>
                    <a:pt x="208" y="34"/>
                  </a:cubicBezTo>
                  <a:cubicBezTo>
                    <a:pt x="65" y="116"/>
                    <a:pt x="65" y="116"/>
                    <a:pt x="65" y="116"/>
                  </a:cubicBezTo>
                  <a:cubicBezTo>
                    <a:pt x="16" y="88"/>
                    <a:pt x="16" y="88"/>
                    <a:pt x="16" y="88"/>
                  </a:cubicBezTo>
                  <a:cubicBezTo>
                    <a:pt x="159" y="6"/>
                    <a:pt x="159" y="6"/>
                    <a:pt x="159" y="6"/>
                  </a:cubicBezTo>
                  <a:cubicBezTo>
                    <a:pt x="161" y="5"/>
                    <a:pt x="163" y="5"/>
                    <a:pt x="164" y="5"/>
                  </a:cubicBezTo>
                  <a:cubicBezTo>
                    <a:pt x="164" y="5"/>
                    <a:pt x="164" y="5"/>
                    <a:pt x="164" y="5"/>
                  </a:cubicBezTo>
                  <a:cubicBezTo>
                    <a:pt x="164" y="5"/>
                    <a:pt x="159" y="3"/>
                    <a:pt x="157" y="2"/>
                  </a:cubicBezTo>
                  <a:cubicBezTo>
                    <a:pt x="155" y="1"/>
                    <a:pt x="153" y="0"/>
                    <a:pt x="151" y="1"/>
                  </a:cubicBezTo>
                  <a:cubicBezTo>
                    <a:pt x="0" y="88"/>
                    <a:pt x="0" y="88"/>
                    <a:pt x="0" y="88"/>
                  </a:cubicBezTo>
                  <a:cubicBezTo>
                    <a:pt x="0" y="342"/>
                    <a:pt x="0" y="342"/>
                    <a:pt x="0" y="342"/>
                  </a:cubicBezTo>
                  <a:cubicBezTo>
                    <a:pt x="57" y="310"/>
                    <a:pt x="57" y="310"/>
                    <a:pt x="57" y="310"/>
                  </a:cubicBezTo>
                  <a:cubicBezTo>
                    <a:pt x="57" y="375"/>
                    <a:pt x="57" y="375"/>
                    <a:pt x="57" y="375"/>
                  </a:cubicBezTo>
                  <a:cubicBezTo>
                    <a:pt x="211" y="286"/>
                    <a:pt x="211" y="286"/>
                    <a:pt x="211" y="286"/>
                  </a:cubicBezTo>
                  <a:cubicBezTo>
                    <a:pt x="214" y="284"/>
                    <a:pt x="216" y="281"/>
                    <a:pt x="216" y="278"/>
                  </a:cubicBezTo>
                  <a:cubicBezTo>
                    <a:pt x="221" y="38"/>
                    <a:pt x="221" y="38"/>
                    <a:pt x="221" y="38"/>
                  </a:cubicBezTo>
                  <a:cubicBezTo>
                    <a:pt x="221" y="38"/>
                    <a:pt x="216" y="36"/>
                    <a:pt x="214" y="35"/>
                  </a:cubicBezTo>
                </a:path>
              </a:pathLst>
            </a:custGeom>
            <a:solidFill>
              <a:srgbClr val="CED2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ïŝļiḑe"/>
            <p:cNvSpPr/>
            <p:nvPr/>
          </p:nvSpPr>
          <p:spPr bwMode="auto">
            <a:xfrm>
              <a:off x="3990182" y="2784475"/>
              <a:ext cx="244475" cy="1096963"/>
            </a:xfrm>
            <a:custGeom>
              <a:avLst/>
              <a:gdLst>
                <a:gd name="T0" fmla="*/ 154 w 154"/>
                <a:gd name="T1" fmla="*/ 90 h 691"/>
                <a:gd name="T2" fmla="*/ 0 w 154"/>
                <a:gd name="T3" fmla="*/ 0 h 691"/>
                <a:gd name="T4" fmla="*/ 0 w 154"/>
                <a:gd name="T5" fmla="*/ 603 h 691"/>
                <a:gd name="T6" fmla="*/ 154 w 154"/>
                <a:gd name="T7" fmla="*/ 691 h 691"/>
                <a:gd name="T8" fmla="*/ 154 w 154"/>
                <a:gd name="T9" fmla="*/ 90 h 691"/>
              </a:gdLst>
              <a:ahLst/>
              <a:cxnLst>
                <a:cxn ang="0">
                  <a:pos x="T0" y="T1"/>
                </a:cxn>
                <a:cxn ang="0">
                  <a:pos x="T2" y="T3"/>
                </a:cxn>
                <a:cxn ang="0">
                  <a:pos x="T4" y="T5"/>
                </a:cxn>
                <a:cxn ang="0">
                  <a:pos x="T6" y="T7"/>
                </a:cxn>
                <a:cxn ang="0">
                  <a:pos x="T8" y="T9"/>
                </a:cxn>
              </a:cxnLst>
              <a:rect l="0" t="0" r="r" b="b"/>
              <a:pathLst>
                <a:path w="154" h="691">
                  <a:moveTo>
                    <a:pt x="154" y="90"/>
                  </a:moveTo>
                  <a:lnTo>
                    <a:pt x="0" y="0"/>
                  </a:lnTo>
                  <a:lnTo>
                    <a:pt x="0" y="603"/>
                  </a:lnTo>
                  <a:lnTo>
                    <a:pt x="154" y="691"/>
                  </a:lnTo>
                  <a:lnTo>
                    <a:pt x="154" y="90"/>
                  </a:lnTo>
                  <a:close/>
                </a:path>
              </a:pathLst>
            </a:custGeom>
            <a:solidFill>
              <a:srgbClr val="C5C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0" name="ïśḷiḓé"/>
            <p:cNvSpPr/>
            <p:nvPr/>
          </p:nvSpPr>
          <p:spPr bwMode="auto">
            <a:xfrm>
              <a:off x="4012407" y="2870200"/>
              <a:ext cx="188913" cy="180975"/>
            </a:xfrm>
            <a:custGeom>
              <a:avLst/>
              <a:gdLst>
                <a:gd name="T0" fmla="*/ 119 w 119"/>
                <a:gd name="T1" fmla="*/ 67 h 114"/>
                <a:gd name="T2" fmla="*/ 0 w 119"/>
                <a:gd name="T3" fmla="*/ 0 h 114"/>
                <a:gd name="T4" fmla="*/ 0 w 119"/>
                <a:gd name="T5" fmla="*/ 46 h 114"/>
                <a:gd name="T6" fmla="*/ 119 w 119"/>
                <a:gd name="T7" fmla="*/ 114 h 114"/>
                <a:gd name="T8" fmla="*/ 119 w 119"/>
                <a:gd name="T9" fmla="*/ 67 h 114"/>
              </a:gdLst>
              <a:ahLst/>
              <a:cxnLst>
                <a:cxn ang="0">
                  <a:pos x="T0" y="T1"/>
                </a:cxn>
                <a:cxn ang="0">
                  <a:pos x="T2" y="T3"/>
                </a:cxn>
                <a:cxn ang="0">
                  <a:pos x="T4" y="T5"/>
                </a:cxn>
                <a:cxn ang="0">
                  <a:pos x="T6" y="T7"/>
                </a:cxn>
                <a:cxn ang="0">
                  <a:pos x="T8" y="T9"/>
                </a:cxn>
              </a:cxnLst>
              <a:rect l="0" t="0" r="r" b="b"/>
              <a:pathLst>
                <a:path w="119" h="114">
                  <a:moveTo>
                    <a:pt x="119" y="67"/>
                  </a:moveTo>
                  <a:lnTo>
                    <a:pt x="0" y="0"/>
                  </a:lnTo>
                  <a:lnTo>
                    <a:pt x="0" y="46"/>
                  </a:lnTo>
                  <a:lnTo>
                    <a:pt x="119" y="114"/>
                  </a:lnTo>
                  <a:lnTo>
                    <a:pt x="119" y="6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ïṡḻîḍe"/>
            <p:cNvSpPr/>
            <p:nvPr/>
          </p:nvSpPr>
          <p:spPr bwMode="auto">
            <a:xfrm>
              <a:off x="4012407" y="2965450"/>
              <a:ext cx="188913" cy="134938"/>
            </a:xfrm>
            <a:custGeom>
              <a:avLst/>
              <a:gdLst>
                <a:gd name="T0" fmla="*/ 119 w 119"/>
                <a:gd name="T1" fmla="*/ 69 h 85"/>
                <a:gd name="T2" fmla="*/ 0 w 119"/>
                <a:gd name="T3" fmla="*/ 0 h 85"/>
                <a:gd name="T4" fmla="*/ 0 w 119"/>
                <a:gd name="T5" fmla="*/ 16 h 85"/>
                <a:gd name="T6" fmla="*/ 119 w 119"/>
                <a:gd name="T7" fmla="*/ 85 h 85"/>
                <a:gd name="T8" fmla="*/ 119 w 119"/>
                <a:gd name="T9" fmla="*/ 69 h 85"/>
              </a:gdLst>
              <a:ahLst/>
              <a:cxnLst>
                <a:cxn ang="0">
                  <a:pos x="T0" y="T1"/>
                </a:cxn>
                <a:cxn ang="0">
                  <a:pos x="T2" y="T3"/>
                </a:cxn>
                <a:cxn ang="0">
                  <a:pos x="T4" y="T5"/>
                </a:cxn>
                <a:cxn ang="0">
                  <a:pos x="T6" y="T7"/>
                </a:cxn>
                <a:cxn ang="0">
                  <a:pos x="T8" y="T9"/>
                </a:cxn>
              </a:cxnLst>
              <a:rect l="0" t="0" r="r" b="b"/>
              <a:pathLst>
                <a:path w="119" h="85">
                  <a:moveTo>
                    <a:pt x="119" y="69"/>
                  </a:moveTo>
                  <a:lnTo>
                    <a:pt x="0" y="0"/>
                  </a:lnTo>
                  <a:lnTo>
                    <a:pt x="0" y="16"/>
                  </a:lnTo>
                  <a:lnTo>
                    <a:pt x="119" y="85"/>
                  </a:lnTo>
                  <a:lnTo>
                    <a:pt x="119" y="6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2" name="iṩľïḓe"/>
            <p:cNvSpPr/>
            <p:nvPr/>
          </p:nvSpPr>
          <p:spPr bwMode="auto">
            <a:xfrm>
              <a:off x="4012407" y="3014663"/>
              <a:ext cx="188913" cy="131763"/>
            </a:xfrm>
            <a:custGeom>
              <a:avLst/>
              <a:gdLst>
                <a:gd name="T0" fmla="*/ 119 w 119"/>
                <a:gd name="T1" fmla="*/ 66 h 83"/>
                <a:gd name="T2" fmla="*/ 0 w 119"/>
                <a:gd name="T3" fmla="*/ 0 h 83"/>
                <a:gd name="T4" fmla="*/ 0 w 119"/>
                <a:gd name="T5" fmla="*/ 14 h 83"/>
                <a:gd name="T6" fmla="*/ 119 w 119"/>
                <a:gd name="T7" fmla="*/ 83 h 83"/>
                <a:gd name="T8" fmla="*/ 119 w 119"/>
                <a:gd name="T9" fmla="*/ 66 h 83"/>
              </a:gdLst>
              <a:ahLst/>
              <a:cxnLst>
                <a:cxn ang="0">
                  <a:pos x="T0" y="T1"/>
                </a:cxn>
                <a:cxn ang="0">
                  <a:pos x="T2" y="T3"/>
                </a:cxn>
                <a:cxn ang="0">
                  <a:pos x="T4" y="T5"/>
                </a:cxn>
                <a:cxn ang="0">
                  <a:pos x="T6" y="T7"/>
                </a:cxn>
                <a:cxn ang="0">
                  <a:pos x="T8" y="T9"/>
                </a:cxn>
              </a:cxnLst>
              <a:rect l="0" t="0" r="r" b="b"/>
              <a:pathLst>
                <a:path w="119" h="83">
                  <a:moveTo>
                    <a:pt x="119" y="66"/>
                  </a:moveTo>
                  <a:lnTo>
                    <a:pt x="0" y="0"/>
                  </a:lnTo>
                  <a:lnTo>
                    <a:pt x="0" y="14"/>
                  </a:lnTo>
                  <a:lnTo>
                    <a:pt x="119" y="83"/>
                  </a:lnTo>
                  <a:lnTo>
                    <a:pt x="119" y="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ïṥľíḋê"/>
            <p:cNvSpPr/>
            <p:nvPr/>
          </p:nvSpPr>
          <p:spPr bwMode="auto">
            <a:xfrm>
              <a:off x="4012407" y="3651250"/>
              <a:ext cx="188913" cy="131763"/>
            </a:xfrm>
            <a:custGeom>
              <a:avLst/>
              <a:gdLst>
                <a:gd name="T0" fmla="*/ 119 w 119"/>
                <a:gd name="T1" fmla="*/ 67 h 83"/>
                <a:gd name="T2" fmla="*/ 0 w 119"/>
                <a:gd name="T3" fmla="*/ 0 h 83"/>
                <a:gd name="T4" fmla="*/ 0 w 119"/>
                <a:gd name="T5" fmla="*/ 15 h 83"/>
                <a:gd name="T6" fmla="*/ 119 w 119"/>
                <a:gd name="T7" fmla="*/ 83 h 83"/>
                <a:gd name="T8" fmla="*/ 119 w 119"/>
                <a:gd name="T9" fmla="*/ 67 h 83"/>
              </a:gdLst>
              <a:ahLst/>
              <a:cxnLst>
                <a:cxn ang="0">
                  <a:pos x="T0" y="T1"/>
                </a:cxn>
                <a:cxn ang="0">
                  <a:pos x="T2" y="T3"/>
                </a:cxn>
                <a:cxn ang="0">
                  <a:pos x="T4" y="T5"/>
                </a:cxn>
                <a:cxn ang="0">
                  <a:pos x="T6" y="T7"/>
                </a:cxn>
                <a:cxn ang="0">
                  <a:pos x="T8" y="T9"/>
                </a:cxn>
              </a:cxnLst>
              <a:rect l="0" t="0" r="r" b="b"/>
              <a:pathLst>
                <a:path w="119" h="83">
                  <a:moveTo>
                    <a:pt x="119" y="67"/>
                  </a:moveTo>
                  <a:lnTo>
                    <a:pt x="0" y="0"/>
                  </a:lnTo>
                  <a:lnTo>
                    <a:pt x="0" y="15"/>
                  </a:lnTo>
                  <a:lnTo>
                    <a:pt x="119" y="83"/>
                  </a:lnTo>
                  <a:lnTo>
                    <a:pt x="119" y="6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4" name="ïṡlïďé"/>
            <p:cNvSpPr/>
            <p:nvPr/>
          </p:nvSpPr>
          <p:spPr bwMode="auto">
            <a:xfrm>
              <a:off x="4234657" y="2587625"/>
              <a:ext cx="600075" cy="1293813"/>
            </a:xfrm>
            <a:custGeom>
              <a:avLst/>
              <a:gdLst>
                <a:gd name="T0" fmla="*/ 151 w 159"/>
                <a:gd name="T1" fmla="*/ 2 h 343"/>
                <a:gd name="T2" fmla="*/ 0 w 159"/>
                <a:gd name="T3" fmla="*/ 90 h 343"/>
                <a:gd name="T4" fmla="*/ 0 w 159"/>
                <a:gd name="T5" fmla="*/ 343 h 343"/>
                <a:gd name="T6" fmla="*/ 154 w 159"/>
                <a:gd name="T7" fmla="*/ 254 h 343"/>
                <a:gd name="T8" fmla="*/ 159 w 159"/>
                <a:gd name="T9" fmla="*/ 246 h 343"/>
                <a:gd name="T10" fmla="*/ 159 w 159"/>
                <a:gd name="T11" fmla="*/ 7 h 343"/>
                <a:gd name="T12" fmla="*/ 151 w 159"/>
                <a:gd name="T13" fmla="*/ 2 h 343"/>
              </a:gdLst>
              <a:ahLst/>
              <a:cxnLst>
                <a:cxn ang="0">
                  <a:pos x="T0" y="T1"/>
                </a:cxn>
                <a:cxn ang="0">
                  <a:pos x="T2" y="T3"/>
                </a:cxn>
                <a:cxn ang="0">
                  <a:pos x="T4" y="T5"/>
                </a:cxn>
                <a:cxn ang="0">
                  <a:pos x="T6" y="T7"/>
                </a:cxn>
                <a:cxn ang="0">
                  <a:pos x="T8" y="T9"/>
                </a:cxn>
                <a:cxn ang="0">
                  <a:pos x="T10" y="T11"/>
                </a:cxn>
                <a:cxn ang="0">
                  <a:pos x="T12" y="T13"/>
                </a:cxn>
              </a:cxnLst>
              <a:rect l="0" t="0" r="r" b="b"/>
              <a:pathLst>
                <a:path w="159" h="343">
                  <a:moveTo>
                    <a:pt x="151" y="2"/>
                  </a:moveTo>
                  <a:cubicBezTo>
                    <a:pt x="0" y="90"/>
                    <a:pt x="0" y="90"/>
                    <a:pt x="0" y="90"/>
                  </a:cubicBezTo>
                  <a:cubicBezTo>
                    <a:pt x="0" y="343"/>
                    <a:pt x="0" y="343"/>
                    <a:pt x="0" y="343"/>
                  </a:cubicBezTo>
                  <a:cubicBezTo>
                    <a:pt x="154" y="254"/>
                    <a:pt x="154" y="254"/>
                    <a:pt x="154" y="254"/>
                  </a:cubicBezTo>
                  <a:cubicBezTo>
                    <a:pt x="157" y="253"/>
                    <a:pt x="159" y="250"/>
                    <a:pt x="159" y="246"/>
                  </a:cubicBezTo>
                  <a:cubicBezTo>
                    <a:pt x="159" y="7"/>
                    <a:pt x="159" y="7"/>
                    <a:pt x="159" y="7"/>
                  </a:cubicBezTo>
                  <a:cubicBezTo>
                    <a:pt x="159" y="3"/>
                    <a:pt x="154" y="0"/>
                    <a:pt x="151" y="2"/>
                  </a:cubicBezTo>
                </a:path>
              </a:pathLst>
            </a:custGeom>
            <a:solidFill>
              <a:srgbClr val="B4B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5" name="ïṡḻíḍé"/>
            <p:cNvSpPr/>
            <p:nvPr/>
          </p:nvSpPr>
          <p:spPr bwMode="auto">
            <a:xfrm>
              <a:off x="7233444" y="2308225"/>
              <a:ext cx="490538" cy="712788"/>
            </a:xfrm>
            <a:custGeom>
              <a:avLst/>
              <a:gdLst>
                <a:gd name="T0" fmla="*/ 309 w 309"/>
                <a:gd name="T1" fmla="*/ 169 h 449"/>
                <a:gd name="T2" fmla="*/ 309 w 309"/>
                <a:gd name="T3" fmla="*/ 438 h 449"/>
                <a:gd name="T4" fmla="*/ 290 w 309"/>
                <a:gd name="T5" fmla="*/ 449 h 449"/>
                <a:gd name="T6" fmla="*/ 38 w 309"/>
                <a:gd name="T7" fmla="*/ 259 h 449"/>
                <a:gd name="T8" fmla="*/ 0 w 309"/>
                <a:gd name="T9" fmla="*/ 10 h 449"/>
                <a:gd name="T10" fmla="*/ 17 w 309"/>
                <a:gd name="T11" fmla="*/ 0 h 449"/>
                <a:gd name="T12" fmla="*/ 309 w 309"/>
                <a:gd name="T13" fmla="*/ 169 h 449"/>
              </a:gdLst>
              <a:ahLst/>
              <a:cxnLst>
                <a:cxn ang="0">
                  <a:pos x="T0" y="T1"/>
                </a:cxn>
                <a:cxn ang="0">
                  <a:pos x="T2" y="T3"/>
                </a:cxn>
                <a:cxn ang="0">
                  <a:pos x="T4" y="T5"/>
                </a:cxn>
                <a:cxn ang="0">
                  <a:pos x="T6" y="T7"/>
                </a:cxn>
                <a:cxn ang="0">
                  <a:pos x="T8" y="T9"/>
                </a:cxn>
                <a:cxn ang="0">
                  <a:pos x="T10" y="T11"/>
                </a:cxn>
                <a:cxn ang="0">
                  <a:pos x="T12" y="T13"/>
                </a:cxn>
              </a:cxnLst>
              <a:rect l="0" t="0" r="r" b="b"/>
              <a:pathLst>
                <a:path w="309" h="449">
                  <a:moveTo>
                    <a:pt x="309" y="169"/>
                  </a:moveTo>
                  <a:lnTo>
                    <a:pt x="309" y="438"/>
                  </a:lnTo>
                  <a:lnTo>
                    <a:pt x="290" y="449"/>
                  </a:lnTo>
                  <a:lnTo>
                    <a:pt x="38" y="259"/>
                  </a:lnTo>
                  <a:lnTo>
                    <a:pt x="0" y="10"/>
                  </a:lnTo>
                  <a:lnTo>
                    <a:pt x="17" y="0"/>
                  </a:lnTo>
                  <a:lnTo>
                    <a:pt x="309" y="169"/>
                  </a:lnTo>
                  <a:close/>
                </a:path>
              </a:pathLst>
            </a:custGeom>
            <a:solidFill>
              <a:srgbClr val="FF99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6" name="íŝḷiďé"/>
            <p:cNvSpPr/>
            <p:nvPr/>
          </p:nvSpPr>
          <p:spPr bwMode="auto">
            <a:xfrm>
              <a:off x="7293769" y="2576513"/>
              <a:ext cx="430213" cy="444500"/>
            </a:xfrm>
            <a:custGeom>
              <a:avLst/>
              <a:gdLst>
                <a:gd name="T0" fmla="*/ 271 w 271"/>
                <a:gd name="T1" fmla="*/ 0 h 280"/>
                <a:gd name="T2" fmla="*/ 271 w 271"/>
                <a:gd name="T3" fmla="*/ 269 h 280"/>
                <a:gd name="T4" fmla="*/ 252 w 271"/>
                <a:gd name="T5" fmla="*/ 280 h 280"/>
                <a:gd name="T6" fmla="*/ 0 w 271"/>
                <a:gd name="T7" fmla="*/ 90 h 280"/>
                <a:gd name="T8" fmla="*/ 252 w 271"/>
                <a:gd name="T9" fmla="*/ 10 h 280"/>
                <a:gd name="T10" fmla="*/ 271 w 271"/>
                <a:gd name="T11" fmla="*/ 0 h 280"/>
              </a:gdLst>
              <a:ahLst/>
              <a:cxnLst>
                <a:cxn ang="0">
                  <a:pos x="T0" y="T1"/>
                </a:cxn>
                <a:cxn ang="0">
                  <a:pos x="T2" y="T3"/>
                </a:cxn>
                <a:cxn ang="0">
                  <a:pos x="T4" y="T5"/>
                </a:cxn>
                <a:cxn ang="0">
                  <a:pos x="T6" y="T7"/>
                </a:cxn>
                <a:cxn ang="0">
                  <a:pos x="T8" y="T9"/>
                </a:cxn>
                <a:cxn ang="0">
                  <a:pos x="T10" y="T11"/>
                </a:cxn>
              </a:cxnLst>
              <a:rect l="0" t="0" r="r" b="b"/>
              <a:pathLst>
                <a:path w="271" h="280">
                  <a:moveTo>
                    <a:pt x="271" y="0"/>
                  </a:moveTo>
                  <a:lnTo>
                    <a:pt x="271" y="269"/>
                  </a:lnTo>
                  <a:lnTo>
                    <a:pt x="252" y="280"/>
                  </a:lnTo>
                  <a:lnTo>
                    <a:pt x="0" y="90"/>
                  </a:lnTo>
                  <a:lnTo>
                    <a:pt x="252" y="10"/>
                  </a:lnTo>
                  <a:lnTo>
                    <a:pt x="271" y="0"/>
                  </a:lnTo>
                  <a:close/>
                </a:path>
              </a:pathLst>
            </a:custGeom>
            <a:solidFill>
              <a:srgbClr val="EF77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7" name="išḻíḋè"/>
            <p:cNvSpPr/>
            <p:nvPr/>
          </p:nvSpPr>
          <p:spPr bwMode="auto">
            <a:xfrm>
              <a:off x="7233444" y="2324100"/>
              <a:ext cx="460375" cy="696913"/>
            </a:xfrm>
            <a:custGeom>
              <a:avLst/>
              <a:gdLst>
                <a:gd name="T0" fmla="*/ 290 w 290"/>
                <a:gd name="T1" fmla="*/ 169 h 439"/>
                <a:gd name="T2" fmla="*/ 290 w 290"/>
                <a:gd name="T3" fmla="*/ 439 h 439"/>
                <a:gd name="T4" fmla="*/ 0 w 290"/>
                <a:gd name="T5" fmla="*/ 271 h 439"/>
                <a:gd name="T6" fmla="*/ 0 w 290"/>
                <a:gd name="T7" fmla="*/ 0 h 439"/>
                <a:gd name="T8" fmla="*/ 290 w 290"/>
                <a:gd name="T9" fmla="*/ 169 h 439"/>
              </a:gdLst>
              <a:ahLst/>
              <a:cxnLst>
                <a:cxn ang="0">
                  <a:pos x="T0" y="T1"/>
                </a:cxn>
                <a:cxn ang="0">
                  <a:pos x="T2" y="T3"/>
                </a:cxn>
                <a:cxn ang="0">
                  <a:pos x="T4" y="T5"/>
                </a:cxn>
                <a:cxn ang="0">
                  <a:pos x="T6" y="T7"/>
                </a:cxn>
                <a:cxn ang="0">
                  <a:pos x="T8" y="T9"/>
                </a:cxn>
              </a:cxnLst>
              <a:rect l="0" t="0" r="r" b="b"/>
              <a:pathLst>
                <a:path w="290" h="439">
                  <a:moveTo>
                    <a:pt x="290" y="169"/>
                  </a:moveTo>
                  <a:lnTo>
                    <a:pt x="290" y="439"/>
                  </a:lnTo>
                  <a:lnTo>
                    <a:pt x="0" y="271"/>
                  </a:lnTo>
                  <a:lnTo>
                    <a:pt x="0" y="0"/>
                  </a:lnTo>
                  <a:lnTo>
                    <a:pt x="290" y="169"/>
                  </a:lnTo>
                  <a:close/>
                </a:path>
              </a:pathLst>
            </a:custGeom>
            <a:solidFill>
              <a:srgbClr val="FCC1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8" name="isḻíḍe"/>
            <p:cNvSpPr/>
            <p:nvPr/>
          </p:nvSpPr>
          <p:spPr bwMode="auto">
            <a:xfrm>
              <a:off x="7290594" y="2466975"/>
              <a:ext cx="334963" cy="227013"/>
            </a:xfrm>
            <a:custGeom>
              <a:avLst/>
              <a:gdLst>
                <a:gd name="T0" fmla="*/ 0 w 211"/>
                <a:gd name="T1" fmla="*/ 0 h 143"/>
                <a:gd name="T2" fmla="*/ 0 w 211"/>
                <a:gd name="T3" fmla="*/ 22 h 143"/>
                <a:gd name="T4" fmla="*/ 104 w 211"/>
                <a:gd name="T5" fmla="*/ 140 h 143"/>
                <a:gd name="T6" fmla="*/ 211 w 211"/>
                <a:gd name="T7" fmla="*/ 143 h 143"/>
                <a:gd name="T8" fmla="*/ 211 w 211"/>
                <a:gd name="T9" fmla="*/ 119 h 143"/>
                <a:gd name="T10" fmla="*/ 0 w 211"/>
                <a:gd name="T11" fmla="*/ 0 h 143"/>
              </a:gdLst>
              <a:ahLst/>
              <a:cxnLst>
                <a:cxn ang="0">
                  <a:pos x="T0" y="T1"/>
                </a:cxn>
                <a:cxn ang="0">
                  <a:pos x="T2" y="T3"/>
                </a:cxn>
                <a:cxn ang="0">
                  <a:pos x="T4" y="T5"/>
                </a:cxn>
                <a:cxn ang="0">
                  <a:pos x="T6" y="T7"/>
                </a:cxn>
                <a:cxn ang="0">
                  <a:pos x="T8" y="T9"/>
                </a:cxn>
                <a:cxn ang="0">
                  <a:pos x="T10" y="T11"/>
                </a:cxn>
              </a:cxnLst>
              <a:rect l="0" t="0" r="r" b="b"/>
              <a:pathLst>
                <a:path w="211" h="143">
                  <a:moveTo>
                    <a:pt x="0" y="0"/>
                  </a:moveTo>
                  <a:lnTo>
                    <a:pt x="0" y="22"/>
                  </a:lnTo>
                  <a:lnTo>
                    <a:pt x="104" y="140"/>
                  </a:lnTo>
                  <a:lnTo>
                    <a:pt x="211" y="143"/>
                  </a:lnTo>
                  <a:lnTo>
                    <a:pt x="211" y="1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 name="îṣ1ïḋè"/>
            <p:cNvSpPr/>
            <p:nvPr/>
          </p:nvSpPr>
          <p:spPr bwMode="auto">
            <a:xfrm>
              <a:off x="7290594" y="2524125"/>
              <a:ext cx="334963" cy="373063"/>
            </a:xfrm>
            <a:custGeom>
              <a:avLst/>
              <a:gdLst>
                <a:gd name="T0" fmla="*/ 104 w 211"/>
                <a:gd name="T1" fmla="*/ 116 h 235"/>
                <a:gd name="T2" fmla="*/ 0 w 211"/>
                <a:gd name="T3" fmla="*/ 0 h 235"/>
                <a:gd name="T4" fmla="*/ 0 w 211"/>
                <a:gd name="T5" fmla="*/ 114 h 235"/>
                <a:gd name="T6" fmla="*/ 211 w 211"/>
                <a:gd name="T7" fmla="*/ 235 h 235"/>
                <a:gd name="T8" fmla="*/ 211 w 211"/>
                <a:gd name="T9" fmla="*/ 119 h 235"/>
                <a:gd name="T10" fmla="*/ 104 w 211"/>
                <a:gd name="T11" fmla="*/ 116 h 235"/>
              </a:gdLst>
              <a:ahLst/>
              <a:cxnLst>
                <a:cxn ang="0">
                  <a:pos x="T0" y="T1"/>
                </a:cxn>
                <a:cxn ang="0">
                  <a:pos x="T2" y="T3"/>
                </a:cxn>
                <a:cxn ang="0">
                  <a:pos x="T4" y="T5"/>
                </a:cxn>
                <a:cxn ang="0">
                  <a:pos x="T6" y="T7"/>
                </a:cxn>
                <a:cxn ang="0">
                  <a:pos x="T8" y="T9"/>
                </a:cxn>
                <a:cxn ang="0">
                  <a:pos x="T10" y="T11"/>
                </a:cxn>
              </a:cxnLst>
              <a:rect l="0" t="0" r="r" b="b"/>
              <a:pathLst>
                <a:path w="211" h="235">
                  <a:moveTo>
                    <a:pt x="104" y="116"/>
                  </a:moveTo>
                  <a:lnTo>
                    <a:pt x="0" y="0"/>
                  </a:lnTo>
                  <a:lnTo>
                    <a:pt x="0" y="114"/>
                  </a:lnTo>
                  <a:lnTo>
                    <a:pt x="211" y="235"/>
                  </a:lnTo>
                  <a:lnTo>
                    <a:pt x="211" y="119"/>
                  </a:lnTo>
                  <a:lnTo>
                    <a:pt x="104" y="1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 name="íSľíḑê"/>
            <p:cNvSpPr/>
            <p:nvPr/>
          </p:nvSpPr>
          <p:spPr bwMode="auto">
            <a:xfrm>
              <a:off x="5514182" y="2724150"/>
              <a:ext cx="357188" cy="509588"/>
            </a:xfrm>
            <a:custGeom>
              <a:avLst/>
              <a:gdLst>
                <a:gd name="T0" fmla="*/ 225 w 225"/>
                <a:gd name="T1" fmla="*/ 119 h 321"/>
                <a:gd name="T2" fmla="*/ 225 w 225"/>
                <a:gd name="T3" fmla="*/ 311 h 321"/>
                <a:gd name="T4" fmla="*/ 204 w 225"/>
                <a:gd name="T5" fmla="*/ 321 h 321"/>
                <a:gd name="T6" fmla="*/ 26 w 225"/>
                <a:gd name="T7" fmla="*/ 187 h 321"/>
                <a:gd name="T8" fmla="*/ 0 w 225"/>
                <a:gd name="T9" fmla="*/ 12 h 321"/>
                <a:gd name="T10" fmla="*/ 19 w 225"/>
                <a:gd name="T11" fmla="*/ 0 h 321"/>
                <a:gd name="T12" fmla="*/ 225 w 225"/>
                <a:gd name="T13" fmla="*/ 119 h 321"/>
              </a:gdLst>
              <a:ahLst/>
              <a:cxnLst>
                <a:cxn ang="0">
                  <a:pos x="T0" y="T1"/>
                </a:cxn>
                <a:cxn ang="0">
                  <a:pos x="T2" y="T3"/>
                </a:cxn>
                <a:cxn ang="0">
                  <a:pos x="T4" y="T5"/>
                </a:cxn>
                <a:cxn ang="0">
                  <a:pos x="T6" y="T7"/>
                </a:cxn>
                <a:cxn ang="0">
                  <a:pos x="T8" y="T9"/>
                </a:cxn>
                <a:cxn ang="0">
                  <a:pos x="T10" y="T11"/>
                </a:cxn>
                <a:cxn ang="0">
                  <a:pos x="T12" y="T13"/>
                </a:cxn>
              </a:cxnLst>
              <a:rect l="0" t="0" r="r" b="b"/>
              <a:pathLst>
                <a:path w="225" h="321">
                  <a:moveTo>
                    <a:pt x="225" y="119"/>
                  </a:moveTo>
                  <a:lnTo>
                    <a:pt x="225" y="311"/>
                  </a:lnTo>
                  <a:lnTo>
                    <a:pt x="204" y="321"/>
                  </a:lnTo>
                  <a:lnTo>
                    <a:pt x="26" y="187"/>
                  </a:lnTo>
                  <a:lnTo>
                    <a:pt x="0" y="12"/>
                  </a:lnTo>
                  <a:lnTo>
                    <a:pt x="19" y="0"/>
                  </a:lnTo>
                  <a:lnTo>
                    <a:pt x="225" y="119"/>
                  </a:lnTo>
                  <a:close/>
                </a:path>
              </a:pathLst>
            </a:custGeom>
            <a:solidFill>
              <a:srgbClr val="FF99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1" name="iṣḻïḍe"/>
            <p:cNvSpPr/>
            <p:nvPr/>
          </p:nvSpPr>
          <p:spPr bwMode="auto">
            <a:xfrm>
              <a:off x="5555457" y="2913063"/>
              <a:ext cx="315913" cy="320675"/>
            </a:xfrm>
            <a:custGeom>
              <a:avLst/>
              <a:gdLst>
                <a:gd name="T0" fmla="*/ 199 w 199"/>
                <a:gd name="T1" fmla="*/ 0 h 202"/>
                <a:gd name="T2" fmla="*/ 199 w 199"/>
                <a:gd name="T3" fmla="*/ 192 h 202"/>
                <a:gd name="T4" fmla="*/ 178 w 199"/>
                <a:gd name="T5" fmla="*/ 202 h 202"/>
                <a:gd name="T6" fmla="*/ 0 w 199"/>
                <a:gd name="T7" fmla="*/ 68 h 202"/>
                <a:gd name="T8" fmla="*/ 178 w 199"/>
                <a:gd name="T9" fmla="*/ 11 h 202"/>
                <a:gd name="T10" fmla="*/ 199 w 199"/>
                <a:gd name="T11" fmla="*/ 0 h 202"/>
              </a:gdLst>
              <a:ahLst/>
              <a:cxnLst>
                <a:cxn ang="0">
                  <a:pos x="T0" y="T1"/>
                </a:cxn>
                <a:cxn ang="0">
                  <a:pos x="T2" y="T3"/>
                </a:cxn>
                <a:cxn ang="0">
                  <a:pos x="T4" y="T5"/>
                </a:cxn>
                <a:cxn ang="0">
                  <a:pos x="T6" y="T7"/>
                </a:cxn>
                <a:cxn ang="0">
                  <a:pos x="T8" y="T9"/>
                </a:cxn>
                <a:cxn ang="0">
                  <a:pos x="T10" y="T11"/>
                </a:cxn>
              </a:cxnLst>
              <a:rect l="0" t="0" r="r" b="b"/>
              <a:pathLst>
                <a:path w="199" h="202">
                  <a:moveTo>
                    <a:pt x="199" y="0"/>
                  </a:moveTo>
                  <a:lnTo>
                    <a:pt x="199" y="192"/>
                  </a:lnTo>
                  <a:lnTo>
                    <a:pt x="178" y="202"/>
                  </a:lnTo>
                  <a:lnTo>
                    <a:pt x="0" y="68"/>
                  </a:lnTo>
                  <a:lnTo>
                    <a:pt x="178" y="11"/>
                  </a:lnTo>
                  <a:lnTo>
                    <a:pt x="199" y="0"/>
                  </a:lnTo>
                  <a:close/>
                </a:path>
              </a:pathLst>
            </a:custGeom>
            <a:solidFill>
              <a:srgbClr val="EF77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 name="íŝļïḋè"/>
            <p:cNvSpPr/>
            <p:nvPr/>
          </p:nvSpPr>
          <p:spPr bwMode="auto">
            <a:xfrm>
              <a:off x="5514182" y="2743200"/>
              <a:ext cx="323850" cy="490538"/>
            </a:xfrm>
            <a:custGeom>
              <a:avLst/>
              <a:gdLst>
                <a:gd name="T0" fmla="*/ 204 w 204"/>
                <a:gd name="T1" fmla="*/ 118 h 309"/>
                <a:gd name="T2" fmla="*/ 204 w 204"/>
                <a:gd name="T3" fmla="*/ 309 h 309"/>
                <a:gd name="T4" fmla="*/ 0 w 204"/>
                <a:gd name="T5" fmla="*/ 190 h 309"/>
                <a:gd name="T6" fmla="*/ 0 w 204"/>
                <a:gd name="T7" fmla="*/ 0 h 309"/>
                <a:gd name="T8" fmla="*/ 204 w 204"/>
                <a:gd name="T9" fmla="*/ 118 h 309"/>
              </a:gdLst>
              <a:ahLst/>
              <a:cxnLst>
                <a:cxn ang="0">
                  <a:pos x="T0" y="T1"/>
                </a:cxn>
                <a:cxn ang="0">
                  <a:pos x="T2" y="T3"/>
                </a:cxn>
                <a:cxn ang="0">
                  <a:pos x="T4" y="T5"/>
                </a:cxn>
                <a:cxn ang="0">
                  <a:pos x="T6" y="T7"/>
                </a:cxn>
                <a:cxn ang="0">
                  <a:pos x="T8" y="T9"/>
                </a:cxn>
              </a:cxnLst>
              <a:rect l="0" t="0" r="r" b="b"/>
              <a:pathLst>
                <a:path w="204" h="309">
                  <a:moveTo>
                    <a:pt x="204" y="118"/>
                  </a:moveTo>
                  <a:lnTo>
                    <a:pt x="204" y="309"/>
                  </a:lnTo>
                  <a:lnTo>
                    <a:pt x="0" y="190"/>
                  </a:lnTo>
                  <a:lnTo>
                    <a:pt x="0" y="0"/>
                  </a:lnTo>
                  <a:lnTo>
                    <a:pt x="204" y="118"/>
                  </a:lnTo>
                  <a:close/>
                </a:path>
              </a:pathLst>
            </a:custGeom>
            <a:solidFill>
              <a:srgbClr val="FCC1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3" name="iŝ1ïḓê"/>
            <p:cNvSpPr/>
            <p:nvPr/>
          </p:nvSpPr>
          <p:spPr bwMode="auto">
            <a:xfrm>
              <a:off x="5566569" y="2924175"/>
              <a:ext cx="227013" cy="142875"/>
            </a:xfrm>
            <a:custGeom>
              <a:avLst/>
              <a:gdLst>
                <a:gd name="T0" fmla="*/ 2 w 60"/>
                <a:gd name="T1" fmla="*/ 11 h 38"/>
                <a:gd name="T2" fmla="*/ 13 w 60"/>
                <a:gd name="T3" fmla="*/ 35 h 38"/>
                <a:gd name="T4" fmla="*/ 18 w 60"/>
                <a:gd name="T5" fmla="*/ 38 h 38"/>
                <a:gd name="T6" fmla="*/ 23 w 60"/>
                <a:gd name="T7" fmla="*/ 37 h 38"/>
                <a:gd name="T8" fmla="*/ 57 w 60"/>
                <a:gd name="T9" fmla="*/ 12 h 38"/>
                <a:gd name="T10" fmla="*/ 58 w 60"/>
                <a:gd name="T11" fmla="*/ 3 h 38"/>
                <a:gd name="T12" fmla="*/ 49 w 60"/>
                <a:gd name="T13" fmla="*/ 2 h 38"/>
                <a:gd name="T14" fmla="*/ 21 w 60"/>
                <a:gd name="T15" fmla="*/ 22 h 38"/>
                <a:gd name="T16" fmla="*/ 13 w 60"/>
                <a:gd name="T17" fmla="*/ 6 h 38"/>
                <a:gd name="T18" fmla="*/ 5 w 60"/>
                <a:gd name="T19" fmla="*/ 3 h 38"/>
                <a:gd name="T20" fmla="*/ 2 w 60"/>
                <a:gd name="T2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8">
                  <a:moveTo>
                    <a:pt x="2" y="11"/>
                  </a:moveTo>
                  <a:cubicBezTo>
                    <a:pt x="13" y="35"/>
                    <a:pt x="13" y="35"/>
                    <a:pt x="13" y="35"/>
                  </a:cubicBezTo>
                  <a:cubicBezTo>
                    <a:pt x="14" y="36"/>
                    <a:pt x="16" y="38"/>
                    <a:pt x="18" y="38"/>
                  </a:cubicBezTo>
                  <a:cubicBezTo>
                    <a:pt x="19" y="38"/>
                    <a:pt x="21" y="38"/>
                    <a:pt x="23" y="37"/>
                  </a:cubicBezTo>
                  <a:cubicBezTo>
                    <a:pt x="57" y="12"/>
                    <a:pt x="57" y="12"/>
                    <a:pt x="57" y="12"/>
                  </a:cubicBezTo>
                  <a:cubicBezTo>
                    <a:pt x="59" y="10"/>
                    <a:pt x="60" y="6"/>
                    <a:pt x="58" y="3"/>
                  </a:cubicBezTo>
                  <a:cubicBezTo>
                    <a:pt x="56" y="1"/>
                    <a:pt x="52" y="0"/>
                    <a:pt x="49" y="2"/>
                  </a:cubicBezTo>
                  <a:cubicBezTo>
                    <a:pt x="21" y="22"/>
                    <a:pt x="21" y="22"/>
                    <a:pt x="21" y="22"/>
                  </a:cubicBezTo>
                  <a:cubicBezTo>
                    <a:pt x="13" y="6"/>
                    <a:pt x="13" y="6"/>
                    <a:pt x="13" y="6"/>
                  </a:cubicBezTo>
                  <a:cubicBezTo>
                    <a:pt x="11" y="3"/>
                    <a:pt x="8" y="1"/>
                    <a:pt x="5" y="3"/>
                  </a:cubicBezTo>
                  <a:cubicBezTo>
                    <a:pt x="1" y="5"/>
                    <a:pt x="0" y="8"/>
                    <a:pt x="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4" name="îṩ1ïḓê"/>
            <p:cNvSpPr/>
            <p:nvPr/>
          </p:nvSpPr>
          <p:spPr bwMode="auto">
            <a:xfrm>
              <a:off x="7546182" y="3451225"/>
              <a:ext cx="358775" cy="509588"/>
            </a:xfrm>
            <a:custGeom>
              <a:avLst/>
              <a:gdLst>
                <a:gd name="T0" fmla="*/ 226 w 226"/>
                <a:gd name="T1" fmla="*/ 119 h 321"/>
                <a:gd name="T2" fmla="*/ 226 w 226"/>
                <a:gd name="T3" fmla="*/ 309 h 321"/>
                <a:gd name="T4" fmla="*/ 205 w 226"/>
                <a:gd name="T5" fmla="*/ 321 h 321"/>
                <a:gd name="T6" fmla="*/ 26 w 226"/>
                <a:gd name="T7" fmla="*/ 186 h 321"/>
                <a:gd name="T8" fmla="*/ 0 w 226"/>
                <a:gd name="T9" fmla="*/ 12 h 321"/>
                <a:gd name="T10" fmla="*/ 19 w 226"/>
                <a:gd name="T11" fmla="*/ 0 h 321"/>
                <a:gd name="T12" fmla="*/ 226 w 226"/>
                <a:gd name="T13" fmla="*/ 119 h 321"/>
              </a:gdLst>
              <a:ahLst/>
              <a:cxnLst>
                <a:cxn ang="0">
                  <a:pos x="T0" y="T1"/>
                </a:cxn>
                <a:cxn ang="0">
                  <a:pos x="T2" y="T3"/>
                </a:cxn>
                <a:cxn ang="0">
                  <a:pos x="T4" y="T5"/>
                </a:cxn>
                <a:cxn ang="0">
                  <a:pos x="T6" y="T7"/>
                </a:cxn>
                <a:cxn ang="0">
                  <a:pos x="T8" y="T9"/>
                </a:cxn>
                <a:cxn ang="0">
                  <a:pos x="T10" y="T11"/>
                </a:cxn>
                <a:cxn ang="0">
                  <a:pos x="T12" y="T13"/>
                </a:cxn>
              </a:cxnLst>
              <a:rect l="0" t="0" r="r" b="b"/>
              <a:pathLst>
                <a:path w="226" h="321">
                  <a:moveTo>
                    <a:pt x="226" y="119"/>
                  </a:moveTo>
                  <a:lnTo>
                    <a:pt x="226" y="309"/>
                  </a:lnTo>
                  <a:lnTo>
                    <a:pt x="205" y="321"/>
                  </a:lnTo>
                  <a:lnTo>
                    <a:pt x="26" y="186"/>
                  </a:lnTo>
                  <a:lnTo>
                    <a:pt x="0" y="12"/>
                  </a:lnTo>
                  <a:lnTo>
                    <a:pt x="19" y="0"/>
                  </a:lnTo>
                  <a:lnTo>
                    <a:pt x="226" y="119"/>
                  </a:ln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5" name="îṣļíḓê"/>
            <p:cNvSpPr/>
            <p:nvPr/>
          </p:nvSpPr>
          <p:spPr bwMode="auto">
            <a:xfrm>
              <a:off x="7587457" y="3640138"/>
              <a:ext cx="317500" cy="320675"/>
            </a:xfrm>
            <a:custGeom>
              <a:avLst/>
              <a:gdLst>
                <a:gd name="T0" fmla="*/ 200 w 200"/>
                <a:gd name="T1" fmla="*/ 0 h 202"/>
                <a:gd name="T2" fmla="*/ 200 w 200"/>
                <a:gd name="T3" fmla="*/ 190 h 202"/>
                <a:gd name="T4" fmla="*/ 179 w 200"/>
                <a:gd name="T5" fmla="*/ 202 h 202"/>
                <a:gd name="T6" fmla="*/ 0 w 200"/>
                <a:gd name="T7" fmla="*/ 67 h 202"/>
                <a:gd name="T8" fmla="*/ 179 w 200"/>
                <a:gd name="T9" fmla="*/ 10 h 202"/>
                <a:gd name="T10" fmla="*/ 200 w 200"/>
                <a:gd name="T11" fmla="*/ 0 h 202"/>
              </a:gdLst>
              <a:ahLst/>
              <a:cxnLst>
                <a:cxn ang="0">
                  <a:pos x="T0" y="T1"/>
                </a:cxn>
                <a:cxn ang="0">
                  <a:pos x="T2" y="T3"/>
                </a:cxn>
                <a:cxn ang="0">
                  <a:pos x="T4" y="T5"/>
                </a:cxn>
                <a:cxn ang="0">
                  <a:pos x="T6" y="T7"/>
                </a:cxn>
                <a:cxn ang="0">
                  <a:pos x="T8" y="T9"/>
                </a:cxn>
                <a:cxn ang="0">
                  <a:pos x="T10" y="T11"/>
                </a:cxn>
              </a:cxnLst>
              <a:rect l="0" t="0" r="r" b="b"/>
              <a:pathLst>
                <a:path w="200" h="202">
                  <a:moveTo>
                    <a:pt x="200" y="0"/>
                  </a:moveTo>
                  <a:lnTo>
                    <a:pt x="200" y="190"/>
                  </a:lnTo>
                  <a:lnTo>
                    <a:pt x="179" y="202"/>
                  </a:lnTo>
                  <a:lnTo>
                    <a:pt x="0" y="67"/>
                  </a:lnTo>
                  <a:lnTo>
                    <a:pt x="179" y="10"/>
                  </a:lnTo>
                  <a:lnTo>
                    <a:pt x="200" y="0"/>
                  </a:lnTo>
                  <a:close/>
                </a:path>
              </a:pathLst>
            </a:custGeom>
            <a:solidFill>
              <a:srgbClr val="266F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6" name="iŝlïḋé"/>
            <p:cNvSpPr/>
            <p:nvPr/>
          </p:nvSpPr>
          <p:spPr bwMode="auto">
            <a:xfrm>
              <a:off x="7546182" y="3470275"/>
              <a:ext cx="325438" cy="490538"/>
            </a:xfrm>
            <a:custGeom>
              <a:avLst/>
              <a:gdLst>
                <a:gd name="T0" fmla="*/ 205 w 205"/>
                <a:gd name="T1" fmla="*/ 117 h 309"/>
                <a:gd name="T2" fmla="*/ 205 w 205"/>
                <a:gd name="T3" fmla="*/ 309 h 309"/>
                <a:gd name="T4" fmla="*/ 0 w 205"/>
                <a:gd name="T5" fmla="*/ 190 h 309"/>
                <a:gd name="T6" fmla="*/ 0 w 205"/>
                <a:gd name="T7" fmla="*/ 0 h 309"/>
                <a:gd name="T8" fmla="*/ 205 w 205"/>
                <a:gd name="T9" fmla="*/ 117 h 309"/>
              </a:gdLst>
              <a:ahLst/>
              <a:cxnLst>
                <a:cxn ang="0">
                  <a:pos x="T0" y="T1"/>
                </a:cxn>
                <a:cxn ang="0">
                  <a:pos x="T2" y="T3"/>
                </a:cxn>
                <a:cxn ang="0">
                  <a:pos x="T4" y="T5"/>
                </a:cxn>
                <a:cxn ang="0">
                  <a:pos x="T6" y="T7"/>
                </a:cxn>
                <a:cxn ang="0">
                  <a:pos x="T8" y="T9"/>
                </a:cxn>
              </a:cxnLst>
              <a:rect l="0" t="0" r="r" b="b"/>
              <a:pathLst>
                <a:path w="205" h="309">
                  <a:moveTo>
                    <a:pt x="205" y="117"/>
                  </a:moveTo>
                  <a:lnTo>
                    <a:pt x="205" y="309"/>
                  </a:lnTo>
                  <a:lnTo>
                    <a:pt x="0" y="190"/>
                  </a:lnTo>
                  <a:lnTo>
                    <a:pt x="0" y="0"/>
                  </a:lnTo>
                  <a:lnTo>
                    <a:pt x="205" y="117"/>
                  </a:lnTo>
                  <a:close/>
                </a:path>
              </a:pathLst>
            </a:custGeom>
            <a:solidFill>
              <a:srgbClr val="4C96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7" name="íśḷïdé"/>
            <p:cNvSpPr/>
            <p:nvPr/>
          </p:nvSpPr>
          <p:spPr bwMode="auto">
            <a:xfrm>
              <a:off x="7606507" y="3621088"/>
              <a:ext cx="200025" cy="227013"/>
            </a:xfrm>
            <a:custGeom>
              <a:avLst/>
              <a:gdLst>
                <a:gd name="T0" fmla="*/ 25 w 53"/>
                <a:gd name="T1" fmla="*/ 1 h 60"/>
                <a:gd name="T2" fmla="*/ 18 w 53"/>
                <a:gd name="T3" fmla="*/ 10 h 60"/>
                <a:gd name="T4" fmla="*/ 17 w 53"/>
                <a:gd name="T5" fmla="*/ 10 h 60"/>
                <a:gd name="T6" fmla="*/ 2 w 53"/>
                <a:gd name="T7" fmla="*/ 4 h 60"/>
                <a:gd name="T8" fmla="*/ 1 w 53"/>
                <a:gd name="T9" fmla="*/ 6 h 60"/>
                <a:gd name="T10" fmla="*/ 12 w 53"/>
                <a:gd name="T11" fmla="*/ 24 h 60"/>
                <a:gd name="T12" fmla="*/ 12 w 53"/>
                <a:gd name="T13" fmla="*/ 25 h 60"/>
                <a:gd name="T14" fmla="*/ 9 w 53"/>
                <a:gd name="T15" fmla="*/ 40 h 60"/>
                <a:gd name="T16" fmla="*/ 11 w 53"/>
                <a:gd name="T17" fmla="*/ 42 h 60"/>
                <a:gd name="T18" fmla="*/ 26 w 53"/>
                <a:gd name="T19" fmla="*/ 43 h 60"/>
                <a:gd name="T20" fmla="*/ 27 w 53"/>
                <a:gd name="T21" fmla="*/ 43 h 60"/>
                <a:gd name="T22" fmla="*/ 41 w 53"/>
                <a:gd name="T23" fmla="*/ 59 h 60"/>
                <a:gd name="T24" fmla="*/ 43 w 53"/>
                <a:gd name="T25" fmla="*/ 58 h 60"/>
                <a:gd name="T26" fmla="*/ 41 w 53"/>
                <a:gd name="T27" fmla="*/ 42 h 60"/>
                <a:gd name="T28" fmla="*/ 42 w 53"/>
                <a:gd name="T29" fmla="*/ 41 h 60"/>
                <a:gd name="T30" fmla="*/ 52 w 53"/>
                <a:gd name="T31" fmla="*/ 36 h 60"/>
                <a:gd name="T32" fmla="*/ 53 w 53"/>
                <a:gd name="T33" fmla="*/ 34 h 60"/>
                <a:gd name="T34" fmla="*/ 36 w 53"/>
                <a:gd name="T35" fmla="*/ 21 h 60"/>
                <a:gd name="T36" fmla="*/ 35 w 53"/>
                <a:gd name="T37" fmla="*/ 21 h 60"/>
                <a:gd name="T38" fmla="*/ 27 w 53"/>
                <a:gd name="T39" fmla="*/ 1 h 60"/>
                <a:gd name="T40" fmla="*/ 25 w 53"/>
                <a:gd name="T41"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60">
                  <a:moveTo>
                    <a:pt x="25" y="1"/>
                  </a:moveTo>
                  <a:cubicBezTo>
                    <a:pt x="18" y="10"/>
                    <a:pt x="18" y="10"/>
                    <a:pt x="18" y="10"/>
                  </a:cubicBezTo>
                  <a:cubicBezTo>
                    <a:pt x="18" y="10"/>
                    <a:pt x="17" y="11"/>
                    <a:pt x="17" y="10"/>
                  </a:cubicBezTo>
                  <a:cubicBezTo>
                    <a:pt x="2" y="4"/>
                    <a:pt x="2" y="4"/>
                    <a:pt x="2" y="4"/>
                  </a:cubicBezTo>
                  <a:cubicBezTo>
                    <a:pt x="1" y="3"/>
                    <a:pt x="0" y="5"/>
                    <a:pt x="1" y="6"/>
                  </a:cubicBezTo>
                  <a:cubicBezTo>
                    <a:pt x="12" y="24"/>
                    <a:pt x="12" y="24"/>
                    <a:pt x="12" y="24"/>
                  </a:cubicBezTo>
                  <a:cubicBezTo>
                    <a:pt x="12" y="24"/>
                    <a:pt x="12" y="25"/>
                    <a:pt x="12" y="25"/>
                  </a:cubicBezTo>
                  <a:cubicBezTo>
                    <a:pt x="9" y="40"/>
                    <a:pt x="9" y="40"/>
                    <a:pt x="9" y="40"/>
                  </a:cubicBezTo>
                  <a:cubicBezTo>
                    <a:pt x="9" y="41"/>
                    <a:pt x="10" y="42"/>
                    <a:pt x="11" y="42"/>
                  </a:cubicBezTo>
                  <a:cubicBezTo>
                    <a:pt x="26" y="43"/>
                    <a:pt x="26" y="43"/>
                    <a:pt x="26" y="43"/>
                  </a:cubicBezTo>
                  <a:cubicBezTo>
                    <a:pt x="26" y="43"/>
                    <a:pt x="27" y="43"/>
                    <a:pt x="27" y="43"/>
                  </a:cubicBezTo>
                  <a:cubicBezTo>
                    <a:pt x="41" y="59"/>
                    <a:pt x="41" y="59"/>
                    <a:pt x="41" y="59"/>
                  </a:cubicBezTo>
                  <a:cubicBezTo>
                    <a:pt x="42" y="60"/>
                    <a:pt x="43" y="59"/>
                    <a:pt x="43" y="58"/>
                  </a:cubicBezTo>
                  <a:cubicBezTo>
                    <a:pt x="41" y="42"/>
                    <a:pt x="41" y="42"/>
                    <a:pt x="41" y="42"/>
                  </a:cubicBezTo>
                  <a:cubicBezTo>
                    <a:pt x="41" y="41"/>
                    <a:pt x="41" y="41"/>
                    <a:pt x="42" y="41"/>
                  </a:cubicBezTo>
                  <a:cubicBezTo>
                    <a:pt x="52" y="36"/>
                    <a:pt x="52" y="36"/>
                    <a:pt x="52" y="36"/>
                  </a:cubicBezTo>
                  <a:cubicBezTo>
                    <a:pt x="53" y="36"/>
                    <a:pt x="53" y="35"/>
                    <a:pt x="53" y="34"/>
                  </a:cubicBezTo>
                  <a:cubicBezTo>
                    <a:pt x="36" y="21"/>
                    <a:pt x="36" y="21"/>
                    <a:pt x="36" y="21"/>
                  </a:cubicBezTo>
                  <a:cubicBezTo>
                    <a:pt x="35" y="21"/>
                    <a:pt x="35" y="21"/>
                    <a:pt x="35" y="21"/>
                  </a:cubicBezTo>
                  <a:cubicBezTo>
                    <a:pt x="27" y="1"/>
                    <a:pt x="27" y="1"/>
                    <a:pt x="27" y="1"/>
                  </a:cubicBezTo>
                  <a:cubicBezTo>
                    <a:pt x="27" y="0"/>
                    <a:pt x="25" y="0"/>
                    <a:pt x="2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 name="îšľïḓè"/>
            <p:cNvSpPr/>
            <p:nvPr/>
          </p:nvSpPr>
          <p:spPr bwMode="auto">
            <a:xfrm>
              <a:off x="4094957" y="3305175"/>
              <a:ext cx="3319463" cy="1952625"/>
            </a:xfrm>
            <a:custGeom>
              <a:avLst/>
              <a:gdLst>
                <a:gd name="T0" fmla="*/ 799 w 2091"/>
                <a:gd name="T1" fmla="*/ 0 h 1230"/>
                <a:gd name="T2" fmla="*/ 2091 w 2091"/>
                <a:gd name="T3" fmla="*/ 741 h 1230"/>
                <a:gd name="T4" fmla="*/ 2091 w 2091"/>
                <a:gd name="T5" fmla="*/ 769 h 1230"/>
                <a:gd name="T6" fmla="*/ 1293 w 2091"/>
                <a:gd name="T7" fmla="*/ 1230 h 1230"/>
                <a:gd name="T8" fmla="*/ 0 w 2091"/>
                <a:gd name="T9" fmla="*/ 489 h 1230"/>
                <a:gd name="T10" fmla="*/ 0 w 2091"/>
                <a:gd name="T11" fmla="*/ 461 h 1230"/>
                <a:gd name="T12" fmla="*/ 799 w 2091"/>
                <a:gd name="T13" fmla="*/ 0 h 1230"/>
              </a:gdLst>
              <a:ahLst/>
              <a:cxnLst>
                <a:cxn ang="0">
                  <a:pos x="T0" y="T1"/>
                </a:cxn>
                <a:cxn ang="0">
                  <a:pos x="T2" y="T3"/>
                </a:cxn>
                <a:cxn ang="0">
                  <a:pos x="T4" y="T5"/>
                </a:cxn>
                <a:cxn ang="0">
                  <a:pos x="T6" y="T7"/>
                </a:cxn>
                <a:cxn ang="0">
                  <a:pos x="T8" y="T9"/>
                </a:cxn>
                <a:cxn ang="0">
                  <a:pos x="T10" y="T11"/>
                </a:cxn>
                <a:cxn ang="0">
                  <a:pos x="T12" y="T13"/>
                </a:cxn>
              </a:cxnLst>
              <a:rect l="0" t="0" r="r" b="b"/>
              <a:pathLst>
                <a:path w="2091" h="1230">
                  <a:moveTo>
                    <a:pt x="799" y="0"/>
                  </a:moveTo>
                  <a:lnTo>
                    <a:pt x="2091" y="741"/>
                  </a:lnTo>
                  <a:lnTo>
                    <a:pt x="2091" y="769"/>
                  </a:lnTo>
                  <a:lnTo>
                    <a:pt x="1293" y="1230"/>
                  </a:lnTo>
                  <a:lnTo>
                    <a:pt x="0" y="489"/>
                  </a:lnTo>
                  <a:lnTo>
                    <a:pt x="0" y="461"/>
                  </a:lnTo>
                  <a:lnTo>
                    <a:pt x="799" y="0"/>
                  </a:lnTo>
                  <a:close/>
                </a:path>
              </a:pathLst>
            </a:custGeom>
            <a:solidFill>
              <a:srgbClr val="80B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9" name="íŝlîḓe"/>
            <p:cNvSpPr/>
            <p:nvPr/>
          </p:nvSpPr>
          <p:spPr bwMode="auto">
            <a:xfrm>
              <a:off x="4094957" y="3305175"/>
              <a:ext cx="3319463" cy="1952625"/>
            </a:xfrm>
            <a:custGeom>
              <a:avLst/>
              <a:gdLst>
                <a:gd name="T0" fmla="*/ 799 w 2091"/>
                <a:gd name="T1" fmla="*/ 0 h 1230"/>
                <a:gd name="T2" fmla="*/ 2091 w 2091"/>
                <a:gd name="T3" fmla="*/ 741 h 1230"/>
                <a:gd name="T4" fmla="*/ 2091 w 2091"/>
                <a:gd name="T5" fmla="*/ 769 h 1230"/>
                <a:gd name="T6" fmla="*/ 1293 w 2091"/>
                <a:gd name="T7" fmla="*/ 1230 h 1230"/>
                <a:gd name="T8" fmla="*/ 0 w 2091"/>
                <a:gd name="T9" fmla="*/ 489 h 1230"/>
                <a:gd name="T10" fmla="*/ 0 w 2091"/>
                <a:gd name="T11" fmla="*/ 461 h 1230"/>
                <a:gd name="T12" fmla="*/ 799 w 2091"/>
                <a:gd name="T13" fmla="*/ 0 h 1230"/>
              </a:gdLst>
              <a:ahLst/>
              <a:cxnLst>
                <a:cxn ang="0">
                  <a:pos x="T0" y="T1"/>
                </a:cxn>
                <a:cxn ang="0">
                  <a:pos x="T2" y="T3"/>
                </a:cxn>
                <a:cxn ang="0">
                  <a:pos x="T4" y="T5"/>
                </a:cxn>
                <a:cxn ang="0">
                  <a:pos x="T6" y="T7"/>
                </a:cxn>
                <a:cxn ang="0">
                  <a:pos x="T8" y="T9"/>
                </a:cxn>
                <a:cxn ang="0">
                  <a:pos x="T10" y="T11"/>
                </a:cxn>
                <a:cxn ang="0">
                  <a:pos x="T12" y="T13"/>
                </a:cxn>
              </a:cxnLst>
              <a:rect l="0" t="0" r="r" b="b"/>
              <a:pathLst>
                <a:path w="2091" h="1230">
                  <a:moveTo>
                    <a:pt x="799" y="0"/>
                  </a:moveTo>
                  <a:lnTo>
                    <a:pt x="2091" y="741"/>
                  </a:lnTo>
                  <a:lnTo>
                    <a:pt x="2091" y="769"/>
                  </a:lnTo>
                  <a:lnTo>
                    <a:pt x="1293" y="1230"/>
                  </a:lnTo>
                  <a:lnTo>
                    <a:pt x="0" y="489"/>
                  </a:lnTo>
                  <a:lnTo>
                    <a:pt x="0" y="461"/>
                  </a:lnTo>
                  <a:lnTo>
                    <a:pt x="7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0" name="ïśḻiḋê"/>
            <p:cNvSpPr/>
            <p:nvPr/>
          </p:nvSpPr>
          <p:spPr bwMode="auto">
            <a:xfrm>
              <a:off x="4094957" y="3305175"/>
              <a:ext cx="3319463" cy="1908175"/>
            </a:xfrm>
            <a:custGeom>
              <a:avLst/>
              <a:gdLst>
                <a:gd name="T0" fmla="*/ 0 w 2091"/>
                <a:gd name="T1" fmla="*/ 461 h 1202"/>
                <a:gd name="T2" fmla="*/ 1293 w 2091"/>
                <a:gd name="T3" fmla="*/ 1202 h 1202"/>
                <a:gd name="T4" fmla="*/ 2091 w 2091"/>
                <a:gd name="T5" fmla="*/ 741 h 1202"/>
                <a:gd name="T6" fmla="*/ 799 w 2091"/>
                <a:gd name="T7" fmla="*/ 0 h 1202"/>
                <a:gd name="T8" fmla="*/ 0 w 2091"/>
                <a:gd name="T9" fmla="*/ 461 h 1202"/>
              </a:gdLst>
              <a:ahLst/>
              <a:cxnLst>
                <a:cxn ang="0">
                  <a:pos x="T0" y="T1"/>
                </a:cxn>
                <a:cxn ang="0">
                  <a:pos x="T2" y="T3"/>
                </a:cxn>
                <a:cxn ang="0">
                  <a:pos x="T4" y="T5"/>
                </a:cxn>
                <a:cxn ang="0">
                  <a:pos x="T6" y="T7"/>
                </a:cxn>
                <a:cxn ang="0">
                  <a:pos x="T8" y="T9"/>
                </a:cxn>
              </a:cxnLst>
              <a:rect l="0" t="0" r="r" b="b"/>
              <a:pathLst>
                <a:path w="2091" h="1202">
                  <a:moveTo>
                    <a:pt x="0" y="461"/>
                  </a:moveTo>
                  <a:lnTo>
                    <a:pt x="1293" y="1202"/>
                  </a:lnTo>
                  <a:lnTo>
                    <a:pt x="2091" y="741"/>
                  </a:lnTo>
                  <a:lnTo>
                    <a:pt x="799" y="0"/>
                  </a:lnTo>
                  <a:lnTo>
                    <a:pt x="0" y="461"/>
                  </a:lnTo>
                  <a:close/>
                </a:path>
              </a:pathLst>
            </a:custGeom>
            <a:solidFill>
              <a:srgbClr val="458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1" name="íšḻîḓè"/>
            <p:cNvSpPr/>
            <p:nvPr/>
          </p:nvSpPr>
          <p:spPr bwMode="auto">
            <a:xfrm>
              <a:off x="4094957" y="3305175"/>
              <a:ext cx="3319463" cy="1908175"/>
            </a:xfrm>
            <a:custGeom>
              <a:avLst/>
              <a:gdLst>
                <a:gd name="T0" fmla="*/ 0 w 2091"/>
                <a:gd name="T1" fmla="*/ 461 h 1202"/>
                <a:gd name="T2" fmla="*/ 1293 w 2091"/>
                <a:gd name="T3" fmla="*/ 1202 h 1202"/>
                <a:gd name="T4" fmla="*/ 2091 w 2091"/>
                <a:gd name="T5" fmla="*/ 741 h 1202"/>
                <a:gd name="T6" fmla="*/ 799 w 2091"/>
                <a:gd name="T7" fmla="*/ 0 h 1202"/>
                <a:gd name="T8" fmla="*/ 0 w 2091"/>
                <a:gd name="T9" fmla="*/ 461 h 1202"/>
              </a:gdLst>
              <a:ahLst/>
              <a:cxnLst>
                <a:cxn ang="0">
                  <a:pos x="T0" y="T1"/>
                </a:cxn>
                <a:cxn ang="0">
                  <a:pos x="T2" y="T3"/>
                </a:cxn>
                <a:cxn ang="0">
                  <a:pos x="T4" y="T5"/>
                </a:cxn>
                <a:cxn ang="0">
                  <a:pos x="T6" y="T7"/>
                </a:cxn>
                <a:cxn ang="0">
                  <a:pos x="T8" y="T9"/>
                </a:cxn>
              </a:cxnLst>
              <a:rect l="0" t="0" r="r" b="b"/>
              <a:pathLst>
                <a:path w="2091" h="1202">
                  <a:moveTo>
                    <a:pt x="0" y="461"/>
                  </a:moveTo>
                  <a:lnTo>
                    <a:pt x="1293" y="1202"/>
                  </a:lnTo>
                  <a:lnTo>
                    <a:pt x="2091" y="741"/>
                  </a:lnTo>
                  <a:lnTo>
                    <a:pt x="799" y="0"/>
                  </a:lnTo>
                  <a:lnTo>
                    <a:pt x="0" y="4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2" name="isļíḋè"/>
            <p:cNvSpPr/>
            <p:nvPr/>
          </p:nvSpPr>
          <p:spPr bwMode="auto">
            <a:xfrm>
              <a:off x="4185444" y="3171825"/>
              <a:ext cx="3154363" cy="1970088"/>
            </a:xfrm>
            <a:custGeom>
              <a:avLst/>
              <a:gdLst>
                <a:gd name="T0" fmla="*/ 316 w 836"/>
                <a:gd name="T1" fmla="*/ 0 h 522"/>
                <a:gd name="T2" fmla="*/ 581 w 836"/>
                <a:gd name="T3" fmla="*/ 159 h 522"/>
                <a:gd name="T4" fmla="*/ 836 w 836"/>
                <a:gd name="T5" fmla="*/ 299 h 522"/>
                <a:gd name="T6" fmla="*/ 836 w 836"/>
                <a:gd name="T7" fmla="*/ 340 h 522"/>
                <a:gd name="T8" fmla="*/ 836 w 836"/>
                <a:gd name="T9" fmla="*/ 340 h 522"/>
                <a:gd name="T10" fmla="*/ 519 w 836"/>
                <a:gd name="T11" fmla="*/ 522 h 522"/>
                <a:gd name="T12" fmla="*/ 0 w 836"/>
                <a:gd name="T13" fmla="*/ 224 h 522"/>
                <a:gd name="T14" fmla="*/ 0 w 836"/>
                <a:gd name="T15" fmla="*/ 182 h 522"/>
                <a:gd name="T16" fmla="*/ 316 w 836"/>
                <a:gd name="T17"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6" h="522">
                  <a:moveTo>
                    <a:pt x="316" y="0"/>
                  </a:moveTo>
                  <a:cubicBezTo>
                    <a:pt x="316" y="0"/>
                    <a:pt x="415" y="12"/>
                    <a:pt x="581" y="159"/>
                  </a:cubicBezTo>
                  <a:cubicBezTo>
                    <a:pt x="581" y="159"/>
                    <a:pt x="725" y="186"/>
                    <a:pt x="836" y="299"/>
                  </a:cubicBezTo>
                  <a:cubicBezTo>
                    <a:pt x="836" y="340"/>
                    <a:pt x="836" y="340"/>
                    <a:pt x="836" y="340"/>
                  </a:cubicBezTo>
                  <a:cubicBezTo>
                    <a:pt x="836" y="340"/>
                    <a:pt x="836" y="340"/>
                    <a:pt x="836" y="340"/>
                  </a:cubicBezTo>
                  <a:cubicBezTo>
                    <a:pt x="519" y="522"/>
                    <a:pt x="519" y="522"/>
                    <a:pt x="519" y="522"/>
                  </a:cubicBezTo>
                  <a:cubicBezTo>
                    <a:pt x="0" y="224"/>
                    <a:pt x="0" y="224"/>
                    <a:pt x="0" y="224"/>
                  </a:cubicBezTo>
                  <a:cubicBezTo>
                    <a:pt x="0" y="182"/>
                    <a:pt x="0" y="182"/>
                    <a:pt x="0" y="182"/>
                  </a:cubicBezTo>
                  <a:cubicBezTo>
                    <a:pt x="316" y="0"/>
                    <a:pt x="316" y="0"/>
                    <a:pt x="31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3" name="iŝlíḋê"/>
            <p:cNvSpPr/>
            <p:nvPr/>
          </p:nvSpPr>
          <p:spPr bwMode="auto">
            <a:xfrm>
              <a:off x="4185444" y="3859213"/>
              <a:ext cx="1957388" cy="1282700"/>
            </a:xfrm>
            <a:custGeom>
              <a:avLst/>
              <a:gdLst>
                <a:gd name="T0" fmla="*/ 0 w 519"/>
                <a:gd name="T1" fmla="*/ 0 h 340"/>
                <a:gd name="T2" fmla="*/ 264 w 519"/>
                <a:gd name="T3" fmla="*/ 158 h 340"/>
                <a:gd name="T4" fmla="*/ 519 w 519"/>
                <a:gd name="T5" fmla="*/ 299 h 340"/>
                <a:gd name="T6" fmla="*/ 519 w 519"/>
                <a:gd name="T7" fmla="*/ 340 h 340"/>
                <a:gd name="T8" fmla="*/ 0 w 519"/>
                <a:gd name="T9" fmla="*/ 42 h 340"/>
                <a:gd name="T10" fmla="*/ 0 w 519"/>
                <a:gd name="T11" fmla="*/ 0 h 340"/>
              </a:gdLst>
              <a:ahLst/>
              <a:cxnLst>
                <a:cxn ang="0">
                  <a:pos x="T0" y="T1"/>
                </a:cxn>
                <a:cxn ang="0">
                  <a:pos x="T2" y="T3"/>
                </a:cxn>
                <a:cxn ang="0">
                  <a:pos x="T4" y="T5"/>
                </a:cxn>
                <a:cxn ang="0">
                  <a:pos x="T6" y="T7"/>
                </a:cxn>
                <a:cxn ang="0">
                  <a:pos x="T8" y="T9"/>
                </a:cxn>
                <a:cxn ang="0">
                  <a:pos x="T10" y="T11"/>
                </a:cxn>
              </a:cxnLst>
              <a:rect l="0" t="0" r="r" b="b"/>
              <a:pathLst>
                <a:path w="519" h="340">
                  <a:moveTo>
                    <a:pt x="0" y="0"/>
                  </a:moveTo>
                  <a:cubicBezTo>
                    <a:pt x="0" y="0"/>
                    <a:pt x="99" y="12"/>
                    <a:pt x="264" y="158"/>
                  </a:cubicBezTo>
                  <a:cubicBezTo>
                    <a:pt x="264" y="158"/>
                    <a:pt x="408" y="186"/>
                    <a:pt x="519" y="299"/>
                  </a:cubicBezTo>
                  <a:cubicBezTo>
                    <a:pt x="519" y="340"/>
                    <a:pt x="519" y="340"/>
                    <a:pt x="519" y="340"/>
                  </a:cubicBezTo>
                  <a:cubicBezTo>
                    <a:pt x="0" y="42"/>
                    <a:pt x="0" y="42"/>
                    <a:pt x="0" y="42"/>
                  </a:cubicBezTo>
                  <a:cubicBezTo>
                    <a:pt x="0" y="0"/>
                    <a:pt x="0" y="0"/>
                    <a:pt x="0"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 name="íṧḻidê"/>
            <p:cNvSpPr/>
            <p:nvPr/>
          </p:nvSpPr>
          <p:spPr bwMode="auto">
            <a:xfrm>
              <a:off x="6142832" y="4300538"/>
              <a:ext cx="1196975" cy="841375"/>
            </a:xfrm>
            <a:custGeom>
              <a:avLst/>
              <a:gdLst>
                <a:gd name="T0" fmla="*/ 754 w 754"/>
                <a:gd name="T1" fmla="*/ 0 h 530"/>
                <a:gd name="T2" fmla="*/ 0 w 754"/>
                <a:gd name="T3" fmla="*/ 432 h 530"/>
                <a:gd name="T4" fmla="*/ 0 w 754"/>
                <a:gd name="T5" fmla="*/ 530 h 530"/>
                <a:gd name="T6" fmla="*/ 754 w 754"/>
                <a:gd name="T7" fmla="*/ 97 h 530"/>
                <a:gd name="T8" fmla="*/ 754 w 754"/>
                <a:gd name="T9" fmla="*/ 0 h 530"/>
              </a:gdLst>
              <a:ahLst/>
              <a:cxnLst>
                <a:cxn ang="0">
                  <a:pos x="T0" y="T1"/>
                </a:cxn>
                <a:cxn ang="0">
                  <a:pos x="T2" y="T3"/>
                </a:cxn>
                <a:cxn ang="0">
                  <a:pos x="T4" y="T5"/>
                </a:cxn>
                <a:cxn ang="0">
                  <a:pos x="T6" y="T7"/>
                </a:cxn>
                <a:cxn ang="0">
                  <a:pos x="T8" y="T9"/>
                </a:cxn>
              </a:cxnLst>
              <a:rect l="0" t="0" r="r" b="b"/>
              <a:pathLst>
                <a:path w="754" h="530">
                  <a:moveTo>
                    <a:pt x="754" y="0"/>
                  </a:moveTo>
                  <a:lnTo>
                    <a:pt x="0" y="432"/>
                  </a:lnTo>
                  <a:lnTo>
                    <a:pt x="0" y="530"/>
                  </a:lnTo>
                  <a:lnTo>
                    <a:pt x="754" y="97"/>
                  </a:lnTo>
                  <a:lnTo>
                    <a:pt x="754" y="0"/>
                  </a:ln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5" name="îṩ1iďê"/>
            <p:cNvSpPr/>
            <p:nvPr/>
          </p:nvSpPr>
          <p:spPr bwMode="auto">
            <a:xfrm>
              <a:off x="5182394" y="3722688"/>
              <a:ext cx="2073275" cy="966788"/>
            </a:xfrm>
            <a:custGeom>
              <a:avLst/>
              <a:gdLst>
                <a:gd name="T0" fmla="*/ 550 w 550"/>
                <a:gd name="T1" fmla="*/ 74 h 256"/>
                <a:gd name="T2" fmla="*/ 233 w 550"/>
                <a:gd name="T3" fmla="*/ 256 h 256"/>
                <a:gd name="T4" fmla="*/ 185 w 550"/>
                <a:gd name="T5" fmla="*/ 229 h 256"/>
                <a:gd name="T6" fmla="*/ 147 w 550"/>
                <a:gd name="T7" fmla="*/ 215 h 256"/>
                <a:gd name="T8" fmla="*/ 0 w 550"/>
                <a:gd name="T9" fmla="*/ 194 h 256"/>
                <a:gd name="T10" fmla="*/ 317 w 550"/>
                <a:gd name="T11" fmla="*/ 13 h 256"/>
                <a:gd name="T12" fmla="*/ 550 w 550"/>
                <a:gd name="T13" fmla="*/ 74 h 256"/>
              </a:gdLst>
              <a:ahLst/>
              <a:cxnLst>
                <a:cxn ang="0">
                  <a:pos x="T0" y="T1"/>
                </a:cxn>
                <a:cxn ang="0">
                  <a:pos x="T2" y="T3"/>
                </a:cxn>
                <a:cxn ang="0">
                  <a:pos x="T4" y="T5"/>
                </a:cxn>
                <a:cxn ang="0">
                  <a:pos x="T6" y="T7"/>
                </a:cxn>
                <a:cxn ang="0">
                  <a:pos x="T8" y="T9"/>
                </a:cxn>
                <a:cxn ang="0">
                  <a:pos x="T10" y="T11"/>
                </a:cxn>
                <a:cxn ang="0">
                  <a:pos x="T12" y="T13"/>
                </a:cxn>
              </a:cxnLst>
              <a:rect l="0" t="0" r="r" b="b"/>
              <a:pathLst>
                <a:path w="550" h="256">
                  <a:moveTo>
                    <a:pt x="550" y="74"/>
                  </a:moveTo>
                  <a:cubicBezTo>
                    <a:pt x="233" y="256"/>
                    <a:pt x="233" y="256"/>
                    <a:pt x="233" y="256"/>
                  </a:cubicBezTo>
                  <a:cubicBezTo>
                    <a:pt x="217" y="245"/>
                    <a:pt x="201" y="237"/>
                    <a:pt x="185" y="229"/>
                  </a:cubicBezTo>
                  <a:cubicBezTo>
                    <a:pt x="172" y="224"/>
                    <a:pt x="159" y="219"/>
                    <a:pt x="147" y="215"/>
                  </a:cubicBezTo>
                  <a:cubicBezTo>
                    <a:pt x="66" y="188"/>
                    <a:pt x="0" y="194"/>
                    <a:pt x="0" y="194"/>
                  </a:cubicBezTo>
                  <a:cubicBezTo>
                    <a:pt x="317" y="13"/>
                    <a:pt x="317" y="13"/>
                    <a:pt x="317" y="13"/>
                  </a:cubicBezTo>
                  <a:cubicBezTo>
                    <a:pt x="317" y="13"/>
                    <a:pt x="436" y="0"/>
                    <a:pt x="550" y="74"/>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06" name="ïśḻïḍ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68294" y="3848100"/>
              <a:ext cx="4635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îSlïḓé"/>
            <p:cNvSpPr/>
            <p:nvPr/>
          </p:nvSpPr>
          <p:spPr bwMode="auto">
            <a:xfrm>
              <a:off x="5363369" y="3527425"/>
              <a:ext cx="779463" cy="460375"/>
            </a:xfrm>
            <a:custGeom>
              <a:avLst/>
              <a:gdLst>
                <a:gd name="T0" fmla="*/ 0 w 491"/>
                <a:gd name="T1" fmla="*/ 261 h 290"/>
                <a:gd name="T2" fmla="*/ 31 w 491"/>
                <a:gd name="T3" fmla="*/ 266 h 290"/>
                <a:gd name="T4" fmla="*/ 35 w 491"/>
                <a:gd name="T5" fmla="*/ 290 h 290"/>
                <a:gd name="T6" fmla="*/ 491 w 491"/>
                <a:gd name="T7" fmla="*/ 28 h 290"/>
                <a:gd name="T8" fmla="*/ 456 w 491"/>
                <a:gd name="T9" fmla="*/ 0 h 290"/>
                <a:gd name="T10" fmla="*/ 0 w 491"/>
                <a:gd name="T11" fmla="*/ 261 h 290"/>
              </a:gdLst>
              <a:ahLst/>
              <a:cxnLst>
                <a:cxn ang="0">
                  <a:pos x="T0" y="T1"/>
                </a:cxn>
                <a:cxn ang="0">
                  <a:pos x="T2" y="T3"/>
                </a:cxn>
                <a:cxn ang="0">
                  <a:pos x="T4" y="T5"/>
                </a:cxn>
                <a:cxn ang="0">
                  <a:pos x="T6" y="T7"/>
                </a:cxn>
                <a:cxn ang="0">
                  <a:pos x="T8" y="T9"/>
                </a:cxn>
                <a:cxn ang="0">
                  <a:pos x="T10" y="T11"/>
                </a:cxn>
              </a:cxnLst>
              <a:rect l="0" t="0" r="r" b="b"/>
              <a:pathLst>
                <a:path w="491" h="290">
                  <a:moveTo>
                    <a:pt x="0" y="261"/>
                  </a:moveTo>
                  <a:lnTo>
                    <a:pt x="31" y="266"/>
                  </a:lnTo>
                  <a:lnTo>
                    <a:pt x="35" y="290"/>
                  </a:lnTo>
                  <a:lnTo>
                    <a:pt x="491" y="28"/>
                  </a:lnTo>
                  <a:lnTo>
                    <a:pt x="456" y="0"/>
                  </a:lnTo>
                  <a:lnTo>
                    <a:pt x="0" y="261"/>
                  </a:lnTo>
                  <a:close/>
                </a:path>
              </a:pathLst>
            </a:custGeom>
            <a:solidFill>
              <a:srgbClr val="6CE3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8" name="ïşľïḑê"/>
            <p:cNvSpPr/>
            <p:nvPr/>
          </p:nvSpPr>
          <p:spPr bwMode="auto">
            <a:xfrm>
              <a:off x="5363369" y="3527425"/>
              <a:ext cx="779463" cy="460375"/>
            </a:xfrm>
            <a:custGeom>
              <a:avLst/>
              <a:gdLst>
                <a:gd name="T0" fmla="*/ 0 w 491"/>
                <a:gd name="T1" fmla="*/ 261 h 290"/>
                <a:gd name="T2" fmla="*/ 31 w 491"/>
                <a:gd name="T3" fmla="*/ 266 h 290"/>
                <a:gd name="T4" fmla="*/ 35 w 491"/>
                <a:gd name="T5" fmla="*/ 290 h 290"/>
                <a:gd name="T6" fmla="*/ 491 w 491"/>
                <a:gd name="T7" fmla="*/ 28 h 290"/>
                <a:gd name="T8" fmla="*/ 456 w 491"/>
                <a:gd name="T9" fmla="*/ 0 h 290"/>
                <a:gd name="T10" fmla="*/ 0 w 491"/>
                <a:gd name="T11" fmla="*/ 261 h 290"/>
              </a:gdLst>
              <a:ahLst/>
              <a:cxnLst>
                <a:cxn ang="0">
                  <a:pos x="T0" y="T1"/>
                </a:cxn>
                <a:cxn ang="0">
                  <a:pos x="T2" y="T3"/>
                </a:cxn>
                <a:cxn ang="0">
                  <a:pos x="T4" y="T5"/>
                </a:cxn>
                <a:cxn ang="0">
                  <a:pos x="T6" y="T7"/>
                </a:cxn>
                <a:cxn ang="0">
                  <a:pos x="T8" y="T9"/>
                </a:cxn>
                <a:cxn ang="0">
                  <a:pos x="T10" y="T11"/>
                </a:cxn>
              </a:cxnLst>
              <a:rect l="0" t="0" r="r" b="b"/>
              <a:pathLst>
                <a:path w="491" h="290">
                  <a:moveTo>
                    <a:pt x="0" y="261"/>
                  </a:moveTo>
                  <a:lnTo>
                    <a:pt x="31" y="266"/>
                  </a:lnTo>
                  <a:lnTo>
                    <a:pt x="35" y="290"/>
                  </a:lnTo>
                  <a:lnTo>
                    <a:pt x="491" y="28"/>
                  </a:lnTo>
                  <a:lnTo>
                    <a:pt x="456" y="0"/>
                  </a:lnTo>
                  <a:lnTo>
                    <a:pt x="0" y="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9" name="ïṣḻïḓé"/>
            <p:cNvSpPr/>
            <p:nvPr/>
          </p:nvSpPr>
          <p:spPr bwMode="auto">
            <a:xfrm>
              <a:off x="4695032" y="3971925"/>
              <a:ext cx="215900" cy="120650"/>
            </a:xfrm>
            <a:custGeom>
              <a:avLst/>
              <a:gdLst>
                <a:gd name="T0" fmla="*/ 48 w 57"/>
                <a:gd name="T1" fmla="*/ 8 h 32"/>
                <a:gd name="T2" fmla="*/ 46 w 57"/>
                <a:gd name="T3" fmla="*/ 9 h 32"/>
                <a:gd name="T4" fmla="*/ 0 w 57"/>
                <a:gd name="T5" fmla="*/ 30 h 32"/>
                <a:gd name="T6" fmla="*/ 3 w 57"/>
                <a:gd name="T7" fmla="*/ 32 h 32"/>
                <a:gd name="T8" fmla="*/ 52 w 57"/>
                <a:gd name="T9" fmla="*/ 10 h 32"/>
                <a:gd name="T10" fmla="*/ 48 w 57"/>
                <a:gd name="T11" fmla="*/ 8 h 32"/>
                <a:gd name="T12" fmla="*/ 57 w 57"/>
                <a:gd name="T13" fmla="*/ 0 h 32"/>
                <a:gd name="T14" fmla="*/ 55 w 57"/>
                <a:gd name="T15" fmla="*/ 3 h 32"/>
                <a:gd name="T16" fmla="*/ 57 w 57"/>
                <a:gd name="T17" fmla="*/ 4 h 32"/>
                <a:gd name="T18" fmla="*/ 57 w 57"/>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32">
                  <a:moveTo>
                    <a:pt x="48" y="8"/>
                  </a:moveTo>
                  <a:cubicBezTo>
                    <a:pt x="48" y="8"/>
                    <a:pt x="47" y="9"/>
                    <a:pt x="46" y="9"/>
                  </a:cubicBezTo>
                  <a:cubicBezTo>
                    <a:pt x="37" y="14"/>
                    <a:pt x="20" y="23"/>
                    <a:pt x="0" y="30"/>
                  </a:cubicBezTo>
                  <a:cubicBezTo>
                    <a:pt x="1" y="31"/>
                    <a:pt x="2" y="31"/>
                    <a:pt x="3" y="32"/>
                  </a:cubicBezTo>
                  <a:cubicBezTo>
                    <a:pt x="17" y="28"/>
                    <a:pt x="39" y="18"/>
                    <a:pt x="52" y="10"/>
                  </a:cubicBezTo>
                  <a:cubicBezTo>
                    <a:pt x="51" y="10"/>
                    <a:pt x="49" y="9"/>
                    <a:pt x="48" y="8"/>
                  </a:cubicBezTo>
                  <a:moveTo>
                    <a:pt x="57" y="0"/>
                  </a:moveTo>
                  <a:cubicBezTo>
                    <a:pt x="57" y="1"/>
                    <a:pt x="56" y="2"/>
                    <a:pt x="55" y="3"/>
                  </a:cubicBezTo>
                  <a:cubicBezTo>
                    <a:pt x="55" y="3"/>
                    <a:pt x="56" y="4"/>
                    <a:pt x="57" y="4"/>
                  </a:cubicBezTo>
                  <a:cubicBezTo>
                    <a:pt x="57" y="3"/>
                    <a:pt x="57" y="2"/>
                    <a:pt x="57" y="0"/>
                  </a:cubicBezTo>
                </a:path>
              </a:pathLst>
            </a:custGeom>
            <a:solidFill>
              <a:srgbClr val="C4C4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0" name="ïṩḷiďe"/>
            <p:cNvSpPr/>
            <p:nvPr/>
          </p:nvSpPr>
          <p:spPr bwMode="auto">
            <a:xfrm>
              <a:off x="4691857" y="4084638"/>
              <a:ext cx="14288" cy="7938"/>
            </a:xfrm>
            <a:custGeom>
              <a:avLst/>
              <a:gdLst>
                <a:gd name="T0" fmla="*/ 1 w 4"/>
                <a:gd name="T1" fmla="*/ 0 h 2"/>
                <a:gd name="T2" fmla="*/ 0 w 4"/>
                <a:gd name="T3" fmla="*/ 0 h 2"/>
                <a:gd name="T4" fmla="*/ 4 w 4"/>
                <a:gd name="T5" fmla="*/ 2 h 2"/>
                <a:gd name="T6" fmla="*/ 4 w 4"/>
                <a:gd name="T7" fmla="*/ 2 h 2"/>
                <a:gd name="T8" fmla="*/ 1 w 4"/>
                <a:gd name="T9" fmla="*/ 0 h 2"/>
              </a:gdLst>
              <a:ahLst/>
              <a:cxnLst>
                <a:cxn ang="0">
                  <a:pos x="T0" y="T1"/>
                </a:cxn>
                <a:cxn ang="0">
                  <a:pos x="T2" y="T3"/>
                </a:cxn>
                <a:cxn ang="0">
                  <a:pos x="T4" y="T5"/>
                </a:cxn>
                <a:cxn ang="0">
                  <a:pos x="T6" y="T7"/>
                </a:cxn>
                <a:cxn ang="0">
                  <a:pos x="T8" y="T9"/>
                </a:cxn>
              </a:cxnLst>
              <a:rect l="0" t="0" r="r" b="b"/>
              <a:pathLst>
                <a:path w="4" h="2">
                  <a:moveTo>
                    <a:pt x="1" y="0"/>
                  </a:moveTo>
                  <a:cubicBezTo>
                    <a:pt x="1" y="0"/>
                    <a:pt x="0" y="0"/>
                    <a:pt x="0" y="0"/>
                  </a:cubicBezTo>
                  <a:cubicBezTo>
                    <a:pt x="1" y="1"/>
                    <a:pt x="2" y="1"/>
                    <a:pt x="4" y="2"/>
                  </a:cubicBezTo>
                  <a:cubicBezTo>
                    <a:pt x="4" y="2"/>
                    <a:pt x="4" y="2"/>
                    <a:pt x="4" y="2"/>
                  </a:cubicBezTo>
                  <a:cubicBezTo>
                    <a:pt x="3" y="1"/>
                    <a:pt x="2" y="1"/>
                    <a:pt x="1" y="0"/>
                  </a:cubicBez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1" name="íSlîḑe"/>
            <p:cNvSpPr/>
            <p:nvPr/>
          </p:nvSpPr>
          <p:spPr bwMode="auto">
            <a:xfrm>
              <a:off x="4656932" y="3108325"/>
              <a:ext cx="155575" cy="263525"/>
            </a:xfrm>
            <a:custGeom>
              <a:avLst/>
              <a:gdLst>
                <a:gd name="T0" fmla="*/ 8 w 41"/>
                <a:gd name="T1" fmla="*/ 0 h 70"/>
                <a:gd name="T2" fmla="*/ 5 w 41"/>
                <a:gd name="T3" fmla="*/ 23 h 70"/>
                <a:gd name="T4" fmla="*/ 11 w 41"/>
                <a:gd name="T5" fmla="*/ 37 h 70"/>
                <a:gd name="T6" fmla="*/ 11 w 41"/>
                <a:gd name="T7" fmla="*/ 64 h 70"/>
                <a:gd name="T8" fmla="*/ 32 w 41"/>
                <a:gd name="T9" fmla="*/ 63 h 70"/>
                <a:gd name="T10" fmla="*/ 41 w 41"/>
                <a:gd name="T11" fmla="*/ 50 h 70"/>
                <a:gd name="T12" fmla="*/ 32 w 41"/>
                <a:gd name="T13" fmla="*/ 25 h 70"/>
                <a:gd name="T14" fmla="*/ 8 w 41"/>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0">
                  <a:moveTo>
                    <a:pt x="8" y="0"/>
                  </a:moveTo>
                  <a:cubicBezTo>
                    <a:pt x="8" y="0"/>
                    <a:pt x="0" y="8"/>
                    <a:pt x="5" y="23"/>
                  </a:cubicBezTo>
                  <a:cubicBezTo>
                    <a:pt x="8" y="32"/>
                    <a:pt x="10" y="32"/>
                    <a:pt x="11" y="37"/>
                  </a:cubicBezTo>
                  <a:cubicBezTo>
                    <a:pt x="12" y="42"/>
                    <a:pt x="5" y="50"/>
                    <a:pt x="11" y="64"/>
                  </a:cubicBezTo>
                  <a:cubicBezTo>
                    <a:pt x="14" y="70"/>
                    <a:pt x="32" y="63"/>
                    <a:pt x="32" y="63"/>
                  </a:cubicBezTo>
                  <a:cubicBezTo>
                    <a:pt x="41" y="50"/>
                    <a:pt x="41" y="50"/>
                    <a:pt x="41" y="50"/>
                  </a:cubicBezTo>
                  <a:cubicBezTo>
                    <a:pt x="32" y="25"/>
                    <a:pt x="32" y="25"/>
                    <a:pt x="32" y="25"/>
                  </a:cubicBezTo>
                  <a:cubicBezTo>
                    <a:pt x="8" y="0"/>
                    <a:pt x="8" y="0"/>
                    <a:pt x="8" y="0"/>
                  </a:cubicBezTo>
                </a:path>
              </a:pathLst>
            </a:custGeom>
            <a:solidFill>
              <a:srgbClr val="2A30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2" name="íśliḑè"/>
            <p:cNvSpPr/>
            <p:nvPr/>
          </p:nvSpPr>
          <p:spPr bwMode="auto">
            <a:xfrm>
              <a:off x="4691857" y="3236913"/>
              <a:ext cx="85725" cy="117475"/>
            </a:xfrm>
            <a:custGeom>
              <a:avLst/>
              <a:gdLst>
                <a:gd name="T0" fmla="*/ 22 w 23"/>
                <a:gd name="T1" fmla="*/ 10 h 31"/>
                <a:gd name="T2" fmla="*/ 23 w 23"/>
                <a:gd name="T3" fmla="*/ 22 h 31"/>
                <a:gd name="T4" fmla="*/ 0 w 23"/>
                <a:gd name="T5" fmla="*/ 27 h 31"/>
                <a:gd name="T6" fmla="*/ 6 w 23"/>
                <a:gd name="T7" fmla="*/ 17 h 31"/>
                <a:gd name="T8" fmla="*/ 6 w 23"/>
                <a:gd name="T9" fmla="*/ 12 h 31"/>
                <a:gd name="T10" fmla="*/ 4 w 23"/>
                <a:gd name="T11" fmla="*/ 0 h 31"/>
                <a:gd name="T12" fmla="*/ 22 w 23"/>
                <a:gd name="T13" fmla="*/ 10 h 31"/>
              </a:gdLst>
              <a:ahLst/>
              <a:cxnLst>
                <a:cxn ang="0">
                  <a:pos x="T0" y="T1"/>
                </a:cxn>
                <a:cxn ang="0">
                  <a:pos x="T2" y="T3"/>
                </a:cxn>
                <a:cxn ang="0">
                  <a:pos x="T4" y="T5"/>
                </a:cxn>
                <a:cxn ang="0">
                  <a:pos x="T6" y="T7"/>
                </a:cxn>
                <a:cxn ang="0">
                  <a:pos x="T8" y="T9"/>
                </a:cxn>
                <a:cxn ang="0">
                  <a:pos x="T10" y="T11"/>
                </a:cxn>
                <a:cxn ang="0">
                  <a:pos x="T12" y="T13"/>
                </a:cxn>
              </a:cxnLst>
              <a:rect l="0" t="0" r="r" b="b"/>
              <a:pathLst>
                <a:path w="23" h="31">
                  <a:moveTo>
                    <a:pt x="22" y="10"/>
                  </a:moveTo>
                  <a:cubicBezTo>
                    <a:pt x="23" y="22"/>
                    <a:pt x="23" y="22"/>
                    <a:pt x="23" y="22"/>
                  </a:cubicBezTo>
                  <a:cubicBezTo>
                    <a:pt x="23" y="22"/>
                    <a:pt x="1" y="31"/>
                    <a:pt x="0" y="27"/>
                  </a:cubicBezTo>
                  <a:cubicBezTo>
                    <a:pt x="0" y="23"/>
                    <a:pt x="5" y="20"/>
                    <a:pt x="6" y="17"/>
                  </a:cubicBezTo>
                  <a:cubicBezTo>
                    <a:pt x="7" y="15"/>
                    <a:pt x="6" y="12"/>
                    <a:pt x="6" y="12"/>
                  </a:cubicBezTo>
                  <a:cubicBezTo>
                    <a:pt x="6" y="12"/>
                    <a:pt x="3" y="7"/>
                    <a:pt x="4" y="0"/>
                  </a:cubicBezTo>
                  <a:cubicBezTo>
                    <a:pt x="22" y="10"/>
                    <a:pt x="22" y="10"/>
                    <a:pt x="22" y="10"/>
                  </a:cubicBezTo>
                </a:path>
              </a:pathLst>
            </a:custGeom>
            <a:solidFill>
              <a:srgbClr val="222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3" name="îṩ1íde"/>
            <p:cNvSpPr/>
            <p:nvPr/>
          </p:nvSpPr>
          <p:spPr bwMode="auto">
            <a:xfrm>
              <a:off x="4163219" y="4492625"/>
              <a:ext cx="180975" cy="87313"/>
            </a:xfrm>
            <a:custGeom>
              <a:avLst/>
              <a:gdLst>
                <a:gd name="T0" fmla="*/ 47 w 48"/>
                <a:gd name="T1" fmla="*/ 0 h 23"/>
                <a:gd name="T2" fmla="*/ 48 w 48"/>
                <a:gd name="T3" fmla="*/ 1 h 23"/>
                <a:gd name="T4" fmla="*/ 44 w 48"/>
                <a:gd name="T5" fmla="*/ 5 h 23"/>
                <a:gd name="T6" fmla="*/ 37 w 48"/>
                <a:gd name="T7" fmla="*/ 9 h 23"/>
                <a:gd name="T8" fmla="*/ 27 w 48"/>
                <a:gd name="T9" fmla="*/ 18 h 23"/>
                <a:gd name="T10" fmla="*/ 18 w 48"/>
                <a:gd name="T11" fmla="*/ 21 h 23"/>
                <a:gd name="T12" fmla="*/ 7 w 48"/>
                <a:gd name="T13" fmla="*/ 22 h 23"/>
                <a:gd name="T14" fmla="*/ 0 w 48"/>
                <a:gd name="T15" fmla="*/ 19 h 23"/>
                <a:gd name="T16" fmla="*/ 0 w 48"/>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3">
                  <a:moveTo>
                    <a:pt x="47" y="0"/>
                  </a:moveTo>
                  <a:cubicBezTo>
                    <a:pt x="47" y="0"/>
                    <a:pt x="48" y="0"/>
                    <a:pt x="48" y="1"/>
                  </a:cubicBezTo>
                  <a:cubicBezTo>
                    <a:pt x="48" y="2"/>
                    <a:pt x="47" y="3"/>
                    <a:pt x="44" y="5"/>
                  </a:cubicBezTo>
                  <a:cubicBezTo>
                    <a:pt x="42" y="6"/>
                    <a:pt x="40" y="7"/>
                    <a:pt x="37" y="9"/>
                  </a:cubicBezTo>
                  <a:cubicBezTo>
                    <a:pt x="35" y="11"/>
                    <a:pt x="30" y="15"/>
                    <a:pt x="27" y="18"/>
                  </a:cubicBezTo>
                  <a:cubicBezTo>
                    <a:pt x="24" y="20"/>
                    <a:pt x="20" y="21"/>
                    <a:pt x="18" y="21"/>
                  </a:cubicBezTo>
                  <a:cubicBezTo>
                    <a:pt x="16" y="22"/>
                    <a:pt x="11" y="23"/>
                    <a:pt x="7" y="22"/>
                  </a:cubicBezTo>
                  <a:cubicBezTo>
                    <a:pt x="3" y="22"/>
                    <a:pt x="0" y="20"/>
                    <a:pt x="0" y="19"/>
                  </a:cubicBezTo>
                  <a:cubicBezTo>
                    <a:pt x="0" y="17"/>
                    <a:pt x="0" y="14"/>
                    <a:pt x="0" y="14"/>
                  </a:cubicBezTo>
                </a:path>
              </a:pathLst>
            </a:custGeom>
            <a:solidFill>
              <a:srgbClr val="3A3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4" name="îŝḻiḋè"/>
            <p:cNvSpPr/>
            <p:nvPr/>
          </p:nvSpPr>
          <p:spPr bwMode="auto">
            <a:xfrm>
              <a:off x="4272757" y="4391025"/>
              <a:ext cx="63500" cy="82550"/>
            </a:xfrm>
            <a:custGeom>
              <a:avLst/>
              <a:gdLst>
                <a:gd name="T0" fmla="*/ 0 w 40"/>
                <a:gd name="T1" fmla="*/ 0 h 52"/>
                <a:gd name="T2" fmla="*/ 0 w 40"/>
                <a:gd name="T3" fmla="*/ 38 h 52"/>
                <a:gd name="T4" fmla="*/ 0 w 40"/>
                <a:gd name="T5" fmla="*/ 52 h 52"/>
                <a:gd name="T6" fmla="*/ 31 w 40"/>
                <a:gd name="T7" fmla="*/ 52 h 52"/>
                <a:gd name="T8" fmla="*/ 40 w 40"/>
                <a:gd name="T9" fmla="*/ 0 h 52"/>
                <a:gd name="T10" fmla="*/ 0 w 40"/>
                <a:gd name="T11" fmla="*/ 0 h 52"/>
              </a:gdLst>
              <a:ahLst/>
              <a:cxnLst>
                <a:cxn ang="0">
                  <a:pos x="T0" y="T1"/>
                </a:cxn>
                <a:cxn ang="0">
                  <a:pos x="T2" y="T3"/>
                </a:cxn>
                <a:cxn ang="0">
                  <a:pos x="T4" y="T5"/>
                </a:cxn>
                <a:cxn ang="0">
                  <a:pos x="T6" y="T7"/>
                </a:cxn>
                <a:cxn ang="0">
                  <a:pos x="T8" y="T9"/>
                </a:cxn>
                <a:cxn ang="0">
                  <a:pos x="T10" y="T11"/>
                </a:cxn>
              </a:cxnLst>
              <a:rect l="0" t="0" r="r" b="b"/>
              <a:pathLst>
                <a:path w="40" h="52">
                  <a:moveTo>
                    <a:pt x="0" y="0"/>
                  </a:moveTo>
                  <a:lnTo>
                    <a:pt x="0" y="38"/>
                  </a:lnTo>
                  <a:lnTo>
                    <a:pt x="0" y="52"/>
                  </a:lnTo>
                  <a:lnTo>
                    <a:pt x="31" y="52"/>
                  </a:lnTo>
                  <a:lnTo>
                    <a:pt x="40" y="0"/>
                  </a:lnTo>
                  <a:lnTo>
                    <a:pt x="0" y="0"/>
                  </a:lnTo>
                  <a:close/>
                </a:path>
              </a:pathLst>
            </a:custGeom>
            <a:solidFill>
              <a:srgbClr val="FFE1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5" name="ïşļíďe"/>
            <p:cNvSpPr/>
            <p:nvPr/>
          </p:nvSpPr>
          <p:spPr bwMode="auto">
            <a:xfrm>
              <a:off x="4258469" y="3765550"/>
              <a:ext cx="466725" cy="655638"/>
            </a:xfrm>
            <a:custGeom>
              <a:avLst/>
              <a:gdLst>
                <a:gd name="T0" fmla="*/ 124 w 124"/>
                <a:gd name="T1" fmla="*/ 26 h 174"/>
                <a:gd name="T2" fmla="*/ 83 w 124"/>
                <a:gd name="T3" fmla="*/ 72 h 174"/>
                <a:gd name="T4" fmla="*/ 70 w 124"/>
                <a:gd name="T5" fmla="*/ 76 h 174"/>
                <a:gd name="T6" fmla="*/ 34 w 124"/>
                <a:gd name="T7" fmla="*/ 79 h 174"/>
                <a:gd name="T8" fmla="*/ 21 w 124"/>
                <a:gd name="T9" fmla="*/ 169 h 174"/>
                <a:gd name="T10" fmla="*/ 18 w 124"/>
                <a:gd name="T11" fmla="*/ 173 h 174"/>
                <a:gd name="T12" fmla="*/ 17 w 124"/>
                <a:gd name="T13" fmla="*/ 173 h 174"/>
                <a:gd name="T14" fmla="*/ 8 w 124"/>
                <a:gd name="T15" fmla="*/ 173 h 174"/>
                <a:gd name="T16" fmla="*/ 4 w 124"/>
                <a:gd name="T17" fmla="*/ 168 h 174"/>
                <a:gd name="T18" fmla="*/ 10 w 124"/>
                <a:gd name="T19" fmla="*/ 55 h 174"/>
                <a:gd name="T20" fmla="*/ 107 w 124"/>
                <a:gd name="T21" fmla="*/ 13 h 174"/>
                <a:gd name="T22" fmla="*/ 110 w 124"/>
                <a:gd name="T23" fmla="*/ 10 h 174"/>
                <a:gd name="T24" fmla="*/ 114 w 124"/>
                <a:gd name="T25" fmla="*/ 0 h 174"/>
                <a:gd name="T26" fmla="*/ 124 w 124"/>
                <a:gd name="T27" fmla="*/ 2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74">
                  <a:moveTo>
                    <a:pt x="124" y="26"/>
                  </a:moveTo>
                  <a:cubicBezTo>
                    <a:pt x="124" y="26"/>
                    <a:pt x="110" y="63"/>
                    <a:pt x="83" y="72"/>
                  </a:cubicBezTo>
                  <a:cubicBezTo>
                    <a:pt x="79" y="74"/>
                    <a:pt x="74" y="75"/>
                    <a:pt x="70" y="76"/>
                  </a:cubicBezTo>
                  <a:cubicBezTo>
                    <a:pt x="49" y="81"/>
                    <a:pt x="34" y="79"/>
                    <a:pt x="34" y="79"/>
                  </a:cubicBezTo>
                  <a:cubicBezTo>
                    <a:pt x="36" y="106"/>
                    <a:pt x="24" y="157"/>
                    <a:pt x="21" y="169"/>
                  </a:cubicBezTo>
                  <a:cubicBezTo>
                    <a:pt x="21" y="171"/>
                    <a:pt x="19" y="173"/>
                    <a:pt x="18" y="173"/>
                  </a:cubicBezTo>
                  <a:cubicBezTo>
                    <a:pt x="17" y="173"/>
                    <a:pt x="17" y="173"/>
                    <a:pt x="17" y="173"/>
                  </a:cubicBezTo>
                  <a:cubicBezTo>
                    <a:pt x="13" y="174"/>
                    <a:pt x="10" y="173"/>
                    <a:pt x="8" y="173"/>
                  </a:cubicBezTo>
                  <a:cubicBezTo>
                    <a:pt x="5" y="172"/>
                    <a:pt x="4" y="170"/>
                    <a:pt x="4" y="168"/>
                  </a:cubicBezTo>
                  <a:cubicBezTo>
                    <a:pt x="3" y="149"/>
                    <a:pt x="0" y="62"/>
                    <a:pt x="10" y="55"/>
                  </a:cubicBezTo>
                  <a:cubicBezTo>
                    <a:pt x="34" y="38"/>
                    <a:pt x="95" y="17"/>
                    <a:pt x="107" y="13"/>
                  </a:cubicBezTo>
                  <a:cubicBezTo>
                    <a:pt x="109" y="12"/>
                    <a:pt x="110" y="11"/>
                    <a:pt x="110" y="10"/>
                  </a:cubicBezTo>
                  <a:cubicBezTo>
                    <a:pt x="114" y="0"/>
                    <a:pt x="114" y="0"/>
                    <a:pt x="114" y="0"/>
                  </a:cubicBezTo>
                  <a:lnTo>
                    <a:pt x="124" y="26"/>
                  </a:lnTo>
                  <a:close/>
                </a:path>
              </a:pathLst>
            </a:custGeom>
            <a:solidFill>
              <a:srgbClr val="3A3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6" name="íṣ1ïḑé"/>
            <p:cNvSpPr/>
            <p:nvPr/>
          </p:nvSpPr>
          <p:spPr bwMode="auto">
            <a:xfrm>
              <a:off x="4321969" y="3971925"/>
              <a:ext cx="230188" cy="446088"/>
            </a:xfrm>
            <a:custGeom>
              <a:avLst/>
              <a:gdLst>
                <a:gd name="T0" fmla="*/ 61 w 61"/>
                <a:gd name="T1" fmla="*/ 0 h 118"/>
                <a:gd name="T2" fmla="*/ 53 w 61"/>
                <a:gd name="T3" fmla="*/ 21 h 118"/>
                <a:gd name="T4" fmla="*/ 17 w 61"/>
                <a:gd name="T5" fmla="*/ 24 h 118"/>
                <a:gd name="T6" fmla="*/ 4 w 61"/>
                <a:gd name="T7" fmla="*/ 114 h 118"/>
                <a:gd name="T8" fmla="*/ 1 w 61"/>
                <a:gd name="T9" fmla="*/ 118 h 118"/>
                <a:gd name="T10" fmla="*/ 0 w 61"/>
                <a:gd name="T11" fmla="*/ 118 h 118"/>
                <a:gd name="T12" fmla="*/ 0 w 61"/>
                <a:gd name="T13" fmla="*/ 118 h 118"/>
                <a:gd name="T14" fmla="*/ 9 w 61"/>
                <a:gd name="T15" fmla="*/ 14 h 118"/>
                <a:gd name="T16" fmla="*/ 61 w 61"/>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8">
                  <a:moveTo>
                    <a:pt x="61" y="0"/>
                  </a:moveTo>
                  <a:cubicBezTo>
                    <a:pt x="53" y="21"/>
                    <a:pt x="53" y="21"/>
                    <a:pt x="53" y="21"/>
                  </a:cubicBezTo>
                  <a:cubicBezTo>
                    <a:pt x="32" y="26"/>
                    <a:pt x="17" y="24"/>
                    <a:pt x="17" y="24"/>
                  </a:cubicBezTo>
                  <a:cubicBezTo>
                    <a:pt x="19" y="51"/>
                    <a:pt x="7" y="102"/>
                    <a:pt x="4" y="114"/>
                  </a:cubicBezTo>
                  <a:cubicBezTo>
                    <a:pt x="4" y="116"/>
                    <a:pt x="2" y="118"/>
                    <a:pt x="1" y="118"/>
                  </a:cubicBezTo>
                  <a:cubicBezTo>
                    <a:pt x="0" y="118"/>
                    <a:pt x="0" y="118"/>
                    <a:pt x="0" y="118"/>
                  </a:cubicBezTo>
                  <a:cubicBezTo>
                    <a:pt x="0" y="118"/>
                    <a:pt x="0" y="118"/>
                    <a:pt x="0" y="118"/>
                  </a:cubicBezTo>
                  <a:cubicBezTo>
                    <a:pt x="11" y="78"/>
                    <a:pt x="9" y="14"/>
                    <a:pt x="9" y="14"/>
                  </a:cubicBezTo>
                  <a:cubicBezTo>
                    <a:pt x="34" y="16"/>
                    <a:pt x="60" y="0"/>
                    <a:pt x="61" y="0"/>
                  </a:cubicBezTo>
                  <a:close/>
                </a:path>
              </a:pathLst>
            </a:custGeom>
            <a:solidFill>
              <a:srgbClr val="3336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7" name="íṡľíḍè"/>
            <p:cNvSpPr/>
            <p:nvPr/>
          </p:nvSpPr>
          <p:spPr bwMode="auto">
            <a:xfrm>
              <a:off x="4596607" y="4383088"/>
              <a:ext cx="87313" cy="155575"/>
            </a:xfrm>
            <a:custGeom>
              <a:avLst/>
              <a:gdLst>
                <a:gd name="T0" fmla="*/ 0 w 23"/>
                <a:gd name="T1" fmla="*/ 13 h 41"/>
                <a:gd name="T2" fmla="*/ 6 w 23"/>
                <a:gd name="T3" fmla="*/ 26 h 41"/>
                <a:gd name="T4" fmla="*/ 20 w 23"/>
                <a:gd name="T5" fmla="*/ 22 h 41"/>
                <a:gd name="T6" fmla="*/ 12 w 23"/>
                <a:gd name="T7" fmla="*/ 0 h 41"/>
              </a:gdLst>
              <a:ahLst/>
              <a:cxnLst>
                <a:cxn ang="0">
                  <a:pos x="T0" y="T1"/>
                </a:cxn>
                <a:cxn ang="0">
                  <a:pos x="T2" y="T3"/>
                </a:cxn>
                <a:cxn ang="0">
                  <a:pos x="T4" y="T5"/>
                </a:cxn>
                <a:cxn ang="0">
                  <a:pos x="T6" y="T7"/>
                </a:cxn>
              </a:cxnLst>
              <a:rect l="0" t="0" r="r" b="b"/>
              <a:pathLst>
                <a:path w="23" h="41">
                  <a:moveTo>
                    <a:pt x="0" y="13"/>
                  </a:moveTo>
                  <a:cubicBezTo>
                    <a:pt x="6" y="26"/>
                    <a:pt x="6" y="26"/>
                    <a:pt x="6" y="26"/>
                  </a:cubicBezTo>
                  <a:cubicBezTo>
                    <a:pt x="6" y="26"/>
                    <a:pt x="23" y="41"/>
                    <a:pt x="20" y="22"/>
                  </a:cubicBezTo>
                  <a:cubicBezTo>
                    <a:pt x="12" y="0"/>
                    <a:pt x="12" y="0"/>
                    <a:pt x="12" y="0"/>
                  </a:cubicBezTo>
                </a:path>
              </a:pathLst>
            </a:custGeom>
            <a:solidFill>
              <a:srgbClr val="FFE1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8" name="îṧ1îde"/>
            <p:cNvSpPr/>
            <p:nvPr/>
          </p:nvSpPr>
          <p:spPr bwMode="auto">
            <a:xfrm>
              <a:off x="4428332" y="3765550"/>
              <a:ext cx="519113" cy="685800"/>
            </a:xfrm>
            <a:custGeom>
              <a:avLst/>
              <a:gdLst>
                <a:gd name="T0" fmla="*/ 137 w 138"/>
                <a:gd name="T1" fmla="*/ 31 h 182"/>
                <a:gd name="T2" fmla="*/ 117 w 138"/>
                <a:gd name="T3" fmla="*/ 64 h 182"/>
                <a:gd name="T4" fmla="*/ 41 w 138"/>
                <a:gd name="T5" fmla="*/ 94 h 182"/>
                <a:gd name="T6" fmla="*/ 45 w 138"/>
                <a:gd name="T7" fmla="*/ 105 h 182"/>
                <a:gd name="T8" fmla="*/ 61 w 138"/>
                <a:gd name="T9" fmla="*/ 171 h 182"/>
                <a:gd name="T10" fmla="*/ 59 w 138"/>
                <a:gd name="T11" fmla="*/ 177 h 182"/>
                <a:gd name="T12" fmla="*/ 59 w 138"/>
                <a:gd name="T13" fmla="*/ 178 h 182"/>
                <a:gd name="T14" fmla="*/ 50 w 138"/>
                <a:gd name="T15" fmla="*/ 182 h 182"/>
                <a:gd name="T16" fmla="*/ 44 w 138"/>
                <a:gd name="T17" fmla="*/ 178 h 182"/>
                <a:gd name="T18" fmla="*/ 1 w 138"/>
                <a:gd name="T19" fmla="*/ 84 h 182"/>
                <a:gd name="T20" fmla="*/ 1 w 138"/>
                <a:gd name="T21" fmla="*/ 78 h 182"/>
                <a:gd name="T22" fmla="*/ 2 w 138"/>
                <a:gd name="T23" fmla="*/ 76 h 182"/>
                <a:gd name="T24" fmla="*/ 69 w 138"/>
                <a:gd name="T25" fmla="*/ 37 h 182"/>
                <a:gd name="T26" fmla="*/ 69 w 138"/>
                <a:gd name="T27" fmla="*/ 0 h 182"/>
                <a:gd name="T28" fmla="*/ 126 w 138"/>
                <a:gd name="T29" fmla="*/ 6 h 182"/>
                <a:gd name="T30" fmla="*/ 135 w 138"/>
                <a:gd name="T31" fmla="*/ 7 h 182"/>
                <a:gd name="T32" fmla="*/ 137 w 138"/>
                <a:gd name="T33" fmla="*/ 3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82">
                  <a:moveTo>
                    <a:pt x="137" y="31"/>
                  </a:moveTo>
                  <a:cubicBezTo>
                    <a:pt x="136" y="43"/>
                    <a:pt x="133" y="55"/>
                    <a:pt x="117" y="64"/>
                  </a:cubicBezTo>
                  <a:cubicBezTo>
                    <a:pt x="104" y="72"/>
                    <a:pt x="75" y="85"/>
                    <a:pt x="41" y="94"/>
                  </a:cubicBezTo>
                  <a:cubicBezTo>
                    <a:pt x="42" y="97"/>
                    <a:pt x="44" y="101"/>
                    <a:pt x="45" y="105"/>
                  </a:cubicBezTo>
                  <a:cubicBezTo>
                    <a:pt x="51" y="120"/>
                    <a:pt x="58" y="158"/>
                    <a:pt x="61" y="171"/>
                  </a:cubicBezTo>
                  <a:cubicBezTo>
                    <a:pt x="61" y="173"/>
                    <a:pt x="61" y="175"/>
                    <a:pt x="59" y="177"/>
                  </a:cubicBezTo>
                  <a:cubicBezTo>
                    <a:pt x="59" y="178"/>
                    <a:pt x="59" y="178"/>
                    <a:pt x="59" y="178"/>
                  </a:cubicBezTo>
                  <a:cubicBezTo>
                    <a:pt x="56" y="179"/>
                    <a:pt x="53" y="182"/>
                    <a:pt x="50" y="182"/>
                  </a:cubicBezTo>
                  <a:cubicBezTo>
                    <a:pt x="48" y="182"/>
                    <a:pt x="46" y="180"/>
                    <a:pt x="44" y="178"/>
                  </a:cubicBezTo>
                  <a:cubicBezTo>
                    <a:pt x="37" y="164"/>
                    <a:pt x="4" y="98"/>
                    <a:pt x="1" y="84"/>
                  </a:cubicBezTo>
                  <a:cubicBezTo>
                    <a:pt x="1" y="82"/>
                    <a:pt x="0" y="80"/>
                    <a:pt x="1" y="78"/>
                  </a:cubicBezTo>
                  <a:cubicBezTo>
                    <a:pt x="1" y="77"/>
                    <a:pt x="1" y="77"/>
                    <a:pt x="2" y="76"/>
                  </a:cubicBezTo>
                  <a:cubicBezTo>
                    <a:pt x="17" y="60"/>
                    <a:pt x="69" y="37"/>
                    <a:pt x="69" y="37"/>
                  </a:cubicBezTo>
                  <a:cubicBezTo>
                    <a:pt x="69" y="0"/>
                    <a:pt x="69" y="0"/>
                    <a:pt x="69" y="0"/>
                  </a:cubicBezTo>
                  <a:cubicBezTo>
                    <a:pt x="126" y="6"/>
                    <a:pt x="126" y="6"/>
                    <a:pt x="126" y="6"/>
                  </a:cubicBezTo>
                  <a:cubicBezTo>
                    <a:pt x="135" y="7"/>
                    <a:pt x="135" y="7"/>
                    <a:pt x="135" y="7"/>
                  </a:cubicBezTo>
                  <a:cubicBezTo>
                    <a:pt x="135" y="7"/>
                    <a:pt x="138" y="22"/>
                    <a:pt x="137" y="31"/>
                  </a:cubicBezTo>
                </a:path>
              </a:pathLst>
            </a:custGeom>
            <a:solidFill>
              <a:srgbClr val="3A3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9" name="íŝľîḑe"/>
            <p:cNvSpPr/>
            <p:nvPr/>
          </p:nvSpPr>
          <p:spPr bwMode="auto">
            <a:xfrm>
              <a:off x="4533107" y="3787775"/>
              <a:ext cx="414338" cy="644525"/>
            </a:xfrm>
            <a:custGeom>
              <a:avLst/>
              <a:gdLst>
                <a:gd name="T0" fmla="*/ 109 w 110"/>
                <a:gd name="T1" fmla="*/ 25 h 171"/>
                <a:gd name="T2" fmla="*/ 89 w 110"/>
                <a:gd name="T3" fmla="*/ 58 h 171"/>
                <a:gd name="T4" fmla="*/ 13 w 110"/>
                <a:gd name="T5" fmla="*/ 88 h 171"/>
                <a:gd name="T6" fmla="*/ 17 w 110"/>
                <a:gd name="T7" fmla="*/ 99 h 171"/>
                <a:gd name="T8" fmla="*/ 33 w 110"/>
                <a:gd name="T9" fmla="*/ 165 h 171"/>
                <a:gd name="T10" fmla="*/ 31 w 110"/>
                <a:gd name="T11" fmla="*/ 171 h 171"/>
                <a:gd name="T12" fmla="*/ 17 w 110"/>
                <a:gd name="T13" fmla="*/ 118 h 171"/>
                <a:gd name="T14" fmla="*/ 0 w 110"/>
                <a:gd name="T15" fmla="*/ 82 h 171"/>
                <a:gd name="T16" fmla="*/ 41 w 110"/>
                <a:gd name="T17" fmla="*/ 69 h 171"/>
                <a:gd name="T18" fmla="*/ 98 w 110"/>
                <a:gd name="T19" fmla="*/ 36 h 171"/>
                <a:gd name="T20" fmla="*/ 98 w 110"/>
                <a:gd name="T21" fmla="*/ 0 h 171"/>
                <a:gd name="T22" fmla="*/ 98 w 110"/>
                <a:gd name="T23" fmla="*/ 0 h 171"/>
                <a:gd name="T24" fmla="*/ 107 w 110"/>
                <a:gd name="T25" fmla="*/ 1 h 171"/>
                <a:gd name="T26" fmla="*/ 109 w 110"/>
                <a:gd name="T27" fmla="*/ 2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71">
                  <a:moveTo>
                    <a:pt x="109" y="25"/>
                  </a:moveTo>
                  <a:cubicBezTo>
                    <a:pt x="108" y="37"/>
                    <a:pt x="105" y="49"/>
                    <a:pt x="89" y="58"/>
                  </a:cubicBezTo>
                  <a:cubicBezTo>
                    <a:pt x="76" y="66"/>
                    <a:pt x="47" y="79"/>
                    <a:pt x="13" y="88"/>
                  </a:cubicBezTo>
                  <a:cubicBezTo>
                    <a:pt x="14" y="91"/>
                    <a:pt x="16" y="95"/>
                    <a:pt x="17" y="99"/>
                  </a:cubicBezTo>
                  <a:cubicBezTo>
                    <a:pt x="23" y="114"/>
                    <a:pt x="30" y="152"/>
                    <a:pt x="33" y="165"/>
                  </a:cubicBezTo>
                  <a:cubicBezTo>
                    <a:pt x="33" y="167"/>
                    <a:pt x="33" y="169"/>
                    <a:pt x="31" y="171"/>
                  </a:cubicBezTo>
                  <a:cubicBezTo>
                    <a:pt x="28" y="158"/>
                    <a:pt x="20" y="132"/>
                    <a:pt x="17" y="118"/>
                  </a:cubicBezTo>
                  <a:cubicBezTo>
                    <a:pt x="14" y="101"/>
                    <a:pt x="0" y="82"/>
                    <a:pt x="0" y="82"/>
                  </a:cubicBezTo>
                  <a:cubicBezTo>
                    <a:pt x="0" y="82"/>
                    <a:pt x="17" y="77"/>
                    <a:pt x="41" y="69"/>
                  </a:cubicBezTo>
                  <a:cubicBezTo>
                    <a:pt x="65" y="62"/>
                    <a:pt x="90" y="50"/>
                    <a:pt x="98" y="36"/>
                  </a:cubicBezTo>
                  <a:cubicBezTo>
                    <a:pt x="105" y="21"/>
                    <a:pt x="98" y="0"/>
                    <a:pt x="98" y="0"/>
                  </a:cubicBezTo>
                  <a:cubicBezTo>
                    <a:pt x="98" y="0"/>
                    <a:pt x="98" y="0"/>
                    <a:pt x="98" y="0"/>
                  </a:cubicBezTo>
                  <a:cubicBezTo>
                    <a:pt x="107" y="1"/>
                    <a:pt x="107" y="1"/>
                    <a:pt x="107" y="1"/>
                  </a:cubicBezTo>
                  <a:cubicBezTo>
                    <a:pt x="107" y="1"/>
                    <a:pt x="110" y="16"/>
                    <a:pt x="109" y="25"/>
                  </a:cubicBezTo>
                  <a:close/>
                </a:path>
              </a:pathLst>
            </a:custGeom>
            <a:solidFill>
              <a:srgbClr val="3336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0" name="íṡḻïḓé"/>
            <p:cNvSpPr/>
            <p:nvPr/>
          </p:nvSpPr>
          <p:spPr bwMode="auto">
            <a:xfrm>
              <a:off x="4160044" y="4432300"/>
              <a:ext cx="188913" cy="142875"/>
            </a:xfrm>
            <a:custGeom>
              <a:avLst/>
              <a:gdLst>
                <a:gd name="T0" fmla="*/ 48 w 50"/>
                <a:gd name="T1" fmla="*/ 17 h 38"/>
                <a:gd name="T2" fmla="*/ 39 w 50"/>
                <a:gd name="T3" fmla="*/ 23 h 38"/>
                <a:gd name="T4" fmla="*/ 22 w 50"/>
                <a:gd name="T5" fmla="*/ 35 h 38"/>
                <a:gd name="T6" fmla="*/ 4 w 50"/>
                <a:gd name="T7" fmla="*/ 36 h 38"/>
                <a:gd name="T8" fmla="*/ 0 w 50"/>
                <a:gd name="T9" fmla="*/ 31 h 38"/>
                <a:gd name="T10" fmla="*/ 1 w 50"/>
                <a:gd name="T11" fmla="*/ 27 h 38"/>
                <a:gd name="T12" fmla="*/ 11 w 50"/>
                <a:gd name="T13" fmla="*/ 20 h 38"/>
                <a:gd name="T14" fmla="*/ 24 w 50"/>
                <a:gd name="T15" fmla="*/ 9 h 38"/>
                <a:gd name="T16" fmla="*/ 29 w 50"/>
                <a:gd name="T17" fmla="*/ 1 h 38"/>
                <a:gd name="T18" fmla="*/ 36 w 50"/>
                <a:gd name="T19" fmla="*/ 4 h 38"/>
                <a:gd name="T20" fmla="*/ 37 w 50"/>
                <a:gd name="T21" fmla="*/ 6 h 38"/>
                <a:gd name="T22" fmla="*/ 37 w 50"/>
                <a:gd name="T23" fmla="*/ 8 h 38"/>
                <a:gd name="T24" fmla="*/ 38 w 50"/>
                <a:gd name="T25" fmla="*/ 8 h 38"/>
                <a:gd name="T26" fmla="*/ 45 w 50"/>
                <a:gd name="T27" fmla="*/ 2 h 38"/>
                <a:gd name="T28" fmla="*/ 48 w 50"/>
                <a:gd name="T29"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8">
                  <a:moveTo>
                    <a:pt x="48" y="17"/>
                  </a:moveTo>
                  <a:cubicBezTo>
                    <a:pt x="46" y="19"/>
                    <a:pt x="44" y="19"/>
                    <a:pt x="39" y="23"/>
                  </a:cubicBezTo>
                  <a:cubicBezTo>
                    <a:pt x="33" y="26"/>
                    <a:pt x="27" y="34"/>
                    <a:pt x="22" y="35"/>
                  </a:cubicBezTo>
                  <a:cubicBezTo>
                    <a:pt x="18" y="37"/>
                    <a:pt x="8" y="38"/>
                    <a:pt x="4" y="36"/>
                  </a:cubicBezTo>
                  <a:cubicBezTo>
                    <a:pt x="2" y="35"/>
                    <a:pt x="1" y="33"/>
                    <a:pt x="0" y="31"/>
                  </a:cubicBezTo>
                  <a:cubicBezTo>
                    <a:pt x="0" y="30"/>
                    <a:pt x="1" y="28"/>
                    <a:pt x="1" y="27"/>
                  </a:cubicBezTo>
                  <a:cubicBezTo>
                    <a:pt x="3" y="24"/>
                    <a:pt x="7" y="22"/>
                    <a:pt x="11" y="20"/>
                  </a:cubicBezTo>
                  <a:cubicBezTo>
                    <a:pt x="16" y="18"/>
                    <a:pt x="21" y="12"/>
                    <a:pt x="24" y="9"/>
                  </a:cubicBezTo>
                  <a:cubicBezTo>
                    <a:pt x="27" y="6"/>
                    <a:pt x="28" y="3"/>
                    <a:pt x="29" y="1"/>
                  </a:cubicBezTo>
                  <a:cubicBezTo>
                    <a:pt x="30" y="0"/>
                    <a:pt x="35" y="1"/>
                    <a:pt x="36" y="4"/>
                  </a:cubicBezTo>
                  <a:cubicBezTo>
                    <a:pt x="37" y="5"/>
                    <a:pt x="37" y="6"/>
                    <a:pt x="37" y="6"/>
                  </a:cubicBezTo>
                  <a:cubicBezTo>
                    <a:pt x="36" y="7"/>
                    <a:pt x="36" y="7"/>
                    <a:pt x="37" y="8"/>
                  </a:cubicBezTo>
                  <a:cubicBezTo>
                    <a:pt x="37" y="8"/>
                    <a:pt x="37" y="8"/>
                    <a:pt x="38" y="8"/>
                  </a:cubicBezTo>
                  <a:cubicBezTo>
                    <a:pt x="44" y="9"/>
                    <a:pt x="45" y="2"/>
                    <a:pt x="45" y="2"/>
                  </a:cubicBezTo>
                  <a:cubicBezTo>
                    <a:pt x="49" y="4"/>
                    <a:pt x="50" y="15"/>
                    <a:pt x="48" y="17"/>
                  </a:cubicBez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1" name="íSľíḑê"/>
            <p:cNvSpPr/>
            <p:nvPr/>
          </p:nvSpPr>
          <p:spPr bwMode="auto">
            <a:xfrm>
              <a:off x="4552157" y="4500563"/>
              <a:ext cx="150813" cy="120650"/>
            </a:xfrm>
            <a:custGeom>
              <a:avLst/>
              <a:gdLst>
                <a:gd name="T0" fmla="*/ 39 w 40"/>
                <a:gd name="T1" fmla="*/ 0 h 32"/>
                <a:gd name="T2" fmla="*/ 40 w 40"/>
                <a:gd name="T3" fmla="*/ 3 h 32"/>
                <a:gd name="T4" fmla="*/ 36 w 40"/>
                <a:gd name="T5" fmla="*/ 11 h 32"/>
                <a:gd name="T6" fmla="*/ 35 w 40"/>
                <a:gd name="T7" fmla="*/ 13 h 32"/>
                <a:gd name="T8" fmla="*/ 28 w 40"/>
                <a:gd name="T9" fmla="*/ 25 h 32"/>
                <a:gd name="T10" fmla="*/ 16 w 40"/>
                <a:gd name="T11" fmla="*/ 31 h 32"/>
                <a:gd name="T12" fmla="*/ 5 w 40"/>
                <a:gd name="T13" fmla="*/ 31 h 32"/>
                <a:gd name="T14" fmla="*/ 0 w 40"/>
                <a:gd name="T15" fmla="*/ 25 h 32"/>
                <a:gd name="T16" fmla="*/ 13 w 40"/>
                <a:gd name="T17"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2">
                  <a:moveTo>
                    <a:pt x="39" y="0"/>
                  </a:moveTo>
                  <a:cubicBezTo>
                    <a:pt x="39" y="0"/>
                    <a:pt x="40" y="2"/>
                    <a:pt x="40" y="3"/>
                  </a:cubicBezTo>
                  <a:cubicBezTo>
                    <a:pt x="40" y="4"/>
                    <a:pt x="38" y="9"/>
                    <a:pt x="36" y="11"/>
                  </a:cubicBezTo>
                  <a:cubicBezTo>
                    <a:pt x="36" y="11"/>
                    <a:pt x="35" y="12"/>
                    <a:pt x="35" y="13"/>
                  </a:cubicBezTo>
                  <a:cubicBezTo>
                    <a:pt x="34" y="14"/>
                    <a:pt x="31" y="21"/>
                    <a:pt x="28" y="25"/>
                  </a:cubicBezTo>
                  <a:cubicBezTo>
                    <a:pt x="25" y="28"/>
                    <a:pt x="19" y="30"/>
                    <a:pt x="16" y="31"/>
                  </a:cubicBezTo>
                  <a:cubicBezTo>
                    <a:pt x="13" y="32"/>
                    <a:pt x="10" y="32"/>
                    <a:pt x="5" y="31"/>
                  </a:cubicBezTo>
                  <a:cubicBezTo>
                    <a:pt x="0" y="29"/>
                    <a:pt x="0" y="25"/>
                    <a:pt x="0" y="25"/>
                  </a:cubicBezTo>
                  <a:cubicBezTo>
                    <a:pt x="13" y="18"/>
                    <a:pt x="13" y="18"/>
                    <a:pt x="13" y="18"/>
                  </a:cubicBezTo>
                </a:path>
              </a:pathLst>
            </a:custGeom>
            <a:solidFill>
              <a:srgbClr val="3A3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2" name="iṧḻíďé"/>
            <p:cNvSpPr/>
            <p:nvPr/>
          </p:nvSpPr>
          <p:spPr bwMode="auto">
            <a:xfrm>
              <a:off x="4552157" y="4462463"/>
              <a:ext cx="150813" cy="158750"/>
            </a:xfrm>
            <a:custGeom>
              <a:avLst/>
              <a:gdLst>
                <a:gd name="T0" fmla="*/ 40 w 40"/>
                <a:gd name="T1" fmla="*/ 12 h 42"/>
                <a:gd name="T2" fmla="*/ 35 w 40"/>
                <a:gd name="T3" fmla="*/ 20 h 42"/>
                <a:gd name="T4" fmla="*/ 25 w 40"/>
                <a:gd name="T5" fmla="*/ 35 h 42"/>
                <a:gd name="T6" fmla="*/ 14 w 40"/>
                <a:gd name="T7" fmla="*/ 40 h 42"/>
                <a:gd name="T8" fmla="*/ 0 w 40"/>
                <a:gd name="T9" fmla="*/ 34 h 42"/>
                <a:gd name="T10" fmla="*/ 0 w 40"/>
                <a:gd name="T11" fmla="*/ 33 h 42"/>
                <a:gd name="T12" fmla="*/ 10 w 40"/>
                <a:gd name="T13" fmla="*/ 22 h 42"/>
                <a:gd name="T14" fmla="*/ 16 w 40"/>
                <a:gd name="T15" fmla="*/ 6 h 42"/>
                <a:gd name="T16" fmla="*/ 19 w 40"/>
                <a:gd name="T17" fmla="*/ 3 h 42"/>
                <a:gd name="T18" fmla="*/ 24 w 40"/>
                <a:gd name="T19" fmla="*/ 5 h 42"/>
                <a:gd name="T20" fmla="*/ 24 w 40"/>
                <a:gd name="T21" fmla="*/ 8 h 42"/>
                <a:gd name="T22" fmla="*/ 26 w 40"/>
                <a:gd name="T23" fmla="*/ 9 h 42"/>
                <a:gd name="T24" fmla="*/ 26 w 40"/>
                <a:gd name="T25" fmla="*/ 9 h 42"/>
                <a:gd name="T26" fmla="*/ 32 w 40"/>
                <a:gd name="T27" fmla="*/ 1 h 42"/>
                <a:gd name="T28" fmla="*/ 34 w 40"/>
                <a:gd name="T29" fmla="*/ 2 h 42"/>
                <a:gd name="T30" fmla="*/ 40 w 40"/>
                <a:gd name="T31"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2">
                  <a:moveTo>
                    <a:pt x="40" y="12"/>
                  </a:moveTo>
                  <a:cubicBezTo>
                    <a:pt x="40" y="13"/>
                    <a:pt x="38" y="17"/>
                    <a:pt x="35" y="20"/>
                  </a:cubicBezTo>
                  <a:cubicBezTo>
                    <a:pt x="31" y="28"/>
                    <a:pt x="28" y="34"/>
                    <a:pt x="25" y="35"/>
                  </a:cubicBezTo>
                  <a:cubicBezTo>
                    <a:pt x="23" y="37"/>
                    <a:pt x="19" y="39"/>
                    <a:pt x="14" y="40"/>
                  </a:cubicBezTo>
                  <a:cubicBezTo>
                    <a:pt x="8" y="42"/>
                    <a:pt x="0" y="39"/>
                    <a:pt x="0" y="34"/>
                  </a:cubicBezTo>
                  <a:cubicBezTo>
                    <a:pt x="0" y="33"/>
                    <a:pt x="0" y="33"/>
                    <a:pt x="0" y="33"/>
                  </a:cubicBezTo>
                  <a:cubicBezTo>
                    <a:pt x="0" y="28"/>
                    <a:pt x="7" y="24"/>
                    <a:pt x="10" y="22"/>
                  </a:cubicBezTo>
                  <a:cubicBezTo>
                    <a:pt x="14" y="21"/>
                    <a:pt x="15" y="10"/>
                    <a:pt x="16" y="6"/>
                  </a:cubicBezTo>
                  <a:cubicBezTo>
                    <a:pt x="16" y="5"/>
                    <a:pt x="17" y="3"/>
                    <a:pt x="19" y="3"/>
                  </a:cubicBezTo>
                  <a:cubicBezTo>
                    <a:pt x="20" y="3"/>
                    <a:pt x="22" y="4"/>
                    <a:pt x="24" y="5"/>
                  </a:cubicBezTo>
                  <a:cubicBezTo>
                    <a:pt x="25" y="6"/>
                    <a:pt x="24" y="7"/>
                    <a:pt x="24" y="8"/>
                  </a:cubicBezTo>
                  <a:cubicBezTo>
                    <a:pt x="24" y="8"/>
                    <a:pt x="25" y="9"/>
                    <a:pt x="26" y="9"/>
                  </a:cubicBezTo>
                  <a:cubicBezTo>
                    <a:pt x="26" y="9"/>
                    <a:pt x="26" y="9"/>
                    <a:pt x="26" y="9"/>
                  </a:cubicBezTo>
                  <a:cubicBezTo>
                    <a:pt x="27" y="8"/>
                    <a:pt x="32" y="4"/>
                    <a:pt x="32" y="1"/>
                  </a:cubicBezTo>
                  <a:cubicBezTo>
                    <a:pt x="32" y="1"/>
                    <a:pt x="33" y="0"/>
                    <a:pt x="34" y="2"/>
                  </a:cubicBezTo>
                  <a:cubicBezTo>
                    <a:pt x="35" y="3"/>
                    <a:pt x="39" y="8"/>
                    <a:pt x="40" y="12"/>
                  </a:cubicBez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3" name="ïslîḍè"/>
            <p:cNvSpPr/>
            <p:nvPr/>
          </p:nvSpPr>
          <p:spPr bwMode="auto">
            <a:xfrm>
              <a:off x="4475957" y="3311525"/>
              <a:ext cx="298450" cy="501650"/>
            </a:xfrm>
            <a:custGeom>
              <a:avLst/>
              <a:gdLst>
                <a:gd name="T0" fmla="*/ 74 w 79"/>
                <a:gd name="T1" fmla="*/ 35 h 133"/>
                <a:gd name="T2" fmla="*/ 61 w 79"/>
                <a:gd name="T3" fmla="*/ 71 h 133"/>
                <a:gd name="T4" fmla="*/ 56 w 79"/>
                <a:gd name="T5" fmla="*/ 80 h 133"/>
                <a:gd name="T6" fmla="*/ 55 w 79"/>
                <a:gd name="T7" fmla="*/ 83 h 133"/>
                <a:gd name="T8" fmla="*/ 10 w 79"/>
                <a:gd name="T9" fmla="*/ 131 h 133"/>
                <a:gd name="T10" fmla="*/ 10 w 79"/>
                <a:gd name="T11" fmla="*/ 131 h 133"/>
                <a:gd name="T12" fmla="*/ 7 w 79"/>
                <a:gd name="T13" fmla="*/ 133 h 133"/>
                <a:gd name="T14" fmla="*/ 1 w 79"/>
                <a:gd name="T15" fmla="*/ 130 h 133"/>
                <a:gd name="T16" fmla="*/ 1 w 79"/>
                <a:gd name="T17" fmla="*/ 128 h 133"/>
                <a:gd name="T18" fmla="*/ 1 w 79"/>
                <a:gd name="T19" fmla="*/ 126 h 133"/>
                <a:gd name="T20" fmla="*/ 1 w 79"/>
                <a:gd name="T21" fmla="*/ 126 h 133"/>
                <a:gd name="T22" fmla="*/ 1 w 79"/>
                <a:gd name="T23" fmla="*/ 126 h 133"/>
                <a:gd name="T24" fmla="*/ 31 w 79"/>
                <a:gd name="T25" fmla="*/ 80 h 133"/>
                <a:gd name="T26" fmla="*/ 40 w 79"/>
                <a:gd name="T27" fmla="*/ 69 h 133"/>
                <a:gd name="T28" fmla="*/ 47 w 79"/>
                <a:gd name="T29" fmla="*/ 21 h 133"/>
                <a:gd name="T30" fmla="*/ 47 w 79"/>
                <a:gd name="T31" fmla="*/ 20 h 133"/>
                <a:gd name="T32" fmla="*/ 47 w 79"/>
                <a:gd name="T33" fmla="*/ 20 h 133"/>
                <a:gd name="T34" fmla="*/ 54 w 79"/>
                <a:gd name="T35" fmla="*/ 7 h 133"/>
                <a:gd name="T36" fmla="*/ 57 w 79"/>
                <a:gd name="T37" fmla="*/ 4 h 133"/>
                <a:gd name="T38" fmla="*/ 58 w 79"/>
                <a:gd name="T39" fmla="*/ 3 h 133"/>
                <a:gd name="T40" fmla="*/ 67 w 79"/>
                <a:gd name="T41" fmla="*/ 0 h 133"/>
                <a:gd name="T42" fmla="*/ 73 w 79"/>
                <a:gd name="T43" fmla="*/ 2 h 133"/>
                <a:gd name="T44" fmla="*/ 79 w 79"/>
                <a:gd name="T45" fmla="*/ 12 h 133"/>
                <a:gd name="T46" fmla="*/ 74 w 79"/>
                <a:gd name="T47"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33">
                  <a:moveTo>
                    <a:pt x="74" y="35"/>
                  </a:moveTo>
                  <a:cubicBezTo>
                    <a:pt x="74" y="35"/>
                    <a:pt x="66" y="56"/>
                    <a:pt x="61" y="71"/>
                  </a:cubicBezTo>
                  <a:cubicBezTo>
                    <a:pt x="59" y="75"/>
                    <a:pt x="57" y="78"/>
                    <a:pt x="56" y="80"/>
                  </a:cubicBezTo>
                  <a:cubicBezTo>
                    <a:pt x="56" y="81"/>
                    <a:pt x="55" y="82"/>
                    <a:pt x="55" y="83"/>
                  </a:cubicBezTo>
                  <a:cubicBezTo>
                    <a:pt x="45" y="99"/>
                    <a:pt x="20" y="122"/>
                    <a:pt x="10" y="131"/>
                  </a:cubicBezTo>
                  <a:cubicBezTo>
                    <a:pt x="10" y="131"/>
                    <a:pt x="10" y="131"/>
                    <a:pt x="10" y="131"/>
                  </a:cubicBezTo>
                  <a:cubicBezTo>
                    <a:pt x="9" y="132"/>
                    <a:pt x="8" y="133"/>
                    <a:pt x="7" y="133"/>
                  </a:cubicBezTo>
                  <a:cubicBezTo>
                    <a:pt x="5" y="133"/>
                    <a:pt x="2" y="132"/>
                    <a:pt x="1" y="130"/>
                  </a:cubicBezTo>
                  <a:cubicBezTo>
                    <a:pt x="1" y="129"/>
                    <a:pt x="1" y="129"/>
                    <a:pt x="1" y="128"/>
                  </a:cubicBezTo>
                  <a:cubicBezTo>
                    <a:pt x="0" y="127"/>
                    <a:pt x="1" y="127"/>
                    <a:pt x="1" y="126"/>
                  </a:cubicBezTo>
                  <a:cubicBezTo>
                    <a:pt x="1" y="126"/>
                    <a:pt x="1" y="126"/>
                    <a:pt x="1" y="126"/>
                  </a:cubicBezTo>
                  <a:cubicBezTo>
                    <a:pt x="1" y="126"/>
                    <a:pt x="1" y="126"/>
                    <a:pt x="1" y="126"/>
                  </a:cubicBezTo>
                  <a:cubicBezTo>
                    <a:pt x="5" y="121"/>
                    <a:pt x="24" y="92"/>
                    <a:pt x="31" y="80"/>
                  </a:cubicBezTo>
                  <a:cubicBezTo>
                    <a:pt x="35" y="75"/>
                    <a:pt x="38" y="72"/>
                    <a:pt x="40" y="69"/>
                  </a:cubicBezTo>
                  <a:cubicBezTo>
                    <a:pt x="40" y="61"/>
                    <a:pt x="43" y="36"/>
                    <a:pt x="47" y="21"/>
                  </a:cubicBezTo>
                  <a:cubicBezTo>
                    <a:pt x="47" y="20"/>
                    <a:pt x="47" y="20"/>
                    <a:pt x="47" y="20"/>
                  </a:cubicBezTo>
                  <a:cubicBezTo>
                    <a:pt x="47" y="20"/>
                    <a:pt x="47" y="20"/>
                    <a:pt x="47" y="20"/>
                  </a:cubicBezTo>
                  <a:cubicBezTo>
                    <a:pt x="48" y="15"/>
                    <a:pt x="51" y="10"/>
                    <a:pt x="54" y="7"/>
                  </a:cubicBezTo>
                  <a:cubicBezTo>
                    <a:pt x="55" y="6"/>
                    <a:pt x="56" y="5"/>
                    <a:pt x="57" y="4"/>
                  </a:cubicBezTo>
                  <a:cubicBezTo>
                    <a:pt x="58" y="3"/>
                    <a:pt x="58" y="3"/>
                    <a:pt x="58" y="3"/>
                  </a:cubicBezTo>
                  <a:cubicBezTo>
                    <a:pt x="60" y="2"/>
                    <a:pt x="63" y="1"/>
                    <a:pt x="67" y="0"/>
                  </a:cubicBezTo>
                  <a:cubicBezTo>
                    <a:pt x="69" y="0"/>
                    <a:pt x="71" y="1"/>
                    <a:pt x="73" y="2"/>
                  </a:cubicBezTo>
                  <a:cubicBezTo>
                    <a:pt x="76" y="4"/>
                    <a:pt x="78" y="7"/>
                    <a:pt x="79" y="12"/>
                  </a:cubicBezTo>
                  <a:cubicBezTo>
                    <a:pt x="79" y="17"/>
                    <a:pt x="76" y="26"/>
                    <a:pt x="74" y="35"/>
                  </a:cubicBezTo>
                </a:path>
              </a:pathLst>
            </a:custGeom>
            <a:solidFill>
              <a:srgbClr val="2EED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4" name="í$ḷíďe"/>
            <p:cNvSpPr/>
            <p:nvPr/>
          </p:nvSpPr>
          <p:spPr bwMode="auto">
            <a:xfrm>
              <a:off x="4475957" y="3387725"/>
              <a:ext cx="177800" cy="407988"/>
            </a:xfrm>
            <a:custGeom>
              <a:avLst/>
              <a:gdLst>
                <a:gd name="T0" fmla="*/ 47 w 47"/>
                <a:gd name="T1" fmla="*/ 0 h 108"/>
                <a:gd name="T2" fmla="*/ 42 w 47"/>
                <a:gd name="T3" fmla="*/ 50 h 108"/>
                <a:gd name="T4" fmla="*/ 1 w 47"/>
                <a:gd name="T5" fmla="*/ 108 h 108"/>
                <a:gd name="T6" fmla="*/ 1 w 47"/>
                <a:gd name="T7" fmla="*/ 106 h 108"/>
                <a:gd name="T8" fmla="*/ 1 w 47"/>
                <a:gd name="T9" fmla="*/ 106 h 108"/>
                <a:gd name="T10" fmla="*/ 1 w 47"/>
                <a:gd name="T11" fmla="*/ 106 h 108"/>
                <a:gd name="T12" fmla="*/ 31 w 47"/>
                <a:gd name="T13" fmla="*/ 60 h 108"/>
                <a:gd name="T14" fmla="*/ 40 w 47"/>
                <a:gd name="T15" fmla="*/ 49 h 108"/>
                <a:gd name="T16" fmla="*/ 47 w 47"/>
                <a:gd name="T17" fmla="*/ 1 h 108"/>
                <a:gd name="T18" fmla="*/ 47 w 47"/>
                <a:gd name="T1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08">
                  <a:moveTo>
                    <a:pt x="47" y="0"/>
                  </a:moveTo>
                  <a:cubicBezTo>
                    <a:pt x="47" y="2"/>
                    <a:pt x="42" y="34"/>
                    <a:pt x="42" y="50"/>
                  </a:cubicBezTo>
                  <a:cubicBezTo>
                    <a:pt x="42" y="50"/>
                    <a:pt x="4" y="102"/>
                    <a:pt x="1" y="108"/>
                  </a:cubicBezTo>
                  <a:cubicBezTo>
                    <a:pt x="0" y="107"/>
                    <a:pt x="1" y="107"/>
                    <a:pt x="1" y="106"/>
                  </a:cubicBezTo>
                  <a:cubicBezTo>
                    <a:pt x="1" y="106"/>
                    <a:pt x="1" y="106"/>
                    <a:pt x="1" y="106"/>
                  </a:cubicBezTo>
                  <a:cubicBezTo>
                    <a:pt x="1" y="106"/>
                    <a:pt x="1" y="106"/>
                    <a:pt x="1" y="106"/>
                  </a:cubicBezTo>
                  <a:cubicBezTo>
                    <a:pt x="5" y="101"/>
                    <a:pt x="24" y="72"/>
                    <a:pt x="31" y="60"/>
                  </a:cubicBezTo>
                  <a:cubicBezTo>
                    <a:pt x="35" y="55"/>
                    <a:pt x="38" y="52"/>
                    <a:pt x="40" y="49"/>
                  </a:cubicBezTo>
                  <a:cubicBezTo>
                    <a:pt x="40" y="41"/>
                    <a:pt x="43" y="16"/>
                    <a:pt x="47" y="1"/>
                  </a:cubicBezTo>
                  <a:lnTo>
                    <a:pt x="47" y="0"/>
                  </a:lnTo>
                  <a:close/>
                </a:path>
              </a:pathLst>
            </a:custGeom>
            <a:solidFill>
              <a:srgbClr val="41F2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5" name="îš1ïḓe"/>
            <p:cNvSpPr/>
            <p:nvPr/>
          </p:nvSpPr>
          <p:spPr bwMode="auto">
            <a:xfrm>
              <a:off x="4502944" y="3516313"/>
              <a:ext cx="203200" cy="296863"/>
            </a:xfrm>
            <a:custGeom>
              <a:avLst/>
              <a:gdLst>
                <a:gd name="T0" fmla="*/ 54 w 54"/>
                <a:gd name="T1" fmla="*/ 17 h 79"/>
                <a:gd name="T2" fmla="*/ 49 w 54"/>
                <a:gd name="T3" fmla="*/ 26 h 79"/>
                <a:gd name="T4" fmla="*/ 3 w 54"/>
                <a:gd name="T5" fmla="*/ 77 h 79"/>
                <a:gd name="T6" fmla="*/ 3 w 54"/>
                <a:gd name="T7" fmla="*/ 77 h 79"/>
                <a:gd name="T8" fmla="*/ 0 w 54"/>
                <a:gd name="T9" fmla="*/ 79 h 79"/>
                <a:gd name="T10" fmla="*/ 38 w 54"/>
                <a:gd name="T11" fmla="*/ 37 h 79"/>
                <a:gd name="T12" fmla="*/ 44 w 54"/>
                <a:gd name="T13" fmla="*/ 24 h 79"/>
                <a:gd name="T14" fmla="*/ 39 w 54"/>
                <a:gd name="T15" fmla="*/ 13 h 79"/>
                <a:gd name="T16" fmla="*/ 35 w 54"/>
                <a:gd name="T17" fmla="*/ 0 h 79"/>
                <a:gd name="T18" fmla="*/ 48 w 54"/>
                <a:gd name="T19" fmla="*/ 4 h 79"/>
                <a:gd name="T20" fmla="*/ 54 w 54"/>
                <a:gd name="T2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9">
                  <a:moveTo>
                    <a:pt x="54" y="17"/>
                  </a:moveTo>
                  <a:cubicBezTo>
                    <a:pt x="52" y="21"/>
                    <a:pt x="50" y="24"/>
                    <a:pt x="49" y="26"/>
                  </a:cubicBezTo>
                  <a:cubicBezTo>
                    <a:pt x="41" y="42"/>
                    <a:pt x="13" y="67"/>
                    <a:pt x="3" y="77"/>
                  </a:cubicBezTo>
                  <a:cubicBezTo>
                    <a:pt x="3" y="77"/>
                    <a:pt x="3" y="77"/>
                    <a:pt x="3" y="77"/>
                  </a:cubicBezTo>
                  <a:cubicBezTo>
                    <a:pt x="2" y="78"/>
                    <a:pt x="1" y="79"/>
                    <a:pt x="0" y="79"/>
                  </a:cubicBezTo>
                  <a:cubicBezTo>
                    <a:pt x="5" y="73"/>
                    <a:pt x="34" y="42"/>
                    <a:pt x="38" y="37"/>
                  </a:cubicBezTo>
                  <a:cubicBezTo>
                    <a:pt x="42" y="32"/>
                    <a:pt x="44" y="28"/>
                    <a:pt x="44" y="24"/>
                  </a:cubicBezTo>
                  <a:cubicBezTo>
                    <a:pt x="43" y="21"/>
                    <a:pt x="42" y="20"/>
                    <a:pt x="39" y="13"/>
                  </a:cubicBezTo>
                  <a:cubicBezTo>
                    <a:pt x="35" y="4"/>
                    <a:pt x="35" y="0"/>
                    <a:pt x="35" y="0"/>
                  </a:cubicBezTo>
                  <a:cubicBezTo>
                    <a:pt x="35" y="0"/>
                    <a:pt x="47" y="4"/>
                    <a:pt x="48" y="4"/>
                  </a:cubicBezTo>
                  <a:cubicBezTo>
                    <a:pt x="48" y="4"/>
                    <a:pt x="51" y="11"/>
                    <a:pt x="54" y="17"/>
                  </a:cubicBezTo>
                  <a:close/>
                </a:path>
              </a:pathLst>
            </a:custGeom>
            <a:solidFill>
              <a:srgbClr val="27E0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6" name="ïṩļïďè"/>
            <p:cNvSpPr/>
            <p:nvPr/>
          </p:nvSpPr>
          <p:spPr bwMode="auto">
            <a:xfrm>
              <a:off x="4634707" y="3371850"/>
              <a:ext cx="52388" cy="139700"/>
            </a:xfrm>
            <a:custGeom>
              <a:avLst/>
              <a:gdLst>
                <a:gd name="T0" fmla="*/ 10 w 14"/>
                <a:gd name="T1" fmla="*/ 0 h 37"/>
                <a:gd name="T2" fmla="*/ 8 w 14"/>
                <a:gd name="T3" fmla="*/ 16 h 37"/>
                <a:gd name="T4" fmla="*/ 0 w 14"/>
                <a:gd name="T5" fmla="*/ 37 h 37"/>
                <a:gd name="T6" fmla="*/ 14 w 14"/>
                <a:gd name="T7" fmla="*/ 22 h 37"/>
                <a:gd name="T8" fmla="*/ 10 w 14"/>
                <a:gd name="T9" fmla="*/ 0 h 37"/>
              </a:gdLst>
              <a:ahLst/>
              <a:cxnLst>
                <a:cxn ang="0">
                  <a:pos x="T0" y="T1"/>
                </a:cxn>
                <a:cxn ang="0">
                  <a:pos x="T2" y="T3"/>
                </a:cxn>
                <a:cxn ang="0">
                  <a:pos x="T4" y="T5"/>
                </a:cxn>
                <a:cxn ang="0">
                  <a:pos x="T6" y="T7"/>
                </a:cxn>
                <a:cxn ang="0">
                  <a:pos x="T8" y="T9"/>
                </a:cxn>
              </a:cxnLst>
              <a:rect l="0" t="0" r="r" b="b"/>
              <a:pathLst>
                <a:path w="14" h="37">
                  <a:moveTo>
                    <a:pt x="10" y="0"/>
                  </a:moveTo>
                  <a:cubicBezTo>
                    <a:pt x="10" y="0"/>
                    <a:pt x="11" y="9"/>
                    <a:pt x="8" y="16"/>
                  </a:cubicBezTo>
                  <a:cubicBezTo>
                    <a:pt x="5" y="22"/>
                    <a:pt x="2" y="28"/>
                    <a:pt x="0" y="37"/>
                  </a:cubicBezTo>
                  <a:cubicBezTo>
                    <a:pt x="14" y="22"/>
                    <a:pt x="14" y="22"/>
                    <a:pt x="14" y="22"/>
                  </a:cubicBezTo>
                  <a:lnTo>
                    <a:pt x="10" y="0"/>
                  </a:lnTo>
                  <a:close/>
                </a:path>
              </a:pathLst>
            </a:custGeom>
            <a:solidFill>
              <a:srgbClr val="27E0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7" name="ïṡ1iḑè"/>
            <p:cNvSpPr/>
            <p:nvPr/>
          </p:nvSpPr>
          <p:spPr bwMode="auto">
            <a:xfrm>
              <a:off x="4475957" y="3311525"/>
              <a:ext cx="298450" cy="501650"/>
            </a:xfrm>
            <a:custGeom>
              <a:avLst/>
              <a:gdLst>
                <a:gd name="T0" fmla="*/ 74 w 79"/>
                <a:gd name="T1" fmla="*/ 35 h 133"/>
                <a:gd name="T2" fmla="*/ 61 w 79"/>
                <a:gd name="T3" fmla="*/ 71 h 133"/>
                <a:gd name="T4" fmla="*/ 56 w 79"/>
                <a:gd name="T5" fmla="*/ 80 h 133"/>
                <a:gd name="T6" fmla="*/ 55 w 79"/>
                <a:gd name="T7" fmla="*/ 83 h 133"/>
                <a:gd name="T8" fmla="*/ 10 w 79"/>
                <a:gd name="T9" fmla="*/ 131 h 133"/>
                <a:gd name="T10" fmla="*/ 10 w 79"/>
                <a:gd name="T11" fmla="*/ 131 h 133"/>
                <a:gd name="T12" fmla="*/ 7 w 79"/>
                <a:gd name="T13" fmla="*/ 133 h 133"/>
                <a:gd name="T14" fmla="*/ 1 w 79"/>
                <a:gd name="T15" fmla="*/ 130 h 133"/>
                <a:gd name="T16" fmla="*/ 1 w 79"/>
                <a:gd name="T17" fmla="*/ 128 h 133"/>
                <a:gd name="T18" fmla="*/ 1 w 79"/>
                <a:gd name="T19" fmla="*/ 126 h 133"/>
                <a:gd name="T20" fmla="*/ 1 w 79"/>
                <a:gd name="T21" fmla="*/ 126 h 133"/>
                <a:gd name="T22" fmla="*/ 1 w 79"/>
                <a:gd name="T23" fmla="*/ 126 h 133"/>
                <a:gd name="T24" fmla="*/ 31 w 79"/>
                <a:gd name="T25" fmla="*/ 80 h 133"/>
                <a:gd name="T26" fmla="*/ 40 w 79"/>
                <a:gd name="T27" fmla="*/ 69 h 133"/>
                <a:gd name="T28" fmla="*/ 47 w 79"/>
                <a:gd name="T29" fmla="*/ 21 h 133"/>
                <a:gd name="T30" fmla="*/ 47 w 79"/>
                <a:gd name="T31" fmla="*/ 20 h 133"/>
                <a:gd name="T32" fmla="*/ 47 w 79"/>
                <a:gd name="T33" fmla="*/ 20 h 133"/>
                <a:gd name="T34" fmla="*/ 54 w 79"/>
                <a:gd name="T35" fmla="*/ 7 h 133"/>
                <a:gd name="T36" fmla="*/ 57 w 79"/>
                <a:gd name="T37" fmla="*/ 4 h 133"/>
                <a:gd name="T38" fmla="*/ 58 w 79"/>
                <a:gd name="T39" fmla="*/ 3 h 133"/>
                <a:gd name="T40" fmla="*/ 67 w 79"/>
                <a:gd name="T41" fmla="*/ 0 h 133"/>
                <a:gd name="T42" fmla="*/ 73 w 79"/>
                <a:gd name="T43" fmla="*/ 2 h 133"/>
                <a:gd name="T44" fmla="*/ 79 w 79"/>
                <a:gd name="T45" fmla="*/ 12 h 133"/>
                <a:gd name="T46" fmla="*/ 74 w 79"/>
                <a:gd name="T47"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33">
                  <a:moveTo>
                    <a:pt x="74" y="35"/>
                  </a:moveTo>
                  <a:cubicBezTo>
                    <a:pt x="74" y="35"/>
                    <a:pt x="66" y="56"/>
                    <a:pt x="61" y="71"/>
                  </a:cubicBezTo>
                  <a:cubicBezTo>
                    <a:pt x="59" y="75"/>
                    <a:pt x="57" y="78"/>
                    <a:pt x="56" y="80"/>
                  </a:cubicBezTo>
                  <a:cubicBezTo>
                    <a:pt x="56" y="81"/>
                    <a:pt x="55" y="82"/>
                    <a:pt x="55" y="83"/>
                  </a:cubicBezTo>
                  <a:cubicBezTo>
                    <a:pt x="45" y="99"/>
                    <a:pt x="20" y="122"/>
                    <a:pt x="10" y="131"/>
                  </a:cubicBezTo>
                  <a:cubicBezTo>
                    <a:pt x="10" y="131"/>
                    <a:pt x="10" y="131"/>
                    <a:pt x="10" y="131"/>
                  </a:cubicBezTo>
                  <a:cubicBezTo>
                    <a:pt x="9" y="132"/>
                    <a:pt x="8" y="133"/>
                    <a:pt x="7" y="133"/>
                  </a:cubicBezTo>
                  <a:cubicBezTo>
                    <a:pt x="5" y="133"/>
                    <a:pt x="2" y="132"/>
                    <a:pt x="1" y="130"/>
                  </a:cubicBezTo>
                  <a:cubicBezTo>
                    <a:pt x="1" y="129"/>
                    <a:pt x="1" y="129"/>
                    <a:pt x="1" y="128"/>
                  </a:cubicBezTo>
                  <a:cubicBezTo>
                    <a:pt x="0" y="127"/>
                    <a:pt x="1" y="127"/>
                    <a:pt x="1" y="126"/>
                  </a:cubicBezTo>
                  <a:cubicBezTo>
                    <a:pt x="1" y="126"/>
                    <a:pt x="1" y="126"/>
                    <a:pt x="1" y="126"/>
                  </a:cubicBezTo>
                  <a:cubicBezTo>
                    <a:pt x="1" y="126"/>
                    <a:pt x="1" y="126"/>
                    <a:pt x="1" y="126"/>
                  </a:cubicBezTo>
                  <a:cubicBezTo>
                    <a:pt x="5" y="121"/>
                    <a:pt x="24" y="92"/>
                    <a:pt x="31" y="80"/>
                  </a:cubicBezTo>
                  <a:cubicBezTo>
                    <a:pt x="35" y="75"/>
                    <a:pt x="38" y="72"/>
                    <a:pt x="40" y="69"/>
                  </a:cubicBezTo>
                  <a:cubicBezTo>
                    <a:pt x="40" y="61"/>
                    <a:pt x="43" y="36"/>
                    <a:pt x="47" y="21"/>
                  </a:cubicBezTo>
                  <a:cubicBezTo>
                    <a:pt x="47" y="20"/>
                    <a:pt x="47" y="20"/>
                    <a:pt x="47" y="20"/>
                  </a:cubicBezTo>
                  <a:cubicBezTo>
                    <a:pt x="47" y="20"/>
                    <a:pt x="47" y="20"/>
                    <a:pt x="47" y="20"/>
                  </a:cubicBezTo>
                  <a:cubicBezTo>
                    <a:pt x="48" y="15"/>
                    <a:pt x="51" y="10"/>
                    <a:pt x="54" y="7"/>
                  </a:cubicBezTo>
                  <a:cubicBezTo>
                    <a:pt x="55" y="6"/>
                    <a:pt x="56" y="5"/>
                    <a:pt x="57" y="4"/>
                  </a:cubicBezTo>
                  <a:cubicBezTo>
                    <a:pt x="58" y="3"/>
                    <a:pt x="58" y="3"/>
                    <a:pt x="58" y="3"/>
                  </a:cubicBezTo>
                  <a:cubicBezTo>
                    <a:pt x="60" y="2"/>
                    <a:pt x="63" y="1"/>
                    <a:pt x="67" y="0"/>
                  </a:cubicBezTo>
                  <a:cubicBezTo>
                    <a:pt x="69" y="0"/>
                    <a:pt x="71" y="1"/>
                    <a:pt x="73" y="2"/>
                  </a:cubicBezTo>
                  <a:cubicBezTo>
                    <a:pt x="76" y="4"/>
                    <a:pt x="78" y="7"/>
                    <a:pt x="79" y="12"/>
                  </a:cubicBezTo>
                  <a:cubicBezTo>
                    <a:pt x="79" y="17"/>
                    <a:pt x="76" y="26"/>
                    <a:pt x="74" y="35"/>
                  </a:cubicBezTo>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8" name="íSḷîḓè"/>
            <p:cNvSpPr/>
            <p:nvPr/>
          </p:nvSpPr>
          <p:spPr bwMode="auto">
            <a:xfrm>
              <a:off x="4631532" y="3305175"/>
              <a:ext cx="361950" cy="512763"/>
            </a:xfrm>
            <a:custGeom>
              <a:avLst/>
              <a:gdLst>
                <a:gd name="T0" fmla="*/ 81 w 96"/>
                <a:gd name="T1" fmla="*/ 125 h 136"/>
                <a:gd name="T2" fmla="*/ 81 w 96"/>
                <a:gd name="T3" fmla="*/ 129 h 136"/>
                <a:gd name="T4" fmla="*/ 60 w 96"/>
                <a:gd name="T5" fmla="*/ 136 h 136"/>
                <a:gd name="T6" fmla="*/ 59 w 96"/>
                <a:gd name="T7" fmla="*/ 136 h 136"/>
                <a:gd name="T8" fmla="*/ 55 w 96"/>
                <a:gd name="T9" fmla="*/ 136 h 136"/>
                <a:gd name="T10" fmla="*/ 17 w 96"/>
                <a:gd name="T11" fmla="*/ 123 h 136"/>
                <a:gd name="T12" fmla="*/ 17 w 96"/>
                <a:gd name="T13" fmla="*/ 123 h 136"/>
                <a:gd name="T14" fmla="*/ 17 w 96"/>
                <a:gd name="T15" fmla="*/ 123 h 136"/>
                <a:gd name="T16" fmla="*/ 14 w 96"/>
                <a:gd name="T17" fmla="*/ 120 h 136"/>
                <a:gd name="T18" fmla="*/ 15 w 96"/>
                <a:gd name="T19" fmla="*/ 111 h 136"/>
                <a:gd name="T20" fmla="*/ 14 w 96"/>
                <a:gd name="T21" fmla="*/ 85 h 136"/>
                <a:gd name="T22" fmla="*/ 14 w 96"/>
                <a:gd name="T23" fmla="*/ 84 h 136"/>
                <a:gd name="T24" fmla="*/ 13 w 96"/>
                <a:gd name="T25" fmla="*/ 82 h 136"/>
                <a:gd name="T26" fmla="*/ 5 w 96"/>
                <a:gd name="T27" fmla="*/ 66 h 136"/>
                <a:gd name="T28" fmla="*/ 5 w 96"/>
                <a:gd name="T29" fmla="*/ 66 h 136"/>
                <a:gd name="T30" fmla="*/ 2 w 96"/>
                <a:gd name="T31" fmla="*/ 58 h 136"/>
                <a:gd name="T32" fmla="*/ 11 w 96"/>
                <a:gd name="T33" fmla="*/ 30 h 136"/>
                <a:gd name="T34" fmla="*/ 13 w 96"/>
                <a:gd name="T35" fmla="*/ 9 h 136"/>
                <a:gd name="T36" fmla="*/ 16 w 96"/>
                <a:gd name="T37" fmla="*/ 6 h 136"/>
                <a:gd name="T38" fmla="*/ 17 w 96"/>
                <a:gd name="T39" fmla="*/ 5 h 136"/>
                <a:gd name="T40" fmla="*/ 26 w 96"/>
                <a:gd name="T41" fmla="*/ 2 h 136"/>
                <a:gd name="T42" fmla="*/ 58 w 96"/>
                <a:gd name="T43" fmla="*/ 4 h 136"/>
                <a:gd name="T44" fmla="*/ 93 w 96"/>
                <a:gd name="T45" fmla="*/ 29 h 136"/>
                <a:gd name="T46" fmla="*/ 82 w 96"/>
                <a:gd name="T47" fmla="*/ 74 h 136"/>
                <a:gd name="T48" fmla="*/ 81 w 96"/>
                <a:gd name="T49" fmla="*/ 79 h 136"/>
                <a:gd name="T50" fmla="*/ 77 w 96"/>
                <a:gd name="T51" fmla="*/ 115 h 136"/>
                <a:gd name="T52" fmla="*/ 81 w 96"/>
                <a:gd name="T53"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136">
                  <a:moveTo>
                    <a:pt x="81" y="125"/>
                  </a:moveTo>
                  <a:cubicBezTo>
                    <a:pt x="82" y="127"/>
                    <a:pt x="83" y="128"/>
                    <a:pt x="81" y="129"/>
                  </a:cubicBezTo>
                  <a:cubicBezTo>
                    <a:pt x="81" y="129"/>
                    <a:pt x="76" y="135"/>
                    <a:pt x="60" y="136"/>
                  </a:cubicBezTo>
                  <a:cubicBezTo>
                    <a:pt x="59" y="136"/>
                    <a:pt x="59" y="136"/>
                    <a:pt x="59" y="136"/>
                  </a:cubicBezTo>
                  <a:cubicBezTo>
                    <a:pt x="58" y="136"/>
                    <a:pt x="57" y="136"/>
                    <a:pt x="55" y="136"/>
                  </a:cubicBezTo>
                  <a:cubicBezTo>
                    <a:pt x="43" y="134"/>
                    <a:pt x="24" y="127"/>
                    <a:pt x="17" y="123"/>
                  </a:cubicBezTo>
                  <a:cubicBezTo>
                    <a:pt x="17" y="123"/>
                    <a:pt x="17" y="123"/>
                    <a:pt x="17" y="123"/>
                  </a:cubicBezTo>
                  <a:cubicBezTo>
                    <a:pt x="17" y="123"/>
                    <a:pt x="17" y="123"/>
                    <a:pt x="17" y="123"/>
                  </a:cubicBezTo>
                  <a:cubicBezTo>
                    <a:pt x="16" y="123"/>
                    <a:pt x="14" y="121"/>
                    <a:pt x="14" y="120"/>
                  </a:cubicBezTo>
                  <a:cubicBezTo>
                    <a:pt x="15" y="116"/>
                    <a:pt x="15" y="111"/>
                    <a:pt x="15" y="111"/>
                  </a:cubicBezTo>
                  <a:cubicBezTo>
                    <a:pt x="15" y="102"/>
                    <a:pt x="15" y="91"/>
                    <a:pt x="14" y="85"/>
                  </a:cubicBezTo>
                  <a:cubicBezTo>
                    <a:pt x="14" y="84"/>
                    <a:pt x="14" y="84"/>
                    <a:pt x="14" y="84"/>
                  </a:cubicBezTo>
                  <a:cubicBezTo>
                    <a:pt x="14" y="83"/>
                    <a:pt x="13" y="83"/>
                    <a:pt x="13" y="82"/>
                  </a:cubicBezTo>
                  <a:cubicBezTo>
                    <a:pt x="11" y="77"/>
                    <a:pt x="8" y="71"/>
                    <a:pt x="5" y="66"/>
                  </a:cubicBezTo>
                  <a:cubicBezTo>
                    <a:pt x="5" y="66"/>
                    <a:pt x="5" y="66"/>
                    <a:pt x="5" y="66"/>
                  </a:cubicBezTo>
                  <a:cubicBezTo>
                    <a:pt x="3" y="63"/>
                    <a:pt x="2" y="60"/>
                    <a:pt x="2" y="58"/>
                  </a:cubicBezTo>
                  <a:cubicBezTo>
                    <a:pt x="0" y="47"/>
                    <a:pt x="11" y="39"/>
                    <a:pt x="11" y="30"/>
                  </a:cubicBezTo>
                  <a:cubicBezTo>
                    <a:pt x="10" y="22"/>
                    <a:pt x="9" y="15"/>
                    <a:pt x="13" y="9"/>
                  </a:cubicBezTo>
                  <a:cubicBezTo>
                    <a:pt x="13" y="8"/>
                    <a:pt x="15" y="7"/>
                    <a:pt x="16" y="6"/>
                  </a:cubicBezTo>
                  <a:cubicBezTo>
                    <a:pt x="17" y="5"/>
                    <a:pt x="17" y="5"/>
                    <a:pt x="17" y="5"/>
                  </a:cubicBezTo>
                  <a:cubicBezTo>
                    <a:pt x="19" y="4"/>
                    <a:pt x="22" y="3"/>
                    <a:pt x="26" y="2"/>
                  </a:cubicBezTo>
                  <a:cubicBezTo>
                    <a:pt x="35" y="0"/>
                    <a:pt x="48" y="1"/>
                    <a:pt x="58" y="4"/>
                  </a:cubicBezTo>
                  <a:cubicBezTo>
                    <a:pt x="58" y="4"/>
                    <a:pt x="90" y="17"/>
                    <a:pt x="93" y="29"/>
                  </a:cubicBezTo>
                  <a:cubicBezTo>
                    <a:pt x="96" y="41"/>
                    <a:pt x="86" y="63"/>
                    <a:pt x="82" y="74"/>
                  </a:cubicBezTo>
                  <a:cubicBezTo>
                    <a:pt x="81" y="76"/>
                    <a:pt x="81" y="77"/>
                    <a:pt x="81" y="79"/>
                  </a:cubicBezTo>
                  <a:cubicBezTo>
                    <a:pt x="77" y="90"/>
                    <a:pt x="75" y="108"/>
                    <a:pt x="77" y="115"/>
                  </a:cubicBezTo>
                  <a:cubicBezTo>
                    <a:pt x="77" y="115"/>
                    <a:pt x="80" y="122"/>
                    <a:pt x="81" y="125"/>
                  </a:cubicBezTo>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9" name="ïṣḻíḑé"/>
            <p:cNvSpPr/>
            <p:nvPr/>
          </p:nvSpPr>
          <p:spPr bwMode="auto">
            <a:xfrm>
              <a:off x="4650582" y="3552825"/>
              <a:ext cx="293688" cy="265113"/>
            </a:xfrm>
            <a:custGeom>
              <a:avLst/>
              <a:gdLst>
                <a:gd name="T0" fmla="*/ 76 w 78"/>
                <a:gd name="T1" fmla="*/ 63 h 70"/>
                <a:gd name="T2" fmla="*/ 55 w 78"/>
                <a:gd name="T3" fmla="*/ 70 h 70"/>
                <a:gd name="T4" fmla="*/ 54 w 78"/>
                <a:gd name="T5" fmla="*/ 70 h 70"/>
                <a:gd name="T6" fmla="*/ 50 w 78"/>
                <a:gd name="T7" fmla="*/ 70 h 70"/>
                <a:gd name="T8" fmla="*/ 58 w 78"/>
                <a:gd name="T9" fmla="*/ 67 h 70"/>
                <a:gd name="T10" fmla="*/ 57 w 78"/>
                <a:gd name="T11" fmla="*/ 39 h 70"/>
                <a:gd name="T12" fmla="*/ 54 w 78"/>
                <a:gd name="T13" fmla="*/ 23 h 70"/>
                <a:gd name="T14" fmla="*/ 53 w 78"/>
                <a:gd name="T15" fmla="*/ 17 h 70"/>
                <a:gd name="T16" fmla="*/ 44 w 78"/>
                <a:gd name="T17" fmla="*/ 19 h 70"/>
                <a:gd name="T18" fmla="*/ 29 w 78"/>
                <a:gd name="T19" fmla="*/ 15 h 70"/>
                <a:gd name="T20" fmla="*/ 14 w 78"/>
                <a:gd name="T21" fmla="*/ 12 h 70"/>
                <a:gd name="T22" fmla="*/ 4 w 78"/>
                <a:gd name="T23" fmla="*/ 8 h 70"/>
                <a:gd name="T24" fmla="*/ 0 w 78"/>
                <a:gd name="T25" fmla="*/ 0 h 70"/>
                <a:gd name="T26" fmla="*/ 0 w 78"/>
                <a:gd name="T27" fmla="*/ 0 h 70"/>
                <a:gd name="T28" fmla="*/ 10 w 78"/>
                <a:gd name="T29" fmla="*/ 6 h 70"/>
                <a:gd name="T30" fmla="*/ 45 w 78"/>
                <a:gd name="T31" fmla="*/ 13 h 70"/>
                <a:gd name="T32" fmla="*/ 56 w 78"/>
                <a:gd name="T33" fmla="*/ 4 h 70"/>
                <a:gd name="T34" fmla="*/ 76 w 78"/>
                <a:gd name="T35" fmla="*/ 13 h 70"/>
                <a:gd name="T36" fmla="*/ 72 w 78"/>
                <a:gd name="T37" fmla="*/ 49 h 70"/>
                <a:gd name="T38" fmla="*/ 76 w 78"/>
                <a:gd name="T39" fmla="*/ 59 h 70"/>
                <a:gd name="T40" fmla="*/ 76 w 78"/>
                <a:gd name="T41" fmla="*/ 6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0">
                  <a:moveTo>
                    <a:pt x="76" y="63"/>
                  </a:moveTo>
                  <a:cubicBezTo>
                    <a:pt x="76" y="63"/>
                    <a:pt x="71" y="69"/>
                    <a:pt x="55" y="70"/>
                  </a:cubicBezTo>
                  <a:cubicBezTo>
                    <a:pt x="54" y="70"/>
                    <a:pt x="54" y="70"/>
                    <a:pt x="54" y="70"/>
                  </a:cubicBezTo>
                  <a:cubicBezTo>
                    <a:pt x="53" y="70"/>
                    <a:pt x="52" y="70"/>
                    <a:pt x="50" y="70"/>
                  </a:cubicBezTo>
                  <a:cubicBezTo>
                    <a:pt x="53" y="69"/>
                    <a:pt x="56" y="69"/>
                    <a:pt x="58" y="67"/>
                  </a:cubicBezTo>
                  <a:cubicBezTo>
                    <a:pt x="61" y="63"/>
                    <a:pt x="58" y="45"/>
                    <a:pt x="57" y="39"/>
                  </a:cubicBezTo>
                  <a:cubicBezTo>
                    <a:pt x="56" y="34"/>
                    <a:pt x="58" y="24"/>
                    <a:pt x="54" y="23"/>
                  </a:cubicBezTo>
                  <a:cubicBezTo>
                    <a:pt x="53" y="17"/>
                    <a:pt x="53" y="17"/>
                    <a:pt x="53" y="17"/>
                  </a:cubicBezTo>
                  <a:cubicBezTo>
                    <a:pt x="53" y="17"/>
                    <a:pt x="50" y="20"/>
                    <a:pt x="44" y="19"/>
                  </a:cubicBezTo>
                  <a:cubicBezTo>
                    <a:pt x="36" y="18"/>
                    <a:pt x="32" y="16"/>
                    <a:pt x="29" y="15"/>
                  </a:cubicBezTo>
                  <a:cubicBezTo>
                    <a:pt x="26" y="14"/>
                    <a:pt x="21" y="14"/>
                    <a:pt x="14" y="12"/>
                  </a:cubicBezTo>
                  <a:cubicBezTo>
                    <a:pt x="5" y="10"/>
                    <a:pt x="4" y="8"/>
                    <a:pt x="4" y="8"/>
                  </a:cubicBezTo>
                  <a:cubicBezTo>
                    <a:pt x="3" y="5"/>
                    <a:pt x="1" y="3"/>
                    <a:pt x="0" y="0"/>
                  </a:cubicBezTo>
                  <a:cubicBezTo>
                    <a:pt x="0" y="0"/>
                    <a:pt x="0" y="0"/>
                    <a:pt x="0" y="0"/>
                  </a:cubicBezTo>
                  <a:cubicBezTo>
                    <a:pt x="0" y="0"/>
                    <a:pt x="4" y="5"/>
                    <a:pt x="10" y="6"/>
                  </a:cubicBezTo>
                  <a:cubicBezTo>
                    <a:pt x="15" y="7"/>
                    <a:pt x="40" y="14"/>
                    <a:pt x="45" y="13"/>
                  </a:cubicBezTo>
                  <a:cubicBezTo>
                    <a:pt x="50" y="12"/>
                    <a:pt x="56" y="4"/>
                    <a:pt x="56" y="4"/>
                  </a:cubicBezTo>
                  <a:cubicBezTo>
                    <a:pt x="76" y="13"/>
                    <a:pt x="76" y="13"/>
                    <a:pt x="76" y="13"/>
                  </a:cubicBezTo>
                  <a:cubicBezTo>
                    <a:pt x="72" y="24"/>
                    <a:pt x="70" y="42"/>
                    <a:pt x="72" y="49"/>
                  </a:cubicBezTo>
                  <a:cubicBezTo>
                    <a:pt x="72" y="49"/>
                    <a:pt x="75" y="56"/>
                    <a:pt x="76" y="59"/>
                  </a:cubicBezTo>
                  <a:cubicBezTo>
                    <a:pt x="77" y="61"/>
                    <a:pt x="78" y="62"/>
                    <a:pt x="76" y="63"/>
                  </a:cubicBezTo>
                  <a:close/>
                </a:path>
              </a:pathLst>
            </a:custGeom>
            <a:solidFill>
              <a:srgbClr val="F9A2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0" name="ïS1íḑê"/>
            <p:cNvSpPr/>
            <p:nvPr/>
          </p:nvSpPr>
          <p:spPr bwMode="auto">
            <a:xfrm>
              <a:off x="4741069" y="3217863"/>
              <a:ext cx="142875" cy="222250"/>
            </a:xfrm>
            <a:custGeom>
              <a:avLst/>
              <a:gdLst>
                <a:gd name="T0" fmla="*/ 38 w 38"/>
                <a:gd name="T1" fmla="*/ 39 h 59"/>
                <a:gd name="T2" fmla="*/ 5 w 38"/>
                <a:gd name="T3" fmla="*/ 59 h 59"/>
                <a:gd name="T4" fmla="*/ 1 w 38"/>
                <a:gd name="T5" fmla="*/ 34 h 59"/>
                <a:gd name="T6" fmla="*/ 4 w 38"/>
                <a:gd name="T7" fmla="*/ 30 h 59"/>
                <a:gd name="T8" fmla="*/ 6 w 38"/>
                <a:gd name="T9" fmla="*/ 29 h 59"/>
                <a:gd name="T10" fmla="*/ 8 w 38"/>
                <a:gd name="T11" fmla="*/ 23 h 59"/>
                <a:gd name="T12" fmla="*/ 8 w 38"/>
                <a:gd name="T13" fmla="*/ 20 h 59"/>
                <a:gd name="T14" fmla="*/ 7 w 38"/>
                <a:gd name="T15" fmla="*/ 15 h 59"/>
                <a:gd name="T16" fmla="*/ 33 w 38"/>
                <a:gd name="T17" fmla="*/ 0 h 59"/>
                <a:gd name="T18" fmla="*/ 33 w 38"/>
                <a:gd name="T19" fmla="*/ 28 h 59"/>
                <a:gd name="T20" fmla="*/ 38 w 38"/>
                <a:gd name="T21"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9">
                  <a:moveTo>
                    <a:pt x="38" y="39"/>
                  </a:moveTo>
                  <a:cubicBezTo>
                    <a:pt x="37" y="43"/>
                    <a:pt x="19" y="55"/>
                    <a:pt x="5" y="59"/>
                  </a:cubicBezTo>
                  <a:cubicBezTo>
                    <a:pt x="5" y="59"/>
                    <a:pt x="0" y="43"/>
                    <a:pt x="1" y="34"/>
                  </a:cubicBezTo>
                  <a:cubicBezTo>
                    <a:pt x="1" y="33"/>
                    <a:pt x="2" y="31"/>
                    <a:pt x="4" y="30"/>
                  </a:cubicBezTo>
                  <a:cubicBezTo>
                    <a:pt x="4" y="30"/>
                    <a:pt x="5" y="29"/>
                    <a:pt x="6" y="29"/>
                  </a:cubicBezTo>
                  <a:cubicBezTo>
                    <a:pt x="7" y="27"/>
                    <a:pt x="8" y="25"/>
                    <a:pt x="8" y="23"/>
                  </a:cubicBezTo>
                  <a:cubicBezTo>
                    <a:pt x="8" y="22"/>
                    <a:pt x="8" y="21"/>
                    <a:pt x="8" y="20"/>
                  </a:cubicBezTo>
                  <a:cubicBezTo>
                    <a:pt x="8" y="17"/>
                    <a:pt x="7" y="15"/>
                    <a:pt x="7" y="15"/>
                  </a:cubicBezTo>
                  <a:cubicBezTo>
                    <a:pt x="33" y="0"/>
                    <a:pt x="33" y="0"/>
                    <a:pt x="33" y="0"/>
                  </a:cubicBezTo>
                  <a:cubicBezTo>
                    <a:pt x="33" y="0"/>
                    <a:pt x="30" y="24"/>
                    <a:pt x="33" y="28"/>
                  </a:cubicBezTo>
                  <a:cubicBezTo>
                    <a:pt x="33" y="28"/>
                    <a:pt x="38" y="34"/>
                    <a:pt x="38" y="39"/>
                  </a:cubicBezTo>
                </a:path>
              </a:pathLst>
            </a:custGeom>
            <a:solidFill>
              <a:srgbClr val="FFE1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1" name="ïś1îḑè"/>
            <p:cNvSpPr/>
            <p:nvPr/>
          </p:nvSpPr>
          <p:spPr bwMode="auto">
            <a:xfrm>
              <a:off x="4861719" y="3311525"/>
              <a:ext cx="22225" cy="23813"/>
            </a:xfrm>
            <a:prstGeom prst="rect">
              <a:avLst/>
            </a:prstGeom>
            <a:solidFill>
              <a:srgbClr val="FAE8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2" name="iS1ïďe"/>
            <p:cNvSpPr/>
            <p:nvPr/>
          </p:nvSpPr>
          <p:spPr bwMode="auto">
            <a:xfrm>
              <a:off x="4864894" y="3327400"/>
              <a:ext cx="26988" cy="14288"/>
            </a:xfrm>
            <a:custGeom>
              <a:avLst/>
              <a:gdLst>
                <a:gd name="T0" fmla="*/ 0 w 7"/>
                <a:gd name="T1" fmla="*/ 0 h 4"/>
                <a:gd name="T2" fmla="*/ 3 w 7"/>
                <a:gd name="T3" fmla="*/ 3 h 4"/>
                <a:gd name="T4" fmla="*/ 5 w 7"/>
                <a:gd name="T5" fmla="*/ 4 h 4"/>
                <a:gd name="T6" fmla="*/ 7 w 7"/>
                <a:gd name="T7" fmla="*/ 4 h 4"/>
                <a:gd name="T8" fmla="*/ 5 w 7"/>
                <a:gd name="T9" fmla="*/ 2 h 4"/>
                <a:gd name="T10" fmla="*/ 0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0" y="0"/>
                  </a:moveTo>
                  <a:cubicBezTo>
                    <a:pt x="1" y="0"/>
                    <a:pt x="2" y="2"/>
                    <a:pt x="3" y="3"/>
                  </a:cubicBezTo>
                  <a:cubicBezTo>
                    <a:pt x="4" y="4"/>
                    <a:pt x="5" y="4"/>
                    <a:pt x="5" y="4"/>
                  </a:cubicBezTo>
                  <a:cubicBezTo>
                    <a:pt x="6" y="4"/>
                    <a:pt x="7" y="4"/>
                    <a:pt x="7" y="4"/>
                  </a:cubicBezTo>
                  <a:cubicBezTo>
                    <a:pt x="5" y="2"/>
                    <a:pt x="5" y="2"/>
                    <a:pt x="5" y="2"/>
                  </a:cubicBezTo>
                  <a:cubicBezTo>
                    <a:pt x="3" y="1"/>
                    <a:pt x="2" y="0"/>
                    <a:pt x="0" y="0"/>
                  </a:cubicBezTo>
                </a:path>
              </a:pathLst>
            </a:custGeom>
            <a:solidFill>
              <a:srgbClr val="F6AF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3" name="i$ļídê"/>
            <p:cNvSpPr/>
            <p:nvPr/>
          </p:nvSpPr>
          <p:spPr bwMode="auto">
            <a:xfrm>
              <a:off x="4763294" y="3255963"/>
              <a:ext cx="112713" cy="82550"/>
            </a:xfrm>
            <a:custGeom>
              <a:avLst/>
              <a:gdLst>
                <a:gd name="T0" fmla="*/ 23 w 30"/>
                <a:gd name="T1" fmla="*/ 0 h 22"/>
                <a:gd name="T2" fmla="*/ 2 w 30"/>
                <a:gd name="T3" fmla="*/ 10 h 22"/>
                <a:gd name="T4" fmla="*/ 2 w 30"/>
                <a:gd name="T5" fmla="*/ 13 h 22"/>
                <a:gd name="T6" fmla="*/ 2 w 30"/>
                <a:gd name="T7" fmla="*/ 13 h 22"/>
                <a:gd name="T8" fmla="*/ 0 w 30"/>
                <a:gd name="T9" fmla="*/ 19 h 22"/>
                <a:gd name="T10" fmla="*/ 4 w 30"/>
                <a:gd name="T11" fmla="*/ 16 h 22"/>
                <a:gd name="T12" fmla="*/ 15 w 30"/>
                <a:gd name="T13" fmla="*/ 9 h 22"/>
                <a:gd name="T14" fmla="*/ 21 w 30"/>
                <a:gd name="T15" fmla="*/ 19 h 22"/>
                <a:gd name="T16" fmla="*/ 30 w 30"/>
                <a:gd name="T17" fmla="*/ 22 h 22"/>
                <a:gd name="T18" fmla="*/ 27 w 30"/>
                <a:gd name="T19" fmla="*/ 19 h 22"/>
                <a:gd name="T20" fmla="*/ 27 w 30"/>
                <a:gd name="T21" fmla="*/ 18 h 22"/>
                <a:gd name="T22" fmla="*/ 26 w 30"/>
                <a:gd name="T23" fmla="*/ 15 h 22"/>
                <a:gd name="T24" fmla="*/ 25 w 30"/>
                <a:gd name="T25" fmla="*/ 15 h 22"/>
                <a:gd name="T26" fmla="*/ 19 w 30"/>
                <a:gd name="T27" fmla="*/ 8 h 22"/>
                <a:gd name="T28" fmla="*/ 17 w 30"/>
                <a:gd name="T29" fmla="*/ 7 h 22"/>
                <a:gd name="T30" fmla="*/ 23 w 3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2">
                  <a:moveTo>
                    <a:pt x="23" y="0"/>
                  </a:moveTo>
                  <a:cubicBezTo>
                    <a:pt x="2" y="10"/>
                    <a:pt x="2" y="10"/>
                    <a:pt x="2" y="10"/>
                  </a:cubicBezTo>
                  <a:cubicBezTo>
                    <a:pt x="2" y="11"/>
                    <a:pt x="2" y="12"/>
                    <a:pt x="2" y="13"/>
                  </a:cubicBezTo>
                  <a:cubicBezTo>
                    <a:pt x="2" y="13"/>
                    <a:pt x="2" y="13"/>
                    <a:pt x="2" y="13"/>
                  </a:cubicBezTo>
                  <a:cubicBezTo>
                    <a:pt x="2" y="15"/>
                    <a:pt x="1" y="17"/>
                    <a:pt x="0" y="19"/>
                  </a:cubicBezTo>
                  <a:cubicBezTo>
                    <a:pt x="0" y="19"/>
                    <a:pt x="2" y="19"/>
                    <a:pt x="4" y="16"/>
                  </a:cubicBezTo>
                  <a:cubicBezTo>
                    <a:pt x="5" y="14"/>
                    <a:pt x="11" y="11"/>
                    <a:pt x="15" y="9"/>
                  </a:cubicBezTo>
                  <a:cubicBezTo>
                    <a:pt x="15" y="11"/>
                    <a:pt x="17" y="17"/>
                    <a:pt x="21" y="19"/>
                  </a:cubicBezTo>
                  <a:cubicBezTo>
                    <a:pt x="24" y="21"/>
                    <a:pt x="27" y="22"/>
                    <a:pt x="30" y="22"/>
                  </a:cubicBezTo>
                  <a:cubicBezTo>
                    <a:pt x="29" y="21"/>
                    <a:pt x="28" y="19"/>
                    <a:pt x="27" y="19"/>
                  </a:cubicBezTo>
                  <a:cubicBezTo>
                    <a:pt x="27" y="18"/>
                    <a:pt x="27" y="18"/>
                    <a:pt x="27" y="18"/>
                  </a:cubicBezTo>
                  <a:cubicBezTo>
                    <a:pt x="26" y="18"/>
                    <a:pt x="26" y="17"/>
                    <a:pt x="26" y="15"/>
                  </a:cubicBezTo>
                  <a:cubicBezTo>
                    <a:pt x="25" y="15"/>
                    <a:pt x="25" y="15"/>
                    <a:pt x="25" y="15"/>
                  </a:cubicBezTo>
                  <a:cubicBezTo>
                    <a:pt x="19" y="8"/>
                    <a:pt x="19" y="8"/>
                    <a:pt x="19" y="8"/>
                  </a:cubicBezTo>
                  <a:cubicBezTo>
                    <a:pt x="17" y="7"/>
                    <a:pt x="17" y="7"/>
                    <a:pt x="17" y="7"/>
                  </a:cubicBezTo>
                  <a:cubicBezTo>
                    <a:pt x="20" y="5"/>
                    <a:pt x="22" y="3"/>
                    <a:pt x="23" y="0"/>
                  </a:cubicBezTo>
                </a:path>
              </a:pathLst>
            </a:custGeom>
            <a:solidFill>
              <a:srgbClr val="FAC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4" name="íS1ïde"/>
            <p:cNvSpPr/>
            <p:nvPr/>
          </p:nvSpPr>
          <p:spPr bwMode="auto">
            <a:xfrm>
              <a:off x="4683919" y="3036888"/>
              <a:ext cx="196850" cy="268288"/>
            </a:xfrm>
            <a:custGeom>
              <a:avLst/>
              <a:gdLst>
                <a:gd name="T0" fmla="*/ 2 w 52"/>
                <a:gd name="T1" fmla="*/ 20 h 71"/>
                <a:gd name="T2" fmla="*/ 4 w 52"/>
                <a:gd name="T3" fmla="*/ 52 h 71"/>
                <a:gd name="T4" fmla="*/ 17 w 52"/>
                <a:gd name="T5" fmla="*/ 70 h 71"/>
                <a:gd name="T6" fmla="*/ 46 w 52"/>
                <a:gd name="T7" fmla="*/ 54 h 71"/>
                <a:gd name="T8" fmla="*/ 48 w 52"/>
                <a:gd name="T9" fmla="*/ 16 h 71"/>
                <a:gd name="T10" fmla="*/ 21 w 52"/>
                <a:gd name="T11" fmla="*/ 2 h 71"/>
                <a:gd name="T12" fmla="*/ 2 w 52"/>
                <a:gd name="T13" fmla="*/ 20 h 71"/>
              </a:gdLst>
              <a:ahLst/>
              <a:cxnLst>
                <a:cxn ang="0">
                  <a:pos x="T0" y="T1"/>
                </a:cxn>
                <a:cxn ang="0">
                  <a:pos x="T2" y="T3"/>
                </a:cxn>
                <a:cxn ang="0">
                  <a:pos x="T4" y="T5"/>
                </a:cxn>
                <a:cxn ang="0">
                  <a:pos x="T6" y="T7"/>
                </a:cxn>
                <a:cxn ang="0">
                  <a:pos x="T8" y="T9"/>
                </a:cxn>
                <a:cxn ang="0">
                  <a:pos x="T10" y="T11"/>
                </a:cxn>
                <a:cxn ang="0">
                  <a:pos x="T12" y="T13"/>
                </a:cxn>
              </a:cxnLst>
              <a:rect l="0" t="0" r="r" b="b"/>
              <a:pathLst>
                <a:path w="52" h="71">
                  <a:moveTo>
                    <a:pt x="2" y="20"/>
                  </a:moveTo>
                  <a:cubicBezTo>
                    <a:pt x="2" y="20"/>
                    <a:pt x="0" y="37"/>
                    <a:pt x="4" y="52"/>
                  </a:cubicBezTo>
                  <a:cubicBezTo>
                    <a:pt x="8" y="66"/>
                    <a:pt x="14" y="70"/>
                    <a:pt x="17" y="70"/>
                  </a:cubicBezTo>
                  <a:cubicBezTo>
                    <a:pt x="21" y="71"/>
                    <a:pt x="41" y="68"/>
                    <a:pt x="46" y="54"/>
                  </a:cubicBezTo>
                  <a:cubicBezTo>
                    <a:pt x="52" y="40"/>
                    <a:pt x="51" y="24"/>
                    <a:pt x="48" y="16"/>
                  </a:cubicBezTo>
                  <a:cubicBezTo>
                    <a:pt x="46" y="7"/>
                    <a:pt x="31" y="0"/>
                    <a:pt x="21" y="2"/>
                  </a:cubicBezTo>
                  <a:cubicBezTo>
                    <a:pt x="11" y="4"/>
                    <a:pt x="3" y="11"/>
                    <a:pt x="2" y="20"/>
                  </a:cubicBezTo>
                  <a:close/>
                </a:path>
              </a:pathLst>
            </a:custGeom>
            <a:solidFill>
              <a:srgbClr val="FFE1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5" name="íśḷiďê"/>
            <p:cNvSpPr/>
            <p:nvPr/>
          </p:nvSpPr>
          <p:spPr bwMode="auto">
            <a:xfrm>
              <a:off x="4325144" y="3825875"/>
              <a:ext cx="517525" cy="206375"/>
            </a:xfrm>
            <a:custGeom>
              <a:avLst/>
              <a:gdLst>
                <a:gd name="T0" fmla="*/ 132 w 137"/>
                <a:gd name="T1" fmla="*/ 27 h 55"/>
                <a:gd name="T2" fmla="*/ 132 w 137"/>
                <a:gd name="T3" fmla="*/ 31 h 55"/>
                <a:gd name="T4" fmla="*/ 55 w 137"/>
                <a:gd name="T5" fmla="*/ 0 h 55"/>
                <a:gd name="T6" fmla="*/ 7 w 137"/>
                <a:gd name="T7" fmla="*/ 20 h 55"/>
                <a:gd name="T8" fmla="*/ 7 w 137"/>
                <a:gd name="T9" fmla="*/ 19 h 55"/>
                <a:gd name="T10" fmla="*/ 0 w 137"/>
                <a:gd name="T11" fmla="*/ 19 h 55"/>
                <a:gd name="T12" fmla="*/ 0 w 137"/>
                <a:gd name="T13" fmla="*/ 22 h 55"/>
                <a:gd name="T14" fmla="*/ 1 w 137"/>
                <a:gd name="T15" fmla="*/ 23 h 55"/>
                <a:gd name="T16" fmla="*/ 83 w 137"/>
                <a:gd name="T17" fmla="*/ 55 h 55"/>
                <a:gd name="T18" fmla="*/ 84 w 137"/>
                <a:gd name="T19" fmla="*/ 55 h 55"/>
                <a:gd name="T20" fmla="*/ 136 w 137"/>
                <a:gd name="T21" fmla="*/ 34 h 55"/>
                <a:gd name="T22" fmla="*/ 137 w 137"/>
                <a:gd name="T23" fmla="*/ 33 h 55"/>
                <a:gd name="T24" fmla="*/ 137 w 137"/>
                <a:gd name="T25" fmla="*/ 29 h 55"/>
                <a:gd name="T26" fmla="*/ 132 w 137"/>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55">
                  <a:moveTo>
                    <a:pt x="132" y="27"/>
                  </a:moveTo>
                  <a:cubicBezTo>
                    <a:pt x="132" y="31"/>
                    <a:pt x="132" y="31"/>
                    <a:pt x="132" y="31"/>
                  </a:cubicBezTo>
                  <a:cubicBezTo>
                    <a:pt x="55" y="0"/>
                    <a:pt x="55" y="0"/>
                    <a:pt x="55" y="0"/>
                  </a:cubicBezTo>
                  <a:cubicBezTo>
                    <a:pt x="7" y="20"/>
                    <a:pt x="7" y="20"/>
                    <a:pt x="7" y="20"/>
                  </a:cubicBezTo>
                  <a:cubicBezTo>
                    <a:pt x="7" y="19"/>
                    <a:pt x="7" y="19"/>
                    <a:pt x="7" y="19"/>
                  </a:cubicBezTo>
                  <a:cubicBezTo>
                    <a:pt x="0" y="19"/>
                    <a:pt x="0" y="19"/>
                    <a:pt x="0" y="19"/>
                  </a:cubicBezTo>
                  <a:cubicBezTo>
                    <a:pt x="0" y="22"/>
                    <a:pt x="0" y="22"/>
                    <a:pt x="0" y="22"/>
                  </a:cubicBezTo>
                  <a:cubicBezTo>
                    <a:pt x="0" y="22"/>
                    <a:pt x="1" y="23"/>
                    <a:pt x="1" y="23"/>
                  </a:cubicBezTo>
                  <a:cubicBezTo>
                    <a:pt x="83" y="55"/>
                    <a:pt x="83" y="55"/>
                    <a:pt x="83" y="55"/>
                  </a:cubicBezTo>
                  <a:cubicBezTo>
                    <a:pt x="83" y="55"/>
                    <a:pt x="84" y="55"/>
                    <a:pt x="84" y="55"/>
                  </a:cubicBezTo>
                  <a:cubicBezTo>
                    <a:pt x="136" y="34"/>
                    <a:pt x="136" y="34"/>
                    <a:pt x="136" y="34"/>
                  </a:cubicBezTo>
                  <a:cubicBezTo>
                    <a:pt x="136" y="34"/>
                    <a:pt x="137" y="33"/>
                    <a:pt x="137" y="33"/>
                  </a:cubicBezTo>
                  <a:cubicBezTo>
                    <a:pt x="137" y="29"/>
                    <a:pt x="137" y="29"/>
                    <a:pt x="137" y="29"/>
                  </a:cubicBezTo>
                  <a:cubicBezTo>
                    <a:pt x="132" y="27"/>
                    <a:pt x="132" y="27"/>
                    <a:pt x="132" y="27"/>
                  </a:cubicBezTo>
                </a:path>
              </a:pathLst>
            </a:custGeom>
            <a:solidFill>
              <a:srgbClr val="4B9C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6" name="íṥḷíḋè"/>
            <p:cNvSpPr/>
            <p:nvPr/>
          </p:nvSpPr>
          <p:spPr bwMode="auto">
            <a:xfrm>
              <a:off x="4826794" y="3946525"/>
              <a:ext cx="4763" cy="6350"/>
            </a:xfrm>
            <a:prstGeom prst="ellipse">
              <a:avLst/>
            </a:prstGeom>
            <a:solidFill>
              <a:srgbClr val="6BBC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7" name="íŝľiḑé"/>
            <p:cNvSpPr/>
            <p:nvPr/>
          </p:nvSpPr>
          <p:spPr bwMode="auto">
            <a:xfrm>
              <a:off x="4820444" y="3949700"/>
              <a:ext cx="3175" cy="7938"/>
            </a:xfrm>
            <a:prstGeom prst="ellipse">
              <a:avLst/>
            </a:prstGeom>
            <a:solidFill>
              <a:srgbClr val="6BBC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8" name="iSḷïḋè"/>
            <p:cNvSpPr/>
            <p:nvPr/>
          </p:nvSpPr>
          <p:spPr bwMode="auto">
            <a:xfrm>
              <a:off x="4807744" y="3952875"/>
              <a:ext cx="4763" cy="7938"/>
            </a:xfrm>
            <a:prstGeom prst="ellipse">
              <a:avLst/>
            </a:prstGeom>
            <a:solidFill>
              <a:srgbClr val="6BBC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9" name="ïṩ1iďé"/>
            <p:cNvSpPr/>
            <p:nvPr/>
          </p:nvSpPr>
          <p:spPr bwMode="auto">
            <a:xfrm>
              <a:off x="4325144" y="3810000"/>
              <a:ext cx="517525" cy="211138"/>
            </a:xfrm>
            <a:custGeom>
              <a:avLst/>
              <a:gdLst>
                <a:gd name="T0" fmla="*/ 55 w 137"/>
                <a:gd name="T1" fmla="*/ 0 h 56"/>
                <a:gd name="T2" fmla="*/ 0 w 137"/>
                <a:gd name="T3" fmla="*/ 23 h 56"/>
                <a:gd name="T4" fmla="*/ 84 w 137"/>
                <a:gd name="T5" fmla="*/ 56 h 56"/>
                <a:gd name="T6" fmla="*/ 136 w 137"/>
                <a:gd name="T7" fmla="*/ 34 h 56"/>
                <a:gd name="T8" fmla="*/ 136 w 137"/>
                <a:gd name="T9" fmla="*/ 33 h 56"/>
                <a:gd name="T10" fmla="*/ 55 w 137"/>
                <a:gd name="T11" fmla="*/ 0 h 56"/>
              </a:gdLst>
              <a:ahLst/>
              <a:cxnLst>
                <a:cxn ang="0">
                  <a:pos x="T0" y="T1"/>
                </a:cxn>
                <a:cxn ang="0">
                  <a:pos x="T2" y="T3"/>
                </a:cxn>
                <a:cxn ang="0">
                  <a:pos x="T4" y="T5"/>
                </a:cxn>
                <a:cxn ang="0">
                  <a:pos x="T6" y="T7"/>
                </a:cxn>
                <a:cxn ang="0">
                  <a:pos x="T8" y="T9"/>
                </a:cxn>
                <a:cxn ang="0">
                  <a:pos x="T10" y="T11"/>
                </a:cxn>
              </a:cxnLst>
              <a:rect l="0" t="0" r="r" b="b"/>
              <a:pathLst>
                <a:path w="137" h="56">
                  <a:moveTo>
                    <a:pt x="55" y="0"/>
                  </a:moveTo>
                  <a:cubicBezTo>
                    <a:pt x="0" y="23"/>
                    <a:pt x="0" y="23"/>
                    <a:pt x="0" y="23"/>
                  </a:cubicBezTo>
                  <a:cubicBezTo>
                    <a:pt x="84" y="56"/>
                    <a:pt x="84" y="56"/>
                    <a:pt x="84" y="56"/>
                  </a:cubicBezTo>
                  <a:cubicBezTo>
                    <a:pt x="136" y="34"/>
                    <a:pt x="136" y="34"/>
                    <a:pt x="136" y="34"/>
                  </a:cubicBezTo>
                  <a:cubicBezTo>
                    <a:pt x="137" y="34"/>
                    <a:pt x="137" y="33"/>
                    <a:pt x="136" y="33"/>
                  </a:cubicBezTo>
                  <a:cubicBezTo>
                    <a:pt x="55" y="0"/>
                    <a:pt x="55" y="0"/>
                    <a:pt x="55" y="0"/>
                  </a:cubicBezTo>
                </a:path>
              </a:pathLst>
            </a:custGeom>
            <a:solidFill>
              <a:srgbClr val="48C8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0" name="îSliḍè"/>
            <p:cNvSpPr/>
            <p:nvPr/>
          </p:nvSpPr>
          <p:spPr bwMode="auto">
            <a:xfrm>
              <a:off x="4352132" y="3825875"/>
              <a:ext cx="455613" cy="187325"/>
            </a:xfrm>
            <a:custGeom>
              <a:avLst/>
              <a:gdLst>
                <a:gd name="T0" fmla="*/ 48 w 121"/>
                <a:gd name="T1" fmla="*/ 0 h 50"/>
                <a:gd name="T2" fmla="*/ 1 w 121"/>
                <a:gd name="T3" fmla="*/ 20 h 50"/>
                <a:gd name="T4" fmla="*/ 1 w 121"/>
                <a:gd name="T5" fmla="*/ 21 h 50"/>
                <a:gd name="T6" fmla="*/ 73 w 121"/>
                <a:gd name="T7" fmla="*/ 50 h 50"/>
                <a:gd name="T8" fmla="*/ 73 w 121"/>
                <a:gd name="T9" fmla="*/ 50 h 50"/>
                <a:gd name="T10" fmla="*/ 120 w 121"/>
                <a:gd name="T11" fmla="*/ 30 h 50"/>
                <a:gd name="T12" fmla="*/ 120 w 121"/>
                <a:gd name="T13" fmla="*/ 29 h 50"/>
                <a:gd name="T14" fmla="*/ 48 w 121"/>
                <a:gd name="T15" fmla="*/ 0 h 50"/>
                <a:gd name="T16" fmla="*/ 48 w 12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50">
                  <a:moveTo>
                    <a:pt x="48" y="0"/>
                  </a:moveTo>
                  <a:cubicBezTo>
                    <a:pt x="1" y="20"/>
                    <a:pt x="1" y="20"/>
                    <a:pt x="1" y="20"/>
                  </a:cubicBezTo>
                  <a:cubicBezTo>
                    <a:pt x="0" y="20"/>
                    <a:pt x="0" y="21"/>
                    <a:pt x="1" y="21"/>
                  </a:cubicBezTo>
                  <a:cubicBezTo>
                    <a:pt x="73" y="50"/>
                    <a:pt x="73" y="50"/>
                    <a:pt x="73" y="50"/>
                  </a:cubicBezTo>
                  <a:cubicBezTo>
                    <a:pt x="73" y="50"/>
                    <a:pt x="73" y="50"/>
                    <a:pt x="73" y="50"/>
                  </a:cubicBezTo>
                  <a:cubicBezTo>
                    <a:pt x="120" y="30"/>
                    <a:pt x="120" y="30"/>
                    <a:pt x="120" y="30"/>
                  </a:cubicBezTo>
                  <a:cubicBezTo>
                    <a:pt x="121" y="30"/>
                    <a:pt x="121" y="29"/>
                    <a:pt x="120" y="29"/>
                  </a:cubicBezTo>
                  <a:cubicBezTo>
                    <a:pt x="48" y="0"/>
                    <a:pt x="48" y="0"/>
                    <a:pt x="48" y="0"/>
                  </a:cubicBezTo>
                  <a:cubicBezTo>
                    <a:pt x="48" y="0"/>
                    <a:pt x="48" y="0"/>
                    <a:pt x="48" y="0"/>
                  </a:cubicBezTo>
                </a:path>
              </a:pathLst>
            </a:custGeom>
            <a:solidFill>
              <a:srgbClr val="6CE3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1" name="îş1iḑè"/>
            <p:cNvSpPr/>
            <p:nvPr/>
          </p:nvSpPr>
          <p:spPr bwMode="auto">
            <a:xfrm>
              <a:off x="4555332" y="3851275"/>
              <a:ext cx="144463" cy="57150"/>
            </a:xfrm>
            <a:custGeom>
              <a:avLst/>
              <a:gdLst>
                <a:gd name="T0" fmla="*/ 14 w 38"/>
                <a:gd name="T1" fmla="*/ 0 h 15"/>
                <a:gd name="T2" fmla="*/ 0 w 38"/>
                <a:gd name="T3" fmla="*/ 6 h 15"/>
                <a:gd name="T4" fmla="*/ 0 w 38"/>
                <a:gd name="T5" fmla="*/ 6 h 15"/>
                <a:gd name="T6" fmla="*/ 22 w 38"/>
                <a:gd name="T7" fmla="*/ 15 h 15"/>
                <a:gd name="T8" fmla="*/ 24 w 38"/>
                <a:gd name="T9" fmla="*/ 15 h 15"/>
                <a:gd name="T10" fmla="*/ 38 w 38"/>
                <a:gd name="T11" fmla="*/ 9 h 15"/>
                <a:gd name="T12" fmla="*/ 38 w 38"/>
                <a:gd name="T13" fmla="*/ 9 h 15"/>
                <a:gd name="T14" fmla="*/ 15 w 38"/>
                <a:gd name="T15" fmla="*/ 0 h 15"/>
                <a:gd name="T16" fmla="*/ 14 w 38"/>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5">
                  <a:moveTo>
                    <a:pt x="14" y="0"/>
                  </a:moveTo>
                  <a:cubicBezTo>
                    <a:pt x="0" y="6"/>
                    <a:pt x="0" y="6"/>
                    <a:pt x="0" y="6"/>
                  </a:cubicBezTo>
                  <a:cubicBezTo>
                    <a:pt x="0" y="6"/>
                    <a:pt x="0" y="6"/>
                    <a:pt x="0" y="6"/>
                  </a:cubicBezTo>
                  <a:cubicBezTo>
                    <a:pt x="22" y="15"/>
                    <a:pt x="22" y="15"/>
                    <a:pt x="22" y="15"/>
                  </a:cubicBezTo>
                  <a:cubicBezTo>
                    <a:pt x="22" y="15"/>
                    <a:pt x="23" y="15"/>
                    <a:pt x="24" y="15"/>
                  </a:cubicBezTo>
                  <a:cubicBezTo>
                    <a:pt x="38" y="9"/>
                    <a:pt x="38" y="9"/>
                    <a:pt x="38" y="9"/>
                  </a:cubicBezTo>
                  <a:cubicBezTo>
                    <a:pt x="38" y="9"/>
                    <a:pt x="38" y="9"/>
                    <a:pt x="38" y="9"/>
                  </a:cubicBezTo>
                  <a:cubicBezTo>
                    <a:pt x="15" y="0"/>
                    <a:pt x="15" y="0"/>
                    <a:pt x="15" y="0"/>
                  </a:cubicBezTo>
                  <a:cubicBezTo>
                    <a:pt x="15" y="0"/>
                    <a:pt x="14" y="0"/>
                    <a:pt x="14" y="0"/>
                  </a:cubicBezTo>
                  <a:close/>
                </a:path>
              </a:pathLst>
            </a:custGeom>
            <a:solidFill>
              <a:srgbClr val="85E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2" name="íš1ídè"/>
            <p:cNvSpPr/>
            <p:nvPr/>
          </p:nvSpPr>
          <p:spPr bwMode="auto">
            <a:xfrm>
              <a:off x="4234657" y="3681413"/>
              <a:ext cx="407988" cy="342900"/>
            </a:xfrm>
            <a:custGeom>
              <a:avLst/>
              <a:gdLst>
                <a:gd name="T0" fmla="*/ 106 w 108"/>
                <a:gd name="T1" fmla="*/ 91 h 91"/>
                <a:gd name="T2" fmla="*/ 107 w 108"/>
                <a:gd name="T3" fmla="*/ 91 h 91"/>
                <a:gd name="T4" fmla="*/ 107 w 108"/>
                <a:gd name="T5" fmla="*/ 91 h 91"/>
                <a:gd name="T6" fmla="*/ 108 w 108"/>
                <a:gd name="T7" fmla="*/ 90 h 91"/>
                <a:gd name="T8" fmla="*/ 85 w 108"/>
                <a:gd name="T9" fmla="*/ 34 h 91"/>
                <a:gd name="T10" fmla="*/ 84 w 108"/>
                <a:gd name="T11" fmla="*/ 32 h 91"/>
                <a:gd name="T12" fmla="*/ 2 w 108"/>
                <a:gd name="T13" fmla="*/ 0 h 91"/>
                <a:gd name="T14" fmla="*/ 2 w 108"/>
                <a:gd name="T15" fmla="*/ 0 h 91"/>
                <a:gd name="T16" fmla="*/ 0 w 108"/>
                <a:gd name="T17" fmla="*/ 2 h 91"/>
                <a:gd name="T18" fmla="*/ 0 w 108"/>
                <a:gd name="T19" fmla="*/ 2 h 91"/>
                <a:gd name="T20" fmla="*/ 3 w 108"/>
                <a:gd name="T21" fmla="*/ 4 h 91"/>
                <a:gd name="T22" fmla="*/ 24 w 108"/>
                <a:gd name="T23" fmla="*/ 57 h 91"/>
                <a:gd name="T24" fmla="*/ 104 w 108"/>
                <a:gd name="T25" fmla="*/ 89 h 91"/>
                <a:gd name="T26" fmla="*/ 104 w 108"/>
                <a:gd name="T27" fmla="*/ 89 h 91"/>
                <a:gd name="T28" fmla="*/ 106 w 108"/>
                <a:gd name="T29" fmla="*/ 91 h 91"/>
                <a:gd name="T30" fmla="*/ 106 w 108"/>
                <a:gd name="T3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91">
                  <a:moveTo>
                    <a:pt x="106" y="91"/>
                  </a:moveTo>
                  <a:cubicBezTo>
                    <a:pt x="107" y="91"/>
                    <a:pt x="107" y="91"/>
                    <a:pt x="107" y="91"/>
                  </a:cubicBezTo>
                  <a:cubicBezTo>
                    <a:pt x="107" y="91"/>
                    <a:pt x="107" y="91"/>
                    <a:pt x="107" y="91"/>
                  </a:cubicBezTo>
                  <a:cubicBezTo>
                    <a:pt x="108" y="90"/>
                    <a:pt x="108" y="90"/>
                    <a:pt x="108" y="90"/>
                  </a:cubicBezTo>
                  <a:cubicBezTo>
                    <a:pt x="85" y="34"/>
                    <a:pt x="85" y="34"/>
                    <a:pt x="85" y="34"/>
                  </a:cubicBezTo>
                  <a:cubicBezTo>
                    <a:pt x="85" y="33"/>
                    <a:pt x="84" y="32"/>
                    <a:pt x="84" y="32"/>
                  </a:cubicBezTo>
                  <a:cubicBezTo>
                    <a:pt x="2" y="0"/>
                    <a:pt x="2" y="0"/>
                    <a:pt x="2" y="0"/>
                  </a:cubicBezTo>
                  <a:cubicBezTo>
                    <a:pt x="2" y="0"/>
                    <a:pt x="2" y="0"/>
                    <a:pt x="2" y="0"/>
                  </a:cubicBezTo>
                  <a:cubicBezTo>
                    <a:pt x="0" y="2"/>
                    <a:pt x="0" y="2"/>
                    <a:pt x="0" y="2"/>
                  </a:cubicBezTo>
                  <a:cubicBezTo>
                    <a:pt x="0" y="2"/>
                    <a:pt x="0" y="2"/>
                    <a:pt x="0" y="2"/>
                  </a:cubicBezTo>
                  <a:cubicBezTo>
                    <a:pt x="3" y="4"/>
                    <a:pt x="3" y="4"/>
                    <a:pt x="3" y="4"/>
                  </a:cubicBezTo>
                  <a:cubicBezTo>
                    <a:pt x="24" y="57"/>
                    <a:pt x="24" y="57"/>
                    <a:pt x="24" y="57"/>
                  </a:cubicBezTo>
                  <a:cubicBezTo>
                    <a:pt x="104" y="89"/>
                    <a:pt x="104" y="89"/>
                    <a:pt x="104" y="89"/>
                  </a:cubicBezTo>
                  <a:cubicBezTo>
                    <a:pt x="104" y="89"/>
                    <a:pt x="104" y="89"/>
                    <a:pt x="104" y="89"/>
                  </a:cubicBezTo>
                  <a:cubicBezTo>
                    <a:pt x="106" y="91"/>
                    <a:pt x="106" y="91"/>
                    <a:pt x="106" y="91"/>
                  </a:cubicBezTo>
                  <a:cubicBezTo>
                    <a:pt x="106" y="91"/>
                    <a:pt x="106" y="91"/>
                    <a:pt x="106" y="91"/>
                  </a:cubicBezTo>
                </a:path>
              </a:pathLst>
            </a:custGeom>
            <a:solidFill>
              <a:srgbClr val="B3E8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 name="î$ľíḑê"/>
            <p:cNvSpPr/>
            <p:nvPr/>
          </p:nvSpPr>
          <p:spPr bwMode="auto">
            <a:xfrm>
              <a:off x="4234657" y="3686175"/>
              <a:ext cx="400050" cy="338138"/>
            </a:xfrm>
            <a:custGeom>
              <a:avLst/>
              <a:gdLst>
                <a:gd name="T0" fmla="*/ 106 w 106"/>
                <a:gd name="T1" fmla="*/ 90 h 90"/>
                <a:gd name="T2" fmla="*/ 84 w 106"/>
                <a:gd name="T3" fmla="*/ 35 h 90"/>
                <a:gd name="T4" fmla="*/ 81 w 106"/>
                <a:gd name="T5" fmla="*/ 33 h 90"/>
                <a:gd name="T6" fmla="*/ 1 w 106"/>
                <a:gd name="T7" fmla="*/ 0 h 90"/>
                <a:gd name="T8" fmla="*/ 0 w 106"/>
                <a:gd name="T9" fmla="*/ 1 h 90"/>
                <a:gd name="T10" fmla="*/ 0 w 106"/>
                <a:gd name="T11" fmla="*/ 1 h 90"/>
                <a:gd name="T12" fmla="*/ 0 w 106"/>
                <a:gd name="T13" fmla="*/ 1 h 90"/>
                <a:gd name="T14" fmla="*/ 23 w 106"/>
                <a:gd name="T15" fmla="*/ 57 h 90"/>
                <a:gd name="T16" fmla="*/ 24 w 106"/>
                <a:gd name="T17" fmla="*/ 58 h 90"/>
                <a:gd name="T18" fmla="*/ 105 w 106"/>
                <a:gd name="T19" fmla="*/ 90 h 90"/>
                <a:gd name="T20" fmla="*/ 105 w 106"/>
                <a:gd name="T21" fmla="*/ 90 h 90"/>
                <a:gd name="T22" fmla="*/ 105 w 106"/>
                <a:gd name="T23" fmla="*/ 90 h 90"/>
                <a:gd name="T24" fmla="*/ 106 w 106"/>
                <a:gd name="T25" fmla="*/ 90 h 90"/>
                <a:gd name="T26" fmla="*/ 106 w 106"/>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0">
                  <a:moveTo>
                    <a:pt x="106" y="90"/>
                  </a:moveTo>
                  <a:cubicBezTo>
                    <a:pt x="84" y="35"/>
                    <a:pt x="84" y="35"/>
                    <a:pt x="84" y="35"/>
                  </a:cubicBezTo>
                  <a:cubicBezTo>
                    <a:pt x="83" y="34"/>
                    <a:pt x="83" y="33"/>
                    <a:pt x="81" y="33"/>
                  </a:cubicBezTo>
                  <a:cubicBezTo>
                    <a:pt x="1" y="0"/>
                    <a:pt x="1" y="0"/>
                    <a:pt x="1" y="0"/>
                  </a:cubicBezTo>
                  <a:cubicBezTo>
                    <a:pt x="0" y="1"/>
                    <a:pt x="0" y="1"/>
                    <a:pt x="0" y="1"/>
                  </a:cubicBezTo>
                  <a:cubicBezTo>
                    <a:pt x="0" y="1"/>
                    <a:pt x="0" y="1"/>
                    <a:pt x="0" y="1"/>
                  </a:cubicBezTo>
                  <a:cubicBezTo>
                    <a:pt x="0" y="1"/>
                    <a:pt x="0" y="1"/>
                    <a:pt x="0" y="1"/>
                  </a:cubicBezTo>
                  <a:cubicBezTo>
                    <a:pt x="23" y="57"/>
                    <a:pt x="23" y="57"/>
                    <a:pt x="23" y="57"/>
                  </a:cubicBezTo>
                  <a:cubicBezTo>
                    <a:pt x="24" y="58"/>
                    <a:pt x="24" y="58"/>
                    <a:pt x="24" y="58"/>
                  </a:cubicBezTo>
                  <a:cubicBezTo>
                    <a:pt x="105" y="90"/>
                    <a:pt x="105" y="90"/>
                    <a:pt x="105" y="90"/>
                  </a:cubicBezTo>
                  <a:cubicBezTo>
                    <a:pt x="105" y="90"/>
                    <a:pt x="105" y="90"/>
                    <a:pt x="105" y="90"/>
                  </a:cubicBezTo>
                  <a:cubicBezTo>
                    <a:pt x="105" y="90"/>
                    <a:pt x="105" y="90"/>
                    <a:pt x="105" y="90"/>
                  </a:cubicBezTo>
                  <a:cubicBezTo>
                    <a:pt x="106" y="90"/>
                    <a:pt x="106" y="90"/>
                    <a:pt x="106" y="90"/>
                  </a:cubicBezTo>
                  <a:cubicBezTo>
                    <a:pt x="106" y="90"/>
                    <a:pt x="106" y="90"/>
                    <a:pt x="106" y="90"/>
                  </a:cubicBezTo>
                </a:path>
              </a:pathLst>
            </a:custGeom>
            <a:solidFill>
              <a:srgbClr val="5AAF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4" name="íṡ1íḋé"/>
            <p:cNvSpPr/>
            <p:nvPr/>
          </p:nvSpPr>
          <p:spPr bwMode="auto">
            <a:xfrm>
              <a:off x="4385469" y="3840163"/>
              <a:ext cx="57150" cy="33338"/>
            </a:xfrm>
            <a:custGeom>
              <a:avLst/>
              <a:gdLst>
                <a:gd name="T0" fmla="*/ 6 w 15"/>
                <a:gd name="T1" fmla="*/ 0 h 9"/>
                <a:gd name="T2" fmla="*/ 1 w 15"/>
                <a:gd name="T3" fmla="*/ 2 h 9"/>
                <a:gd name="T4" fmla="*/ 6 w 15"/>
                <a:gd name="T5" fmla="*/ 9 h 9"/>
                <a:gd name="T6" fmla="*/ 9 w 15"/>
                <a:gd name="T7" fmla="*/ 9 h 9"/>
                <a:gd name="T8" fmla="*/ 14 w 15"/>
                <a:gd name="T9" fmla="*/ 7 h 9"/>
                <a:gd name="T10" fmla="*/ 9 w 15"/>
                <a:gd name="T11" fmla="*/ 0 h 9"/>
                <a:gd name="T12" fmla="*/ 6 w 1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6" y="0"/>
                  </a:moveTo>
                  <a:cubicBezTo>
                    <a:pt x="4" y="0"/>
                    <a:pt x="2" y="1"/>
                    <a:pt x="1" y="2"/>
                  </a:cubicBezTo>
                  <a:cubicBezTo>
                    <a:pt x="0" y="5"/>
                    <a:pt x="3" y="8"/>
                    <a:pt x="6" y="9"/>
                  </a:cubicBezTo>
                  <a:cubicBezTo>
                    <a:pt x="7" y="9"/>
                    <a:pt x="8" y="9"/>
                    <a:pt x="9" y="9"/>
                  </a:cubicBezTo>
                  <a:cubicBezTo>
                    <a:pt x="12" y="9"/>
                    <a:pt x="14" y="8"/>
                    <a:pt x="14" y="7"/>
                  </a:cubicBezTo>
                  <a:cubicBezTo>
                    <a:pt x="15" y="4"/>
                    <a:pt x="13" y="1"/>
                    <a:pt x="9" y="0"/>
                  </a:cubicBezTo>
                  <a:cubicBezTo>
                    <a:pt x="8" y="0"/>
                    <a:pt x="7" y="0"/>
                    <a:pt x="6" y="0"/>
                  </a:cubicBezTo>
                </a:path>
              </a:pathLst>
            </a:custGeom>
            <a:solidFill>
              <a:srgbClr val="76BC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5" name="ï$ļiḓe"/>
            <p:cNvSpPr/>
            <p:nvPr/>
          </p:nvSpPr>
          <p:spPr bwMode="auto">
            <a:xfrm>
              <a:off x="4612482" y="3856038"/>
              <a:ext cx="123825" cy="82550"/>
            </a:xfrm>
            <a:custGeom>
              <a:avLst/>
              <a:gdLst>
                <a:gd name="T0" fmla="*/ 24 w 33"/>
                <a:gd name="T1" fmla="*/ 0 h 22"/>
                <a:gd name="T2" fmla="*/ 21 w 33"/>
                <a:gd name="T3" fmla="*/ 3 h 22"/>
                <a:gd name="T4" fmla="*/ 14 w 33"/>
                <a:gd name="T5" fmla="*/ 6 h 22"/>
                <a:gd name="T6" fmla="*/ 9 w 33"/>
                <a:gd name="T7" fmla="*/ 7 h 22"/>
                <a:gd name="T8" fmla="*/ 9 w 33"/>
                <a:gd name="T9" fmla="*/ 8 h 22"/>
                <a:gd name="T10" fmla="*/ 9 w 33"/>
                <a:gd name="T11" fmla="*/ 8 h 22"/>
                <a:gd name="T12" fmla="*/ 9 w 33"/>
                <a:gd name="T13" fmla="*/ 8 h 22"/>
                <a:gd name="T14" fmla="*/ 9 w 33"/>
                <a:gd name="T15" fmla="*/ 8 h 22"/>
                <a:gd name="T16" fmla="*/ 4 w 33"/>
                <a:gd name="T17" fmla="*/ 12 h 22"/>
                <a:gd name="T18" fmla="*/ 4 w 33"/>
                <a:gd name="T19" fmla="*/ 12 h 22"/>
                <a:gd name="T20" fmla="*/ 4 w 33"/>
                <a:gd name="T21" fmla="*/ 12 h 22"/>
                <a:gd name="T22" fmla="*/ 4 w 33"/>
                <a:gd name="T23" fmla="*/ 12 h 22"/>
                <a:gd name="T24" fmla="*/ 3 w 33"/>
                <a:gd name="T25" fmla="*/ 13 h 22"/>
                <a:gd name="T26" fmla="*/ 0 w 33"/>
                <a:gd name="T27" fmla="*/ 19 h 22"/>
                <a:gd name="T28" fmla="*/ 1 w 33"/>
                <a:gd name="T29" fmla="*/ 19 h 22"/>
                <a:gd name="T30" fmla="*/ 5 w 33"/>
                <a:gd name="T31" fmla="*/ 14 h 22"/>
                <a:gd name="T32" fmla="*/ 2 w 33"/>
                <a:gd name="T33" fmla="*/ 21 h 22"/>
                <a:gd name="T34" fmla="*/ 4 w 33"/>
                <a:gd name="T35" fmla="*/ 21 h 22"/>
                <a:gd name="T36" fmla="*/ 8 w 33"/>
                <a:gd name="T37" fmla="*/ 15 h 22"/>
                <a:gd name="T38" fmla="*/ 6 w 33"/>
                <a:gd name="T39" fmla="*/ 21 h 22"/>
                <a:gd name="T40" fmla="*/ 8 w 33"/>
                <a:gd name="T41" fmla="*/ 21 h 22"/>
                <a:gd name="T42" fmla="*/ 11 w 33"/>
                <a:gd name="T43" fmla="*/ 16 h 22"/>
                <a:gd name="T44" fmla="*/ 12 w 33"/>
                <a:gd name="T45" fmla="*/ 15 h 22"/>
                <a:gd name="T46" fmla="*/ 11 w 33"/>
                <a:gd name="T47" fmla="*/ 16 h 22"/>
                <a:gd name="T48" fmla="*/ 9 w 33"/>
                <a:gd name="T49" fmla="*/ 20 h 22"/>
                <a:gd name="T50" fmla="*/ 11 w 33"/>
                <a:gd name="T51" fmla="*/ 20 h 22"/>
                <a:gd name="T52" fmla="*/ 15 w 33"/>
                <a:gd name="T53" fmla="*/ 16 h 22"/>
                <a:gd name="T54" fmla="*/ 20 w 33"/>
                <a:gd name="T55" fmla="*/ 16 h 22"/>
                <a:gd name="T56" fmla="*/ 25 w 33"/>
                <a:gd name="T57" fmla="*/ 10 h 22"/>
                <a:gd name="T58" fmla="*/ 33 w 33"/>
                <a:gd name="T59" fmla="*/ 3 h 22"/>
                <a:gd name="T60" fmla="*/ 24 w 33"/>
                <a:gd name="T6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 h="22">
                  <a:moveTo>
                    <a:pt x="24" y="0"/>
                  </a:moveTo>
                  <a:cubicBezTo>
                    <a:pt x="21" y="3"/>
                    <a:pt x="21" y="3"/>
                    <a:pt x="21" y="3"/>
                  </a:cubicBezTo>
                  <a:cubicBezTo>
                    <a:pt x="19" y="5"/>
                    <a:pt x="16" y="6"/>
                    <a:pt x="14" y="6"/>
                  </a:cubicBezTo>
                  <a:cubicBezTo>
                    <a:pt x="9" y="7"/>
                    <a:pt x="9" y="7"/>
                    <a:pt x="9" y="7"/>
                  </a:cubicBezTo>
                  <a:cubicBezTo>
                    <a:pt x="9" y="8"/>
                    <a:pt x="9" y="8"/>
                    <a:pt x="9" y="8"/>
                  </a:cubicBezTo>
                  <a:cubicBezTo>
                    <a:pt x="9" y="8"/>
                    <a:pt x="9" y="8"/>
                    <a:pt x="9" y="8"/>
                  </a:cubicBezTo>
                  <a:cubicBezTo>
                    <a:pt x="9" y="8"/>
                    <a:pt x="9" y="8"/>
                    <a:pt x="9" y="8"/>
                  </a:cubicBezTo>
                  <a:cubicBezTo>
                    <a:pt x="9" y="8"/>
                    <a:pt x="9" y="8"/>
                    <a:pt x="9" y="8"/>
                  </a:cubicBezTo>
                  <a:cubicBezTo>
                    <a:pt x="4" y="12"/>
                    <a:pt x="4" y="12"/>
                    <a:pt x="4" y="12"/>
                  </a:cubicBezTo>
                  <a:cubicBezTo>
                    <a:pt x="4" y="12"/>
                    <a:pt x="4" y="12"/>
                    <a:pt x="4" y="12"/>
                  </a:cubicBezTo>
                  <a:cubicBezTo>
                    <a:pt x="4" y="12"/>
                    <a:pt x="4" y="12"/>
                    <a:pt x="4" y="12"/>
                  </a:cubicBezTo>
                  <a:cubicBezTo>
                    <a:pt x="4" y="12"/>
                    <a:pt x="4" y="12"/>
                    <a:pt x="4" y="12"/>
                  </a:cubicBezTo>
                  <a:cubicBezTo>
                    <a:pt x="3" y="13"/>
                    <a:pt x="3" y="13"/>
                    <a:pt x="3" y="13"/>
                  </a:cubicBezTo>
                  <a:cubicBezTo>
                    <a:pt x="3" y="13"/>
                    <a:pt x="0" y="17"/>
                    <a:pt x="0" y="19"/>
                  </a:cubicBezTo>
                  <a:cubicBezTo>
                    <a:pt x="0" y="19"/>
                    <a:pt x="1" y="20"/>
                    <a:pt x="1" y="19"/>
                  </a:cubicBezTo>
                  <a:cubicBezTo>
                    <a:pt x="2" y="19"/>
                    <a:pt x="5" y="14"/>
                    <a:pt x="5" y="14"/>
                  </a:cubicBezTo>
                  <a:cubicBezTo>
                    <a:pt x="5" y="14"/>
                    <a:pt x="3" y="20"/>
                    <a:pt x="2" y="21"/>
                  </a:cubicBezTo>
                  <a:cubicBezTo>
                    <a:pt x="2" y="22"/>
                    <a:pt x="3" y="22"/>
                    <a:pt x="4" y="21"/>
                  </a:cubicBezTo>
                  <a:cubicBezTo>
                    <a:pt x="5" y="21"/>
                    <a:pt x="8" y="15"/>
                    <a:pt x="8" y="15"/>
                  </a:cubicBezTo>
                  <a:cubicBezTo>
                    <a:pt x="8" y="15"/>
                    <a:pt x="6" y="19"/>
                    <a:pt x="6" y="21"/>
                  </a:cubicBezTo>
                  <a:cubicBezTo>
                    <a:pt x="6" y="21"/>
                    <a:pt x="6" y="21"/>
                    <a:pt x="8" y="21"/>
                  </a:cubicBezTo>
                  <a:cubicBezTo>
                    <a:pt x="9" y="21"/>
                    <a:pt x="11" y="16"/>
                    <a:pt x="11" y="16"/>
                  </a:cubicBezTo>
                  <a:cubicBezTo>
                    <a:pt x="12" y="15"/>
                    <a:pt x="12" y="15"/>
                    <a:pt x="12" y="15"/>
                  </a:cubicBezTo>
                  <a:cubicBezTo>
                    <a:pt x="11" y="16"/>
                    <a:pt x="11" y="16"/>
                    <a:pt x="11" y="16"/>
                  </a:cubicBezTo>
                  <a:cubicBezTo>
                    <a:pt x="11" y="16"/>
                    <a:pt x="10" y="19"/>
                    <a:pt x="9" y="20"/>
                  </a:cubicBezTo>
                  <a:cubicBezTo>
                    <a:pt x="9" y="21"/>
                    <a:pt x="10" y="21"/>
                    <a:pt x="11" y="20"/>
                  </a:cubicBezTo>
                  <a:cubicBezTo>
                    <a:pt x="12" y="18"/>
                    <a:pt x="14" y="16"/>
                    <a:pt x="15" y="16"/>
                  </a:cubicBezTo>
                  <a:cubicBezTo>
                    <a:pt x="16" y="16"/>
                    <a:pt x="16" y="17"/>
                    <a:pt x="20" y="16"/>
                  </a:cubicBezTo>
                  <a:cubicBezTo>
                    <a:pt x="23" y="16"/>
                    <a:pt x="25" y="10"/>
                    <a:pt x="25" y="10"/>
                  </a:cubicBezTo>
                  <a:cubicBezTo>
                    <a:pt x="33" y="3"/>
                    <a:pt x="33" y="3"/>
                    <a:pt x="33" y="3"/>
                  </a:cubicBezTo>
                  <a:lnTo>
                    <a:pt x="24" y="0"/>
                  </a:lnTo>
                  <a:close/>
                </a:path>
              </a:pathLst>
            </a:custGeom>
            <a:solidFill>
              <a:srgbClr val="FFE1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6" name="iśliḑé"/>
            <p:cNvSpPr/>
            <p:nvPr/>
          </p:nvSpPr>
          <p:spPr bwMode="auto">
            <a:xfrm>
              <a:off x="4691857" y="3379788"/>
              <a:ext cx="298450" cy="501650"/>
            </a:xfrm>
            <a:custGeom>
              <a:avLst/>
              <a:gdLst>
                <a:gd name="T0" fmla="*/ 74 w 79"/>
                <a:gd name="T1" fmla="*/ 35 h 133"/>
                <a:gd name="T2" fmla="*/ 56 w 79"/>
                <a:gd name="T3" fmla="*/ 81 h 133"/>
                <a:gd name="T4" fmla="*/ 10 w 79"/>
                <a:gd name="T5" fmla="*/ 132 h 133"/>
                <a:gd name="T6" fmla="*/ 10 w 79"/>
                <a:gd name="T7" fmla="*/ 132 h 133"/>
                <a:gd name="T8" fmla="*/ 6 w 79"/>
                <a:gd name="T9" fmla="*/ 133 h 133"/>
                <a:gd name="T10" fmla="*/ 1 w 79"/>
                <a:gd name="T11" fmla="*/ 131 h 133"/>
                <a:gd name="T12" fmla="*/ 1 w 79"/>
                <a:gd name="T13" fmla="*/ 129 h 133"/>
                <a:gd name="T14" fmla="*/ 1 w 79"/>
                <a:gd name="T15" fmla="*/ 129 h 133"/>
                <a:gd name="T16" fmla="*/ 1 w 79"/>
                <a:gd name="T17" fmla="*/ 127 h 133"/>
                <a:gd name="T18" fmla="*/ 1 w 79"/>
                <a:gd name="T19" fmla="*/ 127 h 133"/>
                <a:gd name="T20" fmla="*/ 1 w 79"/>
                <a:gd name="T21" fmla="*/ 127 h 133"/>
                <a:gd name="T22" fmla="*/ 31 w 79"/>
                <a:gd name="T23" fmla="*/ 81 h 133"/>
                <a:gd name="T24" fmla="*/ 40 w 79"/>
                <a:gd name="T25" fmla="*/ 70 h 133"/>
                <a:gd name="T26" fmla="*/ 46 w 79"/>
                <a:gd name="T27" fmla="*/ 25 h 133"/>
                <a:gd name="T28" fmla="*/ 46 w 79"/>
                <a:gd name="T29" fmla="*/ 25 h 133"/>
                <a:gd name="T30" fmla="*/ 47 w 79"/>
                <a:gd name="T31" fmla="*/ 22 h 133"/>
                <a:gd name="T32" fmla="*/ 58 w 79"/>
                <a:gd name="T33" fmla="*/ 4 h 133"/>
                <a:gd name="T34" fmla="*/ 73 w 79"/>
                <a:gd name="T35" fmla="*/ 3 h 133"/>
                <a:gd name="T36" fmla="*/ 75 w 79"/>
                <a:gd name="T37" fmla="*/ 5 h 133"/>
                <a:gd name="T38" fmla="*/ 75 w 79"/>
                <a:gd name="T39" fmla="*/ 5 h 133"/>
                <a:gd name="T40" fmla="*/ 79 w 79"/>
                <a:gd name="T41" fmla="*/ 13 h 133"/>
                <a:gd name="T42" fmla="*/ 74 w 79"/>
                <a:gd name="T4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33">
                  <a:moveTo>
                    <a:pt x="74" y="35"/>
                  </a:moveTo>
                  <a:cubicBezTo>
                    <a:pt x="74" y="35"/>
                    <a:pt x="62" y="70"/>
                    <a:pt x="56" y="81"/>
                  </a:cubicBezTo>
                  <a:cubicBezTo>
                    <a:pt x="48" y="97"/>
                    <a:pt x="20" y="122"/>
                    <a:pt x="10" y="132"/>
                  </a:cubicBezTo>
                  <a:cubicBezTo>
                    <a:pt x="10" y="132"/>
                    <a:pt x="10" y="132"/>
                    <a:pt x="10" y="132"/>
                  </a:cubicBezTo>
                  <a:cubicBezTo>
                    <a:pt x="9" y="133"/>
                    <a:pt x="7" y="133"/>
                    <a:pt x="6" y="133"/>
                  </a:cubicBezTo>
                  <a:cubicBezTo>
                    <a:pt x="4" y="133"/>
                    <a:pt x="2" y="133"/>
                    <a:pt x="1" y="131"/>
                  </a:cubicBezTo>
                  <a:cubicBezTo>
                    <a:pt x="1" y="130"/>
                    <a:pt x="1" y="130"/>
                    <a:pt x="1" y="129"/>
                  </a:cubicBezTo>
                  <a:cubicBezTo>
                    <a:pt x="1" y="129"/>
                    <a:pt x="1" y="129"/>
                    <a:pt x="1" y="129"/>
                  </a:cubicBezTo>
                  <a:cubicBezTo>
                    <a:pt x="0" y="128"/>
                    <a:pt x="1" y="127"/>
                    <a:pt x="1" y="127"/>
                  </a:cubicBezTo>
                  <a:cubicBezTo>
                    <a:pt x="1" y="127"/>
                    <a:pt x="1" y="127"/>
                    <a:pt x="1" y="127"/>
                  </a:cubicBezTo>
                  <a:cubicBezTo>
                    <a:pt x="1" y="127"/>
                    <a:pt x="1" y="127"/>
                    <a:pt x="1" y="127"/>
                  </a:cubicBezTo>
                  <a:cubicBezTo>
                    <a:pt x="5" y="122"/>
                    <a:pt x="24" y="92"/>
                    <a:pt x="31" y="81"/>
                  </a:cubicBezTo>
                  <a:cubicBezTo>
                    <a:pt x="35" y="76"/>
                    <a:pt x="38" y="72"/>
                    <a:pt x="40" y="70"/>
                  </a:cubicBezTo>
                  <a:cubicBezTo>
                    <a:pt x="40" y="62"/>
                    <a:pt x="42" y="40"/>
                    <a:pt x="46" y="25"/>
                  </a:cubicBezTo>
                  <a:cubicBezTo>
                    <a:pt x="46" y="25"/>
                    <a:pt x="46" y="25"/>
                    <a:pt x="46" y="25"/>
                  </a:cubicBezTo>
                  <a:cubicBezTo>
                    <a:pt x="46" y="24"/>
                    <a:pt x="46" y="23"/>
                    <a:pt x="47" y="22"/>
                  </a:cubicBezTo>
                  <a:cubicBezTo>
                    <a:pt x="49" y="12"/>
                    <a:pt x="54" y="7"/>
                    <a:pt x="58" y="4"/>
                  </a:cubicBezTo>
                  <a:cubicBezTo>
                    <a:pt x="62" y="1"/>
                    <a:pt x="68" y="0"/>
                    <a:pt x="73" y="3"/>
                  </a:cubicBezTo>
                  <a:cubicBezTo>
                    <a:pt x="74" y="3"/>
                    <a:pt x="74" y="4"/>
                    <a:pt x="75" y="5"/>
                  </a:cubicBezTo>
                  <a:cubicBezTo>
                    <a:pt x="75" y="5"/>
                    <a:pt x="75" y="5"/>
                    <a:pt x="75" y="5"/>
                  </a:cubicBezTo>
                  <a:cubicBezTo>
                    <a:pt x="77" y="7"/>
                    <a:pt x="78" y="10"/>
                    <a:pt x="79" y="13"/>
                  </a:cubicBezTo>
                  <a:cubicBezTo>
                    <a:pt x="79" y="18"/>
                    <a:pt x="76" y="26"/>
                    <a:pt x="74" y="35"/>
                  </a:cubicBezTo>
                  <a:close/>
                </a:path>
              </a:pathLst>
            </a:custGeom>
            <a:solidFill>
              <a:srgbClr val="2EED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7" name="îSļíḑè"/>
            <p:cNvSpPr/>
            <p:nvPr/>
          </p:nvSpPr>
          <p:spPr bwMode="auto">
            <a:xfrm>
              <a:off x="4714082" y="3398838"/>
              <a:ext cx="276225" cy="482600"/>
            </a:xfrm>
            <a:custGeom>
              <a:avLst/>
              <a:gdLst>
                <a:gd name="T0" fmla="*/ 68 w 73"/>
                <a:gd name="T1" fmla="*/ 30 h 128"/>
                <a:gd name="T2" fmla="*/ 50 w 73"/>
                <a:gd name="T3" fmla="*/ 76 h 128"/>
                <a:gd name="T4" fmla="*/ 4 w 73"/>
                <a:gd name="T5" fmla="*/ 127 h 128"/>
                <a:gd name="T6" fmla="*/ 4 w 73"/>
                <a:gd name="T7" fmla="*/ 127 h 128"/>
                <a:gd name="T8" fmla="*/ 0 w 73"/>
                <a:gd name="T9" fmla="*/ 128 h 128"/>
                <a:gd name="T10" fmla="*/ 29 w 73"/>
                <a:gd name="T11" fmla="*/ 99 h 128"/>
                <a:gd name="T12" fmla="*/ 50 w 73"/>
                <a:gd name="T13" fmla="*/ 71 h 128"/>
                <a:gd name="T14" fmla="*/ 67 w 73"/>
                <a:gd name="T15" fmla="*/ 19 h 128"/>
                <a:gd name="T16" fmla="*/ 69 w 73"/>
                <a:gd name="T17" fmla="*/ 0 h 128"/>
                <a:gd name="T18" fmla="*/ 73 w 73"/>
                <a:gd name="T19" fmla="*/ 8 h 128"/>
                <a:gd name="T20" fmla="*/ 68 w 73"/>
                <a:gd name="T21" fmla="*/ 3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8">
                  <a:moveTo>
                    <a:pt x="68" y="30"/>
                  </a:moveTo>
                  <a:cubicBezTo>
                    <a:pt x="68" y="30"/>
                    <a:pt x="56" y="65"/>
                    <a:pt x="50" y="76"/>
                  </a:cubicBezTo>
                  <a:cubicBezTo>
                    <a:pt x="42" y="92"/>
                    <a:pt x="14" y="117"/>
                    <a:pt x="4" y="127"/>
                  </a:cubicBezTo>
                  <a:cubicBezTo>
                    <a:pt x="4" y="127"/>
                    <a:pt x="4" y="127"/>
                    <a:pt x="4" y="127"/>
                  </a:cubicBezTo>
                  <a:cubicBezTo>
                    <a:pt x="3" y="128"/>
                    <a:pt x="1" y="128"/>
                    <a:pt x="0" y="128"/>
                  </a:cubicBezTo>
                  <a:cubicBezTo>
                    <a:pt x="5" y="123"/>
                    <a:pt x="25" y="104"/>
                    <a:pt x="29" y="99"/>
                  </a:cubicBezTo>
                  <a:cubicBezTo>
                    <a:pt x="35" y="94"/>
                    <a:pt x="45" y="80"/>
                    <a:pt x="50" y="71"/>
                  </a:cubicBezTo>
                  <a:cubicBezTo>
                    <a:pt x="54" y="62"/>
                    <a:pt x="64" y="31"/>
                    <a:pt x="67" y="19"/>
                  </a:cubicBezTo>
                  <a:cubicBezTo>
                    <a:pt x="71" y="7"/>
                    <a:pt x="69" y="0"/>
                    <a:pt x="69" y="0"/>
                  </a:cubicBezTo>
                  <a:cubicBezTo>
                    <a:pt x="71" y="2"/>
                    <a:pt x="72" y="5"/>
                    <a:pt x="73" y="8"/>
                  </a:cubicBezTo>
                  <a:cubicBezTo>
                    <a:pt x="73" y="13"/>
                    <a:pt x="70" y="21"/>
                    <a:pt x="68" y="30"/>
                  </a:cubicBezTo>
                  <a:close/>
                </a:path>
              </a:pathLst>
            </a:custGeom>
            <a:solidFill>
              <a:srgbClr val="27E0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8" name="íṥľîḑé"/>
            <p:cNvSpPr/>
            <p:nvPr/>
          </p:nvSpPr>
          <p:spPr bwMode="auto">
            <a:xfrm>
              <a:off x="4691857" y="3475038"/>
              <a:ext cx="173038" cy="392113"/>
            </a:xfrm>
            <a:custGeom>
              <a:avLst/>
              <a:gdLst>
                <a:gd name="T0" fmla="*/ 46 w 46"/>
                <a:gd name="T1" fmla="*/ 0 h 104"/>
                <a:gd name="T2" fmla="*/ 42 w 46"/>
                <a:gd name="T3" fmla="*/ 46 h 104"/>
                <a:gd name="T4" fmla="*/ 1 w 46"/>
                <a:gd name="T5" fmla="*/ 104 h 104"/>
                <a:gd name="T6" fmla="*/ 1 w 46"/>
                <a:gd name="T7" fmla="*/ 102 h 104"/>
                <a:gd name="T8" fmla="*/ 1 w 46"/>
                <a:gd name="T9" fmla="*/ 102 h 104"/>
                <a:gd name="T10" fmla="*/ 1 w 46"/>
                <a:gd name="T11" fmla="*/ 102 h 104"/>
                <a:gd name="T12" fmla="*/ 31 w 46"/>
                <a:gd name="T13" fmla="*/ 56 h 104"/>
                <a:gd name="T14" fmla="*/ 40 w 46"/>
                <a:gd name="T15" fmla="*/ 45 h 104"/>
                <a:gd name="T16" fmla="*/ 46 w 46"/>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4">
                  <a:moveTo>
                    <a:pt x="46" y="0"/>
                  </a:moveTo>
                  <a:cubicBezTo>
                    <a:pt x="46" y="2"/>
                    <a:pt x="42" y="38"/>
                    <a:pt x="42" y="46"/>
                  </a:cubicBezTo>
                  <a:cubicBezTo>
                    <a:pt x="42" y="46"/>
                    <a:pt x="4" y="98"/>
                    <a:pt x="1" y="104"/>
                  </a:cubicBezTo>
                  <a:cubicBezTo>
                    <a:pt x="0" y="103"/>
                    <a:pt x="1" y="102"/>
                    <a:pt x="1" y="102"/>
                  </a:cubicBezTo>
                  <a:cubicBezTo>
                    <a:pt x="1" y="102"/>
                    <a:pt x="1" y="102"/>
                    <a:pt x="1" y="102"/>
                  </a:cubicBezTo>
                  <a:cubicBezTo>
                    <a:pt x="1" y="102"/>
                    <a:pt x="1" y="102"/>
                    <a:pt x="1" y="102"/>
                  </a:cubicBezTo>
                  <a:cubicBezTo>
                    <a:pt x="5" y="97"/>
                    <a:pt x="24" y="67"/>
                    <a:pt x="31" y="56"/>
                  </a:cubicBezTo>
                  <a:cubicBezTo>
                    <a:pt x="35" y="51"/>
                    <a:pt x="38" y="47"/>
                    <a:pt x="40" y="45"/>
                  </a:cubicBezTo>
                  <a:cubicBezTo>
                    <a:pt x="40" y="37"/>
                    <a:pt x="42" y="15"/>
                    <a:pt x="46" y="0"/>
                  </a:cubicBezTo>
                  <a:close/>
                </a:path>
              </a:pathLst>
            </a:custGeom>
            <a:solidFill>
              <a:srgbClr val="41F2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9" name="i$ļíḓê"/>
            <p:cNvSpPr/>
            <p:nvPr/>
          </p:nvSpPr>
          <p:spPr bwMode="auto">
            <a:xfrm>
              <a:off x="4691857" y="3379788"/>
              <a:ext cx="298450" cy="501650"/>
            </a:xfrm>
            <a:custGeom>
              <a:avLst/>
              <a:gdLst>
                <a:gd name="T0" fmla="*/ 74 w 79"/>
                <a:gd name="T1" fmla="*/ 35 h 133"/>
                <a:gd name="T2" fmla="*/ 56 w 79"/>
                <a:gd name="T3" fmla="*/ 81 h 133"/>
                <a:gd name="T4" fmla="*/ 10 w 79"/>
                <a:gd name="T5" fmla="*/ 132 h 133"/>
                <a:gd name="T6" fmla="*/ 10 w 79"/>
                <a:gd name="T7" fmla="*/ 132 h 133"/>
                <a:gd name="T8" fmla="*/ 6 w 79"/>
                <a:gd name="T9" fmla="*/ 133 h 133"/>
                <a:gd name="T10" fmla="*/ 1 w 79"/>
                <a:gd name="T11" fmla="*/ 131 h 133"/>
                <a:gd name="T12" fmla="*/ 1 w 79"/>
                <a:gd name="T13" fmla="*/ 129 h 133"/>
                <a:gd name="T14" fmla="*/ 1 w 79"/>
                <a:gd name="T15" fmla="*/ 129 h 133"/>
                <a:gd name="T16" fmla="*/ 1 w 79"/>
                <a:gd name="T17" fmla="*/ 127 h 133"/>
                <a:gd name="T18" fmla="*/ 1 w 79"/>
                <a:gd name="T19" fmla="*/ 127 h 133"/>
                <a:gd name="T20" fmla="*/ 1 w 79"/>
                <a:gd name="T21" fmla="*/ 127 h 133"/>
                <a:gd name="T22" fmla="*/ 31 w 79"/>
                <a:gd name="T23" fmla="*/ 81 h 133"/>
                <a:gd name="T24" fmla="*/ 40 w 79"/>
                <a:gd name="T25" fmla="*/ 70 h 133"/>
                <a:gd name="T26" fmla="*/ 46 w 79"/>
                <a:gd name="T27" fmla="*/ 25 h 133"/>
                <a:gd name="T28" fmla="*/ 46 w 79"/>
                <a:gd name="T29" fmla="*/ 25 h 133"/>
                <a:gd name="T30" fmla="*/ 47 w 79"/>
                <a:gd name="T31" fmla="*/ 22 h 133"/>
                <a:gd name="T32" fmla="*/ 58 w 79"/>
                <a:gd name="T33" fmla="*/ 4 h 133"/>
                <a:gd name="T34" fmla="*/ 73 w 79"/>
                <a:gd name="T35" fmla="*/ 3 h 133"/>
                <a:gd name="T36" fmla="*/ 75 w 79"/>
                <a:gd name="T37" fmla="*/ 5 h 133"/>
                <a:gd name="T38" fmla="*/ 75 w 79"/>
                <a:gd name="T39" fmla="*/ 5 h 133"/>
                <a:gd name="T40" fmla="*/ 79 w 79"/>
                <a:gd name="T41" fmla="*/ 13 h 133"/>
                <a:gd name="T42" fmla="*/ 74 w 79"/>
                <a:gd name="T4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33">
                  <a:moveTo>
                    <a:pt x="74" y="35"/>
                  </a:moveTo>
                  <a:cubicBezTo>
                    <a:pt x="74" y="35"/>
                    <a:pt x="62" y="70"/>
                    <a:pt x="56" y="81"/>
                  </a:cubicBezTo>
                  <a:cubicBezTo>
                    <a:pt x="48" y="97"/>
                    <a:pt x="20" y="122"/>
                    <a:pt x="10" y="132"/>
                  </a:cubicBezTo>
                  <a:cubicBezTo>
                    <a:pt x="10" y="132"/>
                    <a:pt x="10" y="132"/>
                    <a:pt x="10" y="132"/>
                  </a:cubicBezTo>
                  <a:cubicBezTo>
                    <a:pt x="9" y="133"/>
                    <a:pt x="7" y="133"/>
                    <a:pt x="6" y="133"/>
                  </a:cubicBezTo>
                  <a:cubicBezTo>
                    <a:pt x="4" y="133"/>
                    <a:pt x="2" y="133"/>
                    <a:pt x="1" y="131"/>
                  </a:cubicBezTo>
                  <a:cubicBezTo>
                    <a:pt x="1" y="130"/>
                    <a:pt x="1" y="130"/>
                    <a:pt x="1" y="129"/>
                  </a:cubicBezTo>
                  <a:cubicBezTo>
                    <a:pt x="1" y="129"/>
                    <a:pt x="1" y="129"/>
                    <a:pt x="1" y="129"/>
                  </a:cubicBezTo>
                  <a:cubicBezTo>
                    <a:pt x="0" y="128"/>
                    <a:pt x="1" y="127"/>
                    <a:pt x="1" y="127"/>
                  </a:cubicBezTo>
                  <a:cubicBezTo>
                    <a:pt x="1" y="127"/>
                    <a:pt x="1" y="127"/>
                    <a:pt x="1" y="127"/>
                  </a:cubicBezTo>
                  <a:cubicBezTo>
                    <a:pt x="1" y="127"/>
                    <a:pt x="1" y="127"/>
                    <a:pt x="1" y="127"/>
                  </a:cubicBezTo>
                  <a:cubicBezTo>
                    <a:pt x="5" y="122"/>
                    <a:pt x="24" y="92"/>
                    <a:pt x="31" y="81"/>
                  </a:cubicBezTo>
                  <a:cubicBezTo>
                    <a:pt x="35" y="76"/>
                    <a:pt x="38" y="72"/>
                    <a:pt x="40" y="70"/>
                  </a:cubicBezTo>
                  <a:cubicBezTo>
                    <a:pt x="40" y="62"/>
                    <a:pt x="42" y="40"/>
                    <a:pt x="46" y="25"/>
                  </a:cubicBezTo>
                  <a:cubicBezTo>
                    <a:pt x="46" y="25"/>
                    <a:pt x="46" y="25"/>
                    <a:pt x="46" y="25"/>
                  </a:cubicBezTo>
                  <a:cubicBezTo>
                    <a:pt x="46" y="24"/>
                    <a:pt x="46" y="23"/>
                    <a:pt x="47" y="22"/>
                  </a:cubicBezTo>
                  <a:cubicBezTo>
                    <a:pt x="49" y="12"/>
                    <a:pt x="54" y="7"/>
                    <a:pt x="58" y="4"/>
                  </a:cubicBezTo>
                  <a:cubicBezTo>
                    <a:pt x="62" y="1"/>
                    <a:pt x="68" y="0"/>
                    <a:pt x="73" y="3"/>
                  </a:cubicBezTo>
                  <a:cubicBezTo>
                    <a:pt x="74" y="3"/>
                    <a:pt x="74" y="4"/>
                    <a:pt x="75" y="5"/>
                  </a:cubicBezTo>
                  <a:cubicBezTo>
                    <a:pt x="75" y="5"/>
                    <a:pt x="75" y="5"/>
                    <a:pt x="75" y="5"/>
                  </a:cubicBezTo>
                  <a:cubicBezTo>
                    <a:pt x="77" y="7"/>
                    <a:pt x="78" y="10"/>
                    <a:pt x="79" y="13"/>
                  </a:cubicBezTo>
                  <a:cubicBezTo>
                    <a:pt x="79" y="18"/>
                    <a:pt x="76" y="26"/>
                    <a:pt x="74" y="35"/>
                  </a:cubicBez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0" name="iśḷîḋè"/>
            <p:cNvSpPr/>
            <p:nvPr/>
          </p:nvSpPr>
          <p:spPr bwMode="auto">
            <a:xfrm>
              <a:off x="4675982" y="3028950"/>
              <a:ext cx="241300" cy="320675"/>
            </a:xfrm>
            <a:custGeom>
              <a:avLst/>
              <a:gdLst>
                <a:gd name="T0" fmla="*/ 63 w 64"/>
                <a:gd name="T1" fmla="*/ 85 h 85"/>
                <a:gd name="T2" fmla="*/ 46 w 64"/>
                <a:gd name="T3" fmla="*/ 79 h 85"/>
                <a:gd name="T4" fmla="*/ 46 w 64"/>
                <a:gd name="T5" fmla="*/ 79 h 85"/>
                <a:gd name="T6" fmla="*/ 45 w 64"/>
                <a:gd name="T7" fmla="*/ 78 h 85"/>
                <a:gd name="T8" fmla="*/ 44 w 64"/>
                <a:gd name="T9" fmla="*/ 77 h 85"/>
                <a:gd name="T10" fmla="*/ 41 w 64"/>
                <a:gd name="T11" fmla="*/ 50 h 85"/>
                <a:gd name="T12" fmla="*/ 41 w 64"/>
                <a:gd name="T13" fmla="*/ 49 h 85"/>
                <a:gd name="T14" fmla="*/ 28 w 64"/>
                <a:gd name="T15" fmla="*/ 34 h 85"/>
                <a:gd name="T16" fmla="*/ 13 w 64"/>
                <a:gd name="T17" fmla="*/ 34 h 85"/>
                <a:gd name="T18" fmla="*/ 4 w 64"/>
                <a:gd name="T19" fmla="*/ 15 h 85"/>
                <a:gd name="T20" fmla="*/ 5 w 64"/>
                <a:gd name="T21" fmla="*/ 14 h 85"/>
                <a:gd name="T22" fmla="*/ 44 w 64"/>
                <a:gd name="T23" fmla="*/ 8 h 85"/>
                <a:gd name="T24" fmla="*/ 56 w 64"/>
                <a:gd name="T25" fmla="*/ 35 h 85"/>
                <a:gd name="T26" fmla="*/ 63 w 64"/>
                <a:gd name="T27" fmla="*/ 56 h 85"/>
                <a:gd name="T28" fmla="*/ 63 w 64"/>
                <a:gd name="T29" fmla="*/ 59 h 85"/>
                <a:gd name="T30" fmla="*/ 63 w 64"/>
                <a:gd name="T31" fmla="*/ 62 h 85"/>
                <a:gd name="T32" fmla="*/ 63 w 6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85">
                  <a:moveTo>
                    <a:pt x="63" y="85"/>
                  </a:moveTo>
                  <a:cubicBezTo>
                    <a:pt x="57" y="82"/>
                    <a:pt x="52" y="83"/>
                    <a:pt x="46" y="79"/>
                  </a:cubicBezTo>
                  <a:cubicBezTo>
                    <a:pt x="46" y="79"/>
                    <a:pt x="46" y="79"/>
                    <a:pt x="46" y="79"/>
                  </a:cubicBezTo>
                  <a:cubicBezTo>
                    <a:pt x="46" y="79"/>
                    <a:pt x="45" y="79"/>
                    <a:pt x="45" y="78"/>
                  </a:cubicBezTo>
                  <a:cubicBezTo>
                    <a:pt x="45" y="78"/>
                    <a:pt x="44" y="78"/>
                    <a:pt x="44" y="77"/>
                  </a:cubicBezTo>
                  <a:cubicBezTo>
                    <a:pt x="37" y="71"/>
                    <a:pt x="41" y="57"/>
                    <a:pt x="41" y="50"/>
                  </a:cubicBezTo>
                  <a:cubicBezTo>
                    <a:pt x="41" y="49"/>
                    <a:pt x="41" y="49"/>
                    <a:pt x="41" y="49"/>
                  </a:cubicBezTo>
                  <a:cubicBezTo>
                    <a:pt x="40" y="39"/>
                    <a:pt x="41" y="31"/>
                    <a:pt x="28" y="34"/>
                  </a:cubicBezTo>
                  <a:cubicBezTo>
                    <a:pt x="22" y="35"/>
                    <a:pt x="17" y="35"/>
                    <a:pt x="13" y="34"/>
                  </a:cubicBezTo>
                  <a:cubicBezTo>
                    <a:pt x="5" y="32"/>
                    <a:pt x="0" y="23"/>
                    <a:pt x="4" y="15"/>
                  </a:cubicBezTo>
                  <a:cubicBezTo>
                    <a:pt x="5" y="14"/>
                    <a:pt x="5" y="14"/>
                    <a:pt x="5" y="14"/>
                  </a:cubicBezTo>
                  <a:cubicBezTo>
                    <a:pt x="13" y="0"/>
                    <a:pt x="33" y="2"/>
                    <a:pt x="44" y="8"/>
                  </a:cubicBezTo>
                  <a:cubicBezTo>
                    <a:pt x="53" y="14"/>
                    <a:pt x="56" y="21"/>
                    <a:pt x="56" y="35"/>
                  </a:cubicBezTo>
                  <a:cubicBezTo>
                    <a:pt x="56" y="47"/>
                    <a:pt x="60" y="46"/>
                    <a:pt x="63" y="56"/>
                  </a:cubicBezTo>
                  <a:cubicBezTo>
                    <a:pt x="63" y="57"/>
                    <a:pt x="63" y="58"/>
                    <a:pt x="63" y="59"/>
                  </a:cubicBezTo>
                  <a:cubicBezTo>
                    <a:pt x="63" y="60"/>
                    <a:pt x="63" y="61"/>
                    <a:pt x="63" y="62"/>
                  </a:cubicBezTo>
                  <a:cubicBezTo>
                    <a:pt x="64" y="74"/>
                    <a:pt x="63" y="85"/>
                    <a:pt x="63" y="85"/>
                  </a:cubicBezTo>
                  <a:close/>
                </a:path>
              </a:pathLst>
            </a:custGeom>
            <a:solidFill>
              <a:srgbClr val="2A30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1" name="îś1ïḋê"/>
            <p:cNvSpPr/>
            <p:nvPr/>
          </p:nvSpPr>
          <p:spPr bwMode="auto">
            <a:xfrm>
              <a:off x="4815682" y="3203575"/>
              <a:ext cx="101600" cy="146050"/>
            </a:xfrm>
            <a:custGeom>
              <a:avLst/>
              <a:gdLst>
                <a:gd name="T0" fmla="*/ 26 w 27"/>
                <a:gd name="T1" fmla="*/ 39 h 39"/>
                <a:gd name="T2" fmla="*/ 9 w 27"/>
                <a:gd name="T3" fmla="*/ 33 h 39"/>
                <a:gd name="T4" fmla="*/ 9 w 27"/>
                <a:gd name="T5" fmla="*/ 33 h 39"/>
                <a:gd name="T6" fmla="*/ 8 w 27"/>
                <a:gd name="T7" fmla="*/ 32 h 39"/>
                <a:gd name="T8" fmla="*/ 7 w 27"/>
                <a:gd name="T9" fmla="*/ 31 h 39"/>
                <a:gd name="T10" fmla="*/ 4 w 27"/>
                <a:gd name="T11" fmla="*/ 4 h 39"/>
                <a:gd name="T12" fmla="*/ 9 w 27"/>
                <a:gd name="T13" fmla="*/ 0 h 39"/>
                <a:gd name="T14" fmla="*/ 9 w 27"/>
                <a:gd name="T15" fmla="*/ 7 h 39"/>
                <a:gd name="T16" fmla="*/ 6 w 27"/>
                <a:gd name="T17" fmla="*/ 15 h 39"/>
                <a:gd name="T18" fmla="*/ 10 w 27"/>
                <a:gd name="T19" fmla="*/ 29 h 39"/>
                <a:gd name="T20" fmla="*/ 22 w 27"/>
                <a:gd name="T21" fmla="*/ 33 h 39"/>
                <a:gd name="T22" fmla="*/ 26 w 27"/>
                <a:gd name="T23" fmla="*/ 10 h 39"/>
                <a:gd name="T24" fmla="*/ 26 w 27"/>
                <a:gd name="T25" fmla="*/ 13 h 39"/>
                <a:gd name="T26" fmla="*/ 26 w 27"/>
                <a:gd name="T27" fmla="*/ 16 h 39"/>
                <a:gd name="T28" fmla="*/ 26 w 27"/>
                <a:gd name="T2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9">
                  <a:moveTo>
                    <a:pt x="26" y="39"/>
                  </a:moveTo>
                  <a:cubicBezTo>
                    <a:pt x="20" y="36"/>
                    <a:pt x="15" y="37"/>
                    <a:pt x="9" y="33"/>
                  </a:cubicBezTo>
                  <a:cubicBezTo>
                    <a:pt x="9" y="33"/>
                    <a:pt x="9" y="33"/>
                    <a:pt x="9" y="33"/>
                  </a:cubicBezTo>
                  <a:cubicBezTo>
                    <a:pt x="9" y="33"/>
                    <a:pt x="8" y="33"/>
                    <a:pt x="8" y="32"/>
                  </a:cubicBezTo>
                  <a:cubicBezTo>
                    <a:pt x="8" y="32"/>
                    <a:pt x="7" y="32"/>
                    <a:pt x="7" y="31"/>
                  </a:cubicBezTo>
                  <a:cubicBezTo>
                    <a:pt x="0" y="25"/>
                    <a:pt x="4" y="11"/>
                    <a:pt x="4" y="4"/>
                  </a:cubicBezTo>
                  <a:cubicBezTo>
                    <a:pt x="9" y="0"/>
                    <a:pt x="9" y="0"/>
                    <a:pt x="9" y="0"/>
                  </a:cubicBezTo>
                  <a:cubicBezTo>
                    <a:pt x="9" y="0"/>
                    <a:pt x="10" y="4"/>
                    <a:pt x="9" y="7"/>
                  </a:cubicBezTo>
                  <a:cubicBezTo>
                    <a:pt x="9" y="11"/>
                    <a:pt x="8" y="11"/>
                    <a:pt x="6" y="15"/>
                  </a:cubicBezTo>
                  <a:cubicBezTo>
                    <a:pt x="5" y="19"/>
                    <a:pt x="6" y="26"/>
                    <a:pt x="10" y="29"/>
                  </a:cubicBezTo>
                  <a:cubicBezTo>
                    <a:pt x="14" y="32"/>
                    <a:pt x="20" y="31"/>
                    <a:pt x="22" y="33"/>
                  </a:cubicBezTo>
                  <a:cubicBezTo>
                    <a:pt x="22" y="33"/>
                    <a:pt x="26" y="25"/>
                    <a:pt x="26" y="10"/>
                  </a:cubicBezTo>
                  <a:cubicBezTo>
                    <a:pt x="26" y="11"/>
                    <a:pt x="26" y="12"/>
                    <a:pt x="26" y="13"/>
                  </a:cubicBezTo>
                  <a:cubicBezTo>
                    <a:pt x="26" y="14"/>
                    <a:pt x="26" y="15"/>
                    <a:pt x="26" y="16"/>
                  </a:cubicBezTo>
                  <a:cubicBezTo>
                    <a:pt x="27" y="28"/>
                    <a:pt x="26" y="39"/>
                    <a:pt x="26" y="39"/>
                  </a:cubicBezTo>
                  <a:close/>
                </a:path>
              </a:pathLst>
            </a:custGeom>
            <a:solidFill>
              <a:srgbClr val="222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2" name="iṩļïḓé"/>
            <p:cNvSpPr/>
            <p:nvPr/>
          </p:nvSpPr>
          <p:spPr bwMode="auto">
            <a:xfrm>
              <a:off x="4823619" y="3184525"/>
              <a:ext cx="30163" cy="52388"/>
            </a:xfrm>
            <a:custGeom>
              <a:avLst/>
              <a:gdLst>
                <a:gd name="T0" fmla="*/ 0 w 8"/>
                <a:gd name="T1" fmla="*/ 3 h 14"/>
                <a:gd name="T2" fmla="*/ 5 w 8"/>
                <a:gd name="T3" fmla="*/ 0 h 14"/>
                <a:gd name="T4" fmla="*/ 7 w 8"/>
                <a:gd name="T5" fmla="*/ 9 h 14"/>
                <a:gd name="T6" fmla="*/ 1 w 8"/>
                <a:gd name="T7" fmla="*/ 14 h 14"/>
              </a:gdLst>
              <a:ahLst/>
              <a:cxnLst>
                <a:cxn ang="0">
                  <a:pos x="T0" y="T1"/>
                </a:cxn>
                <a:cxn ang="0">
                  <a:pos x="T2" y="T3"/>
                </a:cxn>
                <a:cxn ang="0">
                  <a:pos x="T4" y="T5"/>
                </a:cxn>
                <a:cxn ang="0">
                  <a:pos x="T6" y="T7"/>
                </a:cxn>
              </a:cxnLst>
              <a:rect l="0" t="0" r="r" b="b"/>
              <a:pathLst>
                <a:path w="8" h="14">
                  <a:moveTo>
                    <a:pt x="0" y="3"/>
                  </a:moveTo>
                  <a:cubicBezTo>
                    <a:pt x="0" y="3"/>
                    <a:pt x="2" y="0"/>
                    <a:pt x="5" y="0"/>
                  </a:cubicBezTo>
                  <a:cubicBezTo>
                    <a:pt x="8" y="1"/>
                    <a:pt x="8" y="5"/>
                    <a:pt x="7" y="9"/>
                  </a:cubicBezTo>
                  <a:cubicBezTo>
                    <a:pt x="6" y="14"/>
                    <a:pt x="1" y="14"/>
                    <a:pt x="1" y="14"/>
                  </a:cubicBezTo>
                </a:path>
              </a:pathLst>
            </a:custGeom>
            <a:solidFill>
              <a:srgbClr val="FFE1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3" name="íṧḻîďé"/>
            <p:cNvSpPr/>
            <p:nvPr/>
          </p:nvSpPr>
          <p:spPr bwMode="auto">
            <a:xfrm>
              <a:off x="4160044" y="4440238"/>
              <a:ext cx="188913" cy="134938"/>
            </a:xfrm>
            <a:custGeom>
              <a:avLst/>
              <a:gdLst>
                <a:gd name="T0" fmla="*/ 48 w 50"/>
                <a:gd name="T1" fmla="*/ 15 h 36"/>
                <a:gd name="T2" fmla="*/ 39 w 50"/>
                <a:gd name="T3" fmla="*/ 21 h 36"/>
                <a:gd name="T4" fmla="*/ 22 w 50"/>
                <a:gd name="T5" fmla="*/ 33 h 36"/>
                <a:gd name="T6" fmla="*/ 4 w 50"/>
                <a:gd name="T7" fmla="*/ 34 h 36"/>
                <a:gd name="T8" fmla="*/ 0 w 50"/>
                <a:gd name="T9" fmla="*/ 29 h 36"/>
                <a:gd name="T10" fmla="*/ 11 w 50"/>
                <a:gd name="T11" fmla="*/ 33 h 36"/>
                <a:gd name="T12" fmla="*/ 29 w 50"/>
                <a:gd name="T13" fmla="*/ 25 h 36"/>
                <a:gd name="T14" fmla="*/ 40 w 50"/>
                <a:gd name="T15" fmla="*/ 16 h 36"/>
                <a:gd name="T16" fmla="*/ 46 w 50"/>
                <a:gd name="T17" fmla="*/ 9 h 36"/>
                <a:gd name="T18" fmla="*/ 40 w 50"/>
                <a:gd name="T19" fmla="*/ 7 h 36"/>
                <a:gd name="T20" fmla="*/ 37 w 50"/>
                <a:gd name="T21" fmla="*/ 6 h 36"/>
                <a:gd name="T22" fmla="*/ 38 w 50"/>
                <a:gd name="T23" fmla="*/ 6 h 36"/>
                <a:gd name="T24" fmla="*/ 45 w 50"/>
                <a:gd name="T25" fmla="*/ 0 h 36"/>
                <a:gd name="T26" fmla="*/ 48 w 50"/>
                <a:gd name="T27"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6">
                  <a:moveTo>
                    <a:pt x="48" y="15"/>
                  </a:moveTo>
                  <a:cubicBezTo>
                    <a:pt x="46" y="17"/>
                    <a:pt x="44" y="17"/>
                    <a:pt x="39" y="21"/>
                  </a:cubicBezTo>
                  <a:cubicBezTo>
                    <a:pt x="33" y="24"/>
                    <a:pt x="27" y="32"/>
                    <a:pt x="22" y="33"/>
                  </a:cubicBezTo>
                  <a:cubicBezTo>
                    <a:pt x="18" y="35"/>
                    <a:pt x="8" y="36"/>
                    <a:pt x="4" y="34"/>
                  </a:cubicBezTo>
                  <a:cubicBezTo>
                    <a:pt x="2" y="33"/>
                    <a:pt x="1" y="31"/>
                    <a:pt x="0" y="29"/>
                  </a:cubicBezTo>
                  <a:cubicBezTo>
                    <a:pt x="3" y="31"/>
                    <a:pt x="4" y="33"/>
                    <a:pt x="11" y="33"/>
                  </a:cubicBezTo>
                  <a:cubicBezTo>
                    <a:pt x="18" y="32"/>
                    <a:pt x="25" y="30"/>
                    <a:pt x="29" y="25"/>
                  </a:cubicBezTo>
                  <a:cubicBezTo>
                    <a:pt x="33" y="20"/>
                    <a:pt x="35" y="17"/>
                    <a:pt x="40" y="16"/>
                  </a:cubicBezTo>
                  <a:cubicBezTo>
                    <a:pt x="44" y="14"/>
                    <a:pt x="46" y="12"/>
                    <a:pt x="46" y="9"/>
                  </a:cubicBezTo>
                  <a:cubicBezTo>
                    <a:pt x="45" y="7"/>
                    <a:pt x="44" y="6"/>
                    <a:pt x="40" y="7"/>
                  </a:cubicBezTo>
                  <a:cubicBezTo>
                    <a:pt x="37" y="8"/>
                    <a:pt x="37" y="6"/>
                    <a:pt x="37" y="6"/>
                  </a:cubicBezTo>
                  <a:cubicBezTo>
                    <a:pt x="37" y="6"/>
                    <a:pt x="37" y="6"/>
                    <a:pt x="38" y="6"/>
                  </a:cubicBezTo>
                  <a:cubicBezTo>
                    <a:pt x="44" y="7"/>
                    <a:pt x="45" y="0"/>
                    <a:pt x="45" y="0"/>
                  </a:cubicBezTo>
                  <a:cubicBezTo>
                    <a:pt x="49" y="2"/>
                    <a:pt x="50" y="13"/>
                    <a:pt x="48" y="15"/>
                  </a:cubicBezTo>
                  <a:close/>
                </a:path>
              </a:pathLst>
            </a:custGeom>
            <a:solidFill>
              <a:srgbClr val="F9A2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4" name="iśļïďé"/>
            <p:cNvSpPr/>
            <p:nvPr/>
          </p:nvSpPr>
          <p:spPr bwMode="auto">
            <a:xfrm>
              <a:off x="4552157" y="4462463"/>
              <a:ext cx="150813" cy="158750"/>
            </a:xfrm>
            <a:custGeom>
              <a:avLst/>
              <a:gdLst>
                <a:gd name="T0" fmla="*/ 40 w 40"/>
                <a:gd name="T1" fmla="*/ 12 h 42"/>
                <a:gd name="T2" fmla="*/ 35 w 40"/>
                <a:gd name="T3" fmla="*/ 20 h 42"/>
                <a:gd name="T4" fmla="*/ 25 w 40"/>
                <a:gd name="T5" fmla="*/ 35 h 42"/>
                <a:gd name="T6" fmla="*/ 14 w 40"/>
                <a:gd name="T7" fmla="*/ 40 h 42"/>
                <a:gd name="T8" fmla="*/ 0 w 40"/>
                <a:gd name="T9" fmla="*/ 34 h 42"/>
                <a:gd name="T10" fmla="*/ 23 w 40"/>
                <a:gd name="T11" fmla="*/ 32 h 42"/>
                <a:gd name="T12" fmla="*/ 29 w 40"/>
                <a:gd name="T13" fmla="*/ 22 h 42"/>
                <a:gd name="T14" fmla="*/ 35 w 40"/>
                <a:gd name="T15" fmla="*/ 11 h 42"/>
                <a:gd name="T16" fmla="*/ 28 w 40"/>
                <a:gd name="T17" fmla="*/ 9 h 42"/>
                <a:gd name="T18" fmla="*/ 26 w 40"/>
                <a:gd name="T19" fmla="*/ 9 h 42"/>
                <a:gd name="T20" fmla="*/ 26 w 40"/>
                <a:gd name="T21" fmla="*/ 9 h 42"/>
                <a:gd name="T22" fmla="*/ 32 w 40"/>
                <a:gd name="T23" fmla="*/ 1 h 42"/>
                <a:gd name="T24" fmla="*/ 34 w 40"/>
                <a:gd name="T25" fmla="*/ 2 h 42"/>
                <a:gd name="T26" fmla="*/ 40 w 40"/>
                <a:gd name="T27"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2">
                  <a:moveTo>
                    <a:pt x="40" y="12"/>
                  </a:moveTo>
                  <a:cubicBezTo>
                    <a:pt x="40" y="13"/>
                    <a:pt x="38" y="17"/>
                    <a:pt x="35" y="20"/>
                  </a:cubicBezTo>
                  <a:cubicBezTo>
                    <a:pt x="31" y="28"/>
                    <a:pt x="28" y="34"/>
                    <a:pt x="25" y="35"/>
                  </a:cubicBezTo>
                  <a:cubicBezTo>
                    <a:pt x="23" y="37"/>
                    <a:pt x="19" y="39"/>
                    <a:pt x="14" y="40"/>
                  </a:cubicBezTo>
                  <a:cubicBezTo>
                    <a:pt x="8" y="42"/>
                    <a:pt x="0" y="39"/>
                    <a:pt x="0" y="34"/>
                  </a:cubicBezTo>
                  <a:cubicBezTo>
                    <a:pt x="6" y="39"/>
                    <a:pt x="20" y="34"/>
                    <a:pt x="23" y="32"/>
                  </a:cubicBezTo>
                  <a:cubicBezTo>
                    <a:pt x="25" y="29"/>
                    <a:pt x="26" y="26"/>
                    <a:pt x="29" y="22"/>
                  </a:cubicBezTo>
                  <a:cubicBezTo>
                    <a:pt x="33" y="18"/>
                    <a:pt x="37" y="14"/>
                    <a:pt x="35" y="11"/>
                  </a:cubicBezTo>
                  <a:cubicBezTo>
                    <a:pt x="33" y="8"/>
                    <a:pt x="29" y="9"/>
                    <a:pt x="28" y="9"/>
                  </a:cubicBezTo>
                  <a:cubicBezTo>
                    <a:pt x="26" y="10"/>
                    <a:pt x="26" y="9"/>
                    <a:pt x="26" y="9"/>
                  </a:cubicBezTo>
                  <a:cubicBezTo>
                    <a:pt x="26" y="9"/>
                    <a:pt x="26" y="9"/>
                    <a:pt x="26" y="9"/>
                  </a:cubicBezTo>
                  <a:cubicBezTo>
                    <a:pt x="27" y="8"/>
                    <a:pt x="32" y="4"/>
                    <a:pt x="32" y="1"/>
                  </a:cubicBezTo>
                  <a:cubicBezTo>
                    <a:pt x="32" y="1"/>
                    <a:pt x="33" y="0"/>
                    <a:pt x="34" y="2"/>
                  </a:cubicBezTo>
                  <a:cubicBezTo>
                    <a:pt x="35" y="3"/>
                    <a:pt x="39" y="8"/>
                    <a:pt x="40" y="12"/>
                  </a:cubicBezTo>
                  <a:close/>
                </a:path>
              </a:pathLst>
            </a:custGeom>
            <a:solidFill>
              <a:srgbClr val="F9A2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5" name="îŝļíḓè"/>
            <p:cNvSpPr/>
            <p:nvPr/>
          </p:nvSpPr>
          <p:spPr bwMode="auto">
            <a:xfrm>
              <a:off x="7346157" y="4659313"/>
              <a:ext cx="139700" cy="109538"/>
            </a:xfrm>
            <a:custGeom>
              <a:avLst/>
              <a:gdLst>
                <a:gd name="T0" fmla="*/ 0 w 37"/>
                <a:gd name="T1" fmla="*/ 9 h 29"/>
                <a:gd name="T2" fmla="*/ 35 w 37"/>
                <a:gd name="T3" fmla="*/ 1 h 29"/>
                <a:gd name="T4" fmla="*/ 36 w 37"/>
                <a:gd name="T5" fmla="*/ 3 h 29"/>
                <a:gd name="T6" fmla="*/ 12 w 37"/>
                <a:gd name="T7" fmla="*/ 29 h 29"/>
                <a:gd name="T8" fmla="*/ 0 w 37"/>
                <a:gd name="T9" fmla="*/ 9 h 29"/>
              </a:gdLst>
              <a:ahLst/>
              <a:cxnLst>
                <a:cxn ang="0">
                  <a:pos x="T0" y="T1"/>
                </a:cxn>
                <a:cxn ang="0">
                  <a:pos x="T2" y="T3"/>
                </a:cxn>
                <a:cxn ang="0">
                  <a:pos x="T4" y="T5"/>
                </a:cxn>
                <a:cxn ang="0">
                  <a:pos x="T6" y="T7"/>
                </a:cxn>
                <a:cxn ang="0">
                  <a:pos x="T8" y="T9"/>
                </a:cxn>
              </a:cxnLst>
              <a:rect l="0" t="0" r="r" b="b"/>
              <a:pathLst>
                <a:path w="37" h="29">
                  <a:moveTo>
                    <a:pt x="0" y="9"/>
                  </a:moveTo>
                  <a:cubicBezTo>
                    <a:pt x="35" y="1"/>
                    <a:pt x="35" y="1"/>
                    <a:pt x="35" y="1"/>
                  </a:cubicBezTo>
                  <a:cubicBezTo>
                    <a:pt x="36" y="0"/>
                    <a:pt x="37" y="2"/>
                    <a:pt x="36" y="3"/>
                  </a:cubicBezTo>
                  <a:cubicBezTo>
                    <a:pt x="12" y="29"/>
                    <a:pt x="12" y="29"/>
                    <a:pt x="12" y="29"/>
                  </a:cubicBezTo>
                  <a:lnTo>
                    <a:pt x="0" y="9"/>
                  </a:lnTo>
                  <a:close/>
                </a:path>
              </a:pathLst>
            </a:custGeom>
            <a:solidFill>
              <a:srgbClr val="B4B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6" name="ïşḻiḓè"/>
            <p:cNvSpPr/>
            <p:nvPr/>
          </p:nvSpPr>
          <p:spPr bwMode="auto">
            <a:xfrm>
              <a:off x="7430294" y="4659313"/>
              <a:ext cx="55563" cy="49213"/>
            </a:xfrm>
            <a:custGeom>
              <a:avLst/>
              <a:gdLst>
                <a:gd name="T0" fmla="*/ 14 w 15"/>
                <a:gd name="T1" fmla="*/ 3 h 13"/>
                <a:gd name="T2" fmla="*/ 5 w 15"/>
                <a:gd name="T3" fmla="*/ 13 h 13"/>
                <a:gd name="T4" fmla="*/ 3 w 15"/>
                <a:gd name="T5" fmla="*/ 9 h 13"/>
                <a:gd name="T6" fmla="*/ 1 w 15"/>
                <a:gd name="T7" fmla="*/ 5 h 13"/>
                <a:gd name="T8" fmla="*/ 0 w 15"/>
                <a:gd name="T9" fmla="*/ 4 h 13"/>
                <a:gd name="T10" fmla="*/ 13 w 15"/>
                <a:gd name="T11" fmla="*/ 1 h 13"/>
                <a:gd name="T12" fmla="*/ 14 w 15"/>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14" y="3"/>
                  </a:moveTo>
                  <a:cubicBezTo>
                    <a:pt x="5" y="13"/>
                    <a:pt x="5" y="13"/>
                    <a:pt x="5" y="13"/>
                  </a:cubicBezTo>
                  <a:cubicBezTo>
                    <a:pt x="5" y="11"/>
                    <a:pt x="4" y="10"/>
                    <a:pt x="3" y="9"/>
                  </a:cubicBezTo>
                  <a:cubicBezTo>
                    <a:pt x="3" y="7"/>
                    <a:pt x="2" y="6"/>
                    <a:pt x="1" y="5"/>
                  </a:cubicBezTo>
                  <a:cubicBezTo>
                    <a:pt x="1" y="5"/>
                    <a:pt x="0" y="4"/>
                    <a:pt x="0" y="4"/>
                  </a:cubicBezTo>
                  <a:cubicBezTo>
                    <a:pt x="13" y="1"/>
                    <a:pt x="13" y="1"/>
                    <a:pt x="13" y="1"/>
                  </a:cubicBezTo>
                  <a:cubicBezTo>
                    <a:pt x="14" y="0"/>
                    <a:pt x="15" y="2"/>
                    <a:pt x="14" y="3"/>
                  </a:cubicBezTo>
                  <a:close/>
                </a:path>
              </a:pathLst>
            </a:custGeom>
            <a:solidFill>
              <a:srgbClr val="458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7" name="íṥlîḓe"/>
            <p:cNvSpPr/>
            <p:nvPr/>
          </p:nvSpPr>
          <p:spPr bwMode="auto">
            <a:xfrm>
              <a:off x="6433344" y="4689475"/>
              <a:ext cx="969963" cy="614363"/>
            </a:xfrm>
            <a:custGeom>
              <a:avLst/>
              <a:gdLst>
                <a:gd name="T0" fmla="*/ 0 w 257"/>
                <a:gd name="T1" fmla="*/ 142 h 163"/>
                <a:gd name="T2" fmla="*/ 4 w 257"/>
                <a:gd name="T3" fmla="*/ 148 h 163"/>
                <a:gd name="T4" fmla="*/ 12 w 257"/>
                <a:gd name="T5" fmla="*/ 163 h 163"/>
                <a:gd name="T6" fmla="*/ 252 w 257"/>
                <a:gd name="T7" fmla="*/ 23 h 163"/>
                <a:gd name="T8" fmla="*/ 252 w 257"/>
                <a:gd name="T9" fmla="*/ 23 h 163"/>
                <a:gd name="T10" fmla="*/ 252 w 257"/>
                <a:gd name="T11" fmla="*/ 23 h 163"/>
                <a:gd name="T12" fmla="*/ 253 w 257"/>
                <a:gd name="T13" fmla="*/ 22 h 163"/>
                <a:gd name="T14" fmla="*/ 256 w 257"/>
                <a:gd name="T15" fmla="*/ 18 h 163"/>
                <a:gd name="T16" fmla="*/ 255 w 257"/>
                <a:gd name="T17" fmla="*/ 8 h 163"/>
                <a:gd name="T18" fmla="*/ 253 w 257"/>
                <a:gd name="T19" fmla="*/ 4 h 163"/>
                <a:gd name="T20" fmla="*/ 253 w 257"/>
                <a:gd name="T21" fmla="*/ 4 h 163"/>
                <a:gd name="T22" fmla="*/ 244 w 257"/>
                <a:gd name="T23" fmla="*/ 0 h 163"/>
                <a:gd name="T24" fmla="*/ 241 w 257"/>
                <a:gd name="T25" fmla="*/ 1 h 163"/>
                <a:gd name="T26" fmla="*/ 241 w 257"/>
                <a:gd name="T27" fmla="*/ 1 h 163"/>
                <a:gd name="T28" fmla="*/ 240 w 257"/>
                <a:gd name="T29" fmla="*/ 2 h 163"/>
                <a:gd name="T30" fmla="*/ 240 w 257"/>
                <a:gd name="T31" fmla="*/ 2 h 163"/>
                <a:gd name="T32" fmla="*/ 240 w 257"/>
                <a:gd name="T33" fmla="*/ 2 h 163"/>
                <a:gd name="T34" fmla="*/ 0 w 257"/>
                <a:gd name="T35"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163">
                  <a:moveTo>
                    <a:pt x="0" y="142"/>
                  </a:moveTo>
                  <a:cubicBezTo>
                    <a:pt x="4" y="148"/>
                    <a:pt x="4" y="148"/>
                    <a:pt x="4" y="148"/>
                  </a:cubicBezTo>
                  <a:cubicBezTo>
                    <a:pt x="12" y="163"/>
                    <a:pt x="12" y="163"/>
                    <a:pt x="12" y="163"/>
                  </a:cubicBezTo>
                  <a:cubicBezTo>
                    <a:pt x="252" y="23"/>
                    <a:pt x="252" y="23"/>
                    <a:pt x="252" y="23"/>
                  </a:cubicBezTo>
                  <a:cubicBezTo>
                    <a:pt x="252" y="23"/>
                    <a:pt x="252" y="23"/>
                    <a:pt x="252" y="23"/>
                  </a:cubicBezTo>
                  <a:cubicBezTo>
                    <a:pt x="252" y="23"/>
                    <a:pt x="252" y="23"/>
                    <a:pt x="252" y="23"/>
                  </a:cubicBezTo>
                  <a:cubicBezTo>
                    <a:pt x="252" y="23"/>
                    <a:pt x="253" y="22"/>
                    <a:pt x="253" y="22"/>
                  </a:cubicBezTo>
                  <a:cubicBezTo>
                    <a:pt x="254" y="21"/>
                    <a:pt x="255" y="20"/>
                    <a:pt x="256" y="18"/>
                  </a:cubicBezTo>
                  <a:cubicBezTo>
                    <a:pt x="257" y="15"/>
                    <a:pt x="257" y="11"/>
                    <a:pt x="255" y="8"/>
                  </a:cubicBezTo>
                  <a:cubicBezTo>
                    <a:pt x="255" y="7"/>
                    <a:pt x="254" y="5"/>
                    <a:pt x="253" y="4"/>
                  </a:cubicBezTo>
                  <a:cubicBezTo>
                    <a:pt x="253" y="4"/>
                    <a:pt x="253" y="4"/>
                    <a:pt x="253" y="4"/>
                  </a:cubicBezTo>
                  <a:cubicBezTo>
                    <a:pt x="250" y="2"/>
                    <a:pt x="247" y="0"/>
                    <a:pt x="244" y="0"/>
                  </a:cubicBezTo>
                  <a:cubicBezTo>
                    <a:pt x="243" y="1"/>
                    <a:pt x="242" y="1"/>
                    <a:pt x="241" y="1"/>
                  </a:cubicBezTo>
                  <a:cubicBezTo>
                    <a:pt x="241" y="1"/>
                    <a:pt x="241" y="1"/>
                    <a:pt x="241" y="1"/>
                  </a:cubicBezTo>
                  <a:cubicBezTo>
                    <a:pt x="240" y="2"/>
                    <a:pt x="240" y="2"/>
                    <a:pt x="240" y="2"/>
                  </a:cubicBezTo>
                  <a:cubicBezTo>
                    <a:pt x="240" y="2"/>
                    <a:pt x="240" y="2"/>
                    <a:pt x="240" y="2"/>
                  </a:cubicBezTo>
                  <a:cubicBezTo>
                    <a:pt x="240" y="2"/>
                    <a:pt x="240" y="2"/>
                    <a:pt x="240" y="2"/>
                  </a:cubicBezTo>
                  <a:lnTo>
                    <a:pt x="0" y="142"/>
                  </a:lnTo>
                  <a:close/>
                </a:path>
              </a:pathLst>
            </a:custGeom>
            <a:solidFill>
              <a:srgbClr val="458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8" name="iśľiďê"/>
            <p:cNvSpPr/>
            <p:nvPr/>
          </p:nvSpPr>
          <p:spPr bwMode="auto">
            <a:xfrm>
              <a:off x="6433344" y="4689475"/>
              <a:ext cx="955675" cy="557213"/>
            </a:xfrm>
            <a:custGeom>
              <a:avLst/>
              <a:gdLst>
                <a:gd name="T0" fmla="*/ 0 w 253"/>
                <a:gd name="T1" fmla="*/ 142 h 148"/>
                <a:gd name="T2" fmla="*/ 4 w 253"/>
                <a:gd name="T3" fmla="*/ 148 h 148"/>
                <a:gd name="T4" fmla="*/ 12 w 253"/>
                <a:gd name="T5" fmla="*/ 145 h 148"/>
                <a:gd name="T6" fmla="*/ 253 w 253"/>
                <a:gd name="T7" fmla="*/ 4 h 148"/>
                <a:gd name="T8" fmla="*/ 253 w 253"/>
                <a:gd name="T9" fmla="*/ 4 h 148"/>
                <a:gd name="T10" fmla="*/ 253 w 253"/>
                <a:gd name="T11" fmla="*/ 4 h 148"/>
                <a:gd name="T12" fmla="*/ 244 w 253"/>
                <a:gd name="T13" fmla="*/ 0 h 148"/>
                <a:gd name="T14" fmla="*/ 241 w 253"/>
                <a:gd name="T15" fmla="*/ 1 h 148"/>
                <a:gd name="T16" fmla="*/ 241 w 253"/>
                <a:gd name="T17" fmla="*/ 1 h 148"/>
                <a:gd name="T18" fmla="*/ 240 w 253"/>
                <a:gd name="T19" fmla="*/ 2 h 148"/>
                <a:gd name="T20" fmla="*/ 240 w 253"/>
                <a:gd name="T21" fmla="*/ 2 h 148"/>
                <a:gd name="T22" fmla="*/ 240 w 253"/>
                <a:gd name="T23" fmla="*/ 2 h 148"/>
                <a:gd name="T24" fmla="*/ 0 w 253"/>
                <a:gd name="T25" fmla="*/ 14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148">
                  <a:moveTo>
                    <a:pt x="0" y="142"/>
                  </a:moveTo>
                  <a:cubicBezTo>
                    <a:pt x="4" y="148"/>
                    <a:pt x="4" y="148"/>
                    <a:pt x="4" y="148"/>
                  </a:cubicBezTo>
                  <a:cubicBezTo>
                    <a:pt x="12" y="145"/>
                    <a:pt x="12" y="145"/>
                    <a:pt x="12" y="145"/>
                  </a:cubicBezTo>
                  <a:cubicBezTo>
                    <a:pt x="253" y="4"/>
                    <a:pt x="253" y="4"/>
                    <a:pt x="253" y="4"/>
                  </a:cubicBezTo>
                  <a:cubicBezTo>
                    <a:pt x="253" y="4"/>
                    <a:pt x="253" y="4"/>
                    <a:pt x="253" y="4"/>
                  </a:cubicBezTo>
                  <a:cubicBezTo>
                    <a:pt x="253" y="4"/>
                    <a:pt x="253" y="4"/>
                    <a:pt x="253" y="4"/>
                  </a:cubicBezTo>
                  <a:cubicBezTo>
                    <a:pt x="250" y="2"/>
                    <a:pt x="247" y="0"/>
                    <a:pt x="244" y="0"/>
                  </a:cubicBezTo>
                  <a:cubicBezTo>
                    <a:pt x="243" y="1"/>
                    <a:pt x="242" y="1"/>
                    <a:pt x="241" y="1"/>
                  </a:cubicBezTo>
                  <a:cubicBezTo>
                    <a:pt x="241" y="1"/>
                    <a:pt x="241" y="1"/>
                    <a:pt x="241" y="1"/>
                  </a:cubicBezTo>
                  <a:cubicBezTo>
                    <a:pt x="240" y="2"/>
                    <a:pt x="240" y="2"/>
                    <a:pt x="240" y="2"/>
                  </a:cubicBezTo>
                  <a:cubicBezTo>
                    <a:pt x="240" y="2"/>
                    <a:pt x="240" y="2"/>
                    <a:pt x="240" y="2"/>
                  </a:cubicBezTo>
                  <a:cubicBezTo>
                    <a:pt x="240" y="2"/>
                    <a:pt x="240" y="2"/>
                    <a:pt x="240" y="2"/>
                  </a:cubicBezTo>
                  <a:lnTo>
                    <a:pt x="0" y="142"/>
                  </a:lnTo>
                  <a:close/>
                </a:path>
              </a:pathLst>
            </a:custGeom>
            <a:solidFill>
              <a:srgbClr val="80B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9" name="iṥlïḍê"/>
            <p:cNvSpPr/>
            <p:nvPr/>
          </p:nvSpPr>
          <p:spPr bwMode="auto">
            <a:xfrm>
              <a:off x="6411119" y="5221288"/>
              <a:ext cx="82550" cy="93663"/>
            </a:xfrm>
            <a:custGeom>
              <a:avLst/>
              <a:gdLst>
                <a:gd name="T0" fmla="*/ 3 w 22"/>
                <a:gd name="T1" fmla="*/ 16 h 25"/>
                <a:gd name="T2" fmla="*/ 17 w 22"/>
                <a:gd name="T3" fmla="*/ 23 h 25"/>
                <a:gd name="T4" fmla="*/ 17 w 22"/>
                <a:gd name="T5" fmla="*/ 23 h 25"/>
                <a:gd name="T6" fmla="*/ 18 w 22"/>
                <a:gd name="T7" fmla="*/ 22 h 25"/>
                <a:gd name="T8" fmla="*/ 21 w 22"/>
                <a:gd name="T9" fmla="*/ 18 h 25"/>
                <a:gd name="T10" fmla="*/ 20 w 22"/>
                <a:gd name="T11" fmla="*/ 8 h 25"/>
                <a:gd name="T12" fmla="*/ 9 w 22"/>
                <a:gd name="T13" fmla="*/ 0 h 25"/>
                <a:gd name="T14" fmla="*/ 6 w 22"/>
                <a:gd name="T15" fmla="*/ 1 h 25"/>
                <a:gd name="T16" fmla="*/ 6 w 22"/>
                <a:gd name="T17" fmla="*/ 1 h 25"/>
                <a:gd name="T18" fmla="*/ 5 w 22"/>
                <a:gd name="T19" fmla="*/ 1 h 25"/>
                <a:gd name="T20" fmla="*/ 5 w 22"/>
                <a:gd name="T21" fmla="*/ 2 h 25"/>
                <a:gd name="T22" fmla="*/ 3 w 22"/>
                <a:gd name="T2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5">
                  <a:moveTo>
                    <a:pt x="3" y="16"/>
                  </a:moveTo>
                  <a:cubicBezTo>
                    <a:pt x="6" y="22"/>
                    <a:pt x="12" y="25"/>
                    <a:pt x="17" y="23"/>
                  </a:cubicBezTo>
                  <a:cubicBezTo>
                    <a:pt x="17" y="23"/>
                    <a:pt x="17" y="23"/>
                    <a:pt x="17" y="23"/>
                  </a:cubicBezTo>
                  <a:cubicBezTo>
                    <a:pt x="17" y="22"/>
                    <a:pt x="18" y="22"/>
                    <a:pt x="18" y="22"/>
                  </a:cubicBezTo>
                  <a:cubicBezTo>
                    <a:pt x="19" y="21"/>
                    <a:pt x="20" y="19"/>
                    <a:pt x="21" y="18"/>
                  </a:cubicBezTo>
                  <a:cubicBezTo>
                    <a:pt x="22" y="15"/>
                    <a:pt x="22" y="11"/>
                    <a:pt x="20" y="8"/>
                  </a:cubicBezTo>
                  <a:cubicBezTo>
                    <a:pt x="18" y="3"/>
                    <a:pt x="13" y="0"/>
                    <a:pt x="9" y="0"/>
                  </a:cubicBezTo>
                  <a:cubicBezTo>
                    <a:pt x="8" y="0"/>
                    <a:pt x="7" y="0"/>
                    <a:pt x="6" y="1"/>
                  </a:cubicBezTo>
                  <a:cubicBezTo>
                    <a:pt x="6" y="1"/>
                    <a:pt x="6" y="1"/>
                    <a:pt x="6" y="1"/>
                  </a:cubicBezTo>
                  <a:cubicBezTo>
                    <a:pt x="5" y="1"/>
                    <a:pt x="5" y="1"/>
                    <a:pt x="5" y="1"/>
                  </a:cubicBezTo>
                  <a:cubicBezTo>
                    <a:pt x="5" y="2"/>
                    <a:pt x="5" y="2"/>
                    <a:pt x="5" y="2"/>
                  </a:cubicBezTo>
                  <a:cubicBezTo>
                    <a:pt x="1" y="4"/>
                    <a:pt x="0" y="10"/>
                    <a:pt x="3" y="16"/>
                  </a:cubicBezTo>
                  <a:close/>
                </a:path>
              </a:pathLst>
            </a:custGeom>
            <a:solidFill>
              <a:srgbClr val="308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0" name="ïṧľíḋé"/>
            <p:cNvSpPr/>
            <p:nvPr/>
          </p:nvSpPr>
          <p:spPr bwMode="auto">
            <a:xfrm>
              <a:off x="6844507" y="5330825"/>
              <a:ext cx="246063" cy="150813"/>
            </a:xfrm>
            <a:custGeom>
              <a:avLst/>
              <a:gdLst>
                <a:gd name="T0" fmla="*/ 64 w 65"/>
                <a:gd name="T1" fmla="*/ 21 h 40"/>
                <a:gd name="T2" fmla="*/ 47 w 65"/>
                <a:gd name="T3" fmla="*/ 26 h 40"/>
                <a:gd name="T4" fmla="*/ 18 w 65"/>
                <a:gd name="T5" fmla="*/ 39 h 40"/>
                <a:gd name="T6" fmla="*/ 2 w 65"/>
                <a:gd name="T7" fmla="*/ 31 h 40"/>
                <a:gd name="T8" fmla="*/ 13 w 65"/>
                <a:gd name="T9" fmla="*/ 18 h 40"/>
                <a:gd name="T10" fmla="*/ 36 w 65"/>
                <a:gd name="T11" fmla="*/ 2 h 40"/>
                <a:gd name="T12" fmla="*/ 58 w 65"/>
                <a:gd name="T13" fmla="*/ 0 h 40"/>
                <a:gd name="T14" fmla="*/ 56 w 65"/>
                <a:gd name="T15" fmla="*/ 3 h 40"/>
                <a:gd name="T16" fmla="*/ 53 w 65"/>
                <a:gd name="T17" fmla="*/ 15 h 40"/>
                <a:gd name="T18" fmla="*/ 64 w 65"/>
                <a:gd name="T19" fmla="*/ 17 h 40"/>
                <a:gd name="T20" fmla="*/ 64 w 65"/>
                <a:gd name="T21"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40">
                  <a:moveTo>
                    <a:pt x="64" y="21"/>
                  </a:moveTo>
                  <a:cubicBezTo>
                    <a:pt x="57" y="25"/>
                    <a:pt x="54" y="23"/>
                    <a:pt x="47" y="26"/>
                  </a:cubicBezTo>
                  <a:cubicBezTo>
                    <a:pt x="39" y="29"/>
                    <a:pt x="24" y="38"/>
                    <a:pt x="18" y="39"/>
                  </a:cubicBezTo>
                  <a:cubicBezTo>
                    <a:pt x="12" y="40"/>
                    <a:pt x="4" y="36"/>
                    <a:pt x="2" y="31"/>
                  </a:cubicBezTo>
                  <a:cubicBezTo>
                    <a:pt x="0" y="26"/>
                    <a:pt x="6" y="22"/>
                    <a:pt x="13" y="18"/>
                  </a:cubicBezTo>
                  <a:cubicBezTo>
                    <a:pt x="19" y="14"/>
                    <a:pt x="36" y="2"/>
                    <a:pt x="36" y="2"/>
                  </a:cubicBezTo>
                  <a:cubicBezTo>
                    <a:pt x="58" y="0"/>
                    <a:pt x="58" y="0"/>
                    <a:pt x="58" y="0"/>
                  </a:cubicBezTo>
                  <a:cubicBezTo>
                    <a:pt x="57" y="2"/>
                    <a:pt x="56" y="3"/>
                    <a:pt x="56" y="3"/>
                  </a:cubicBezTo>
                  <a:cubicBezTo>
                    <a:pt x="53" y="15"/>
                    <a:pt x="53" y="15"/>
                    <a:pt x="53" y="15"/>
                  </a:cubicBezTo>
                  <a:cubicBezTo>
                    <a:pt x="64" y="17"/>
                    <a:pt x="64" y="17"/>
                    <a:pt x="64" y="17"/>
                  </a:cubicBezTo>
                  <a:cubicBezTo>
                    <a:pt x="64" y="17"/>
                    <a:pt x="65" y="19"/>
                    <a:pt x="64" y="21"/>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1" name="iŝḷíďê"/>
            <p:cNvSpPr/>
            <p:nvPr/>
          </p:nvSpPr>
          <p:spPr bwMode="auto">
            <a:xfrm>
              <a:off x="6844507" y="5322888"/>
              <a:ext cx="254000" cy="147638"/>
            </a:xfrm>
            <a:custGeom>
              <a:avLst/>
              <a:gdLst>
                <a:gd name="T0" fmla="*/ 36 w 67"/>
                <a:gd name="T1" fmla="*/ 2 h 39"/>
                <a:gd name="T2" fmla="*/ 13 w 67"/>
                <a:gd name="T3" fmla="*/ 18 h 39"/>
                <a:gd name="T4" fmla="*/ 2 w 67"/>
                <a:gd name="T5" fmla="*/ 31 h 39"/>
                <a:gd name="T6" fmla="*/ 18 w 67"/>
                <a:gd name="T7" fmla="*/ 39 h 39"/>
                <a:gd name="T8" fmla="*/ 47 w 67"/>
                <a:gd name="T9" fmla="*/ 26 h 39"/>
                <a:gd name="T10" fmla="*/ 64 w 67"/>
                <a:gd name="T11" fmla="*/ 21 h 39"/>
                <a:gd name="T12" fmla="*/ 62 w 6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67" h="39">
                  <a:moveTo>
                    <a:pt x="36" y="2"/>
                  </a:moveTo>
                  <a:cubicBezTo>
                    <a:pt x="36" y="2"/>
                    <a:pt x="19" y="14"/>
                    <a:pt x="13" y="18"/>
                  </a:cubicBezTo>
                  <a:cubicBezTo>
                    <a:pt x="6" y="21"/>
                    <a:pt x="0" y="25"/>
                    <a:pt x="2" y="31"/>
                  </a:cubicBezTo>
                  <a:cubicBezTo>
                    <a:pt x="4" y="36"/>
                    <a:pt x="12" y="39"/>
                    <a:pt x="18" y="39"/>
                  </a:cubicBezTo>
                  <a:cubicBezTo>
                    <a:pt x="24" y="38"/>
                    <a:pt x="39" y="29"/>
                    <a:pt x="47" y="26"/>
                  </a:cubicBezTo>
                  <a:cubicBezTo>
                    <a:pt x="54" y="23"/>
                    <a:pt x="57" y="25"/>
                    <a:pt x="64" y="21"/>
                  </a:cubicBezTo>
                  <a:cubicBezTo>
                    <a:pt x="66" y="19"/>
                    <a:pt x="67" y="8"/>
                    <a:pt x="62" y="0"/>
                  </a:cubicBezTo>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2" name="î$1îḋè"/>
            <p:cNvSpPr/>
            <p:nvPr/>
          </p:nvSpPr>
          <p:spPr bwMode="auto">
            <a:xfrm>
              <a:off x="7165182" y="5054600"/>
              <a:ext cx="196850" cy="188913"/>
            </a:xfrm>
            <a:custGeom>
              <a:avLst/>
              <a:gdLst>
                <a:gd name="T0" fmla="*/ 52 w 52"/>
                <a:gd name="T1" fmla="*/ 17 h 50"/>
                <a:gd name="T2" fmla="*/ 52 w 52"/>
                <a:gd name="T3" fmla="*/ 18 h 50"/>
                <a:gd name="T4" fmla="*/ 44 w 52"/>
                <a:gd name="T5" fmla="*/ 25 h 50"/>
                <a:gd name="T6" fmla="*/ 30 w 52"/>
                <a:gd name="T7" fmla="*/ 42 h 50"/>
                <a:gd name="T8" fmla="*/ 13 w 52"/>
                <a:gd name="T9" fmla="*/ 50 h 50"/>
                <a:gd name="T10" fmla="*/ 0 w 52"/>
                <a:gd name="T11" fmla="*/ 42 h 50"/>
                <a:gd name="T12" fmla="*/ 5 w 52"/>
                <a:gd name="T13" fmla="*/ 35 h 50"/>
                <a:gd name="T14" fmla="*/ 17 w 52"/>
                <a:gd name="T15" fmla="*/ 24 h 50"/>
                <a:gd name="T16" fmla="*/ 23 w 52"/>
                <a:gd name="T17" fmla="*/ 16 h 50"/>
                <a:gd name="T18" fmla="*/ 41 w 52"/>
                <a:gd name="T19" fmla="*/ 0 h 50"/>
                <a:gd name="T20" fmla="*/ 48 w 52"/>
                <a:gd name="T21" fmla="*/ 6 h 50"/>
                <a:gd name="T22" fmla="*/ 46 w 52"/>
                <a:gd name="T23" fmla="*/ 6 h 50"/>
                <a:gd name="T24" fmla="*/ 44 w 52"/>
                <a:gd name="T25" fmla="*/ 11 h 50"/>
                <a:gd name="T26" fmla="*/ 46 w 52"/>
                <a:gd name="T27" fmla="*/ 13 h 50"/>
                <a:gd name="T28" fmla="*/ 50 w 52"/>
                <a:gd name="T29" fmla="*/ 14 h 50"/>
                <a:gd name="T30" fmla="*/ 52 w 52"/>
                <a:gd name="T31" fmla="*/ 1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52" y="17"/>
                  </a:moveTo>
                  <a:cubicBezTo>
                    <a:pt x="52" y="17"/>
                    <a:pt x="52" y="17"/>
                    <a:pt x="52" y="18"/>
                  </a:cubicBezTo>
                  <a:cubicBezTo>
                    <a:pt x="51" y="20"/>
                    <a:pt x="49" y="22"/>
                    <a:pt x="44" y="25"/>
                  </a:cubicBezTo>
                  <a:cubicBezTo>
                    <a:pt x="38" y="29"/>
                    <a:pt x="34" y="38"/>
                    <a:pt x="30" y="42"/>
                  </a:cubicBezTo>
                  <a:cubicBezTo>
                    <a:pt x="25" y="46"/>
                    <a:pt x="19" y="50"/>
                    <a:pt x="13" y="50"/>
                  </a:cubicBezTo>
                  <a:cubicBezTo>
                    <a:pt x="8" y="50"/>
                    <a:pt x="1" y="46"/>
                    <a:pt x="0" y="42"/>
                  </a:cubicBezTo>
                  <a:cubicBezTo>
                    <a:pt x="0" y="38"/>
                    <a:pt x="2" y="37"/>
                    <a:pt x="5" y="35"/>
                  </a:cubicBezTo>
                  <a:cubicBezTo>
                    <a:pt x="8" y="33"/>
                    <a:pt x="16" y="26"/>
                    <a:pt x="17" y="24"/>
                  </a:cubicBezTo>
                  <a:cubicBezTo>
                    <a:pt x="19" y="22"/>
                    <a:pt x="23" y="16"/>
                    <a:pt x="23" y="16"/>
                  </a:cubicBezTo>
                  <a:cubicBezTo>
                    <a:pt x="41" y="0"/>
                    <a:pt x="41" y="0"/>
                    <a:pt x="41" y="0"/>
                  </a:cubicBezTo>
                  <a:cubicBezTo>
                    <a:pt x="44" y="2"/>
                    <a:pt x="46" y="4"/>
                    <a:pt x="48" y="6"/>
                  </a:cubicBezTo>
                  <a:cubicBezTo>
                    <a:pt x="47" y="6"/>
                    <a:pt x="46" y="6"/>
                    <a:pt x="46" y="6"/>
                  </a:cubicBezTo>
                  <a:cubicBezTo>
                    <a:pt x="45" y="6"/>
                    <a:pt x="44" y="11"/>
                    <a:pt x="44" y="11"/>
                  </a:cubicBezTo>
                  <a:cubicBezTo>
                    <a:pt x="44" y="11"/>
                    <a:pt x="45" y="13"/>
                    <a:pt x="46" y="13"/>
                  </a:cubicBezTo>
                  <a:cubicBezTo>
                    <a:pt x="46" y="14"/>
                    <a:pt x="50" y="14"/>
                    <a:pt x="50" y="14"/>
                  </a:cubicBezTo>
                  <a:cubicBezTo>
                    <a:pt x="50" y="14"/>
                    <a:pt x="52" y="15"/>
                    <a:pt x="52" y="17"/>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3" name="îṥļíḓé"/>
            <p:cNvSpPr/>
            <p:nvPr/>
          </p:nvSpPr>
          <p:spPr bwMode="auto">
            <a:xfrm>
              <a:off x="7162007" y="5051425"/>
              <a:ext cx="200025" cy="188913"/>
            </a:xfrm>
            <a:custGeom>
              <a:avLst/>
              <a:gdLst>
                <a:gd name="T0" fmla="*/ 23 w 53"/>
                <a:gd name="T1" fmla="*/ 15 h 50"/>
                <a:gd name="T2" fmla="*/ 18 w 53"/>
                <a:gd name="T3" fmla="*/ 23 h 50"/>
                <a:gd name="T4" fmla="*/ 5 w 53"/>
                <a:gd name="T5" fmla="*/ 34 h 50"/>
                <a:gd name="T6" fmla="*/ 1 w 53"/>
                <a:gd name="T7" fmla="*/ 42 h 50"/>
                <a:gd name="T8" fmla="*/ 14 w 53"/>
                <a:gd name="T9" fmla="*/ 49 h 50"/>
                <a:gd name="T10" fmla="*/ 30 w 53"/>
                <a:gd name="T11" fmla="*/ 41 h 50"/>
                <a:gd name="T12" fmla="*/ 44 w 53"/>
                <a:gd name="T13" fmla="*/ 25 h 50"/>
                <a:gd name="T14" fmla="*/ 52 w 53"/>
                <a:gd name="T15" fmla="*/ 17 h 50"/>
                <a:gd name="T16" fmla="*/ 41 w 53"/>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0">
                  <a:moveTo>
                    <a:pt x="23" y="15"/>
                  </a:moveTo>
                  <a:cubicBezTo>
                    <a:pt x="23" y="15"/>
                    <a:pt x="19" y="21"/>
                    <a:pt x="18" y="23"/>
                  </a:cubicBezTo>
                  <a:cubicBezTo>
                    <a:pt x="16" y="25"/>
                    <a:pt x="8" y="33"/>
                    <a:pt x="5" y="34"/>
                  </a:cubicBezTo>
                  <a:cubicBezTo>
                    <a:pt x="3" y="36"/>
                    <a:pt x="0" y="37"/>
                    <a:pt x="1" y="42"/>
                  </a:cubicBezTo>
                  <a:cubicBezTo>
                    <a:pt x="1" y="46"/>
                    <a:pt x="8" y="50"/>
                    <a:pt x="14" y="49"/>
                  </a:cubicBezTo>
                  <a:cubicBezTo>
                    <a:pt x="19" y="49"/>
                    <a:pt x="25" y="45"/>
                    <a:pt x="30" y="41"/>
                  </a:cubicBezTo>
                  <a:cubicBezTo>
                    <a:pt x="34" y="37"/>
                    <a:pt x="38" y="28"/>
                    <a:pt x="44" y="25"/>
                  </a:cubicBezTo>
                  <a:cubicBezTo>
                    <a:pt x="49" y="21"/>
                    <a:pt x="51" y="20"/>
                    <a:pt x="52" y="17"/>
                  </a:cubicBezTo>
                  <a:cubicBezTo>
                    <a:pt x="53" y="14"/>
                    <a:pt x="50" y="4"/>
                    <a:pt x="41" y="0"/>
                  </a:cubicBezTo>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4" name="iṣḷîḋe"/>
            <p:cNvSpPr/>
            <p:nvPr/>
          </p:nvSpPr>
          <p:spPr bwMode="auto">
            <a:xfrm>
              <a:off x="6934994" y="4360863"/>
              <a:ext cx="388938" cy="750888"/>
            </a:xfrm>
            <a:custGeom>
              <a:avLst/>
              <a:gdLst>
                <a:gd name="T0" fmla="*/ 103 w 103"/>
                <a:gd name="T1" fmla="*/ 182 h 199"/>
                <a:gd name="T2" fmla="*/ 80 w 103"/>
                <a:gd name="T3" fmla="*/ 199 h 199"/>
                <a:gd name="T4" fmla="*/ 49 w 103"/>
                <a:gd name="T5" fmla="*/ 163 h 199"/>
                <a:gd name="T6" fmla="*/ 19 w 103"/>
                <a:gd name="T7" fmla="*/ 125 h 199"/>
                <a:gd name="T8" fmla="*/ 15 w 103"/>
                <a:gd name="T9" fmla="*/ 118 h 199"/>
                <a:gd name="T10" fmla="*/ 11 w 103"/>
                <a:gd name="T11" fmla="*/ 106 h 199"/>
                <a:gd name="T12" fmla="*/ 0 w 103"/>
                <a:gd name="T13" fmla="*/ 0 h 199"/>
                <a:gd name="T14" fmla="*/ 48 w 103"/>
                <a:gd name="T15" fmla="*/ 24 h 199"/>
                <a:gd name="T16" fmla="*/ 48 w 103"/>
                <a:gd name="T17" fmla="*/ 100 h 199"/>
                <a:gd name="T18" fmla="*/ 58 w 103"/>
                <a:gd name="T19" fmla="*/ 111 h 199"/>
                <a:gd name="T20" fmla="*/ 69 w 103"/>
                <a:gd name="T21" fmla="*/ 125 h 199"/>
                <a:gd name="T22" fmla="*/ 103 w 103"/>
                <a:gd name="T23" fmla="*/ 18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199">
                  <a:moveTo>
                    <a:pt x="103" y="182"/>
                  </a:moveTo>
                  <a:cubicBezTo>
                    <a:pt x="99" y="199"/>
                    <a:pt x="80" y="199"/>
                    <a:pt x="80" y="199"/>
                  </a:cubicBezTo>
                  <a:cubicBezTo>
                    <a:pt x="80" y="199"/>
                    <a:pt x="65" y="182"/>
                    <a:pt x="49" y="163"/>
                  </a:cubicBezTo>
                  <a:cubicBezTo>
                    <a:pt x="37" y="150"/>
                    <a:pt x="26" y="136"/>
                    <a:pt x="19" y="125"/>
                  </a:cubicBezTo>
                  <a:cubicBezTo>
                    <a:pt x="17" y="122"/>
                    <a:pt x="16" y="120"/>
                    <a:pt x="15" y="118"/>
                  </a:cubicBezTo>
                  <a:cubicBezTo>
                    <a:pt x="14" y="115"/>
                    <a:pt x="12" y="111"/>
                    <a:pt x="11" y="106"/>
                  </a:cubicBezTo>
                  <a:cubicBezTo>
                    <a:pt x="3" y="72"/>
                    <a:pt x="0" y="0"/>
                    <a:pt x="0" y="0"/>
                  </a:cubicBezTo>
                  <a:cubicBezTo>
                    <a:pt x="48" y="24"/>
                    <a:pt x="48" y="24"/>
                    <a:pt x="48" y="24"/>
                  </a:cubicBezTo>
                  <a:cubicBezTo>
                    <a:pt x="48" y="100"/>
                    <a:pt x="48" y="100"/>
                    <a:pt x="48" y="100"/>
                  </a:cubicBezTo>
                  <a:cubicBezTo>
                    <a:pt x="48" y="100"/>
                    <a:pt x="52" y="104"/>
                    <a:pt x="58" y="111"/>
                  </a:cubicBezTo>
                  <a:cubicBezTo>
                    <a:pt x="61" y="115"/>
                    <a:pt x="65" y="120"/>
                    <a:pt x="69" y="125"/>
                  </a:cubicBezTo>
                  <a:cubicBezTo>
                    <a:pt x="78" y="139"/>
                    <a:pt x="103" y="182"/>
                    <a:pt x="103" y="182"/>
                  </a:cubicBezTo>
                  <a:close/>
                </a:path>
              </a:pathLst>
            </a:custGeom>
            <a:solidFill>
              <a:srgbClr val="3A3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5" name="ïşļïḍê"/>
            <p:cNvSpPr/>
            <p:nvPr/>
          </p:nvSpPr>
          <p:spPr bwMode="auto">
            <a:xfrm>
              <a:off x="7120732" y="4779963"/>
              <a:ext cx="203200" cy="331788"/>
            </a:xfrm>
            <a:custGeom>
              <a:avLst/>
              <a:gdLst>
                <a:gd name="T0" fmla="*/ 54 w 54"/>
                <a:gd name="T1" fmla="*/ 71 h 88"/>
                <a:gd name="T2" fmla="*/ 31 w 54"/>
                <a:gd name="T3" fmla="*/ 88 h 88"/>
                <a:gd name="T4" fmla="*/ 0 w 54"/>
                <a:gd name="T5" fmla="*/ 52 h 88"/>
                <a:gd name="T6" fmla="*/ 2 w 54"/>
                <a:gd name="T7" fmla="*/ 21 h 88"/>
                <a:gd name="T8" fmla="*/ 7 w 54"/>
                <a:gd name="T9" fmla="*/ 0 h 88"/>
                <a:gd name="T10" fmla="*/ 9 w 54"/>
                <a:gd name="T11" fmla="*/ 0 h 88"/>
                <a:gd name="T12" fmla="*/ 20 w 54"/>
                <a:gd name="T13" fmla="*/ 14 h 88"/>
                <a:gd name="T14" fmla="*/ 54 w 54"/>
                <a:gd name="T15" fmla="*/ 71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88">
                  <a:moveTo>
                    <a:pt x="54" y="71"/>
                  </a:moveTo>
                  <a:cubicBezTo>
                    <a:pt x="50" y="88"/>
                    <a:pt x="31" y="88"/>
                    <a:pt x="31" y="88"/>
                  </a:cubicBezTo>
                  <a:cubicBezTo>
                    <a:pt x="31" y="88"/>
                    <a:pt x="16" y="71"/>
                    <a:pt x="0" y="52"/>
                  </a:cubicBezTo>
                  <a:cubicBezTo>
                    <a:pt x="2" y="21"/>
                    <a:pt x="2" y="21"/>
                    <a:pt x="2" y="21"/>
                  </a:cubicBezTo>
                  <a:cubicBezTo>
                    <a:pt x="7" y="0"/>
                    <a:pt x="7" y="0"/>
                    <a:pt x="7" y="0"/>
                  </a:cubicBezTo>
                  <a:cubicBezTo>
                    <a:pt x="9" y="0"/>
                    <a:pt x="9" y="0"/>
                    <a:pt x="9" y="0"/>
                  </a:cubicBezTo>
                  <a:cubicBezTo>
                    <a:pt x="12" y="4"/>
                    <a:pt x="16" y="9"/>
                    <a:pt x="20" y="14"/>
                  </a:cubicBezTo>
                  <a:cubicBezTo>
                    <a:pt x="29" y="28"/>
                    <a:pt x="54" y="71"/>
                    <a:pt x="54" y="71"/>
                  </a:cubicBezTo>
                  <a:close/>
                </a:path>
              </a:pathLst>
            </a:custGeom>
            <a:solidFill>
              <a:srgbClr val="2427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6" name="ïšlîḍê"/>
            <p:cNvSpPr/>
            <p:nvPr/>
          </p:nvSpPr>
          <p:spPr bwMode="auto">
            <a:xfrm>
              <a:off x="6977857" y="4481513"/>
              <a:ext cx="96838" cy="350838"/>
            </a:xfrm>
            <a:custGeom>
              <a:avLst/>
              <a:gdLst>
                <a:gd name="T0" fmla="*/ 26 w 26"/>
                <a:gd name="T1" fmla="*/ 15 h 93"/>
                <a:gd name="T2" fmla="*/ 18 w 26"/>
                <a:gd name="T3" fmla="*/ 50 h 93"/>
                <a:gd name="T4" fmla="*/ 8 w 26"/>
                <a:gd name="T5" fmla="*/ 93 h 93"/>
                <a:gd name="T6" fmla="*/ 4 w 26"/>
                <a:gd name="T7" fmla="*/ 86 h 93"/>
                <a:gd name="T8" fmla="*/ 0 w 26"/>
                <a:gd name="T9" fmla="*/ 74 h 93"/>
                <a:gd name="T10" fmla="*/ 13 w 26"/>
                <a:gd name="T11" fmla="*/ 0 h 93"/>
                <a:gd name="T12" fmla="*/ 21 w 26"/>
                <a:gd name="T13" fmla="*/ 0 h 93"/>
                <a:gd name="T14" fmla="*/ 26 w 26"/>
                <a:gd name="T15" fmla="*/ 15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93">
                  <a:moveTo>
                    <a:pt x="26" y="15"/>
                  </a:moveTo>
                  <a:cubicBezTo>
                    <a:pt x="26" y="15"/>
                    <a:pt x="19" y="50"/>
                    <a:pt x="18" y="50"/>
                  </a:cubicBezTo>
                  <a:cubicBezTo>
                    <a:pt x="18" y="50"/>
                    <a:pt x="11" y="79"/>
                    <a:pt x="8" y="93"/>
                  </a:cubicBezTo>
                  <a:cubicBezTo>
                    <a:pt x="6" y="90"/>
                    <a:pt x="5" y="88"/>
                    <a:pt x="4" y="86"/>
                  </a:cubicBezTo>
                  <a:cubicBezTo>
                    <a:pt x="3" y="83"/>
                    <a:pt x="1" y="79"/>
                    <a:pt x="0" y="74"/>
                  </a:cubicBezTo>
                  <a:cubicBezTo>
                    <a:pt x="3" y="51"/>
                    <a:pt x="13" y="0"/>
                    <a:pt x="13" y="0"/>
                  </a:cubicBezTo>
                  <a:cubicBezTo>
                    <a:pt x="21" y="0"/>
                    <a:pt x="21" y="0"/>
                    <a:pt x="21" y="0"/>
                  </a:cubicBezTo>
                  <a:lnTo>
                    <a:pt x="26" y="15"/>
                  </a:lnTo>
                  <a:close/>
                </a:path>
              </a:pathLst>
            </a:custGeom>
            <a:solidFill>
              <a:srgbClr val="3336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7" name="íṧľîḍê"/>
            <p:cNvSpPr/>
            <p:nvPr/>
          </p:nvSpPr>
          <p:spPr bwMode="auto">
            <a:xfrm>
              <a:off x="6934994" y="4360863"/>
              <a:ext cx="347663" cy="1006475"/>
            </a:xfrm>
            <a:custGeom>
              <a:avLst/>
              <a:gdLst>
                <a:gd name="T0" fmla="*/ 89 w 92"/>
                <a:gd name="T1" fmla="*/ 34 h 267"/>
                <a:gd name="T2" fmla="*/ 62 w 92"/>
                <a:gd name="T3" fmla="*/ 111 h 267"/>
                <a:gd name="T4" fmla="*/ 50 w 92"/>
                <a:gd name="T5" fmla="*/ 166 h 267"/>
                <a:gd name="T6" fmla="*/ 41 w 92"/>
                <a:gd name="T7" fmla="*/ 259 h 267"/>
                <a:gd name="T8" fmla="*/ 37 w 92"/>
                <a:gd name="T9" fmla="*/ 261 h 267"/>
                <a:gd name="T10" fmla="*/ 10 w 92"/>
                <a:gd name="T11" fmla="*/ 256 h 267"/>
                <a:gd name="T12" fmla="*/ 10 w 92"/>
                <a:gd name="T13" fmla="*/ 132 h 267"/>
                <a:gd name="T14" fmla="*/ 28 w 92"/>
                <a:gd name="T15" fmla="*/ 38 h 267"/>
                <a:gd name="T16" fmla="*/ 0 w 92"/>
                <a:gd name="T17" fmla="*/ 0 h 267"/>
                <a:gd name="T18" fmla="*/ 76 w 92"/>
                <a:gd name="T19" fmla="*/ 10 h 267"/>
                <a:gd name="T20" fmla="*/ 89 w 92"/>
                <a:gd name="T21" fmla="*/ 12 h 267"/>
                <a:gd name="T22" fmla="*/ 89 w 92"/>
                <a:gd name="T23" fmla="*/ 3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267">
                  <a:moveTo>
                    <a:pt x="89" y="34"/>
                  </a:moveTo>
                  <a:cubicBezTo>
                    <a:pt x="87" y="45"/>
                    <a:pt x="73" y="83"/>
                    <a:pt x="62" y="111"/>
                  </a:cubicBezTo>
                  <a:cubicBezTo>
                    <a:pt x="56" y="129"/>
                    <a:pt x="52" y="147"/>
                    <a:pt x="50" y="166"/>
                  </a:cubicBezTo>
                  <a:cubicBezTo>
                    <a:pt x="48" y="199"/>
                    <a:pt x="43" y="249"/>
                    <a:pt x="41" y="259"/>
                  </a:cubicBezTo>
                  <a:cubicBezTo>
                    <a:pt x="41" y="259"/>
                    <a:pt x="40" y="260"/>
                    <a:pt x="37" y="261"/>
                  </a:cubicBezTo>
                  <a:cubicBezTo>
                    <a:pt x="31" y="264"/>
                    <a:pt x="20" y="267"/>
                    <a:pt x="10" y="256"/>
                  </a:cubicBezTo>
                  <a:cubicBezTo>
                    <a:pt x="10" y="256"/>
                    <a:pt x="10" y="151"/>
                    <a:pt x="10" y="132"/>
                  </a:cubicBezTo>
                  <a:cubicBezTo>
                    <a:pt x="11" y="114"/>
                    <a:pt x="28" y="38"/>
                    <a:pt x="28" y="38"/>
                  </a:cubicBezTo>
                  <a:cubicBezTo>
                    <a:pt x="28" y="38"/>
                    <a:pt x="1" y="29"/>
                    <a:pt x="0" y="0"/>
                  </a:cubicBezTo>
                  <a:cubicBezTo>
                    <a:pt x="76" y="10"/>
                    <a:pt x="76" y="10"/>
                    <a:pt x="76" y="10"/>
                  </a:cubicBezTo>
                  <a:cubicBezTo>
                    <a:pt x="89" y="12"/>
                    <a:pt x="89" y="12"/>
                    <a:pt x="89" y="12"/>
                  </a:cubicBezTo>
                  <a:cubicBezTo>
                    <a:pt x="89" y="12"/>
                    <a:pt x="92" y="19"/>
                    <a:pt x="89" y="34"/>
                  </a:cubicBezTo>
                  <a:close/>
                </a:path>
              </a:pathLst>
            </a:custGeom>
            <a:solidFill>
              <a:srgbClr val="3A3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8" name="ïṥlïḍê"/>
            <p:cNvSpPr/>
            <p:nvPr/>
          </p:nvSpPr>
          <p:spPr bwMode="auto">
            <a:xfrm>
              <a:off x="7074694" y="4398963"/>
              <a:ext cx="207963" cy="946150"/>
            </a:xfrm>
            <a:custGeom>
              <a:avLst/>
              <a:gdLst>
                <a:gd name="T0" fmla="*/ 52 w 55"/>
                <a:gd name="T1" fmla="*/ 24 h 251"/>
                <a:gd name="T2" fmla="*/ 25 w 55"/>
                <a:gd name="T3" fmla="*/ 101 h 251"/>
                <a:gd name="T4" fmla="*/ 13 w 55"/>
                <a:gd name="T5" fmla="*/ 156 h 251"/>
                <a:gd name="T6" fmla="*/ 4 w 55"/>
                <a:gd name="T7" fmla="*/ 249 h 251"/>
                <a:gd name="T8" fmla="*/ 0 w 55"/>
                <a:gd name="T9" fmla="*/ 251 h 251"/>
                <a:gd name="T10" fmla="*/ 8 w 55"/>
                <a:gd name="T11" fmla="*/ 130 h 251"/>
                <a:gd name="T12" fmla="*/ 29 w 55"/>
                <a:gd name="T13" fmla="*/ 56 h 251"/>
                <a:gd name="T14" fmla="*/ 35 w 55"/>
                <a:gd name="T15" fmla="*/ 4 h 251"/>
                <a:gd name="T16" fmla="*/ 39 w 55"/>
                <a:gd name="T17" fmla="*/ 0 h 251"/>
                <a:gd name="T18" fmla="*/ 52 w 55"/>
                <a:gd name="T19" fmla="*/ 2 h 251"/>
                <a:gd name="T20" fmla="*/ 52 w 55"/>
                <a:gd name="T21" fmla="*/ 2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251">
                  <a:moveTo>
                    <a:pt x="52" y="24"/>
                  </a:moveTo>
                  <a:cubicBezTo>
                    <a:pt x="50" y="35"/>
                    <a:pt x="36" y="73"/>
                    <a:pt x="25" y="101"/>
                  </a:cubicBezTo>
                  <a:cubicBezTo>
                    <a:pt x="19" y="119"/>
                    <a:pt x="15" y="137"/>
                    <a:pt x="13" y="156"/>
                  </a:cubicBezTo>
                  <a:cubicBezTo>
                    <a:pt x="11" y="189"/>
                    <a:pt x="6" y="239"/>
                    <a:pt x="4" y="249"/>
                  </a:cubicBezTo>
                  <a:cubicBezTo>
                    <a:pt x="4" y="249"/>
                    <a:pt x="3" y="250"/>
                    <a:pt x="0" y="251"/>
                  </a:cubicBezTo>
                  <a:cubicBezTo>
                    <a:pt x="2" y="225"/>
                    <a:pt x="7" y="145"/>
                    <a:pt x="8" y="130"/>
                  </a:cubicBezTo>
                  <a:cubicBezTo>
                    <a:pt x="9" y="112"/>
                    <a:pt x="22" y="82"/>
                    <a:pt x="29" y="56"/>
                  </a:cubicBezTo>
                  <a:cubicBezTo>
                    <a:pt x="37" y="30"/>
                    <a:pt x="35" y="4"/>
                    <a:pt x="35" y="4"/>
                  </a:cubicBezTo>
                  <a:cubicBezTo>
                    <a:pt x="39" y="0"/>
                    <a:pt x="39" y="0"/>
                    <a:pt x="39" y="0"/>
                  </a:cubicBezTo>
                  <a:cubicBezTo>
                    <a:pt x="52" y="2"/>
                    <a:pt x="52" y="2"/>
                    <a:pt x="52" y="2"/>
                  </a:cubicBezTo>
                  <a:cubicBezTo>
                    <a:pt x="52" y="2"/>
                    <a:pt x="55" y="9"/>
                    <a:pt x="52" y="24"/>
                  </a:cubicBezTo>
                  <a:close/>
                </a:path>
              </a:pathLst>
            </a:custGeom>
            <a:solidFill>
              <a:srgbClr val="3336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9" name="íṡ1ïḋé"/>
            <p:cNvSpPr/>
            <p:nvPr/>
          </p:nvSpPr>
          <p:spPr bwMode="auto">
            <a:xfrm>
              <a:off x="6931819" y="4327525"/>
              <a:ext cx="358775" cy="134938"/>
            </a:xfrm>
            <a:custGeom>
              <a:avLst/>
              <a:gdLst>
                <a:gd name="T0" fmla="*/ 94 w 95"/>
                <a:gd name="T1" fmla="*/ 21 h 36"/>
                <a:gd name="T2" fmla="*/ 95 w 95"/>
                <a:gd name="T3" fmla="*/ 25 h 36"/>
                <a:gd name="T4" fmla="*/ 94 w 95"/>
                <a:gd name="T5" fmla="*/ 27 h 36"/>
                <a:gd name="T6" fmla="*/ 82 w 95"/>
                <a:gd name="T7" fmla="*/ 33 h 36"/>
                <a:gd name="T8" fmla="*/ 57 w 95"/>
                <a:gd name="T9" fmla="*/ 35 h 36"/>
                <a:gd name="T10" fmla="*/ 7 w 95"/>
                <a:gd name="T11" fmla="*/ 17 h 36"/>
                <a:gd name="T12" fmla="*/ 1 w 95"/>
                <a:gd name="T13" fmla="*/ 4 h 36"/>
                <a:gd name="T14" fmla="*/ 1 w 95"/>
                <a:gd name="T15" fmla="*/ 4 h 36"/>
                <a:gd name="T16" fmla="*/ 94 w 95"/>
                <a:gd name="T1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36">
                  <a:moveTo>
                    <a:pt x="94" y="21"/>
                  </a:moveTo>
                  <a:cubicBezTo>
                    <a:pt x="94" y="21"/>
                    <a:pt x="94" y="23"/>
                    <a:pt x="95" y="25"/>
                  </a:cubicBezTo>
                  <a:cubicBezTo>
                    <a:pt x="95" y="26"/>
                    <a:pt x="94" y="27"/>
                    <a:pt x="94" y="27"/>
                  </a:cubicBezTo>
                  <a:cubicBezTo>
                    <a:pt x="92" y="28"/>
                    <a:pt x="89" y="30"/>
                    <a:pt x="82" y="33"/>
                  </a:cubicBezTo>
                  <a:cubicBezTo>
                    <a:pt x="75" y="36"/>
                    <a:pt x="65" y="36"/>
                    <a:pt x="57" y="35"/>
                  </a:cubicBezTo>
                  <a:cubicBezTo>
                    <a:pt x="54" y="35"/>
                    <a:pt x="24" y="29"/>
                    <a:pt x="7" y="17"/>
                  </a:cubicBezTo>
                  <a:cubicBezTo>
                    <a:pt x="2" y="14"/>
                    <a:pt x="0" y="9"/>
                    <a:pt x="1" y="4"/>
                  </a:cubicBezTo>
                  <a:cubicBezTo>
                    <a:pt x="1" y="4"/>
                    <a:pt x="1" y="4"/>
                    <a:pt x="1" y="4"/>
                  </a:cubicBezTo>
                  <a:cubicBezTo>
                    <a:pt x="1" y="0"/>
                    <a:pt x="94" y="21"/>
                    <a:pt x="94" y="21"/>
                  </a:cubicBezTo>
                  <a:close/>
                </a:path>
              </a:pathLst>
            </a:custGeom>
            <a:solidFill>
              <a:srgbClr val="226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0" name="ïṣļíḋê"/>
            <p:cNvSpPr/>
            <p:nvPr/>
          </p:nvSpPr>
          <p:spPr bwMode="auto">
            <a:xfrm>
              <a:off x="6893719" y="3741738"/>
              <a:ext cx="457200" cy="712788"/>
            </a:xfrm>
            <a:custGeom>
              <a:avLst/>
              <a:gdLst>
                <a:gd name="T0" fmla="*/ 118 w 121"/>
                <a:gd name="T1" fmla="*/ 63 h 189"/>
                <a:gd name="T2" fmla="*/ 110 w 121"/>
                <a:gd name="T3" fmla="*/ 90 h 189"/>
                <a:gd name="T4" fmla="*/ 105 w 121"/>
                <a:gd name="T5" fmla="*/ 103 h 189"/>
                <a:gd name="T6" fmla="*/ 97 w 121"/>
                <a:gd name="T7" fmla="*/ 151 h 189"/>
                <a:gd name="T8" fmla="*/ 101 w 121"/>
                <a:gd name="T9" fmla="*/ 173 h 189"/>
                <a:gd name="T10" fmla="*/ 93 w 121"/>
                <a:gd name="T11" fmla="*/ 185 h 189"/>
                <a:gd name="T12" fmla="*/ 88 w 121"/>
                <a:gd name="T13" fmla="*/ 187 h 189"/>
                <a:gd name="T14" fmla="*/ 87 w 121"/>
                <a:gd name="T15" fmla="*/ 187 h 189"/>
                <a:gd name="T16" fmla="*/ 87 w 121"/>
                <a:gd name="T17" fmla="*/ 188 h 189"/>
                <a:gd name="T18" fmla="*/ 82 w 121"/>
                <a:gd name="T19" fmla="*/ 189 h 189"/>
                <a:gd name="T20" fmla="*/ 71 w 121"/>
                <a:gd name="T21" fmla="*/ 189 h 189"/>
                <a:gd name="T22" fmla="*/ 66 w 121"/>
                <a:gd name="T23" fmla="*/ 188 h 189"/>
                <a:gd name="T24" fmla="*/ 17 w 121"/>
                <a:gd name="T25" fmla="*/ 170 h 189"/>
                <a:gd name="T26" fmla="*/ 17 w 121"/>
                <a:gd name="T27" fmla="*/ 170 h 189"/>
                <a:gd name="T28" fmla="*/ 10 w 121"/>
                <a:gd name="T29" fmla="*/ 148 h 189"/>
                <a:gd name="T30" fmla="*/ 14 w 121"/>
                <a:gd name="T31" fmla="*/ 129 h 189"/>
                <a:gd name="T32" fmla="*/ 15 w 121"/>
                <a:gd name="T33" fmla="*/ 107 h 189"/>
                <a:gd name="T34" fmla="*/ 15 w 121"/>
                <a:gd name="T35" fmla="*/ 97 h 189"/>
                <a:gd name="T36" fmla="*/ 6 w 121"/>
                <a:gd name="T37" fmla="*/ 24 h 189"/>
                <a:gd name="T38" fmla="*/ 16 w 121"/>
                <a:gd name="T39" fmla="*/ 4 h 189"/>
                <a:gd name="T40" fmla="*/ 37 w 121"/>
                <a:gd name="T41" fmla="*/ 0 h 189"/>
                <a:gd name="T42" fmla="*/ 40 w 121"/>
                <a:gd name="T43" fmla="*/ 0 h 189"/>
                <a:gd name="T44" fmla="*/ 59 w 121"/>
                <a:gd name="T45" fmla="*/ 3 h 189"/>
                <a:gd name="T46" fmla="*/ 70 w 121"/>
                <a:gd name="T47" fmla="*/ 6 h 189"/>
                <a:gd name="T48" fmla="*/ 74 w 121"/>
                <a:gd name="T49" fmla="*/ 7 h 189"/>
                <a:gd name="T50" fmla="*/ 76 w 121"/>
                <a:gd name="T51" fmla="*/ 8 h 189"/>
                <a:gd name="T52" fmla="*/ 89 w 121"/>
                <a:gd name="T53" fmla="*/ 14 h 189"/>
                <a:gd name="T54" fmla="*/ 98 w 121"/>
                <a:gd name="T55" fmla="*/ 19 h 189"/>
                <a:gd name="T56" fmla="*/ 99 w 121"/>
                <a:gd name="T57" fmla="*/ 20 h 189"/>
                <a:gd name="T58" fmla="*/ 111 w 121"/>
                <a:gd name="T59" fmla="*/ 29 h 189"/>
                <a:gd name="T60" fmla="*/ 119 w 121"/>
                <a:gd name="T61" fmla="*/ 40 h 189"/>
                <a:gd name="T62" fmla="*/ 120 w 121"/>
                <a:gd name="T63" fmla="*/ 44 h 189"/>
                <a:gd name="T64" fmla="*/ 121 w 121"/>
                <a:gd name="T65" fmla="*/ 44 h 189"/>
                <a:gd name="T66" fmla="*/ 118 w 121"/>
                <a:gd name="T67" fmla="*/ 6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 h="189">
                  <a:moveTo>
                    <a:pt x="118" y="63"/>
                  </a:moveTo>
                  <a:cubicBezTo>
                    <a:pt x="115" y="72"/>
                    <a:pt x="113" y="81"/>
                    <a:pt x="110" y="90"/>
                  </a:cubicBezTo>
                  <a:cubicBezTo>
                    <a:pt x="108" y="95"/>
                    <a:pt x="107" y="99"/>
                    <a:pt x="105" y="103"/>
                  </a:cubicBezTo>
                  <a:cubicBezTo>
                    <a:pt x="100" y="119"/>
                    <a:pt x="94" y="134"/>
                    <a:pt x="97" y="151"/>
                  </a:cubicBezTo>
                  <a:cubicBezTo>
                    <a:pt x="98" y="158"/>
                    <a:pt x="102" y="166"/>
                    <a:pt x="101" y="173"/>
                  </a:cubicBezTo>
                  <a:cubicBezTo>
                    <a:pt x="101" y="177"/>
                    <a:pt x="100" y="180"/>
                    <a:pt x="93" y="185"/>
                  </a:cubicBezTo>
                  <a:cubicBezTo>
                    <a:pt x="91" y="186"/>
                    <a:pt x="90" y="187"/>
                    <a:pt x="88" y="187"/>
                  </a:cubicBezTo>
                  <a:cubicBezTo>
                    <a:pt x="87" y="187"/>
                    <a:pt x="87" y="187"/>
                    <a:pt x="87" y="187"/>
                  </a:cubicBezTo>
                  <a:cubicBezTo>
                    <a:pt x="87" y="188"/>
                    <a:pt x="87" y="188"/>
                    <a:pt x="87" y="188"/>
                  </a:cubicBezTo>
                  <a:cubicBezTo>
                    <a:pt x="85" y="188"/>
                    <a:pt x="84" y="188"/>
                    <a:pt x="82" y="189"/>
                  </a:cubicBezTo>
                  <a:cubicBezTo>
                    <a:pt x="78" y="189"/>
                    <a:pt x="75" y="189"/>
                    <a:pt x="71" y="189"/>
                  </a:cubicBezTo>
                  <a:cubicBezTo>
                    <a:pt x="69" y="189"/>
                    <a:pt x="67" y="189"/>
                    <a:pt x="66" y="188"/>
                  </a:cubicBezTo>
                  <a:cubicBezTo>
                    <a:pt x="55" y="186"/>
                    <a:pt x="35" y="181"/>
                    <a:pt x="17" y="170"/>
                  </a:cubicBezTo>
                  <a:cubicBezTo>
                    <a:pt x="17" y="170"/>
                    <a:pt x="17" y="170"/>
                    <a:pt x="17" y="170"/>
                  </a:cubicBezTo>
                  <a:cubicBezTo>
                    <a:pt x="12" y="167"/>
                    <a:pt x="9" y="159"/>
                    <a:pt x="10" y="148"/>
                  </a:cubicBezTo>
                  <a:cubicBezTo>
                    <a:pt x="11" y="143"/>
                    <a:pt x="12" y="135"/>
                    <a:pt x="14" y="129"/>
                  </a:cubicBezTo>
                  <a:cubicBezTo>
                    <a:pt x="15" y="122"/>
                    <a:pt x="15" y="114"/>
                    <a:pt x="15" y="107"/>
                  </a:cubicBezTo>
                  <a:cubicBezTo>
                    <a:pt x="15" y="104"/>
                    <a:pt x="15" y="100"/>
                    <a:pt x="15" y="97"/>
                  </a:cubicBezTo>
                  <a:cubicBezTo>
                    <a:pt x="12" y="76"/>
                    <a:pt x="0" y="35"/>
                    <a:pt x="6" y="24"/>
                  </a:cubicBezTo>
                  <a:cubicBezTo>
                    <a:pt x="9" y="16"/>
                    <a:pt x="16" y="4"/>
                    <a:pt x="16" y="4"/>
                  </a:cubicBezTo>
                  <a:cubicBezTo>
                    <a:pt x="16" y="4"/>
                    <a:pt x="30" y="0"/>
                    <a:pt x="37" y="0"/>
                  </a:cubicBezTo>
                  <a:cubicBezTo>
                    <a:pt x="38" y="0"/>
                    <a:pt x="39" y="0"/>
                    <a:pt x="40" y="0"/>
                  </a:cubicBezTo>
                  <a:cubicBezTo>
                    <a:pt x="46" y="1"/>
                    <a:pt x="52" y="2"/>
                    <a:pt x="59" y="3"/>
                  </a:cubicBezTo>
                  <a:cubicBezTo>
                    <a:pt x="62" y="4"/>
                    <a:pt x="66" y="5"/>
                    <a:pt x="70" y="6"/>
                  </a:cubicBezTo>
                  <a:cubicBezTo>
                    <a:pt x="71" y="7"/>
                    <a:pt x="73" y="7"/>
                    <a:pt x="74" y="7"/>
                  </a:cubicBezTo>
                  <a:cubicBezTo>
                    <a:pt x="75" y="8"/>
                    <a:pt x="75" y="8"/>
                    <a:pt x="76" y="8"/>
                  </a:cubicBezTo>
                  <a:cubicBezTo>
                    <a:pt x="82" y="11"/>
                    <a:pt x="86" y="12"/>
                    <a:pt x="89" y="14"/>
                  </a:cubicBezTo>
                  <a:cubicBezTo>
                    <a:pt x="93" y="16"/>
                    <a:pt x="95" y="18"/>
                    <a:pt x="98" y="19"/>
                  </a:cubicBezTo>
                  <a:cubicBezTo>
                    <a:pt x="99" y="20"/>
                    <a:pt x="99" y="20"/>
                    <a:pt x="99" y="20"/>
                  </a:cubicBezTo>
                  <a:cubicBezTo>
                    <a:pt x="102" y="22"/>
                    <a:pt x="106" y="25"/>
                    <a:pt x="111" y="29"/>
                  </a:cubicBezTo>
                  <a:cubicBezTo>
                    <a:pt x="115" y="32"/>
                    <a:pt x="118" y="36"/>
                    <a:pt x="119" y="40"/>
                  </a:cubicBezTo>
                  <a:cubicBezTo>
                    <a:pt x="120" y="41"/>
                    <a:pt x="120" y="42"/>
                    <a:pt x="120" y="44"/>
                  </a:cubicBezTo>
                  <a:cubicBezTo>
                    <a:pt x="121" y="44"/>
                    <a:pt x="121" y="44"/>
                    <a:pt x="121" y="44"/>
                  </a:cubicBezTo>
                  <a:cubicBezTo>
                    <a:pt x="121" y="50"/>
                    <a:pt x="119" y="57"/>
                    <a:pt x="118" y="63"/>
                  </a:cubicBez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1" name="íṧḷiḓè"/>
            <p:cNvSpPr/>
            <p:nvPr/>
          </p:nvSpPr>
          <p:spPr bwMode="auto">
            <a:xfrm>
              <a:off x="7173119" y="3768725"/>
              <a:ext cx="173038" cy="142875"/>
            </a:xfrm>
            <a:custGeom>
              <a:avLst/>
              <a:gdLst>
                <a:gd name="T0" fmla="*/ 46 w 46"/>
                <a:gd name="T1" fmla="*/ 37 h 38"/>
                <a:gd name="T2" fmla="*/ 40 w 46"/>
                <a:gd name="T3" fmla="*/ 38 h 38"/>
                <a:gd name="T4" fmla="*/ 0 w 46"/>
                <a:gd name="T5" fmla="*/ 5 h 38"/>
                <a:gd name="T6" fmla="*/ 0 w 46"/>
                <a:gd name="T7" fmla="*/ 0 h 38"/>
                <a:gd name="T8" fmla="*/ 2 w 46"/>
                <a:gd name="T9" fmla="*/ 1 h 38"/>
                <a:gd name="T10" fmla="*/ 15 w 46"/>
                <a:gd name="T11" fmla="*/ 7 h 38"/>
                <a:gd name="T12" fmla="*/ 24 w 46"/>
                <a:gd name="T13" fmla="*/ 12 h 38"/>
                <a:gd name="T14" fmla="*/ 25 w 46"/>
                <a:gd name="T15" fmla="*/ 13 h 38"/>
                <a:gd name="T16" fmla="*/ 37 w 46"/>
                <a:gd name="T17" fmla="*/ 22 h 38"/>
                <a:gd name="T18" fmla="*/ 45 w 46"/>
                <a:gd name="T19" fmla="*/ 33 h 38"/>
                <a:gd name="T20" fmla="*/ 46 w 46"/>
                <a:gd name="T2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8">
                  <a:moveTo>
                    <a:pt x="46" y="37"/>
                  </a:moveTo>
                  <a:cubicBezTo>
                    <a:pt x="40" y="38"/>
                    <a:pt x="40" y="38"/>
                    <a:pt x="40" y="38"/>
                  </a:cubicBezTo>
                  <a:cubicBezTo>
                    <a:pt x="38" y="25"/>
                    <a:pt x="0" y="5"/>
                    <a:pt x="0" y="5"/>
                  </a:cubicBezTo>
                  <a:cubicBezTo>
                    <a:pt x="0" y="0"/>
                    <a:pt x="0" y="0"/>
                    <a:pt x="0" y="0"/>
                  </a:cubicBezTo>
                  <a:cubicBezTo>
                    <a:pt x="1" y="1"/>
                    <a:pt x="1" y="1"/>
                    <a:pt x="2" y="1"/>
                  </a:cubicBezTo>
                  <a:cubicBezTo>
                    <a:pt x="8" y="4"/>
                    <a:pt x="12" y="5"/>
                    <a:pt x="15" y="7"/>
                  </a:cubicBezTo>
                  <a:cubicBezTo>
                    <a:pt x="19" y="9"/>
                    <a:pt x="21" y="11"/>
                    <a:pt x="24" y="12"/>
                  </a:cubicBezTo>
                  <a:cubicBezTo>
                    <a:pt x="25" y="13"/>
                    <a:pt x="25" y="13"/>
                    <a:pt x="25" y="13"/>
                  </a:cubicBezTo>
                  <a:cubicBezTo>
                    <a:pt x="28" y="15"/>
                    <a:pt x="32" y="18"/>
                    <a:pt x="37" y="22"/>
                  </a:cubicBezTo>
                  <a:cubicBezTo>
                    <a:pt x="41" y="25"/>
                    <a:pt x="44" y="29"/>
                    <a:pt x="45" y="33"/>
                  </a:cubicBezTo>
                  <a:cubicBezTo>
                    <a:pt x="46" y="34"/>
                    <a:pt x="46" y="35"/>
                    <a:pt x="46" y="37"/>
                  </a:cubicBezTo>
                  <a:close/>
                </a:path>
              </a:pathLst>
            </a:custGeom>
            <a:solidFill>
              <a:srgbClr val="266F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2" name="işlîďê"/>
            <p:cNvSpPr/>
            <p:nvPr/>
          </p:nvSpPr>
          <p:spPr bwMode="auto">
            <a:xfrm>
              <a:off x="7052469" y="3689350"/>
              <a:ext cx="117475" cy="109538"/>
            </a:xfrm>
            <a:custGeom>
              <a:avLst/>
              <a:gdLst>
                <a:gd name="T0" fmla="*/ 31 w 31"/>
                <a:gd name="T1" fmla="*/ 0 h 29"/>
                <a:gd name="T2" fmla="*/ 31 w 31"/>
                <a:gd name="T3" fmla="*/ 17 h 29"/>
                <a:gd name="T4" fmla="*/ 6 w 31"/>
                <a:gd name="T5" fmla="*/ 27 h 29"/>
                <a:gd name="T6" fmla="*/ 1 w 31"/>
                <a:gd name="T7" fmla="*/ 15 h 29"/>
                <a:gd name="T8" fmla="*/ 9 w 31"/>
                <a:gd name="T9" fmla="*/ 13 h 29"/>
                <a:gd name="T10" fmla="*/ 31 w 31"/>
                <a:gd name="T11" fmla="*/ 0 h 29"/>
              </a:gdLst>
              <a:ahLst/>
              <a:cxnLst>
                <a:cxn ang="0">
                  <a:pos x="T0" y="T1"/>
                </a:cxn>
                <a:cxn ang="0">
                  <a:pos x="T2" y="T3"/>
                </a:cxn>
                <a:cxn ang="0">
                  <a:pos x="T4" y="T5"/>
                </a:cxn>
                <a:cxn ang="0">
                  <a:pos x="T6" y="T7"/>
                </a:cxn>
                <a:cxn ang="0">
                  <a:pos x="T8" y="T9"/>
                </a:cxn>
                <a:cxn ang="0">
                  <a:pos x="T10" y="T11"/>
                </a:cxn>
              </a:cxnLst>
              <a:rect l="0" t="0" r="r" b="b"/>
              <a:pathLst>
                <a:path w="31" h="29">
                  <a:moveTo>
                    <a:pt x="31" y="0"/>
                  </a:moveTo>
                  <a:cubicBezTo>
                    <a:pt x="31" y="17"/>
                    <a:pt x="31" y="17"/>
                    <a:pt x="31" y="17"/>
                  </a:cubicBezTo>
                  <a:cubicBezTo>
                    <a:pt x="31" y="17"/>
                    <a:pt x="15" y="29"/>
                    <a:pt x="6" y="27"/>
                  </a:cubicBezTo>
                  <a:cubicBezTo>
                    <a:pt x="2" y="27"/>
                    <a:pt x="0" y="22"/>
                    <a:pt x="1" y="15"/>
                  </a:cubicBezTo>
                  <a:cubicBezTo>
                    <a:pt x="9" y="13"/>
                    <a:pt x="9" y="13"/>
                    <a:pt x="9" y="13"/>
                  </a:cubicBezTo>
                  <a:lnTo>
                    <a:pt x="31" y="0"/>
                  </a:lnTo>
                  <a:close/>
                </a:path>
              </a:pathLst>
            </a:custGeom>
            <a:solidFill>
              <a:srgbClr val="F2BA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3" name="iṣliḓé"/>
            <p:cNvSpPr/>
            <p:nvPr/>
          </p:nvSpPr>
          <p:spPr bwMode="auto">
            <a:xfrm>
              <a:off x="7030244" y="3727450"/>
              <a:ext cx="49213" cy="104775"/>
            </a:xfrm>
            <a:custGeom>
              <a:avLst/>
              <a:gdLst>
                <a:gd name="T0" fmla="*/ 10 w 13"/>
                <a:gd name="T1" fmla="*/ 16 h 28"/>
                <a:gd name="T2" fmla="*/ 0 w 13"/>
                <a:gd name="T3" fmla="*/ 28 h 28"/>
                <a:gd name="T4" fmla="*/ 6 w 13"/>
                <a:gd name="T5" fmla="*/ 7 h 28"/>
                <a:gd name="T6" fmla="*/ 13 w 13"/>
                <a:gd name="T7" fmla="*/ 6 h 28"/>
                <a:gd name="T8" fmla="*/ 10 w 13"/>
                <a:gd name="T9" fmla="*/ 16 h 28"/>
              </a:gdLst>
              <a:ahLst/>
              <a:cxnLst>
                <a:cxn ang="0">
                  <a:pos x="T0" y="T1"/>
                </a:cxn>
                <a:cxn ang="0">
                  <a:pos x="T2" y="T3"/>
                </a:cxn>
                <a:cxn ang="0">
                  <a:pos x="T4" y="T5"/>
                </a:cxn>
                <a:cxn ang="0">
                  <a:pos x="T6" y="T7"/>
                </a:cxn>
                <a:cxn ang="0">
                  <a:pos x="T8" y="T9"/>
                </a:cxn>
              </a:cxnLst>
              <a:rect l="0" t="0" r="r" b="b"/>
              <a:pathLst>
                <a:path w="13" h="28">
                  <a:moveTo>
                    <a:pt x="10" y="16"/>
                  </a:moveTo>
                  <a:cubicBezTo>
                    <a:pt x="0" y="28"/>
                    <a:pt x="0" y="28"/>
                    <a:pt x="0" y="28"/>
                  </a:cubicBezTo>
                  <a:cubicBezTo>
                    <a:pt x="0" y="28"/>
                    <a:pt x="0" y="14"/>
                    <a:pt x="6" y="7"/>
                  </a:cubicBezTo>
                  <a:cubicBezTo>
                    <a:pt x="12" y="0"/>
                    <a:pt x="13" y="6"/>
                    <a:pt x="13" y="6"/>
                  </a:cubicBezTo>
                  <a:cubicBezTo>
                    <a:pt x="13" y="6"/>
                    <a:pt x="7" y="13"/>
                    <a:pt x="10"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 name="ïsļîḑe"/>
            <p:cNvSpPr/>
            <p:nvPr/>
          </p:nvSpPr>
          <p:spPr bwMode="auto">
            <a:xfrm>
              <a:off x="6992144" y="3508375"/>
              <a:ext cx="196850" cy="274638"/>
            </a:xfrm>
            <a:custGeom>
              <a:avLst/>
              <a:gdLst>
                <a:gd name="T0" fmla="*/ 1 w 52"/>
                <a:gd name="T1" fmla="*/ 27 h 73"/>
                <a:gd name="T2" fmla="*/ 2 w 52"/>
                <a:gd name="T3" fmla="*/ 53 h 73"/>
                <a:gd name="T4" fmla="*/ 11 w 52"/>
                <a:gd name="T5" fmla="*/ 71 h 73"/>
                <a:gd name="T6" fmla="*/ 29 w 52"/>
                <a:gd name="T7" fmla="*/ 68 h 73"/>
                <a:gd name="T8" fmla="*/ 43 w 52"/>
                <a:gd name="T9" fmla="*/ 53 h 73"/>
                <a:gd name="T10" fmla="*/ 47 w 52"/>
                <a:gd name="T11" fmla="*/ 51 h 73"/>
                <a:gd name="T12" fmla="*/ 52 w 52"/>
                <a:gd name="T13" fmla="*/ 35 h 73"/>
                <a:gd name="T14" fmla="*/ 45 w 52"/>
                <a:gd name="T15" fmla="*/ 9 h 73"/>
                <a:gd name="T16" fmla="*/ 14 w 52"/>
                <a:gd name="T17" fmla="*/ 7 h 73"/>
                <a:gd name="T18" fmla="*/ 1 w 52"/>
                <a:gd name="T19"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73">
                  <a:moveTo>
                    <a:pt x="1" y="27"/>
                  </a:moveTo>
                  <a:cubicBezTo>
                    <a:pt x="1" y="27"/>
                    <a:pt x="0" y="40"/>
                    <a:pt x="2" y="53"/>
                  </a:cubicBezTo>
                  <a:cubicBezTo>
                    <a:pt x="5" y="66"/>
                    <a:pt x="6" y="68"/>
                    <a:pt x="11" y="71"/>
                  </a:cubicBezTo>
                  <a:cubicBezTo>
                    <a:pt x="16" y="73"/>
                    <a:pt x="21" y="73"/>
                    <a:pt x="29" y="68"/>
                  </a:cubicBezTo>
                  <a:cubicBezTo>
                    <a:pt x="38" y="62"/>
                    <a:pt x="43" y="53"/>
                    <a:pt x="43" y="53"/>
                  </a:cubicBezTo>
                  <a:cubicBezTo>
                    <a:pt x="43" y="53"/>
                    <a:pt x="44" y="54"/>
                    <a:pt x="47" y="51"/>
                  </a:cubicBezTo>
                  <a:cubicBezTo>
                    <a:pt x="52" y="45"/>
                    <a:pt x="52" y="42"/>
                    <a:pt x="52" y="35"/>
                  </a:cubicBezTo>
                  <a:cubicBezTo>
                    <a:pt x="52" y="28"/>
                    <a:pt x="51" y="19"/>
                    <a:pt x="45" y="9"/>
                  </a:cubicBezTo>
                  <a:cubicBezTo>
                    <a:pt x="39" y="0"/>
                    <a:pt x="22" y="3"/>
                    <a:pt x="14" y="7"/>
                  </a:cubicBezTo>
                  <a:cubicBezTo>
                    <a:pt x="6" y="11"/>
                    <a:pt x="2" y="18"/>
                    <a:pt x="1" y="27"/>
                  </a:cubicBezTo>
                  <a:close/>
                </a:path>
              </a:pathLst>
            </a:custGeom>
            <a:solidFill>
              <a:srgbClr val="FFD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5" name="ïsļïḓé"/>
            <p:cNvSpPr/>
            <p:nvPr/>
          </p:nvSpPr>
          <p:spPr bwMode="auto">
            <a:xfrm>
              <a:off x="6961982" y="3489325"/>
              <a:ext cx="244475" cy="238125"/>
            </a:xfrm>
            <a:custGeom>
              <a:avLst/>
              <a:gdLst>
                <a:gd name="T0" fmla="*/ 2 w 65"/>
                <a:gd name="T1" fmla="*/ 32 h 63"/>
                <a:gd name="T2" fmla="*/ 32 w 65"/>
                <a:gd name="T3" fmla="*/ 37 h 63"/>
                <a:gd name="T4" fmla="*/ 41 w 65"/>
                <a:gd name="T5" fmla="*/ 46 h 63"/>
                <a:gd name="T6" fmla="*/ 44 w 65"/>
                <a:gd name="T7" fmla="*/ 54 h 63"/>
                <a:gd name="T8" fmla="*/ 46 w 65"/>
                <a:gd name="T9" fmla="*/ 54 h 63"/>
                <a:gd name="T10" fmla="*/ 47 w 65"/>
                <a:gd name="T11" fmla="*/ 44 h 63"/>
                <a:gd name="T12" fmla="*/ 57 w 65"/>
                <a:gd name="T13" fmla="*/ 43 h 63"/>
                <a:gd name="T14" fmla="*/ 55 w 65"/>
                <a:gd name="T15" fmla="*/ 56 h 63"/>
                <a:gd name="T16" fmla="*/ 55 w 65"/>
                <a:gd name="T17" fmla="*/ 63 h 63"/>
                <a:gd name="T18" fmla="*/ 61 w 65"/>
                <a:gd name="T19" fmla="*/ 53 h 63"/>
                <a:gd name="T20" fmla="*/ 61 w 65"/>
                <a:gd name="T21" fmla="*/ 18 h 63"/>
                <a:gd name="T22" fmla="*/ 59 w 65"/>
                <a:gd name="T23" fmla="*/ 13 h 63"/>
                <a:gd name="T24" fmla="*/ 26 w 65"/>
                <a:gd name="T25" fmla="*/ 2 h 63"/>
                <a:gd name="T26" fmla="*/ 1 w 65"/>
                <a:gd name="T27" fmla="*/ 22 h 63"/>
                <a:gd name="T28" fmla="*/ 2 w 65"/>
                <a:gd name="T29"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2" y="32"/>
                  </a:moveTo>
                  <a:cubicBezTo>
                    <a:pt x="11" y="48"/>
                    <a:pt x="32" y="37"/>
                    <a:pt x="32" y="37"/>
                  </a:cubicBezTo>
                  <a:cubicBezTo>
                    <a:pt x="34" y="44"/>
                    <a:pt x="39" y="45"/>
                    <a:pt x="41" y="46"/>
                  </a:cubicBezTo>
                  <a:cubicBezTo>
                    <a:pt x="43" y="47"/>
                    <a:pt x="44" y="54"/>
                    <a:pt x="44" y="54"/>
                  </a:cubicBezTo>
                  <a:cubicBezTo>
                    <a:pt x="46" y="54"/>
                    <a:pt x="46" y="54"/>
                    <a:pt x="46" y="54"/>
                  </a:cubicBezTo>
                  <a:cubicBezTo>
                    <a:pt x="46" y="54"/>
                    <a:pt x="46" y="47"/>
                    <a:pt x="47" y="44"/>
                  </a:cubicBezTo>
                  <a:cubicBezTo>
                    <a:pt x="48" y="41"/>
                    <a:pt x="54" y="38"/>
                    <a:pt x="57" y="43"/>
                  </a:cubicBezTo>
                  <a:cubicBezTo>
                    <a:pt x="60" y="47"/>
                    <a:pt x="57" y="52"/>
                    <a:pt x="55" y="56"/>
                  </a:cubicBezTo>
                  <a:cubicBezTo>
                    <a:pt x="54" y="61"/>
                    <a:pt x="55" y="63"/>
                    <a:pt x="55" y="63"/>
                  </a:cubicBezTo>
                  <a:cubicBezTo>
                    <a:pt x="55" y="63"/>
                    <a:pt x="59" y="60"/>
                    <a:pt x="61" y="53"/>
                  </a:cubicBezTo>
                  <a:cubicBezTo>
                    <a:pt x="63" y="47"/>
                    <a:pt x="65" y="33"/>
                    <a:pt x="61" y="18"/>
                  </a:cubicBezTo>
                  <a:cubicBezTo>
                    <a:pt x="60" y="16"/>
                    <a:pt x="60" y="15"/>
                    <a:pt x="59" y="13"/>
                  </a:cubicBezTo>
                  <a:cubicBezTo>
                    <a:pt x="52" y="2"/>
                    <a:pt x="33" y="0"/>
                    <a:pt x="26" y="2"/>
                  </a:cubicBezTo>
                  <a:cubicBezTo>
                    <a:pt x="20" y="5"/>
                    <a:pt x="4" y="12"/>
                    <a:pt x="1" y="22"/>
                  </a:cubicBezTo>
                  <a:cubicBezTo>
                    <a:pt x="0" y="25"/>
                    <a:pt x="0" y="29"/>
                    <a:pt x="2" y="32"/>
                  </a:cubicBezTo>
                  <a:close/>
                </a:path>
              </a:pathLst>
            </a:custGeom>
            <a:solidFill>
              <a:srgbClr val="2A30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6" name="íSľíḋé"/>
            <p:cNvSpPr/>
            <p:nvPr/>
          </p:nvSpPr>
          <p:spPr bwMode="auto">
            <a:xfrm>
              <a:off x="6965157" y="4772025"/>
              <a:ext cx="4763" cy="793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1" y="1"/>
                    <a:pt x="1" y="2"/>
                  </a:cubicBezTo>
                  <a:cubicBezTo>
                    <a:pt x="1" y="1"/>
                    <a:pt x="0" y="0"/>
                    <a:pt x="0" y="0"/>
                  </a:cubicBez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7" name="iṧḻïḓè"/>
            <p:cNvSpPr/>
            <p:nvPr/>
          </p:nvSpPr>
          <p:spPr bwMode="auto">
            <a:xfrm>
              <a:off x="7074694" y="3746500"/>
              <a:ext cx="106363" cy="104775"/>
            </a:xfrm>
            <a:custGeom>
              <a:avLst/>
              <a:gdLst>
                <a:gd name="T0" fmla="*/ 25 w 28"/>
                <a:gd name="T1" fmla="*/ 0 h 28"/>
                <a:gd name="T2" fmla="*/ 27 w 28"/>
                <a:gd name="T3" fmla="*/ 4 h 28"/>
                <a:gd name="T4" fmla="*/ 28 w 28"/>
                <a:gd name="T5" fmla="*/ 7 h 28"/>
                <a:gd name="T6" fmla="*/ 3 w 28"/>
                <a:gd name="T7" fmla="*/ 28 h 28"/>
                <a:gd name="T8" fmla="*/ 0 w 28"/>
                <a:gd name="T9" fmla="*/ 12 h 28"/>
                <a:gd name="T10" fmla="*/ 25 w 28"/>
                <a:gd name="T11" fmla="*/ 0 h 28"/>
              </a:gdLst>
              <a:ahLst/>
              <a:cxnLst>
                <a:cxn ang="0">
                  <a:pos x="T0" y="T1"/>
                </a:cxn>
                <a:cxn ang="0">
                  <a:pos x="T2" y="T3"/>
                </a:cxn>
                <a:cxn ang="0">
                  <a:pos x="T4" y="T5"/>
                </a:cxn>
                <a:cxn ang="0">
                  <a:pos x="T6" y="T7"/>
                </a:cxn>
                <a:cxn ang="0">
                  <a:pos x="T8" y="T9"/>
                </a:cxn>
                <a:cxn ang="0">
                  <a:pos x="T10" y="T11"/>
                </a:cxn>
              </a:cxnLst>
              <a:rect l="0" t="0" r="r" b="b"/>
              <a:pathLst>
                <a:path w="28" h="28">
                  <a:moveTo>
                    <a:pt x="25" y="0"/>
                  </a:moveTo>
                  <a:cubicBezTo>
                    <a:pt x="25" y="0"/>
                    <a:pt x="26" y="2"/>
                    <a:pt x="27" y="4"/>
                  </a:cubicBezTo>
                  <a:cubicBezTo>
                    <a:pt x="28" y="5"/>
                    <a:pt x="28" y="7"/>
                    <a:pt x="28" y="7"/>
                  </a:cubicBezTo>
                  <a:cubicBezTo>
                    <a:pt x="28" y="7"/>
                    <a:pt x="21" y="22"/>
                    <a:pt x="3" y="28"/>
                  </a:cubicBezTo>
                  <a:cubicBezTo>
                    <a:pt x="0" y="12"/>
                    <a:pt x="0" y="12"/>
                    <a:pt x="0" y="12"/>
                  </a:cubicBezTo>
                  <a:cubicBezTo>
                    <a:pt x="0" y="12"/>
                    <a:pt x="17" y="1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8" name="îŝľiḑé"/>
            <p:cNvSpPr/>
            <p:nvPr/>
          </p:nvSpPr>
          <p:spPr bwMode="auto">
            <a:xfrm>
              <a:off x="6961982" y="3538538"/>
              <a:ext cx="244475" cy="188913"/>
            </a:xfrm>
            <a:custGeom>
              <a:avLst/>
              <a:gdLst>
                <a:gd name="T0" fmla="*/ 2 w 65"/>
                <a:gd name="T1" fmla="*/ 19 h 50"/>
                <a:gd name="T2" fmla="*/ 32 w 65"/>
                <a:gd name="T3" fmla="*/ 24 h 50"/>
                <a:gd name="T4" fmla="*/ 41 w 65"/>
                <a:gd name="T5" fmla="*/ 33 h 50"/>
                <a:gd name="T6" fmla="*/ 44 w 65"/>
                <a:gd name="T7" fmla="*/ 41 h 50"/>
                <a:gd name="T8" fmla="*/ 46 w 65"/>
                <a:gd name="T9" fmla="*/ 41 h 50"/>
                <a:gd name="T10" fmla="*/ 47 w 65"/>
                <a:gd name="T11" fmla="*/ 31 h 50"/>
                <a:gd name="T12" fmla="*/ 57 w 65"/>
                <a:gd name="T13" fmla="*/ 30 h 50"/>
                <a:gd name="T14" fmla="*/ 55 w 65"/>
                <a:gd name="T15" fmla="*/ 43 h 50"/>
                <a:gd name="T16" fmla="*/ 55 w 65"/>
                <a:gd name="T17" fmla="*/ 50 h 50"/>
                <a:gd name="T18" fmla="*/ 61 w 65"/>
                <a:gd name="T19" fmla="*/ 40 h 50"/>
                <a:gd name="T20" fmla="*/ 61 w 65"/>
                <a:gd name="T21" fmla="*/ 5 h 50"/>
                <a:gd name="T22" fmla="*/ 59 w 65"/>
                <a:gd name="T23" fmla="*/ 0 h 50"/>
                <a:gd name="T24" fmla="*/ 34 w 65"/>
                <a:gd name="T25" fmla="*/ 17 h 50"/>
                <a:gd name="T26" fmla="*/ 5 w 65"/>
                <a:gd name="T27" fmla="*/ 19 h 50"/>
                <a:gd name="T28" fmla="*/ 1 w 65"/>
                <a:gd name="T29" fmla="*/ 9 h 50"/>
                <a:gd name="T30" fmla="*/ 2 w 65"/>
                <a:gd name="T31"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50">
                  <a:moveTo>
                    <a:pt x="2" y="19"/>
                  </a:moveTo>
                  <a:cubicBezTo>
                    <a:pt x="11" y="35"/>
                    <a:pt x="32" y="24"/>
                    <a:pt x="32" y="24"/>
                  </a:cubicBezTo>
                  <a:cubicBezTo>
                    <a:pt x="34" y="31"/>
                    <a:pt x="39" y="32"/>
                    <a:pt x="41" y="33"/>
                  </a:cubicBezTo>
                  <a:cubicBezTo>
                    <a:pt x="43" y="34"/>
                    <a:pt x="44" y="41"/>
                    <a:pt x="44" y="41"/>
                  </a:cubicBezTo>
                  <a:cubicBezTo>
                    <a:pt x="46" y="41"/>
                    <a:pt x="46" y="41"/>
                    <a:pt x="46" y="41"/>
                  </a:cubicBezTo>
                  <a:cubicBezTo>
                    <a:pt x="46" y="41"/>
                    <a:pt x="46" y="34"/>
                    <a:pt x="47" y="31"/>
                  </a:cubicBezTo>
                  <a:cubicBezTo>
                    <a:pt x="48" y="28"/>
                    <a:pt x="54" y="25"/>
                    <a:pt x="57" y="30"/>
                  </a:cubicBezTo>
                  <a:cubicBezTo>
                    <a:pt x="60" y="34"/>
                    <a:pt x="57" y="39"/>
                    <a:pt x="55" y="43"/>
                  </a:cubicBezTo>
                  <a:cubicBezTo>
                    <a:pt x="54" y="48"/>
                    <a:pt x="55" y="50"/>
                    <a:pt x="55" y="50"/>
                  </a:cubicBezTo>
                  <a:cubicBezTo>
                    <a:pt x="55" y="50"/>
                    <a:pt x="59" y="47"/>
                    <a:pt x="61" y="40"/>
                  </a:cubicBezTo>
                  <a:cubicBezTo>
                    <a:pt x="63" y="34"/>
                    <a:pt x="65" y="20"/>
                    <a:pt x="61" y="5"/>
                  </a:cubicBezTo>
                  <a:cubicBezTo>
                    <a:pt x="60" y="3"/>
                    <a:pt x="60" y="2"/>
                    <a:pt x="59" y="0"/>
                  </a:cubicBezTo>
                  <a:cubicBezTo>
                    <a:pt x="55" y="4"/>
                    <a:pt x="45" y="12"/>
                    <a:pt x="34" y="17"/>
                  </a:cubicBezTo>
                  <a:cubicBezTo>
                    <a:pt x="20" y="22"/>
                    <a:pt x="9" y="21"/>
                    <a:pt x="5" y="19"/>
                  </a:cubicBezTo>
                  <a:cubicBezTo>
                    <a:pt x="0" y="15"/>
                    <a:pt x="1" y="9"/>
                    <a:pt x="1" y="9"/>
                  </a:cubicBezTo>
                  <a:cubicBezTo>
                    <a:pt x="0" y="12"/>
                    <a:pt x="0" y="16"/>
                    <a:pt x="2" y="19"/>
                  </a:cubicBezTo>
                  <a:close/>
                </a:path>
              </a:pathLst>
            </a:custGeom>
            <a:solidFill>
              <a:srgbClr val="1C2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9" name="íṧḻïḍe"/>
            <p:cNvSpPr/>
            <p:nvPr/>
          </p:nvSpPr>
          <p:spPr bwMode="auto">
            <a:xfrm>
              <a:off x="7214394" y="4492625"/>
              <a:ext cx="95250" cy="211138"/>
            </a:xfrm>
            <a:custGeom>
              <a:avLst/>
              <a:gdLst>
                <a:gd name="T0" fmla="*/ 9 w 25"/>
                <a:gd name="T1" fmla="*/ 0 h 56"/>
                <a:gd name="T2" fmla="*/ 8 w 25"/>
                <a:gd name="T3" fmla="*/ 10 h 56"/>
                <a:gd name="T4" fmla="*/ 7 w 25"/>
                <a:gd name="T5" fmla="*/ 13 h 56"/>
                <a:gd name="T6" fmla="*/ 1 w 25"/>
                <a:gd name="T7" fmla="*/ 27 h 56"/>
                <a:gd name="T8" fmla="*/ 3 w 25"/>
                <a:gd name="T9" fmla="*/ 40 h 56"/>
                <a:gd name="T10" fmla="*/ 3 w 25"/>
                <a:gd name="T11" fmla="*/ 40 h 56"/>
                <a:gd name="T12" fmla="*/ 4 w 25"/>
                <a:gd name="T13" fmla="*/ 40 h 56"/>
                <a:gd name="T14" fmla="*/ 7 w 25"/>
                <a:gd name="T15" fmla="*/ 35 h 56"/>
                <a:gd name="T16" fmla="*/ 7 w 25"/>
                <a:gd name="T17" fmla="*/ 30 h 56"/>
                <a:gd name="T18" fmla="*/ 11 w 25"/>
                <a:gd name="T19" fmla="*/ 43 h 56"/>
                <a:gd name="T20" fmla="*/ 12 w 25"/>
                <a:gd name="T21" fmla="*/ 56 h 56"/>
                <a:gd name="T22" fmla="*/ 21 w 25"/>
                <a:gd name="T23" fmla="*/ 50 h 56"/>
                <a:gd name="T24" fmla="*/ 25 w 25"/>
                <a:gd name="T25" fmla="*/ 40 h 56"/>
                <a:gd name="T26" fmla="*/ 23 w 25"/>
                <a:gd name="T27" fmla="*/ 28 h 56"/>
                <a:gd name="T28" fmla="*/ 22 w 25"/>
                <a:gd name="T29" fmla="*/ 18 h 56"/>
                <a:gd name="T30" fmla="*/ 23 w 25"/>
                <a:gd name="T31" fmla="*/ 6 h 56"/>
                <a:gd name="T32" fmla="*/ 9 w 25"/>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6">
                  <a:moveTo>
                    <a:pt x="9" y="0"/>
                  </a:moveTo>
                  <a:cubicBezTo>
                    <a:pt x="9" y="0"/>
                    <a:pt x="9" y="8"/>
                    <a:pt x="8" y="10"/>
                  </a:cubicBezTo>
                  <a:cubicBezTo>
                    <a:pt x="8" y="11"/>
                    <a:pt x="7" y="12"/>
                    <a:pt x="7" y="13"/>
                  </a:cubicBezTo>
                  <a:cubicBezTo>
                    <a:pt x="6" y="15"/>
                    <a:pt x="1" y="22"/>
                    <a:pt x="1" y="27"/>
                  </a:cubicBezTo>
                  <a:cubicBezTo>
                    <a:pt x="0" y="30"/>
                    <a:pt x="2" y="38"/>
                    <a:pt x="3" y="40"/>
                  </a:cubicBezTo>
                  <a:cubicBezTo>
                    <a:pt x="3" y="40"/>
                    <a:pt x="3" y="40"/>
                    <a:pt x="3" y="40"/>
                  </a:cubicBezTo>
                  <a:cubicBezTo>
                    <a:pt x="4" y="40"/>
                    <a:pt x="4" y="40"/>
                    <a:pt x="4" y="40"/>
                  </a:cubicBezTo>
                  <a:cubicBezTo>
                    <a:pt x="7" y="40"/>
                    <a:pt x="7" y="37"/>
                    <a:pt x="7" y="35"/>
                  </a:cubicBezTo>
                  <a:cubicBezTo>
                    <a:pt x="6" y="33"/>
                    <a:pt x="6" y="30"/>
                    <a:pt x="7" y="30"/>
                  </a:cubicBezTo>
                  <a:cubicBezTo>
                    <a:pt x="10" y="32"/>
                    <a:pt x="11" y="40"/>
                    <a:pt x="11" y="43"/>
                  </a:cubicBezTo>
                  <a:cubicBezTo>
                    <a:pt x="12" y="47"/>
                    <a:pt x="10" y="56"/>
                    <a:pt x="12" y="56"/>
                  </a:cubicBezTo>
                  <a:cubicBezTo>
                    <a:pt x="12" y="56"/>
                    <a:pt x="19" y="53"/>
                    <a:pt x="21" y="50"/>
                  </a:cubicBezTo>
                  <a:cubicBezTo>
                    <a:pt x="23" y="47"/>
                    <a:pt x="24" y="44"/>
                    <a:pt x="25" y="40"/>
                  </a:cubicBezTo>
                  <a:cubicBezTo>
                    <a:pt x="25" y="36"/>
                    <a:pt x="24" y="32"/>
                    <a:pt x="23" y="28"/>
                  </a:cubicBezTo>
                  <a:cubicBezTo>
                    <a:pt x="23" y="25"/>
                    <a:pt x="22" y="22"/>
                    <a:pt x="22" y="18"/>
                  </a:cubicBezTo>
                  <a:cubicBezTo>
                    <a:pt x="22" y="16"/>
                    <a:pt x="23" y="6"/>
                    <a:pt x="23" y="6"/>
                  </a:cubicBezTo>
                  <a:lnTo>
                    <a:pt x="9" y="0"/>
                  </a:lnTo>
                  <a:close/>
                </a:path>
              </a:pathLst>
            </a:custGeom>
            <a:solidFill>
              <a:srgbClr val="FFD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0" name="íṣlîḋé"/>
            <p:cNvSpPr/>
            <p:nvPr/>
          </p:nvSpPr>
          <p:spPr bwMode="auto">
            <a:xfrm>
              <a:off x="7211219" y="3971925"/>
              <a:ext cx="79375" cy="476250"/>
            </a:xfrm>
            <a:custGeom>
              <a:avLst/>
              <a:gdLst>
                <a:gd name="T0" fmla="*/ 13 w 21"/>
                <a:gd name="T1" fmla="*/ 90 h 126"/>
                <a:gd name="T2" fmla="*/ 17 w 21"/>
                <a:gd name="T3" fmla="*/ 112 h 126"/>
                <a:gd name="T4" fmla="*/ 9 w 21"/>
                <a:gd name="T5" fmla="*/ 124 h 126"/>
                <a:gd name="T6" fmla="*/ 4 w 21"/>
                <a:gd name="T7" fmla="*/ 126 h 126"/>
                <a:gd name="T8" fmla="*/ 3 w 21"/>
                <a:gd name="T9" fmla="*/ 126 h 126"/>
                <a:gd name="T10" fmla="*/ 5 w 21"/>
                <a:gd name="T11" fmla="*/ 61 h 126"/>
                <a:gd name="T12" fmla="*/ 2 w 21"/>
                <a:gd name="T13" fmla="*/ 0 h 126"/>
                <a:gd name="T14" fmla="*/ 19 w 21"/>
                <a:gd name="T15" fmla="*/ 23 h 126"/>
                <a:gd name="T16" fmla="*/ 21 w 21"/>
                <a:gd name="T17" fmla="*/ 42 h 126"/>
                <a:gd name="T18" fmla="*/ 13 w 21"/>
                <a:gd name="T19" fmla="*/ 9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26">
                  <a:moveTo>
                    <a:pt x="13" y="90"/>
                  </a:moveTo>
                  <a:cubicBezTo>
                    <a:pt x="14" y="97"/>
                    <a:pt x="18" y="105"/>
                    <a:pt x="17" y="112"/>
                  </a:cubicBezTo>
                  <a:cubicBezTo>
                    <a:pt x="17" y="116"/>
                    <a:pt x="16" y="119"/>
                    <a:pt x="9" y="124"/>
                  </a:cubicBezTo>
                  <a:cubicBezTo>
                    <a:pt x="7" y="125"/>
                    <a:pt x="6" y="126"/>
                    <a:pt x="4" y="126"/>
                  </a:cubicBezTo>
                  <a:cubicBezTo>
                    <a:pt x="3" y="126"/>
                    <a:pt x="3" y="126"/>
                    <a:pt x="3" y="126"/>
                  </a:cubicBezTo>
                  <a:cubicBezTo>
                    <a:pt x="2" y="101"/>
                    <a:pt x="5" y="61"/>
                    <a:pt x="5" y="61"/>
                  </a:cubicBezTo>
                  <a:cubicBezTo>
                    <a:pt x="0" y="42"/>
                    <a:pt x="2" y="0"/>
                    <a:pt x="2" y="0"/>
                  </a:cubicBezTo>
                  <a:cubicBezTo>
                    <a:pt x="2" y="0"/>
                    <a:pt x="19" y="21"/>
                    <a:pt x="19" y="23"/>
                  </a:cubicBezTo>
                  <a:cubicBezTo>
                    <a:pt x="19" y="24"/>
                    <a:pt x="20" y="34"/>
                    <a:pt x="21" y="42"/>
                  </a:cubicBezTo>
                  <a:cubicBezTo>
                    <a:pt x="16" y="58"/>
                    <a:pt x="10" y="73"/>
                    <a:pt x="13" y="90"/>
                  </a:cubicBezTo>
                  <a:close/>
                </a:path>
              </a:pathLst>
            </a:custGeom>
            <a:solidFill>
              <a:srgbClr val="266F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1" name="ïṡ1íḋê"/>
            <p:cNvSpPr/>
            <p:nvPr/>
          </p:nvSpPr>
          <p:spPr bwMode="auto">
            <a:xfrm>
              <a:off x="7206457" y="3870325"/>
              <a:ext cx="182563" cy="663575"/>
            </a:xfrm>
            <a:custGeom>
              <a:avLst/>
              <a:gdLst>
                <a:gd name="T0" fmla="*/ 45 w 48"/>
                <a:gd name="T1" fmla="*/ 90 h 176"/>
                <a:gd name="T2" fmla="*/ 27 w 48"/>
                <a:gd name="T3" fmla="*/ 174 h 176"/>
                <a:gd name="T4" fmla="*/ 24 w 48"/>
                <a:gd name="T5" fmla="*/ 175 h 176"/>
                <a:gd name="T6" fmla="*/ 8 w 48"/>
                <a:gd name="T7" fmla="*/ 172 h 176"/>
                <a:gd name="T8" fmla="*/ 12 w 48"/>
                <a:gd name="T9" fmla="*/ 87 h 176"/>
                <a:gd name="T10" fmla="*/ 3 w 48"/>
                <a:gd name="T11" fmla="*/ 19 h 176"/>
                <a:gd name="T12" fmla="*/ 26 w 48"/>
                <a:gd name="T13" fmla="*/ 2 h 176"/>
                <a:gd name="T14" fmla="*/ 37 w 48"/>
                <a:gd name="T15" fmla="*/ 10 h 176"/>
                <a:gd name="T16" fmla="*/ 45 w 48"/>
                <a:gd name="T17" fmla="*/ 9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6">
                  <a:moveTo>
                    <a:pt x="45" y="90"/>
                  </a:moveTo>
                  <a:cubicBezTo>
                    <a:pt x="27" y="174"/>
                    <a:pt x="27" y="174"/>
                    <a:pt x="27" y="174"/>
                  </a:cubicBezTo>
                  <a:cubicBezTo>
                    <a:pt x="27" y="174"/>
                    <a:pt x="26" y="175"/>
                    <a:pt x="24" y="175"/>
                  </a:cubicBezTo>
                  <a:cubicBezTo>
                    <a:pt x="21" y="176"/>
                    <a:pt x="16" y="176"/>
                    <a:pt x="8" y="172"/>
                  </a:cubicBezTo>
                  <a:cubicBezTo>
                    <a:pt x="8" y="172"/>
                    <a:pt x="10" y="107"/>
                    <a:pt x="12" y="87"/>
                  </a:cubicBezTo>
                  <a:cubicBezTo>
                    <a:pt x="12" y="87"/>
                    <a:pt x="0" y="40"/>
                    <a:pt x="3" y="19"/>
                  </a:cubicBezTo>
                  <a:cubicBezTo>
                    <a:pt x="5" y="5"/>
                    <a:pt x="17" y="0"/>
                    <a:pt x="26" y="2"/>
                  </a:cubicBezTo>
                  <a:cubicBezTo>
                    <a:pt x="31" y="3"/>
                    <a:pt x="36" y="6"/>
                    <a:pt x="37" y="10"/>
                  </a:cubicBezTo>
                  <a:cubicBezTo>
                    <a:pt x="37" y="10"/>
                    <a:pt x="48" y="78"/>
                    <a:pt x="45" y="90"/>
                  </a:cubicBez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2" name="íṧľîdê"/>
            <p:cNvSpPr/>
            <p:nvPr/>
          </p:nvSpPr>
          <p:spPr bwMode="auto">
            <a:xfrm>
              <a:off x="6761957" y="3760788"/>
              <a:ext cx="200025" cy="373063"/>
            </a:xfrm>
            <a:custGeom>
              <a:avLst/>
              <a:gdLst>
                <a:gd name="T0" fmla="*/ 38 w 53"/>
                <a:gd name="T1" fmla="*/ 87 h 99"/>
                <a:gd name="T2" fmla="*/ 38 w 53"/>
                <a:gd name="T3" fmla="*/ 87 h 99"/>
                <a:gd name="T4" fmla="*/ 53 w 53"/>
                <a:gd name="T5" fmla="*/ 54 h 99"/>
                <a:gd name="T6" fmla="*/ 50 w 53"/>
                <a:gd name="T7" fmla="*/ 0 h 99"/>
                <a:gd name="T8" fmla="*/ 30 w 53"/>
                <a:gd name="T9" fmla="*/ 21 h 99"/>
                <a:gd name="T10" fmla="*/ 3 w 53"/>
                <a:gd name="T11" fmla="*/ 99 h 99"/>
                <a:gd name="T12" fmla="*/ 38 w 53"/>
                <a:gd name="T13" fmla="*/ 87 h 99"/>
              </a:gdLst>
              <a:ahLst/>
              <a:cxnLst>
                <a:cxn ang="0">
                  <a:pos x="T0" y="T1"/>
                </a:cxn>
                <a:cxn ang="0">
                  <a:pos x="T2" y="T3"/>
                </a:cxn>
                <a:cxn ang="0">
                  <a:pos x="T4" y="T5"/>
                </a:cxn>
                <a:cxn ang="0">
                  <a:pos x="T6" y="T7"/>
                </a:cxn>
                <a:cxn ang="0">
                  <a:pos x="T8" y="T9"/>
                </a:cxn>
                <a:cxn ang="0">
                  <a:pos x="T10" y="T11"/>
                </a:cxn>
                <a:cxn ang="0">
                  <a:pos x="T12" y="T13"/>
                </a:cxn>
              </a:cxnLst>
              <a:rect l="0" t="0" r="r" b="b"/>
              <a:pathLst>
                <a:path w="53" h="99">
                  <a:moveTo>
                    <a:pt x="38" y="87"/>
                  </a:moveTo>
                  <a:cubicBezTo>
                    <a:pt x="38" y="87"/>
                    <a:pt x="38" y="87"/>
                    <a:pt x="38" y="87"/>
                  </a:cubicBezTo>
                  <a:cubicBezTo>
                    <a:pt x="38" y="87"/>
                    <a:pt x="50" y="63"/>
                    <a:pt x="53" y="54"/>
                  </a:cubicBezTo>
                  <a:cubicBezTo>
                    <a:pt x="50" y="0"/>
                    <a:pt x="50" y="0"/>
                    <a:pt x="50" y="0"/>
                  </a:cubicBezTo>
                  <a:cubicBezTo>
                    <a:pt x="50" y="0"/>
                    <a:pt x="40" y="2"/>
                    <a:pt x="30" y="21"/>
                  </a:cubicBezTo>
                  <a:cubicBezTo>
                    <a:pt x="21" y="41"/>
                    <a:pt x="0" y="90"/>
                    <a:pt x="3" y="99"/>
                  </a:cubicBezTo>
                  <a:cubicBezTo>
                    <a:pt x="3" y="99"/>
                    <a:pt x="17" y="87"/>
                    <a:pt x="38" y="87"/>
                  </a:cubicBez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3" name="î$ľiďê"/>
            <p:cNvSpPr/>
            <p:nvPr/>
          </p:nvSpPr>
          <p:spPr bwMode="auto">
            <a:xfrm>
              <a:off x="6965157" y="3919538"/>
              <a:ext cx="188913" cy="373063"/>
            </a:xfrm>
            <a:custGeom>
              <a:avLst/>
              <a:gdLst>
                <a:gd name="T0" fmla="*/ 50 w 50"/>
                <a:gd name="T1" fmla="*/ 33 h 99"/>
                <a:gd name="T2" fmla="*/ 50 w 50"/>
                <a:gd name="T3" fmla="*/ 97 h 99"/>
                <a:gd name="T4" fmla="*/ 50 w 50"/>
                <a:gd name="T5" fmla="*/ 97 h 99"/>
                <a:gd name="T6" fmla="*/ 50 w 50"/>
                <a:gd name="T7" fmla="*/ 99 h 99"/>
                <a:gd name="T8" fmla="*/ 50 w 50"/>
                <a:gd name="T9" fmla="*/ 99 h 99"/>
                <a:gd name="T10" fmla="*/ 49 w 50"/>
                <a:gd name="T11" fmla="*/ 99 h 99"/>
                <a:gd name="T12" fmla="*/ 48 w 50"/>
                <a:gd name="T13" fmla="*/ 99 h 99"/>
                <a:gd name="T14" fmla="*/ 48 w 50"/>
                <a:gd name="T15" fmla="*/ 99 h 99"/>
                <a:gd name="T16" fmla="*/ 1 w 50"/>
                <a:gd name="T17" fmla="*/ 71 h 99"/>
                <a:gd name="T18" fmla="*/ 1 w 50"/>
                <a:gd name="T19" fmla="*/ 3 h 99"/>
                <a:gd name="T20" fmla="*/ 0 w 50"/>
                <a:gd name="T21" fmla="*/ 1 h 99"/>
                <a:gd name="T22" fmla="*/ 1 w 50"/>
                <a:gd name="T23" fmla="*/ 0 h 99"/>
                <a:gd name="T24" fmla="*/ 47 w 50"/>
                <a:gd name="T25" fmla="*/ 27 h 99"/>
                <a:gd name="T26" fmla="*/ 50 w 50"/>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99">
                  <a:moveTo>
                    <a:pt x="50" y="33"/>
                  </a:moveTo>
                  <a:cubicBezTo>
                    <a:pt x="50" y="97"/>
                    <a:pt x="50" y="97"/>
                    <a:pt x="50" y="97"/>
                  </a:cubicBezTo>
                  <a:cubicBezTo>
                    <a:pt x="50" y="97"/>
                    <a:pt x="50" y="97"/>
                    <a:pt x="50" y="97"/>
                  </a:cubicBezTo>
                  <a:cubicBezTo>
                    <a:pt x="50" y="97"/>
                    <a:pt x="50" y="98"/>
                    <a:pt x="50" y="99"/>
                  </a:cubicBezTo>
                  <a:cubicBezTo>
                    <a:pt x="50" y="99"/>
                    <a:pt x="50" y="99"/>
                    <a:pt x="50" y="99"/>
                  </a:cubicBezTo>
                  <a:cubicBezTo>
                    <a:pt x="49" y="99"/>
                    <a:pt x="49" y="99"/>
                    <a:pt x="49" y="99"/>
                  </a:cubicBezTo>
                  <a:cubicBezTo>
                    <a:pt x="48" y="99"/>
                    <a:pt x="48" y="99"/>
                    <a:pt x="48" y="99"/>
                  </a:cubicBezTo>
                  <a:cubicBezTo>
                    <a:pt x="48" y="99"/>
                    <a:pt x="48" y="99"/>
                    <a:pt x="48" y="99"/>
                  </a:cubicBezTo>
                  <a:cubicBezTo>
                    <a:pt x="1" y="71"/>
                    <a:pt x="1" y="71"/>
                    <a:pt x="1" y="71"/>
                  </a:cubicBezTo>
                  <a:cubicBezTo>
                    <a:pt x="1" y="3"/>
                    <a:pt x="1" y="3"/>
                    <a:pt x="1" y="3"/>
                  </a:cubicBezTo>
                  <a:cubicBezTo>
                    <a:pt x="0" y="1"/>
                    <a:pt x="0" y="1"/>
                    <a:pt x="0" y="1"/>
                  </a:cubicBezTo>
                  <a:cubicBezTo>
                    <a:pt x="1" y="0"/>
                    <a:pt x="1" y="0"/>
                    <a:pt x="1" y="0"/>
                  </a:cubicBezTo>
                  <a:cubicBezTo>
                    <a:pt x="47" y="27"/>
                    <a:pt x="47" y="27"/>
                    <a:pt x="47" y="27"/>
                  </a:cubicBezTo>
                  <a:cubicBezTo>
                    <a:pt x="49" y="28"/>
                    <a:pt x="50" y="30"/>
                    <a:pt x="50" y="33"/>
                  </a:cubicBezTo>
                  <a:close/>
                </a:path>
              </a:pathLst>
            </a:custGeom>
            <a:solidFill>
              <a:srgbClr val="97A2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 name="îšļïḍe"/>
            <p:cNvSpPr/>
            <p:nvPr/>
          </p:nvSpPr>
          <p:spPr bwMode="auto">
            <a:xfrm>
              <a:off x="6965157" y="3922713"/>
              <a:ext cx="185738" cy="374650"/>
            </a:xfrm>
            <a:custGeom>
              <a:avLst/>
              <a:gdLst>
                <a:gd name="T0" fmla="*/ 0 w 49"/>
                <a:gd name="T1" fmla="*/ 0 h 99"/>
                <a:gd name="T2" fmla="*/ 46 w 49"/>
                <a:gd name="T3" fmla="*/ 27 h 99"/>
                <a:gd name="T4" fmla="*/ 49 w 49"/>
                <a:gd name="T5" fmla="*/ 32 h 99"/>
                <a:gd name="T6" fmla="*/ 49 w 49"/>
                <a:gd name="T7" fmla="*/ 97 h 99"/>
                <a:gd name="T8" fmla="*/ 47 w 49"/>
                <a:gd name="T9" fmla="*/ 98 h 99"/>
                <a:gd name="T10" fmla="*/ 0 w 49"/>
                <a:gd name="T11" fmla="*/ 71 h 99"/>
                <a:gd name="T12" fmla="*/ 0 w 49"/>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0" y="0"/>
                  </a:moveTo>
                  <a:cubicBezTo>
                    <a:pt x="46" y="27"/>
                    <a:pt x="46" y="27"/>
                    <a:pt x="46" y="27"/>
                  </a:cubicBezTo>
                  <a:cubicBezTo>
                    <a:pt x="48" y="28"/>
                    <a:pt x="49" y="30"/>
                    <a:pt x="49" y="32"/>
                  </a:cubicBezTo>
                  <a:cubicBezTo>
                    <a:pt x="49" y="97"/>
                    <a:pt x="49" y="97"/>
                    <a:pt x="49" y="97"/>
                  </a:cubicBezTo>
                  <a:cubicBezTo>
                    <a:pt x="49" y="98"/>
                    <a:pt x="48" y="99"/>
                    <a:pt x="47" y="98"/>
                  </a:cubicBezTo>
                  <a:cubicBezTo>
                    <a:pt x="0" y="71"/>
                    <a:pt x="0" y="71"/>
                    <a:pt x="0" y="71"/>
                  </a:cubicBezTo>
                  <a:lnTo>
                    <a:pt x="0" y="0"/>
                  </a:lnTo>
                  <a:close/>
                </a:path>
              </a:pathLst>
            </a:custGeom>
            <a:solidFill>
              <a:srgbClr val="B4B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5" name="ïṥļíďé"/>
            <p:cNvSpPr/>
            <p:nvPr/>
          </p:nvSpPr>
          <p:spPr bwMode="auto">
            <a:xfrm>
              <a:off x="6909594" y="3922713"/>
              <a:ext cx="60325" cy="65088"/>
            </a:xfrm>
            <a:custGeom>
              <a:avLst/>
              <a:gdLst>
                <a:gd name="T0" fmla="*/ 0 w 38"/>
                <a:gd name="T1" fmla="*/ 19 h 41"/>
                <a:gd name="T2" fmla="*/ 35 w 38"/>
                <a:gd name="T3" fmla="*/ 0 h 41"/>
                <a:gd name="T4" fmla="*/ 38 w 38"/>
                <a:gd name="T5" fmla="*/ 3 h 41"/>
                <a:gd name="T6" fmla="*/ 35 w 38"/>
                <a:gd name="T7" fmla="*/ 41 h 41"/>
                <a:gd name="T8" fmla="*/ 0 w 38"/>
                <a:gd name="T9" fmla="*/ 19 h 41"/>
              </a:gdLst>
              <a:ahLst/>
              <a:cxnLst>
                <a:cxn ang="0">
                  <a:pos x="T0" y="T1"/>
                </a:cxn>
                <a:cxn ang="0">
                  <a:pos x="T2" y="T3"/>
                </a:cxn>
                <a:cxn ang="0">
                  <a:pos x="T4" y="T5"/>
                </a:cxn>
                <a:cxn ang="0">
                  <a:pos x="T6" y="T7"/>
                </a:cxn>
                <a:cxn ang="0">
                  <a:pos x="T8" y="T9"/>
                </a:cxn>
              </a:cxnLst>
              <a:rect l="0" t="0" r="r" b="b"/>
              <a:pathLst>
                <a:path w="38" h="41">
                  <a:moveTo>
                    <a:pt x="0" y="19"/>
                  </a:moveTo>
                  <a:lnTo>
                    <a:pt x="35" y="0"/>
                  </a:lnTo>
                  <a:lnTo>
                    <a:pt x="38" y="3"/>
                  </a:lnTo>
                  <a:lnTo>
                    <a:pt x="35" y="41"/>
                  </a:lnTo>
                  <a:lnTo>
                    <a:pt x="0" y="19"/>
                  </a:lnTo>
                  <a:close/>
                </a:path>
              </a:pathLst>
            </a:custGeom>
            <a:solidFill>
              <a:srgbClr val="97A2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6" name="íṡļíďè"/>
            <p:cNvSpPr/>
            <p:nvPr/>
          </p:nvSpPr>
          <p:spPr bwMode="auto">
            <a:xfrm>
              <a:off x="6917532" y="3927475"/>
              <a:ext cx="52388" cy="74613"/>
            </a:xfrm>
            <a:custGeom>
              <a:avLst/>
              <a:gdLst>
                <a:gd name="T0" fmla="*/ 33 w 33"/>
                <a:gd name="T1" fmla="*/ 0 h 47"/>
                <a:gd name="T2" fmla="*/ 0 w 33"/>
                <a:gd name="T3" fmla="*/ 19 h 47"/>
                <a:gd name="T4" fmla="*/ 0 w 33"/>
                <a:gd name="T5" fmla="*/ 47 h 47"/>
                <a:gd name="T6" fmla="*/ 33 w 33"/>
                <a:gd name="T7" fmla="*/ 21 h 47"/>
                <a:gd name="T8" fmla="*/ 33 w 33"/>
                <a:gd name="T9" fmla="*/ 0 h 47"/>
              </a:gdLst>
              <a:ahLst/>
              <a:cxnLst>
                <a:cxn ang="0">
                  <a:pos x="T0" y="T1"/>
                </a:cxn>
                <a:cxn ang="0">
                  <a:pos x="T2" y="T3"/>
                </a:cxn>
                <a:cxn ang="0">
                  <a:pos x="T4" y="T5"/>
                </a:cxn>
                <a:cxn ang="0">
                  <a:pos x="T6" y="T7"/>
                </a:cxn>
                <a:cxn ang="0">
                  <a:pos x="T8" y="T9"/>
                </a:cxn>
              </a:cxnLst>
              <a:rect l="0" t="0" r="r" b="b"/>
              <a:pathLst>
                <a:path w="33" h="47">
                  <a:moveTo>
                    <a:pt x="33" y="0"/>
                  </a:moveTo>
                  <a:lnTo>
                    <a:pt x="0" y="19"/>
                  </a:lnTo>
                  <a:lnTo>
                    <a:pt x="0" y="47"/>
                  </a:lnTo>
                  <a:lnTo>
                    <a:pt x="33" y="21"/>
                  </a:lnTo>
                  <a:lnTo>
                    <a:pt x="33" y="0"/>
                  </a:lnTo>
                  <a:close/>
                </a:path>
              </a:pathLst>
            </a:custGeom>
            <a:solidFill>
              <a:srgbClr val="879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7" name="íśľíḑê"/>
            <p:cNvSpPr/>
            <p:nvPr/>
          </p:nvSpPr>
          <p:spPr bwMode="auto">
            <a:xfrm>
              <a:off x="6917532" y="3933825"/>
              <a:ext cx="225425" cy="385763"/>
            </a:xfrm>
            <a:custGeom>
              <a:avLst/>
              <a:gdLst>
                <a:gd name="T0" fmla="*/ 14 w 60"/>
                <a:gd name="T1" fmla="*/ 0 h 102"/>
                <a:gd name="T2" fmla="*/ 1 w 60"/>
                <a:gd name="T3" fmla="*/ 7 h 102"/>
                <a:gd name="T4" fmla="*/ 0 w 60"/>
                <a:gd name="T5" fmla="*/ 76 h 102"/>
                <a:gd name="T6" fmla="*/ 44 w 60"/>
                <a:gd name="T7" fmla="*/ 102 h 102"/>
                <a:gd name="T8" fmla="*/ 58 w 60"/>
                <a:gd name="T9" fmla="*/ 94 h 102"/>
                <a:gd name="T10" fmla="*/ 60 w 60"/>
                <a:gd name="T11" fmla="*/ 90 h 102"/>
                <a:gd name="T12" fmla="*/ 60 w 60"/>
                <a:gd name="T13" fmla="*/ 29 h 102"/>
                <a:gd name="T14" fmla="*/ 58 w 60"/>
                <a:gd name="T15" fmla="*/ 25 h 102"/>
                <a:gd name="T16" fmla="*/ 14 w 60"/>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02">
                  <a:moveTo>
                    <a:pt x="14" y="0"/>
                  </a:moveTo>
                  <a:cubicBezTo>
                    <a:pt x="1" y="7"/>
                    <a:pt x="1" y="7"/>
                    <a:pt x="1" y="7"/>
                  </a:cubicBezTo>
                  <a:cubicBezTo>
                    <a:pt x="0" y="76"/>
                    <a:pt x="0" y="76"/>
                    <a:pt x="0" y="76"/>
                  </a:cubicBezTo>
                  <a:cubicBezTo>
                    <a:pt x="44" y="102"/>
                    <a:pt x="44" y="102"/>
                    <a:pt x="44" y="102"/>
                  </a:cubicBezTo>
                  <a:cubicBezTo>
                    <a:pt x="58" y="94"/>
                    <a:pt x="58" y="94"/>
                    <a:pt x="58" y="94"/>
                  </a:cubicBezTo>
                  <a:cubicBezTo>
                    <a:pt x="60" y="93"/>
                    <a:pt x="60" y="92"/>
                    <a:pt x="60" y="90"/>
                  </a:cubicBezTo>
                  <a:cubicBezTo>
                    <a:pt x="60" y="29"/>
                    <a:pt x="60" y="29"/>
                    <a:pt x="60" y="29"/>
                  </a:cubicBezTo>
                  <a:cubicBezTo>
                    <a:pt x="60" y="28"/>
                    <a:pt x="60" y="26"/>
                    <a:pt x="58" y="25"/>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8" name="iṣḷïdè"/>
            <p:cNvSpPr/>
            <p:nvPr/>
          </p:nvSpPr>
          <p:spPr bwMode="auto">
            <a:xfrm>
              <a:off x="6904832" y="3952875"/>
              <a:ext cx="193675" cy="374650"/>
            </a:xfrm>
            <a:custGeom>
              <a:avLst/>
              <a:gdLst>
                <a:gd name="T0" fmla="*/ 51 w 51"/>
                <a:gd name="T1" fmla="*/ 33 h 99"/>
                <a:gd name="T2" fmla="*/ 51 w 51"/>
                <a:gd name="T3" fmla="*/ 97 h 99"/>
                <a:gd name="T4" fmla="*/ 51 w 51"/>
                <a:gd name="T5" fmla="*/ 97 h 99"/>
                <a:gd name="T6" fmla="*/ 50 w 51"/>
                <a:gd name="T7" fmla="*/ 99 h 99"/>
                <a:gd name="T8" fmla="*/ 50 w 51"/>
                <a:gd name="T9" fmla="*/ 99 h 99"/>
                <a:gd name="T10" fmla="*/ 50 w 51"/>
                <a:gd name="T11" fmla="*/ 99 h 99"/>
                <a:gd name="T12" fmla="*/ 49 w 51"/>
                <a:gd name="T13" fmla="*/ 99 h 99"/>
                <a:gd name="T14" fmla="*/ 49 w 51"/>
                <a:gd name="T15" fmla="*/ 99 h 99"/>
                <a:gd name="T16" fmla="*/ 1 w 51"/>
                <a:gd name="T17" fmla="*/ 71 h 99"/>
                <a:gd name="T18" fmla="*/ 1 w 51"/>
                <a:gd name="T19" fmla="*/ 3 h 99"/>
                <a:gd name="T20" fmla="*/ 0 w 51"/>
                <a:gd name="T21" fmla="*/ 1 h 99"/>
                <a:gd name="T22" fmla="*/ 1 w 51"/>
                <a:gd name="T23" fmla="*/ 0 h 99"/>
                <a:gd name="T24" fmla="*/ 47 w 51"/>
                <a:gd name="T25" fmla="*/ 27 h 99"/>
                <a:gd name="T26" fmla="*/ 51 w 5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99">
                  <a:moveTo>
                    <a:pt x="51" y="33"/>
                  </a:moveTo>
                  <a:cubicBezTo>
                    <a:pt x="51" y="97"/>
                    <a:pt x="51" y="97"/>
                    <a:pt x="51" y="97"/>
                  </a:cubicBezTo>
                  <a:cubicBezTo>
                    <a:pt x="51" y="97"/>
                    <a:pt x="51" y="97"/>
                    <a:pt x="51" y="97"/>
                  </a:cubicBezTo>
                  <a:cubicBezTo>
                    <a:pt x="51" y="97"/>
                    <a:pt x="51" y="98"/>
                    <a:pt x="50" y="99"/>
                  </a:cubicBezTo>
                  <a:cubicBezTo>
                    <a:pt x="50" y="99"/>
                    <a:pt x="50" y="99"/>
                    <a:pt x="50" y="99"/>
                  </a:cubicBezTo>
                  <a:cubicBezTo>
                    <a:pt x="50" y="99"/>
                    <a:pt x="50" y="99"/>
                    <a:pt x="50" y="99"/>
                  </a:cubicBezTo>
                  <a:cubicBezTo>
                    <a:pt x="49" y="99"/>
                    <a:pt x="49" y="99"/>
                    <a:pt x="49" y="99"/>
                  </a:cubicBezTo>
                  <a:cubicBezTo>
                    <a:pt x="49" y="99"/>
                    <a:pt x="49" y="99"/>
                    <a:pt x="49" y="99"/>
                  </a:cubicBezTo>
                  <a:cubicBezTo>
                    <a:pt x="1" y="71"/>
                    <a:pt x="1" y="71"/>
                    <a:pt x="1" y="71"/>
                  </a:cubicBezTo>
                  <a:cubicBezTo>
                    <a:pt x="1" y="3"/>
                    <a:pt x="1" y="3"/>
                    <a:pt x="1" y="3"/>
                  </a:cubicBezTo>
                  <a:cubicBezTo>
                    <a:pt x="0" y="1"/>
                    <a:pt x="0" y="1"/>
                    <a:pt x="0" y="1"/>
                  </a:cubicBezTo>
                  <a:cubicBezTo>
                    <a:pt x="1" y="0"/>
                    <a:pt x="1" y="0"/>
                    <a:pt x="1" y="0"/>
                  </a:cubicBezTo>
                  <a:cubicBezTo>
                    <a:pt x="47" y="27"/>
                    <a:pt x="47" y="27"/>
                    <a:pt x="47" y="27"/>
                  </a:cubicBezTo>
                  <a:cubicBezTo>
                    <a:pt x="49" y="28"/>
                    <a:pt x="51" y="30"/>
                    <a:pt x="51" y="33"/>
                  </a:cubicBezTo>
                  <a:close/>
                </a:path>
              </a:pathLst>
            </a:custGeom>
            <a:solidFill>
              <a:srgbClr val="97A2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9" name="îṡḷíďè"/>
            <p:cNvSpPr/>
            <p:nvPr/>
          </p:nvSpPr>
          <p:spPr bwMode="auto">
            <a:xfrm>
              <a:off x="6904832" y="3957638"/>
              <a:ext cx="188913" cy="373063"/>
            </a:xfrm>
            <a:custGeom>
              <a:avLst/>
              <a:gdLst>
                <a:gd name="T0" fmla="*/ 0 w 50"/>
                <a:gd name="T1" fmla="*/ 0 h 99"/>
                <a:gd name="T2" fmla="*/ 46 w 50"/>
                <a:gd name="T3" fmla="*/ 27 h 99"/>
                <a:gd name="T4" fmla="*/ 50 w 50"/>
                <a:gd name="T5" fmla="*/ 32 h 99"/>
                <a:gd name="T6" fmla="*/ 50 w 50"/>
                <a:gd name="T7" fmla="*/ 97 h 99"/>
                <a:gd name="T8" fmla="*/ 47 w 50"/>
                <a:gd name="T9" fmla="*/ 99 h 99"/>
                <a:gd name="T10" fmla="*/ 0 w 50"/>
                <a:gd name="T11" fmla="*/ 71 h 99"/>
                <a:gd name="T12" fmla="*/ 0 w 50"/>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50" h="99">
                  <a:moveTo>
                    <a:pt x="0" y="0"/>
                  </a:moveTo>
                  <a:cubicBezTo>
                    <a:pt x="46" y="27"/>
                    <a:pt x="46" y="27"/>
                    <a:pt x="46" y="27"/>
                  </a:cubicBezTo>
                  <a:cubicBezTo>
                    <a:pt x="48" y="28"/>
                    <a:pt x="50" y="30"/>
                    <a:pt x="50" y="32"/>
                  </a:cubicBezTo>
                  <a:cubicBezTo>
                    <a:pt x="50" y="97"/>
                    <a:pt x="50" y="97"/>
                    <a:pt x="50" y="97"/>
                  </a:cubicBezTo>
                  <a:cubicBezTo>
                    <a:pt x="50" y="98"/>
                    <a:pt x="48" y="99"/>
                    <a:pt x="47" y="99"/>
                  </a:cubicBezTo>
                  <a:cubicBezTo>
                    <a:pt x="0" y="71"/>
                    <a:pt x="0" y="71"/>
                    <a:pt x="0" y="71"/>
                  </a:cubicBezTo>
                  <a:lnTo>
                    <a:pt x="0" y="0"/>
                  </a:lnTo>
                  <a:close/>
                </a:path>
              </a:pathLst>
            </a:custGeom>
            <a:solidFill>
              <a:srgbClr val="B4B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0" name="išḻiḑé"/>
            <p:cNvSpPr/>
            <p:nvPr/>
          </p:nvSpPr>
          <p:spPr bwMode="auto">
            <a:xfrm>
              <a:off x="7030244" y="4176713"/>
              <a:ext cx="134938" cy="96838"/>
            </a:xfrm>
            <a:custGeom>
              <a:avLst/>
              <a:gdLst>
                <a:gd name="T0" fmla="*/ 35 w 36"/>
                <a:gd name="T1" fmla="*/ 5 h 26"/>
                <a:gd name="T2" fmla="*/ 34 w 36"/>
                <a:gd name="T3" fmla="*/ 3 h 26"/>
                <a:gd name="T4" fmla="*/ 26 w 36"/>
                <a:gd name="T5" fmla="*/ 6 h 26"/>
                <a:gd name="T6" fmla="*/ 29 w 36"/>
                <a:gd name="T7" fmla="*/ 4 h 26"/>
                <a:gd name="T8" fmla="*/ 29 w 36"/>
                <a:gd name="T9" fmla="*/ 0 h 26"/>
                <a:gd name="T10" fmla="*/ 19 w 36"/>
                <a:gd name="T11" fmla="*/ 4 h 26"/>
                <a:gd name="T12" fmla="*/ 17 w 36"/>
                <a:gd name="T13" fmla="*/ 7 h 26"/>
                <a:gd name="T14" fmla="*/ 17 w 36"/>
                <a:gd name="T15" fmla="*/ 7 h 26"/>
                <a:gd name="T16" fmla="*/ 13 w 36"/>
                <a:gd name="T17" fmla="*/ 8 h 26"/>
                <a:gd name="T18" fmla="*/ 7 w 36"/>
                <a:gd name="T19" fmla="*/ 6 h 26"/>
                <a:gd name="T20" fmla="*/ 0 w 36"/>
                <a:gd name="T21" fmla="*/ 11 h 26"/>
                <a:gd name="T22" fmla="*/ 2 w 36"/>
                <a:gd name="T23" fmla="*/ 19 h 26"/>
                <a:gd name="T24" fmla="*/ 18 w 36"/>
                <a:gd name="T25" fmla="*/ 25 h 26"/>
                <a:gd name="T26" fmla="*/ 34 w 36"/>
                <a:gd name="T27" fmla="*/ 16 h 26"/>
                <a:gd name="T28" fmla="*/ 35 w 36"/>
                <a:gd name="T29"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35" y="5"/>
                  </a:moveTo>
                  <a:cubicBezTo>
                    <a:pt x="35" y="3"/>
                    <a:pt x="34" y="3"/>
                    <a:pt x="34" y="3"/>
                  </a:cubicBezTo>
                  <a:cubicBezTo>
                    <a:pt x="26" y="6"/>
                    <a:pt x="26" y="6"/>
                    <a:pt x="26" y="6"/>
                  </a:cubicBezTo>
                  <a:cubicBezTo>
                    <a:pt x="27" y="5"/>
                    <a:pt x="28" y="4"/>
                    <a:pt x="29" y="4"/>
                  </a:cubicBezTo>
                  <a:cubicBezTo>
                    <a:pt x="30" y="2"/>
                    <a:pt x="30" y="0"/>
                    <a:pt x="29" y="0"/>
                  </a:cubicBezTo>
                  <a:cubicBezTo>
                    <a:pt x="28" y="0"/>
                    <a:pt x="21" y="3"/>
                    <a:pt x="19" y="4"/>
                  </a:cubicBezTo>
                  <a:cubicBezTo>
                    <a:pt x="19" y="5"/>
                    <a:pt x="18" y="6"/>
                    <a:pt x="17" y="7"/>
                  </a:cubicBezTo>
                  <a:cubicBezTo>
                    <a:pt x="17" y="7"/>
                    <a:pt x="17" y="7"/>
                    <a:pt x="17" y="7"/>
                  </a:cubicBezTo>
                  <a:cubicBezTo>
                    <a:pt x="16" y="8"/>
                    <a:pt x="14" y="8"/>
                    <a:pt x="13" y="8"/>
                  </a:cubicBezTo>
                  <a:cubicBezTo>
                    <a:pt x="7" y="6"/>
                    <a:pt x="7" y="6"/>
                    <a:pt x="7" y="6"/>
                  </a:cubicBezTo>
                  <a:cubicBezTo>
                    <a:pt x="0" y="11"/>
                    <a:pt x="0" y="11"/>
                    <a:pt x="0" y="11"/>
                  </a:cubicBezTo>
                  <a:cubicBezTo>
                    <a:pt x="2" y="19"/>
                    <a:pt x="2" y="19"/>
                    <a:pt x="2" y="19"/>
                  </a:cubicBezTo>
                  <a:cubicBezTo>
                    <a:pt x="2" y="19"/>
                    <a:pt x="14" y="26"/>
                    <a:pt x="18" y="25"/>
                  </a:cubicBezTo>
                  <a:cubicBezTo>
                    <a:pt x="30" y="22"/>
                    <a:pt x="34" y="16"/>
                    <a:pt x="34" y="16"/>
                  </a:cubicBezTo>
                  <a:cubicBezTo>
                    <a:pt x="35" y="14"/>
                    <a:pt x="36" y="7"/>
                    <a:pt x="35" y="5"/>
                  </a:cubicBezTo>
                  <a:close/>
                </a:path>
              </a:pathLst>
            </a:custGeom>
            <a:solidFill>
              <a:srgbClr val="FFD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1" name="ísḷïḋé"/>
            <p:cNvSpPr/>
            <p:nvPr/>
          </p:nvSpPr>
          <p:spPr bwMode="auto">
            <a:xfrm>
              <a:off x="6773069" y="4089400"/>
              <a:ext cx="298450" cy="165100"/>
            </a:xfrm>
            <a:custGeom>
              <a:avLst/>
              <a:gdLst>
                <a:gd name="T0" fmla="*/ 72 w 79"/>
                <a:gd name="T1" fmla="*/ 44 h 44"/>
                <a:gd name="T2" fmla="*/ 71 w 79"/>
                <a:gd name="T3" fmla="*/ 42 h 44"/>
                <a:gd name="T4" fmla="*/ 79 w 79"/>
                <a:gd name="T5" fmla="*/ 30 h 44"/>
                <a:gd name="T6" fmla="*/ 35 w 79"/>
                <a:gd name="T7" fmla="*/ 0 h 44"/>
                <a:gd name="T8" fmla="*/ 14 w 79"/>
                <a:gd name="T9" fmla="*/ 3 h 44"/>
                <a:gd name="T10" fmla="*/ 0 w 79"/>
                <a:gd name="T11" fmla="*/ 12 h 44"/>
                <a:gd name="T12" fmla="*/ 72 w 79"/>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79" h="44">
                  <a:moveTo>
                    <a:pt x="72" y="44"/>
                  </a:moveTo>
                  <a:cubicBezTo>
                    <a:pt x="72" y="44"/>
                    <a:pt x="71" y="43"/>
                    <a:pt x="71" y="42"/>
                  </a:cubicBezTo>
                  <a:cubicBezTo>
                    <a:pt x="70" y="37"/>
                    <a:pt x="73" y="29"/>
                    <a:pt x="79" y="30"/>
                  </a:cubicBezTo>
                  <a:cubicBezTo>
                    <a:pt x="79" y="30"/>
                    <a:pt x="55" y="12"/>
                    <a:pt x="35" y="0"/>
                  </a:cubicBezTo>
                  <a:cubicBezTo>
                    <a:pt x="34" y="0"/>
                    <a:pt x="23" y="0"/>
                    <a:pt x="14" y="3"/>
                  </a:cubicBezTo>
                  <a:cubicBezTo>
                    <a:pt x="5" y="6"/>
                    <a:pt x="0" y="12"/>
                    <a:pt x="0" y="12"/>
                  </a:cubicBezTo>
                  <a:cubicBezTo>
                    <a:pt x="2" y="20"/>
                    <a:pt x="72" y="44"/>
                    <a:pt x="72" y="44"/>
                  </a:cubicBez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2" name="íṩliḑé"/>
            <p:cNvSpPr/>
            <p:nvPr/>
          </p:nvSpPr>
          <p:spPr bwMode="auto">
            <a:xfrm>
              <a:off x="7296944" y="3878263"/>
              <a:ext cx="92075" cy="652463"/>
            </a:xfrm>
            <a:custGeom>
              <a:avLst/>
              <a:gdLst>
                <a:gd name="T0" fmla="*/ 21 w 24"/>
                <a:gd name="T1" fmla="*/ 88 h 173"/>
                <a:gd name="T2" fmla="*/ 3 w 24"/>
                <a:gd name="T3" fmla="*/ 172 h 173"/>
                <a:gd name="T4" fmla="*/ 0 w 24"/>
                <a:gd name="T5" fmla="*/ 173 h 173"/>
                <a:gd name="T6" fmla="*/ 16 w 24"/>
                <a:gd name="T7" fmla="*/ 82 h 173"/>
                <a:gd name="T8" fmla="*/ 2 w 24"/>
                <a:gd name="T9" fmla="*/ 0 h 173"/>
                <a:gd name="T10" fmla="*/ 13 w 24"/>
                <a:gd name="T11" fmla="*/ 8 h 173"/>
                <a:gd name="T12" fmla="*/ 21 w 24"/>
                <a:gd name="T13" fmla="*/ 88 h 173"/>
              </a:gdLst>
              <a:ahLst/>
              <a:cxnLst>
                <a:cxn ang="0">
                  <a:pos x="T0" y="T1"/>
                </a:cxn>
                <a:cxn ang="0">
                  <a:pos x="T2" y="T3"/>
                </a:cxn>
                <a:cxn ang="0">
                  <a:pos x="T4" y="T5"/>
                </a:cxn>
                <a:cxn ang="0">
                  <a:pos x="T6" y="T7"/>
                </a:cxn>
                <a:cxn ang="0">
                  <a:pos x="T8" y="T9"/>
                </a:cxn>
                <a:cxn ang="0">
                  <a:pos x="T10" y="T11"/>
                </a:cxn>
                <a:cxn ang="0">
                  <a:pos x="T12" y="T13"/>
                </a:cxn>
              </a:cxnLst>
              <a:rect l="0" t="0" r="r" b="b"/>
              <a:pathLst>
                <a:path w="24" h="173">
                  <a:moveTo>
                    <a:pt x="21" y="88"/>
                  </a:moveTo>
                  <a:cubicBezTo>
                    <a:pt x="3" y="172"/>
                    <a:pt x="3" y="172"/>
                    <a:pt x="3" y="172"/>
                  </a:cubicBezTo>
                  <a:cubicBezTo>
                    <a:pt x="3" y="172"/>
                    <a:pt x="2" y="173"/>
                    <a:pt x="0" y="173"/>
                  </a:cubicBezTo>
                  <a:cubicBezTo>
                    <a:pt x="1" y="167"/>
                    <a:pt x="15" y="94"/>
                    <a:pt x="16" y="82"/>
                  </a:cubicBezTo>
                  <a:cubicBezTo>
                    <a:pt x="17" y="69"/>
                    <a:pt x="2" y="0"/>
                    <a:pt x="2" y="0"/>
                  </a:cubicBezTo>
                  <a:cubicBezTo>
                    <a:pt x="7" y="1"/>
                    <a:pt x="12" y="4"/>
                    <a:pt x="13" y="8"/>
                  </a:cubicBezTo>
                  <a:cubicBezTo>
                    <a:pt x="13" y="8"/>
                    <a:pt x="24" y="76"/>
                    <a:pt x="21" y="88"/>
                  </a:cubicBezTo>
                  <a:close/>
                </a:path>
              </a:pathLst>
            </a:custGeom>
            <a:solidFill>
              <a:srgbClr val="266F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3" name="íślîḓê"/>
            <p:cNvSpPr/>
            <p:nvPr/>
          </p:nvSpPr>
          <p:spPr bwMode="auto">
            <a:xfrm>
              <a:off x="5736432" y="4040188"/>
              <a:ext cx="995363" cy="547688"/>
            </a:xfrm>
            <a:custGeom>
              <a:avLst/>
              <a:gdLst>
                <a:gd name="T0" fmla="*/ 40 w 264"/>
                <a:gd name="T1" fmla="*/ 106 h 145"/>
                <a:gd name="T2" fmla="*/ 0 w 264"/>
                <a:gd name="T3" fmla="*/ 131 h 145"/>
                <a:gd name="T4" fmla="*/ 38 w 264"/>
                <a:gd name="T5" fmla="*/ 145 h 145"/>
                <a:gd name="T6" fmla="*/ 78 w 264"/>
                <a:gd name="T7" fmla="*/ 121 h 145"/>
                <a:gd name="T8" fmla="*/ 40 w 264"/>
                <a:gd name="T9" fmla="*/ 106 h 145"/>
                <a:gd name="T10" fmla="*/ 72 w 264"/>
                <a:gd name="T11" fmla="*/ 86 h 145"/>
                <a:gd name="T12" fmla="*/ 48 w 264"/>
                <a:gd name="T13" fmla="*/ 101 h 145"/>
                <a:gd name="T14" fmla="*/ 86 w 264"/>
                <a:gd name="T15" fmla="*/ 116 h 145"/>
                <a:gd name="T16" fmla="*/ 101 w 264"/>
                <a:gd name="T17" fmla="*/ 106 h 145"/>
                <a:gd name="T18" fmla="*/ 103 w 264"/>
                <a:gd name="T19" fmla="*/ 105 h 145"/>
                <a:gd name="T20" fmla="*/ 107 w 264"/>
                <a:gd name="T21" fmla="*/ 100 h 145"/>
                <a:gd name="T22" fmla="*/ 107 w 264"/>
                <a:gd name="T23" fmla="*/ 99 h 145"/>
                <a:gd name="T24" fmla="*/ 72 w 264"/>
                <a:gd name="T25" fmla="*/ 86 h 145"/>
                <a:gd name="T26" fmla="*/ 112 w 264"/>
                <a:gd name="T27" fmla="*/ 68 h 145"/>
                <a:gd name="T28" fmla="*/ 98 w 264"/>
                <a:gd name="T29" fmla="*/ 77 h 145"/>
                <a:gd name="T30" fmla="*/ 92 w 264"/>
                <a:gd name="T31" fmla="*/ 76 h 145"/>
                <a:gd name="T32" fmla="*/ 91 w 264"/>
                <a:gd name="T33" fmla="*/ 76 h 145"/>
                <a:gd name="T34" fmla="*/ 87 w 264"/>
                <a:gd name="T35" fmla="*/ 77 h 145"/>
                <a:gd name="T36" fmla="*/ 87 w 264"/>
                <a:gd name="T37" fmla="*/ 77 h 145"/>
                <a:gd name="T38" fmla="*/ 86 w 264"/>
                <a:gd name="T39" fmla="*/ 78 h 145"/>
                <a:gd name="T40" fmla="*/ 86 w 264"/>
                <a:gd name="T41" fmla="*/ 78 h 145"/>
                <a:gd name="T42" fmla="*/ 86 w 264"/>
                <a:gd name="T43" fmla="*/ 78 h 145"/>
                <a:gd name="T44" fmla="*/ 81 w 264"/>
                <a:gd name="T45" fmla="*/ 81 h 145"/>
                <a:gd name="T46" fmla="*/ 110 w 264"/>
                <a:gd name="T47" fmla="*/ 92 h 145"/>
                <a:gd name="T48" fmla="*/ 131 w 264"/>
                <a:gd name="T49" fmla="*/ 78 h 145"/>
                <a:gd name="T50" fmla="*/ 132 w 264"/>
                <a:gd name="T51" fmla="*/ 78 h 145"/>
                <a:gd name="T52" fmla="*/ 133 w 264"/>
                <a:gd name="T53" fmla="*/ 77 h 145"/>
                <a:gd name="T54" fmla="*/ 148 w 264"/>
                <a:gd name="T55" fmla="*/ 82 h 145"/>
                <a:gd name="T56" fmla="*/ 112 w 264"/>
                <a:gd name="T57" fmla="*/ 68 h 145"/>
                <a:gd name="T58" fmla="*/ 100 w 264"/>
                <a:gd name="T59" fmla="*/ 35 h 145"/>
                <a:gd name="T60" fmla="*/ 100 w 264"/>
                <a:gd name="T61" fmla="*/ 40 h 145"/>
                <a:gd name="T62" fmla="*/ 107 w 264"/>
                <a:gd name="T63" fmla="*/ 59 h 145"/>
                <a:gd name="T64" fmla="*/ 173 w 264"/>
                <a:gd name="T65" fmla="*/ 85 h 145"/>
                <a:gd name="T66" fmla="*/ 179 w 264"/>
                <a:gd name="T67" fmla="*/ 85 h 145"/>
                <a:gd name="T68" fmla="*/ 183 w 264"/>
                <a:gd name="T69" fmla="*/ 85 h 145"/>
                <a:gd name="T70" fmla="*/ 220 w 264"/>
                <a:gd name="T71" fmla="*/ 79 h 145"/>
                <a:gd name="T72" fmla="*/ 100 w 264"/>
                <a:gd name="T73" fmla="*/ 35 h 145"/>
                <a:gd name="T74" fmla="*/ 237 w 264"/>
                <a:gd name="T75" fmla="*/ 16 h 145"/>
                <a:gd name="T76" fmla="*/ 207 w 264"/>
                <a:gd name="T77" fmla="*/ 28 h 145"/>
                <a:gd name="T78" fmla="*/ 258 w 264"/>
                <a:gd name="T79" fmla="*/ 53 h 145"/>
                <a:gd name="T80" fmla="*/ 264 w 264"/>
                <a:gd name="T81" fmla="*/ 37 h 145"/>
                <a:gd name="T82" fmla="*/ 264 w 264"/>
                <a:gd name="T83" fmla="*/ 37 h 145"/>
                <a:gd name="T84" fmla="*/ 264 w 264"/>
                <a:gd name="T85" fmla="*/ 35 h 145"/>
                <a:gd name="T86" fmla="*/ 264 w 264"/>
                <a:gd name="T87" fmla="*/ 35 h 145"/>
                <a:gd name="T88" fmla="*/ 263 w 264"/>
                <a:gd name="T89" fmla="*/ 27 h 145"/>
                <a:gd name="T90" fmla="*/ 237 w 264"/>
                <a:gd name="T91" fmla="*/ 16 h 145"/>
                <a:gd name="T92" fmla="*/ 103 w 264"/>
                <a:gd name="T93" fmla="*/ 10 h 145"/>
                <a:gd name="T94" fmla="*/ 100 w 264"/>
                <a:gd name="T95" fmla="*/ 25 h 145"/>
                <a:gd name="T96" fmla="*/ 100 w 264"/>
                <a:gd name="T97" fmla="*/ 27 h 145"/>
                <a:gd name="T98" fmla="*/ 229 w 264"/>
                <a:gd name="T99" fmla="*/ 76 h 145"/>
                <a:gd name="T100" fmla="*/ 254 w 264"/>
                <a:gd name="T101" fmla="*/ 59 h 145"/>
                <a:gd name="T102" fmla="*/ 193 w 264"/>
                <a:gd name="T103" fmla="*/ 31 h 145"/>
                <a:gd name="T104" fmla="*/ 177 w 264"/>
                <a:gd name="T105" fmla="*/ 33 h 145"/>
                <a:gd name="T106" fmla="*/ 173 w 264"/>
                <a:gd name="T107" fmla="*/ 33 h 145"/>
                <a:gd name="T108" fmla="*/ 103 w 264"/>
                <a:gd name="T109" fmla="*/ 10 h 145"/>
                <a:gd name="T110" fmla="*/ 255 w 264"/>
                <a:gd name="T111" fmla="*/ 0 h 145"/>
                <a:gd name="T112" fmla="*/ 245 w 264"/>
                <a:gd name="T113" fmla="*/ 11 h 145"/>
                <a:gd name="T114" fmla="*/ 263 w 264"/>
                <a:gd name="T115" fmla="*/ 19 h 145"/>
                <a:gd name="T116" fmla="*/ 255 w 264"/>
                <a:gd name="T11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 h="145">
                  <a:moveTo>
                    <a:pt x="40" y="106"/>
                  </a:moveTo>
                  <a:cubicBezTo>
                    <a:pt x="0" y="131"/>
                    <a:pt x="0" y="131"/>
                    <a:pt x="0" y="131"/>
                  </a:cubicBezTo>
                  <a:cubicBezTo>
                    <a:pt x="12" y="135"/>
                    <a:pt x="25" y="140"/>
                    <a:pt x="38" y="145"/>
                  </a:cubicBezTo>
                  <a:cubicBezTo>
                    <a:pt x="78" y="121"/>
                    <a:pt x="78" y="121"/>
                    <a:pt x="78" y="121"/>
                  </a:cubicBezTo>
                  <a:cubicBezTo>
                    <a:pt x="65" y="115"/>
                    <a:pt x="52" y="110"/>
                    <a:pt x="40" y="106"/>
                  </a:cubicBezTo>
                  <a:moveTo>
                    <a:pt x="72" y="86"/>
                  </a:moveTo>
                  <a:cubicBezTo>
                    <a:pt x="48" y="101"/>
                    <a:pt x="48" y="101"/>
                    <a:pt x="48" y="101"/>
                  </a:cubicBezTo>
                  <a:cubicBezTo>
                    <a:pt x="60" y="105"/>
                    <a:pt x="73" y="110"/>
                    <a:pt x="86" y="116"/>
                  </a:cubicBezTo>
                  <a:cubicBezTo>
                    <a:pt x="101" y="106"/>
                    <a:pt x="101" y="106"/>
                    <a:pt x="101" y="106"/>
                  </a:cubicBezTo>
                  <a:cubicBezTo>
                    <a:pt x="102" y="106"/>
                    <a:pt x="103" y="105"/>
                    <a:pt x="103" y="105"/>
                  </a:cubicBezTo>
                  <a:cubicBezTo>
                    <a:pt x="105" y="104"/>
                    <a:pt x="106" y="102"/>
                    <a:pt x="107" y="100"/>
                  </a:cubicBezTo>
                  <a:cubicBezTo>
                    <a:pt x="107" y="99"/>
                    <a:pt x="107" y="99"/>
                    <a:pt x="107" y="99"/>
                  </a:cubicBezTo>
                  <a:cubicBezTo>
                    <a:pt x="96" y="94"/>
                    <a:pt x="84" y="90"/>
                    <a:pt x="72" y="86"/>
                  </a:cubicBezTo>
                  <a:moveTo>
                    <a:pt x="112" y="68"/>
                  </a:moveTo>
                  <a:cubicBezTo>
                    <a:pt x="98" y="77"/>
                    <a:pt x="98" y="77"/>
                    <a:pt x="98" y="77"/>
                  </a:cubicBezTo>
                  <a:cubicBezTo>
                    <a:pt x="96" y="76"/>
                    <a:pt x="94" y="76"/>
                    <a:pt x="92" y="76"/>
                  </a:cubicBezTo>
                  <a:cubicBezTo>
                    <a:pt x="92" y="76"/>
                    <a:pt x="91" y="76"/>
                    <a:pt x="91" y="76"/>
                  </a:cubicBezTo>
                  <a:cubicBezTo>
                    <a:pt x="90" y="76"/>
                    <a:pt x="89" y="76"/>
                    <a:pt x="87" y="77"/>
                  </a:cubicBezTo>
                  <a:cubicBezTo>
                    <a:pt x="87" y="77"/>
                    <a:pt x="87" y="77"/>
                    <a:pt x="87" y="77"/>
                  </a:cubicBezTo>
                  <a:cubicBezTo>
                    <a:pt x="86" y="78"/>
                    <a:pt x="86" y="78"/>
                    <a:pt x="86" y="78"/>
                  </a:cubicBezTo>
                  <a:cubicBezTo>
                    <a:pt x="86" y="78"/>
                    <a:pt x="86" y="78"/>
                    <a:pt x="86" y="78"/>
                  </a:cubicBezTo>
                  <a:cubicBezTo>
                    <a:pt x="86" y="78"/>
                    <a:pt x="86" y="78"/>
                    <a:pt x="86" y="78"/>
                  </a:cubicBezTo>
                  <a:cubicBezTo>
                    <a:pt x="81" y="81"/>
                    <a:pt x="81" y="81"/>
                    <a:pt x="81" y="81"/>
                  </a:cubicBezTo>
                  <a:cubicBezTo>
                    <a:pt x="90" y="84"/>
                    <a:pt x="100" y="88"/>
                    <a:pt x="110" y="92"/>
                  </a:cubicBezTo>
                  <a:cubicBezTo>
                    <a:pt x="131" y="78"/>
                    <a:pt x="131" y="78"/>
                    <a:pt x="131" y="78"/>
                  </a:cubicBezTo>
                  <a:cubicBezTo>
                    <a:pt x="131" y="78"/>
                    <a:pt x="132" y="78"/>
                    <a:pt x="132" y="78"/>
                  </a:cubicBezTo>
                  <a:cubicBezTo>
                    <a:pt x="133" y="77"/>
                    <a:pt x="133" y="77"/>
                    <a:pt x="133" y="77"/>
                  </a:cubicBezTo>
                  <a:cubicBezTo>
                    <a:pt x="138" y="79"/>
                    <a:pt x="143" y="80"/>
                    <a:pt x="148" y="82"/>
                  </a:cubicBezTo>
                  <a:cubicBezTo>
                    <a:pt x="136" y="76"/>
                    <a:pt x="124" y="72"/>
                    <a:pt x="112" y="68"/>
                  </a:cubicBezTo>
                  <a:moveTo>
                    <a:pt x="100" y="35"/>
                  </a:moveTo>
                  <a:cubicBezTo>
                    <a:pt x="100" y="40"/>
                    <a:pt x="100" y="40"/>
                    <a:pt x="100" y="40"/>
                  </a:cubicBezTo>
                  <a:cubicBezTo>
                    <a:pt x="100" y="47"/>
                    <a:pt x="103" y="53"/>
                    <a:pt x="107" y="59"/>
                  </a:cubicBezTo>
                  <a:cubicBezTo>
                    <a:pt x="128" y="65"/>
                    <a:pt x="151" y="74"/>
                    <a:pt x="173" y="85"/>
                  </a:cubicBezTo>
                  <a:cubicBezTo>
                    <a:pt x="175" y="85"/>
                    <a:pt x="177" y="85"/>
                    <a:pt x="179" y="85"/>
                  </a:cubicBezTo>
                  <a:cubicBezTo>
                    <a:pt x="181" y="85"/>
                    <a:pt x="182" y="85"/>
                    <a:pt x="183" y="85"/>
                  </a:cubicBezTo>
                  <a:cubicBezTo>
                    <a:pt x="197" y="85"/>
                    <a:pt x="209" y="83"/>
                    <a:pt x="220" y="79"/>
                  </a:cubicBezTo>
                  <a:cubicBezTo>
                    <a:pt x="178" y="55"/>
                    <a:pt x="136" y="42"/>
                    <a:pt x="100" y="35"/>
                  </a:cubicBezTo>
                  <a:moveTo>
                    <a:pt x="237" y="16"/>
                  </a:moveTo>
                  <a:cubicBezTo>
                    <a:pt x="229" y="21"/>
                    <a:pt x="219" y="26"/>
                    <a:pt x="207" y="28"/>
                  </a:cubicBezTo>
                  <a:cubicBezTo>
                    <a:pt x="224" y="35"/>
                    <a:pt x="241" y="43"/>
                    <a:pt x="258" y="53"/>
                  </a:cubicBezTo>
                  <a:cubicBezTo>
                    <a:pt x="261" y="48"/>
                    <a:pt x="263" y="43"/>
                    <a:pt x="264" y="37"/>
                  </a:cubicBezTo>
                  <a:cubicBezTo>
                    <a:pt x="264" y="37"/>
                    <a:pt x="264" y="37"/>
                    <a:pt x="264" y="37"/>
                  </a:cubicBezTo>
                  <a:cubicBezTo>
                    <a:pt x="264" y="35"/>
                    <a:pt x="264" y="35"/>
                    <a:pt x="264" y="35"/>
                  </a:cubicBezTo>
                  <a:cubicBezTo>
                    <a:pt x="264" y="35"/>
                    <a:pt x="264" y="35"/>
                    <a:pt x="264" y="35"/>
                  </a:cubicBezTo>
                  <a:cubicBezTo>
                    <a:pt x="263" y="27"/>
                    <a:pt x="263" y="27"/>
                    <a:pt x="263" y="27"/>
                  </a:cubicBezTo>
                  <a:cubicBezTo>
                    <a:pt x="255" y="23"/>
                    <a:pt x="246" y="19"/>
                    <a:pt x="237" y="16"/>
                  </a:cubicBezTo>
                  <a:moveTo>
                    <a:pt x="103" y="10"/>
                  </a:moveTo>
                  <a:cubicBezTo>
                    <a:pt x="101" y="15"/>
                    <a:pt x="99" y="20"/>
                    <a:pt x="100" y="25"/>
                  </a:cubicBezTo>
                  <a:cubicBezTo>
                    <a:pt x="100" y="27"/>
                    <a:pt x="100" y="27"/>
                    <a:pt x="100" y="27"/>
                  </a:cubicBezTo>
                  <a:cubicBezTo>
                    <a:pt x="138" y="34"/>
                    <a:pt x="184" y="49"/>
                    <a:pt x="229" y="76"/>
                  </a:cubicBezTo>
                  <a:cubicBezTo>
                    <a:pt x="239" y="71"/>
                    <a:pt x="248" y="66"/>
                    <a:pt x="254" y="59"/>
                  </a:cubicBezTo>
                  <a:cubicBezTo>
                    <a:pt x="233" y="47"/>
                    <a:pt x="213" y="38"/>
                    <a:pt x="193" y="31"/>
                  </a:cubicBezTo>
                  <a:cubicBezTo>
                    <a:pt x="188" y="32"/>
                    <a:pt x="183" y="32"/>
                    <a:pt x="177" y="33"/>
                  </a:cubicBezTo>
                  <a:cubicBezTo>
                    <a:pt x="176" y="33"/>
                    <a:pt x="174" y="33"/>
                    <a:pt x="173" y="33"/>
                  </a:cubicBezTo>
                  <a:cubicBezTo>
                    <a:pt x="143" y="33"/>
                    <a:pt x="118" y="24"/>
                    <a:pt x="103" y="10"/>
                  </a:cubicBezTo>
                  <a:moveTo>
                    <a:pt x="255" y="0"/>
                  </a:moveTo>
                  <a:cubicBezTo>
                    <a:pt x="252" y="4"/>
                    <a:pt x="249" y="7"/>
                    <a:pt x="245" y="11"/>
                  </a:cubicBezTo>
                  <a:cubicBezTo>
                    <a:pt x="251" y="13"/>
                    <a:pt x="257" y="16"/>
                    <a:pt x="263" y="19"/>
                  </a:cubicBezTo>
                  <a:cubicBezTo>
                    <a:pt x="262" y="12"/>
                    <a:pt x="259" y="6"/>
                    <a:pt x="255" y="0"/>
                  </a:cubicBezTo>
                </a:path>
              </a:pathLst>
            </a:custGeom>
            <a:solidFill>
              <a:srgbClr val="CDD1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4" name="íṧľíḑé"/>
            <p:cNvSpPr/>
            <p:nvPr/>
          </p:nvSpPr>
          <p:spPr bwMode="auto">
            <a:xfrm>
              <a:off x="6743701" y="3860800"/>
              <a:ext cx="504825" cy="98425"/>
            </a:xfrm>
            <a:custGeom>
              <a:avLst/>
              <a:gdLst>
                <a:gd name="T0" fmla="*/ 5 w 134"/>
                <a:gd name="T1" fmla="*/ 7 h 26"/>
                <a:gd name="T2" fmla="*/ 0 w 134"/>
                <a:gd name="T3" fmla="*/ 12 h 26"/>
                <a:gd name="T4" fmla="*/ 6 w 134"/>
                <a:gd name="T5" fmla="*/ 16 h 26"/>
                <a:gd name="T6" fmla="*/ 52 w 134"/>
                <a:gd name="T7" fmla="*/ 26 h 26"/>
                <a:gd name="T8" fmla="*/ 58 w 134"/>
                <a:gd name="T9" fmla="*/ 26 h 26"/>
                <a:gd name="T10" fmla="*/ 66 w 134"/>
                <a:gd name="T11" fmla="*/ 26 h 26"/>
                <a:gd name="T12" fmla="*/ 107 w 134"/>
                <a:gd name="T13" fmla="*/ 21 h 26"/>
                <a:gd name="T14" fmla="*/ 97 w 134"/>
                <a:gd name="T15" fmla="*/ 18 h 26"/>
                <a:gd name="T16" fmla="*/ 66 w 134"/>
                <a:gd name="T17" fmla="*/ 23 h 26"/>
                <a:gd name="T18" fmla="*/ 62 w 134"/>
                <a:gd name="T19" fmla="*/ 23 h 26"/>
                <a:gd name="T20" fmla="*/ 5 w 134"/>
                <a:gd name="T21" fmla="*/ 7 h 26"/>
                <a:gd name="T22" fmla="*/ 129 w 134"/>
                <a:gd name="T23" fmla="*/ 0 h 26"/>
                <a:gd name="T24" fmla="*/ 109 w 134"/>
                <a:gd name="T25" fmla="*/ 13 h 26"/>
                <a:gd name="T26" fmla="*/ 118 w 134"/>
                <a:gd name="T27" fmla="*/ 17 h 26"/>
                <a:gd name="T28" fmla="*/ 134 w 134"/>
                <a:gd name="T29" fmla="*/ 4 h 26"/>
                <a:gd name="T30" fmla="*/ 129 w 134"/>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26">
                  <a:moveTo>
                    <a:pt x="5" y="7"/>
                  </a:moveTo>
                  <a:cubicBezTo>
                    <a:pt x="3" y="9"/>
                    <a:pt x="2" y="10"/>
                    <a:pt x="0" y="12"/>
                  </a:cubicBezTo>
                  <a:cubicBezTo>
                    <a:pt x="2" y="14"/>
                    <a:pt x="4" y="15"/>
                    <a:pt x="6" y="16"/>
                  </a:cubicBezTo>
                  <a:cubicBezTo>
                    <a:pt x="20" y="19"/>
                    <a:pt x="35" y="22"/>
                    <a:pt x="52" y="26"/>
                  </a:cubicBezTo>
                  <a:cubicBezTo>
                    <a:pt x="54" y="26"/>
                    <a:pt x="56" y="26"/>
                    <a:pt x="58" y="26"/>
                  </a:cubicBezTo>
                  <a:cubicBezTo>
                    <a:pt x="61" y="26"/>
                    <a:pt x="63" y="26"/>
                    <a:pt x="66" y="26"/>
                  </a:cubicBezTo>
                  <a:cubicBezTo>
                    <a:pt x="81" y="25"/>
                    <a:pt x="95" y="24"/>
                    <a:pt x="107" y="21"/>
                  </a:cubicBezTo>
                  <a:cubicBezTo>
                    <a:pt x="103" y="20"/>
                    <a:pt x="100" y="19"/>
                    <a:pt x="97" y="18"/>
                  </a:cubicBezTo>
                  <a:cubicBezTo>
                    <a:pt x="88" y="20"/>
                    <a:pt x="77" y="22"/>
                    <a:pt x="66" y="23"/>
                  </a:cubicBezTo>
                  <a:cubicBezTo>
                    <a:pt x="64" y="23"/>
                    <a:pt x="63" y="23"/>
                    <a:pt x="62" y="23"/>
                  </a:cubicBezTo>
                  <a:cubicBezTo>
                    <a:pt x="39" y="23"/>
                    <a:pt x="19" y="17"/>
                    <a:pt x="5" y="7"/>
                  </a:cubicBezTo>
                  <a:moveTo>
                    <a:pt x="129" y="0"/>
                  </a:moveTo>
                  <a:cubicBezTo>
                    <a:pt x="124" y="5"/>
                    <a:pt x="117" y="10"/>
                    <a:pt x="109" y="13"/>
                  </a:cubicBezTo>
                  <a:cubicBezTo>
                    <a:pt x="112" y="14"/>
                    <a:pt x="115" y="16"/>
                    <a:pt x="118" y="17"/>
                  </a:cubicBezTo>
                  <a:cubicBezTo>
                    <a:pt x="125" y="13"/>
                    <a:pt x="131" y="9"/>
                    <a:pt x="134" y="4"/>
                  </a:cubicBezTo>
                  <a:cubicBezTo>
                    <a:pt x="132" y="2"/>
                    <a:pt x="131" y="1"/>
                    <a:pt x="129" y="0"/>
                  </a:cubicBezTo>
                </a:path>
              </a:pathLst>
            </a:custGeom>
            <a:solidFill>
              <a:srgbClr val="CDD1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5" name="ïsļiḋe"/>
            <p:cNvSpPr/>
            <p:nvPr/>
          </p:nvSpPr>
          <p:spPr bwMode="auto">
            <a:xfrm>
              <a:off x="6664326" y="3605213"/>
              <a:ext cx="644525" cy="430213"/>
            </a:xfrm>
            <a:custGeom>
              <a:avLst/>
              <a:gdLst>
                <a:gd name="T0" fmla="*/ 0 w 171"/>
                <a:gd name="T1" fmla="*/ 65 h 114"/>
                <a:gd name="T2" fmla="*/ 2 w 171"/>
                <a:gd name="T3" fmla="*/ 73 h 114"/>
                <a:gd name="T4" fmla="*/ 87 w 171"/>
                <a:gd name="T5" fmla="*/ 113 h 114"/>
                <a:gd name="T6" fmla="*/ 170 w 171"/>
                <a:gd name="T7" fmla="*/ 68 h 114"/>
                <a:gd name="T8" fmla="*/ 171 w 171"/>
                <a:gd name="T9" fmla="*/ 45 h 114"/>
                <a:gd name="T10" fmla="*/ 84 w 171"/>
                <a:gd name="T11" fmla="*/ 1 h 114"/>
                <a:gd name="T12" fmla="*/ 0 w 171"/>
                <a:gd name="T13" fmla="*/ 50 h 114"/>
                <a:gd name="T14" fmla="*/ 0 w 171"/>
                <a:gd name="T15" fmla="*/ 65 h 114"/>
                <a:gd name="T16" fmla="*/ 14 w 171"/>
                <a:gd name="T17" fmla="*/ 65 h 114"/>
                <a:gd name="T18" fmla="*/ 20 w 171"/>
                <a:gd name="T19" fmla="*/ 48 h 114"/>
                <a:gd name="T20" fmla="*/ 84 w 171"/>
                <a:gd name="T21" fmla="*/ 21 h 114"/>
                <a:gd name="T22" fmla="*/ 151 w 171"/>
                <a:gd name="T23" fmla="*/ 44 h 114"/>
                <a:gd name="T24" fmla="*/ 157 w 171"/>
                <a:gd name="T25" fmla="*/ 60 h 114"/>
                <a:gd name="T26" fmla="*/ 87 w 171"/>
                <a:gd name="T27" fmla="*/ 94 h 114"/>
                <a:gd name="T28" fmla="*/ 14 w 171"/>
                <a:gd name="T29"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14">
                  <a:moveTo>
                    <a:pt x="0" y="65"/>
                  </a:moveTo>
                  <a:cubicBezTo>
                    <a:pt x="1" y="68"/>
                    <a:pt x="1" y="70"/>
                    <a:pt x="2" y="73"/>
                  </a:cubicBezTo>
                  <a:cubicBezTo>
                    <a:pt x="8" y="96"/>
                    <a:pt x="44" y="114"/>
                    <a:pt x="87" y="113"/>
                  </a:cubicBezTo>
                  <a:cubicBezTo>
                    <a:pt x="130" y="111"/>
                    <a:pt x="165" y="92"/>
                    <a:pt x="170" y="68"/>
                  </a:cubicBezTo>
                  <a:cubicBezTo>
                    <a:pt x="171" y="65"/>
                    <a:pt x="171" y="45"/>
                    <a:pt x="171" y="45"/>
                  </a:cubicBezTo>
                  <a:cubicBezTo>
                    <a:pt x="171" y="45"/>
                    <a:pt x="149" y="0"/>
                    <a:pt x="84" y="1"/>
                  </a:cubicBezTo>
                  <a:cubicBezTo>
                    <a:pt x="45" y="2"/>
                    <a:pt x="0" y="50"/>
                    <a:pt x="0" y="50"/>
                  </a:cubicBezTo>
                  <a:cubicBezTo>
                    <a:pt x="0" y="50"/>
                    <a:pt x="0" y="60"/>
                    <a:pt x="0" y="65"/>
                  </a:cubicBezTo>
                  <a:moveTo>
                    <a:pt x="14" y="65"/>
                  </a:moveTo>
                  <a:cubicBezTo>
                    <a:pt x="14" y="59"/>
                    <a:pt x="16" y="53"/>
                    <a:pt x="20" y="48"/>
                  </a:cubicBezTo>
                  <a:cubicBezTo>
                    <a:pt x="30" y="32"/>
                    <a:pt x="55" y="21"/>
                    <a:pt x="84" y="21"/>
                  </a:cubicBezTo>
                  <a:cubicBezTo>
                    <a:pt x="114" y="20"/>
                    <a:pt x="139" y="29"/>
                    <a:pt x="151" y="44"/>
                  </a:cubicBezTo>
                  <a:cubicBezTo>
                    <a:pt x="155" y="49"/>
                    <a:pt x="157" y="54"/>
                    <a:pt x="157" y="60"/>
                  </a:cubicBezTo>
                  <a:cubicBezTo>
                    <a:pt x="158" y="84"/>
                    <a:pt x="127" y="93"/>
                    <a:pt x="87" y="94"/>
                  </a:cubicBezTo>
                  <a:cubicBezTo>
                    <a:pt x="47" y="95"/>
                    <a:pt x="15" y="88"/>
                    <a:pt x="14" y="65"/>
                  </a:cubicBezTo>
                </a:path>
              </a:pathLst>
            </a:custGeom>
            <a:solidFill>
              <a:srgbClr val="458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96" name="íśļïd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238" y="3632200"/>
              <a:ext cx="25400" cy="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 name="ïṩliḑé"/>
            <p:cNvSpPr/>
            <p:nvPr/>
          </p:nvSpPr>
          <p:spPr bwMode="auto">
            <a:xfrm>
              <a:off x="6823076" y="3643313"/>
              <a:ext cx="41275" cy="11113"/>
            </a:xfrm>
            <a:custGeom>
              <a:avLst/>
              <a:gdLst>
                <a:gd name="T0" fmla="*/ 11 w 11"/>
                <a:gd name="T1" fmla="*/ 0 h 3"/>
                <a:gd name="T2" fmla="*/ 0 w 11"/>
                <a:gd name="T3" fmla="*/ 3 h 3"/>
                <a:gd name="T4" fmla="*/ 1 w 11"/>
                <a:gd name="T5" fmla="*/ 3 h 3"/>
                <a:gd name="T6" fmla="*/ 11 w 11"/>
                <a:gd name="T7" fmla="*/ 0 h 3"/>
              </a:gdLst>
              <a:ahLst/>
              <a:cxnLst>
                <a:cxn ang="0">
                  <a:pos x="T0" y="T1"/>
                </a:cxn>
                <a:cxn ang="0">
                  <a:pos x="T2" y="T3"/>
                </a:cxn>
                <a:cxn ang="0">
                  <a:pos x="T4" y="T5"/>
                </a:cxn>
                <a:cxn ang="0">
                  <a:pos x="T6" y="T7"/>
                </a:cxn>
              </a:cxnLst>
              <a:rect l="0" t="0" r="r" b="b"/>
              <a:pathLst>
                <a:path w="11" h="3">
                  <a:moveTo>
                    <a:pt x="11" y="0"/>
                  </a:moveTo>
                  <a:cubicBezTo>
                    <a:pt x="7" y="1"/>
                    <a:pt x="4" y="2"/>
                    <a:pt x="0" y="3"/>
                  </a:cubicBezTo>
                  <a:cubicBezTo>
                    <a:pt x="1" y="3"/>
                    <a:pt x="1" y="3"/>
                    <a:pt x="1" y="3"/>
                  </a:cubicBezTo>
                  <a:cubicBezTo>
                    <a:pt x="4" y="2"/>
                    <a:pt x="7" y="1"/>
                    <a:pt x="1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8" name="iŝḷiďé"/>
            <p:cNvSpPr/>
            <p:nvPr/>
          </p:nvSpPr>
          <p:spPr bwMode="auto">
            <a:xfrm>
              <a:off x="7251701" y="3824288"/>
              <a:ext cx="4763" cy="6350"/>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1" y="1"/>
                    <a:pt x="0" y="2"/>
                  </a:cubicBezTo>
                  <a:cubicBezTo>
                    <a:pt x="0" y="2"/>
                    <a:pt x="0" y="2"/>
                    <a:pt x="0" y="2"/>
                  </a:cubicBezTo>
                  <a:cubicBezTo>
                    <a:pt x="1" y="1"/>
                    <a:pt x="1" y="1"/>
                    <a:pt x="1" y="0"/>
                  </a:cubicBezTo>
                  <a:cubicBezTo>
                    <a:pt x="1" y="0"/>
                    <a:pt x="1" y="0"/>
                    <a:pt x="1" y="0"/>
                  </a:cubicBezTo>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9" name="iśliḓê"/>
            <p:cNvSpPr/>
            <p:nvPr/>
          </p:nvSpPr>
          <p:spPr bwMode="auto">
            <a:xfrm>
              <a:off x="7256463" y="3736975"/>
              <a:ext cx="11113" cy="87313"/>
            </a:xfrm>
            <a:custGeom>
              <a:avLst/>
              <a:gdLst>
                <a:gd name="T0" fmla="*/ 1 w 3"/>
                <a:gd name="T1" fmla="*/ 0 h 23"/>
                <a:gd name="T2" fmla="*/ 3 w 3"/>
                <a:gd name="T3" fmla="*/ 10 h 23"/>
                <a:gd name="T4" fmla="*/ 0 w 3"/>
                <a:gd name="T5" fmla="*/ 23 h 23"/>
                <a:gd name="T6" fmla="*/ 0 w 3"/>
                <a:gd name="T7" fmla="*/ 23 h 23"/>
                <a:gd name="T8" fmla="*/ 3 w 3"/>
                <a:gd name="T9" fmla="*/ 10 h 23"/>
                <a:gd name="T10" fmla="*/ 1 w 3"/>
                <a:gd name="T11" fmla="*/ 0 h 23"/>
              </a:gdLst>
              <a:ahLst/>
              <a:cxnLst>
                <a:cxn ang="0">
                  <a:pos x="T0" y="T1"/>
                </a:cxn>
                <a:cxn ang="0">
                  <a:pos x="T2" y="T3"/>
                </a:cxn>
                <a:cxn ang="0">
                  <a:pos x="T4" y="T5"/>
                </a:cxn>
                <a:cxn ang="0">
                  <a:pos x="T6" y="T7"/>
                </a:cxn>
                <a:cxn ang="0">
                  <a:pos x="T8" y="T9"/>
                </a:cxn>
                <a:cxn ang="0">
                  <a:pos x="T10" y="T11"/>
                </a:cxn>
              </a:cxnLst>
              <a:rect l="0" t="0" r="r" b="b"/>
              <a:pathLst>
                <a:path w="3" h="23">
                  <a:moveTo>
                    <a:pt x="1" y="0"/>
                  </a:moveTo>
                  <a:cubicBezTo>
                    <a:pt x="2" y="3"/>
                    <a:pt x="3" y="7"/>
                    <a:pt x="3" y="10"/>
                  </a:cubicBezTo>
                  <a:cubicBezTo>
                    <a:pt x="3" y="15"/>
                    <a:pt x="2" y="19"/>
                    <a:pt x="0" y="23"/>
                  </a:cubicBezTo>
                  <a:cubicBezTo>
                    <a:pt x="0" y="23"/>
                    <a:pt x="0" y="23"/>
                    <a:pt x="0" y="23"/>
                  </a:cubicBezTo>
                  <a:cubicBezTo>
                    <a:pt x="2" y="19"/>
                    <a:pt x="3" y="15"/>
                    <a:pt x="3" y="10"/>
                  </a:cubicBezTo>
                  <a:cubicBezTo>
                    <a:pt x="3" y="7"/>
                    <a:pt x="2" y="3"/>
                    <a:pt x="1" y="0"/>
                  </a:cubicBezTo>
                </a:path>
              </a:pathLst>
            </a:custGeom>
            <a:solidFill>
              <a:srgbClr val="6AA0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0" name="iSļiḓe"/>
            <p:cNvSpPr/>
            <p:nvPr/>
          </p:nvSpPr>
          <p:spPr bwMode="auto">
            <a:xfrm>
              <a:off x="6675438" y="3608388"/>
              <a:ext cx="611188" cy="180975"/>
            </a:xfrm>
            <a:custGeom>
              <a:avLst/>
              <a:gdLst>
                <a:gd name="T0" fmla="*/ 5 w 162"/>
                <a:gd name="T1" fmla="*/ 34 h 48"/>
                <a:gd name="T2" fmla="*/ 24 w 162"/>
                <a:gd name="T3" fmla="*/ 14 h 48"/>
                <a:gd name="T4" fmla="*/ 80 w 162"/>
                <a:gd name="T5" fmla="*/ 0 h 48"/>
                <a:gd name="T6" fmla="*/ 137 w 162"/>
                <a:gd name="T7" fmla="*/ 11 h 48"/>
                <a:gd name="T8" fmla="*/ 157 w 162"/>
                <a:gd name="T9" fmla="*/ 30 h 48"/>
                <a:gd name="T10" fmla="*/ 162 w 162"/>
                <a:gd name="T11" fmla="*/ 41 h 48"/>
                <a:gd name="T12" fmla="*/ 154 w 162"/>
                <a:gd name="T13" fmla="*/ 44 h 48"/>
                <a:gd name="T14" fmla="*/ 80 w 162"/>
                <a:gd name="T15" fmla="*/ 8 h 48"/>
                <a:gd name="T16" fmla="*/ 9 w 162"/>
                <a:gd name="T17" fmla="*/ 48 h 48"/>
                <a:gd name="T18" fmla="*/ 0 w 162"/>
                <a:gd name="T19" fmla="*/ 46 h 48"/>
                <a:gd name="T20" fmla="*/ 5 w 162"/>
                <a:gd name="T21"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48">
                  <a:moveTo>
                    <a:pt x="5" y="34"/>
                  </a:moveTo>
                  <a:cubicBezTo>
                    <a:pt x="24" y="14"/>
                    <a:pt x="24" y="14"/>
                    <a:pt x="24" y="14"/>
                  </a:cubicBezTo>
                  <a:cubicBezTo>
                    <a:pt x="80" y="0"/>
                    <a:pt x="80" y="0"/>
                    <a:pt x="80" y="0"/>
                  </a:cubicBezTo>
                  <a:cubicBezTo>
                    <a:pt x="137" y="11"/>
                    <a:pt x="137" y="11"/>
                    <a:pt x="137" y="11"/>
                  </a:cubicBezTo>
                  <a:cubicBezTo>
                    <a:pt x="157" y="30"/>
                    <a:pt x="157" y="30"/>
                    <a:pt x="157" y="30"/>
                  </a:cubicBezTo>
                  <a:cubicBezTo>
                    <a:pt x="162" y="41"/>
                    <a:pt x="162" y="41"/>
                    <a:pt x="162" y="41"/>
                  </a:cubicBezTo>
                  <a:cubicBezTo>
                    <a:pt x="154" y="44"/>
                    <a:pt x="154" y="44"/>
                    <a:pt x="154" y="44"/>
                  </a:cubicBezTo>
                  <a:cubicBezTo>
                    <a:pt x="154" y="44"/>
                    <a:pt x="145" y="6"/>
                    <a:pt x="80" y="8"/>
                  </a:cubicBezTo>
                  <a:cubicBezTo>
                    <a:pt x="16" y="10"/>
                    <a:pt x="9" y="48"/>
                    <a:pt x="9" y="48"/>
                  </a:cubicBezTo>
                  <a:cubicBezTo>
                    <a:pt x="0" y="46"/>
                    <a:pt x="0" y="46"/>
                    <a:pt x="0" y="46"/>
                  </a:cubicBezTo>
                  <a:lnTo>
                    <a:pt x="5" y="34"/>
                  </a:lnTo>
                  <a:close/>
                </a:path>
              </a:pathLst>
            </a:custGeom>
            <a:solidFill>
              <a:srgbClr val="458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1" name="iśliḑè"/>
            <p:cNvSpPr/>
            <p:nvPr/>
          </p:nvSpPr>
          <p:spPr bwMode="auto">
            <a:xfrm>
              <a:off x="6664326" y="3589338"/>
              <a:ext cx="644525" cy="388938"/>
            </a:xfrm>
            <a:custGeom>
              <a:avLst/>
              <a:gdLst>
                <a:gd name="T0" fmla="*/ 0 w 171"/>
                <a:gd name="T1" fmla="*/ 54 h 103"/>
                <a:gd name="T2" fmla="*/ 2 w 171"/>
                <a:gd name="T3" fmla="*/ 61 h 103"/>
                <a:gd name="T4" fmla="*/ 87 w 171"/>
                <a:gd name="T5" fmla="*/ 101 h 103"/>
                <a:gd name="T6" fmla="*/ 170 w 171"/>
                <a:gd name="T7" fmla="*/ 56 h 103"/>
                <a:gd name="T8" fmla="*/ 171 w 171"/>
                <a:gd name="T9" fmla="*/ 49 h 103"/>
                <a:gd name="T10" fmla="*/ 84 w 171"/>
                <a:gd name="T11" fmla="*/ 1 h 103"/>
                <a:gd name="T12" fmla="*/ 0 w 171"/>
                <a:gd name="T13" fmla="*/ 54 h 103"/>
                <a:gd name="T14" fmla="*/ 14 w 171"/>
                <a:gd name="T15" fmla="*/ 53 h 103"/>
                <a:gd name="T16" fmla="*/ 20 w 171"/>
                <a:gd name="T17" fmla="*/ 36 h 103"/>
                <a:gd name="T18" fmla="*/ 84 w 171"/>
                <a:gd name="T19" fmla="*/ 9 h 103"/>
                <a:gd name="T20" fmla="*/ 151 w 171"/>
                <a:gd name="T21" fmla="*/ 32 h 103"/>
                <a:gd name="T22" fmla="*/ 157 w 171"/>
                <a:gd name="T23" fmla="*/ 49 h 103"/>
                <a:gd name="T24" fmla="*/ 87 w 171"/>
                <a:gd name="T25" fmla="*/ 93 h 103"/>
                <a:gd name="T26" fmla="*/ 14 w 171"/>
                <a:gd name="T27" fmla="*/ 5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03">
                  <a:moveTo>
                    <a:pt x="0" y="54"/>
                  </a:moveTo>
                  <a:cubicBezTo>
                    <a:pt x="1" y="56"/>
                    <a:pt x="1" y="59"/>
                    <a:pt x="2" y="61"/>
                  </a:cubicBezTo>
                  <a:cubicBezTo>
                    <a:pt x="8" y="85"/>
                    <a:pt x="44" y="103"/>
                    <a:pt x="87" y="101"/>
                  </a:cubicBezTo>
                  <a:cubicBezTo>
                    <a:pt x="130" y="100"/>
                    <a:pt x="165" y="81"/>
                    <a:pt x="170" y="56"/>
                  </a:cubicBezTo>
                  <a:cubicBezTo>
                    <a:pt x="171" y="54"/>
                    <a:pt x="171" y="51"/>
                    <a:pt x="171" y="49"/>
                  </a:cubicBezTo>
                  <a:cubicBezTo>
                    <a:pt x="170" y="21"/>
                    <a:pt x="131" y="0"/>
                    <a:pt x="84" y="1"/>
                  </a:cubicBezTo>
                  <a:cubicBezTo>
                    <a:pt x="37" y="3"/>
                    <a:pt x="0" y="26"/>
                    <a:pt x="0" y="54"/>
                  </a:cubicBezTo>
                  <a:close/>
                  <a:moveTo>
                    <a:pt x="14" y="53"/>
                  </a:moveTo>
                  <a:cubicBezTo>
                    <a:pt x="14" y="47"/>
                    <a:pt x="16" y="42"/>
                    <a:pt x="20" y="36"/>
                  </a:cubicBezTo>
                  <a:cubicBezTo>
                    <a:pt x="30" y="21"/>
                    <a:pt x="55" y="10"/>
                    <a:pt x="84" y="9"/>
                  </a:cubicBezTo>
                  <a:cubicBezTo>
                    <a:pt x="114" y="8"/>
                    <a:pt x="139" y="18"/>
                    <a:pt x="151" y="32"/>
                  </a:cubicBezTo>
                  <a:cubicBezTo>
                    <a:pt x="155" y="37"/>
                    <a:pt x="157" y="43"/>
                    <a:pt x="157" y="49"/>
                  </a:cubicBezTo>
                  <a:cubicBezTo>
                    <a:pt x="158" y="72"/>
                    <a:pt x="127" y="92"/>
                    <a:pt x="87" y="93"/>
                  </a:cubicBezTo>
                  <a:cubicBezTo>
                    <a:pt x="47" y="95"/>
                    <a:pt x="15" y="77"/>
                    <a:pt x="14" y="53"/>
                  </a:cubicBezTo>
                  <a:close/>
                </a:path>
              </a:pathLst>
            </a:custGeom>
            <a:solidFill>
              <a:srgbClr val="81C5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2" name="iṥlïḓe"/>
            <p:cNvSpPr/>
            <p:nvPr/>
          </p:nvSpPr>
          <p:spPr bwMode="auto">
            <a:xfrm>
              <a:off x="6664326" y="3589338"/>
              <a:ext cx="644525" cy="388938"/>
            </a:xfrm>
            <a:custGeom>
              <a:avLst/>
              <a:gdLst>
                <a:gd name="T0" fmla="*/ 0 w 171"/>
                <a:gd name="T1" fmla="*/ 54 h 103"/>
                <a:gd name="T2" fmla="*/ 2 w 171"/>
                <a:gd name="T3" fmla="*/ 61 h 103"/>
                <a:gd name="T4" fmla="*/ 87 w 171"/>
                <a:gd name="T5" fmla="*/ 101 h 103"/>
                <a:gd name="T6" fmla="*/ 170 w 171"/>
                <a:gd name="T7" fmla="*/ 56 h 103"/>
                <a:gd name="T8" fmla="*/ 171 w 171"/>
                <a:gd name="T9" fmla="*/ 49 h 103"/>
                <a:gd name="T10" fmla="*/ 84 w 171"/>
                <a:gd name="T11" fmla="*/ 1 h 103"/>
                <a:gd name="T12" fmla="*/ 0 w 171"/>
                <a:gd name="T13" fmla="*/ 54 h 103"/>
                <a:gd name="T14" fmla="*/ 14 w 171"/>
                <a:gd name="T15" fmla="*/ 53 h 103"/>
                <a:gd name="T16" fmla="*/ 20 w 171"/>
                <a:gd name="T17" fmla="*/ 36 h 103"/>
                <a:gd name="T18" fmla="*/ 84 w 171"/>
                <a:gd name="T19" fmla="*/ 9 h 103"/>
                <a:gd name="T20" fmla="*/ 151 w 171"/>
                <a:gd name="T21" fmla="*/ 32 h 103"/>
                <a:gd name="T22" fmla="*/ 157 w 171"/>
                <a:gd name="T23" fmla="*/ 49 h 103"/>
                <a:gd name="T24" fmla="*/ 87 w 171"/>
                <a:gd name="T25" fmla="*/ 93 h 103"/>
                <a:gd name="T26" fmla="*/ 14 w 171"/>
                <a:gd name="T27" fmla="*/ 5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03">
                  <a:moveTo>
                    <a:pt x="0" y="54"/>
                  </a:moveTo>
                  <a:cubicBezTo>
                    <a:pt x="1" y="56"/>
                    <a:pt x="1" y="59"/>
                    <a:pt x="2" y="61"/>
                  </a:cubicBezTo>
                  <a:cubicBezTo>
                    <a:pt x="8" y="85"/>
                    <a:pt x="44" y="103"/>
                    <a:pt x="87" y="101"/>
                  </a:cubicBezTo>
                  <a:cubicBezTo>
                    <a:pt x="130" y="100"/>
                    <a:pt x="165" y="81"/>
                    <a:pt x="170" y="56"/>
                  </a:cubicBezTo>
                  <a:cubicBezTo>
                    <a:pt x="171" y="54"/>
                    <a:pt x="171" y="51"/>
                    <a:pt x="171" y="49"/>
                  </a:cubicBezTo>
                  <a:cubicBezTo>
                    <a:pt x="170" y="21"/>
                    <a:pt x="131" y="0"/>
                    <a:pt x="84" y="1"/>
                  </a:cubicBezTo>
                  <a:cubicBezTo>
                    <a:pt x="37" y="3"/>
                    <a:pt x="0" y="26"/>
                    <a:pt x="0" y="54"/>
                  </a:cubicBezTo>
                  <a:close/>
                  <a:moveTo>
                    <a:pt x="14" y="53"/>
                  </a:moveTo>
                  <a:cubicBezTo>
                    <a:pt x="14" y="47"/>
                    <a:pt x="16" y="42"/>
                    <a:pt x="20" y="36"/>
                  </a:cubicBezTo>
                  <a:cubicBezTo>
                    <a:pt x="30" y="21"/>
                    <a:pt x="55" y="10"/>
                    <a:pt x="84" y="9"/>
                  </a:cubicBezTo>
                  <a:cubicBezTo>
                    <a:pt x="114" y="8"/>
                    <a:pt x="139" y="18"/>
                    <a:pt x="151" y="32"/>
                  </a:cubicBezTo>
                  <a:cubicBezTo>
                    <a:pt x="155" y="37"/>
                    <a:pt x="157" y="43"/>
                    <a:pt x="157" y="49"/>
                  </a:cubicBezTo>
                  <a:cubicBezTo>
                    <a:pt x="158" y="72"/>
                    <a:pt x="127" y="92"/>
                    <a:pt x="87" y="93"/>
                  </a:cubicBezTo>
                  <a:cubicBezTo>
                    <a:pt x="47" y="95"/>
                    <a:pt x="15" y="77"/>
                    <a:pt x="14" y="53"/>
                  </a:cubicBezTo>
                  <a:close/>
                </a:path>
              </a:pathLst>
            </a:custGeom>
            <a:solidFill>
              <a:srgbClr val="80B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3" name="îslîḋê"/>
            <p:cNvSpPr/>
            <p:nvPr/>
          </p:nvSpPr>
          <p:spPr bwMode="auto">
            <a:xfrm>
              <a:off x="6626226" y="3933825"/>
              <a:ext cx="177800" cy="142875"/>
            </a:xfrm>
            <a:custGeom>
              <a:avLst/>
              <a:gdLst>
                <a:gd name="T0" fmla="*/ 0 w 47"/>
                <a:gd name="T1" fmla="*/ 22 h 38"/>
                <a:gd name="T2" fmla="*/ 2 w 47"/>
                <a:gd name="T3" fmla="*/ 24 h 38"/>
                <a:gd name="T4" fmla="*/ 2 w 47"/>
                <a:gd name="T5" fmla="*/ 24 h 38"/>
                <a:gd name="T6" fmla="*/ 9 w 47"/>
                <a:gd name="T7" fmla="*/ 35 h 38"/>
                <a:gd name="T8" fmla="*/ 11 w 47"/>
                <a:gd name="T9" fmla="*/ 38 h 38"/>
                <a:gd name="T10" fmla="*/ 43 w 47"/>
                <a:gd name="T11" fmla="*/ 18 h 38"/>
                <a:gd name="T12" fmla="*/ 43 w 47"/>
                <a:gd name="T13" fmla="*/ 18 h 38"/>
                <a:gd name="T14" fmla="*/ 44 w 47"/>
                <a:gd name="T15" fmla="*/ 17 h 38"/>
                <a:gd name="T16" fmla="*/ 46 w 47"/>
                <a:gd name="T17" fmla="*/ 14 h 38"/>
                <a:gd name="T18" fmla="*/ 47 w 47"/>
                <a:gd name="T19" fmla="*/ 12 h 38"/>
                <a:gd name="T20" fmla="*/ 47 w 47"/>
                <a:gd name="T21" fmla="*/ 12 h 38"/>
                <a:gd name="T22" fmla="*/ 46 w 47"/>
                <a:gd name="T23" fmla="*/ 6 h 38"/>
                <a:gd name="T24" fmla="*/ 40 w 47"/>
                <a:gd name="T25" fmla="*/ 0 h 38"/>
                <a:gd name="T26" fmla="*/ 37 w 47"/>
                <a:gd name="T27" fmla="*/ 0 h 38"/>
                <a:gd name="T28" fmla="*/ 35 w 47"/>
                <a:gd name="T29" fmla="*/ 0 h 38"/>
                <a:gd name="T30" fmla="*/ 34 w 47"/>
                <a:gd name="T31" fmla="*/ 1 h 38"/>
                <a:gd name="T32" fmla="*/ 34 w 47"/>
                <a:gd name="T33" fmla="*/ 1 h 38"/>
                <a:gd name="T34" fmla="*/ 34 w 47"/>
                <a:gd name="T35" fmla="*/ 1 h 38"/>
                <a:gd name="T36" fmla="*/ 0 w 47"/>
                <a:gd name="T37"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38">
                  <a:moveTo>
                    <a:pt x="0" y="22"/>
                  </a:moveTo>
                  <a:cubicBezTo>
                    <a:pt x="2" y="24"/>
                    <a:pt x="2" y="24"/>
                    <a:pt x="2" y="24"/>
                  </a:cubicBezTo>
                  <a:cubicBezTo>
                    <a:pt x="2" y="24"/>
                    <a:pt x="2" y="24"/>
                    <a:pt x="2" y="24"/>
                  </a:cubicBezTo>
                  <a:cubicBezTo>
                    <a:pt x="9" y="35"/>
                    <a:pt x="9" y="35"/>
                    <a:pt x="9" y="35"/>
                  </a:cubicBezTo>
                  <a:cubicBezTo>
                    <a:pt x="11" y="38"/>
                    <a:pt x="11" y="38"/>
                    <a:pt x="11" y="38"/>
                  </a:cubicBezTo>
                  <a:cubicBezTo>
                    <a:pt x="43" y="18"/>
                    <a:pt x="43" y="18"/>
                    <a:pt x="43" y="18"/>
                  </a:cubicBezTo>
                  <a:cubicBezTo>
                    <a:pt x="43" y="18"/>
                    <a:pt x="43" y="18"/>
                    <a:pt x="43" y="18"/>
                  </a:cubicBezTo>
                  <a:cubicBezTo>
                    <a:pt x="44" y="18"/>
                    <a:pt x="44" y="18"/>
                    <a:pt x="44" y="17"/>
                  </a:cubicBezTo>
                  <a:cubicBezTo>
                    <a:pt x="45" y="16"/>
                    <a:pt x="46" y="15"/>
                    <a:pt x="46" y="14"/>
                  </a:cubicBezTo>
                  <a:cubicBezTo>
                    <a:pt x="47" y="14"/>
                    <a:pt x="47" y="13"/>
                    <a:pt x="47" y="12"/>
                  </a:cubicBezTo>
                  <a:cubicBezTo>
                    <a:pt x="47" y="12"/>
                    <a:pt x="47" y="12"/>
                    <a:pt x="47" y="12"/>
                  </a:cubicBezTo>
                  <a:cubicBezTo>
                    <a:pt x="47" y="10"/>
                    <a:pt x="47" y="8"/>
                    <a:pt x="46" y="6"/>
                  </a:cubicBezTo>
                  <a:cubicBezTo>
                    <a:pt x="45" y="3"/>
                    <a:pt x="43" y="1"/>
                    <a:pt x="40" y="0"/>
                  </a:cubicBezTo>
                  <a:cubicBezTo>
                    <a:pt x="39" y="0"/>
                    <a:pt x="38" y="0"/>
                    <a:pt x="37" y="0"/>
                  </a:cubicBezTo>
                  <a:cubicBezTo>
                    <a:pt x="36" y="0"/>
                    <a:pt x="35" y="0"/>
                    <a:pt x="35" y="0"/>
                  </a:cubicBezTo>
                  <a:cubicBezTo>
                    <a:pt x="34" y="1"/>
                    <a:pt x="34" y="1"/>
                    <a:pt x="34" y="1"/>
                  </a:cubicBezTo>
                  <a:cubicBezTo>
                    <a:pt x="34" y="1"/>
                    <a:pt x="34" y="1"/>
                    <a:pt x="34" y="1"/>
                  </a:cubicBezTo>
                  <a:cubicBezTo>
                    <a:pt x="34" y="1"/>
                    <a:pt x="34" y="1"/>
                    <a:pt x="34" y="1"/>
                  </a:cubicBezTo>
                  <a:lnTo>
                    <a:pt x="0" y="22"/>
                  </a:lnTo>
                  <a:close/>
                </a:path>
              </a:pathLst>
            </a:custGeom>
            <a:solidFill>
              <a:srgbClr val="CDD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4" name="ïşlïdê"/>
            <p:cNvSpPr/>
            <p:nvPr/>
          </p:nvSpPr>
          <p:spPr bwMode="auto">
            <a:xfrm>
              <a:off x="6626226" y="3933825"/>
              <a:ext cx="150813" cy="90488"/>
            </a:xfrm>
            <a:custGeom>
              <a:avLst/>
              <a:gdLst>
                <a:gd name="T0" fmla="*/ 0 w 40"/>
                <a:gd name="T1" fmla="*/ 22 h 24"/>
                <a:gd name="T2" fmla="*/ 2 w 40"/>
                <a:gd name="T3" fmla="*/ 24 h 24"/>
                <a:gd name="T4" fmla="*/ 2 w 40"/>
                <a:gd name="T5" fmla="*/ 24 h 24"/>
                <a:gd name="T6" fmla="*/ 40 w 40"/>
                <a:gd name="T7" fmla="*/ 0 h 24"/>
                <a:gd name="T8" fmla="*/ 37 w 40"/>
                <a:gd name="T9" fmla="*/ 0 h 24"/>
                <a:gd name="T10" fmla="*/ 35 w 40"/>
                <a:gd name="T11" fmla="*/ 0 h 24"/>
                <a:gd name="T12" fmla="*/ 34 w 40"/>
                <a:gd name="T13" fmla="*/ 1 h 24"/>
                <a:gd name="T14" fmla="*/ 34 w 40"/>
                <a:gd name="T15" fmla="*/ 1 h 24"/>
                <a:gd name="T16" fmla="*/ 34 w 40"/>
                <a:gd name="T17" fmla="*/ 1 h 24"/>
                <a:gd name="T18" fmla="*/ 0 w 40"/>
                <a:gd name="T1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4">
                  <a:moveTo>
                    <a:pt x="0" y="22"/>
                  </a:moveTo>
                  <a:cubicBezTo>
                    <a:pt x="2" y="24"/>
                    <a:pt x="2" y="24"/>
                    <a:pt x="2" y="24"/>
                  </a:cubicBezTo>
                  <a:cubicBezTo>
                    <a:pt x="2" y="24"/>
                    <a:pt x="2" y="24"/>
                    <a:pt x="2" y="24"/>
                  </a:cubicBezTo>
                  <a:cubicBezTo>
                    <a:pt x="40" y="0"/>
                    <a:pt x="40" y="0"/>
                    <a:pt x="40" y="0"/>
                  </a:cubicBezTo>
                  <a:cubicBezTo>
                    <a:pt x="39" y="0"/>
                    <a:pt x="38" y="0"/>
                    <a:pt x="37" y="0"/>
                  </a:cubicBezTo>
                  <a:cubicBezTo>
                    <a:pt x="36" y="0"/>
                    <a:pt x="35" y="0"/>
                    <a:pt x="35" y="0"/>
                  </a:cubicBezTo>
                  <a:cubicBezTo>
                    <a:pt x="34" y="1"/>
                    <a:pt x="34" y="1"/>
                    <a:pt x="34" y="1"/>
                  </a:cubicBezTo>
                  <a:cubicBezTo>
                    <a:pt x="34" y="1"/>
                    <a:pt x="34" y="1"/>
                    <a:pt x="34" y="1"/>
                  </a:cubicBezTo>
                  <a:cubicBezTo>
                    <a:pt x="34" y="1"/>
                    <a:pt x="34" y="1"/>
                    <a:pt x="34" y="1"/>
                  </a:cubicBez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5" name="ïṡļïḑê"/>
            <p:cNvSpPr/>
            <p:nvPr/>
          </p:nvSpPr>
          <p:spPr bwMode="auto">
            <a:xfrm>
              <a:off x="6659563" y="3978275"/>
              <a:ext cx="144463" cy="98425"/>
            </a:xfrm>
            <a:custGeom>
              <a:avLst/>
              <a:gdLst>
                <a:gd name="T0" fmla="*/ 0 w 38"/>
                <a:gd name="T1" fmla="*/ 23 h 26"/>
                <a:gd name="T2" fmla="*/ 2 w 38"/>
                <a:gd name="T3" fmla="*/ 26 h 26"/>
                <a:gd name="T4" fmla="*/ 34 w 38"/>
                <a:gd name="T5" fmla="*/ 6 h 26"/>
                <a:gd name="T6" fmla="*/ 34 w 38"/>
                <a:gd name="T7" fmla="*/ 6 h 26"/>
                <a:gd name="T8" fmla="*/ 35 w 38"/>
                <a:gd name="T9" fmla="*/ 5 h 26"/>
                <a:gd name="T10" fmla="*/ 37 w 38"/>
                <a:gd name="T11" fmla="*/ 2 h 26"/>
                <a:gd name="T12" fmla="*/ 38 w 38"/>
                <a:gd name="T13" fmla="*/ 0 h 26"/>
                <a:gd name="T14" fmla="*/ 0 w 38"/>
                <a:gd name="T15" fmla="*/ 2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6">
                  <a:moveTo>
                    <a:pt x="0" y="23"/>
                  </a:moveTo>
                  <a:cubicBezTo>
                    <a:pt x="2" y="26"/>
                    <a:pt x="2" y="26"/>
                    <a:pt x="2" y="26"/>
                  </a:cubicBezTo>
                  <a:cubicBezTo>
                    <a:pt x="34" y="6"/>
                    <a:pt x="34" y="6"/>
                    <a:pt x="34" y="6"/>
                  </a:cubicBezTo>
                  <a:cubicBezTo>
                    <a:pt x="34" y="6"/>
                    <a:pt x="34" y="6"/>
                    <a:pt x="34" y="6"/>
                  </a:cubicBezTo>
                  <a:cubicBezTo>
                    <a:pt x="35" y="6"/>
                    <a:pt x="35" y="6"/>
                    <a:pt x="35" y="5"/>
                  </a:cubicBezTo>
                  <a:cubicBezTo>
                    <a:pt x="36" y="4"/>
                    <a:pt x="37" y="3"/>
                    <a:pt x="37" y="2"/>
                  </a:cubicBezTo>
                  <a:cubicBezTo>
                    <a:pt x="38" y="2"/>
                    <a:pt x="38" y="1"/>
                    <a:pt x="38" y="0"/>
                  </a:cubicBezTo>
                  <a:lnTo>
                    <a:pt x="0" y="23"/>
                  </a:lnTo>
                  <a:close/>
                </a:path>
              </a:pathLst>
            </a:custGeom>
            <a:solidFill>
              <a:srgbClr val="B4B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6" name="ïŝḷidè"/>
            <p:cNvSpPr/>
            <p:nvPr/>
          </p:nvSpPr>
          <p:spPr bwMode="auto">
            <a:xfrm>
              <a:off x="6242051" y="3989388"/>
              <a:ext cx="458788" cy="347663"/>
            </a:xfrm>
            <a:custGeom>
              <a:avLst/>
              <a:gdLst>
                <a:gd name="T0" fmla="*/ 0 w 122"/>
                <a:gd name="T1" fmla="*/ 63 h 92"/>
                <a:gd name="T2" fmla="*/ 5 w 122"/>
                <a:gd name="T3" fmla="*/ 71 h 92"/>
                <a:gd name="T4" fmla="*/ 17 w 122"/>
                <a:gd name="T5" fmla="*/ 92 h 92"/>
                <a:gd name="T6" fmla="*/ 114 w 122"/>
                <a:gd name="T7" fmla="*/ 32 h 92"/>
                <a:gd name="T8" fmla="*/ 114 w 122"/>
                <a:gd name="T9" fmla="*/ 32 h 92"/>
                <a:gd name="T10" fmla="*/ 114 w 122"/>
                <a:gd name="T11" fmla="*/ 32 h 92"/>
                <a:gd name="T12" fmla="*/ 116 w 122"/>
                <a:gd name="T13" fmla="*/ 31 h 92"/>
                <a:gd name="T14" fmla="*/ 120 w 122"/>
                <a:gd name="T15" fmla="*/ 25 h 92"/>
                <a:gd name="T16" fmla="*/ 119 w 122"/>
                <a:gd name="T17" fmla="*/ 11 h 92"/>
                <a:gd name="T18" fmla="*/ 116 w 122"/>
                <a:gd name="T19" fmla="*/ 6 h 92"/>
                <a:gd name="T20" fmla="*/ 116 w 122"/>
                <a:gd name="T21" fmla="*/ 6 h 92"/>
                <a:gd name="T22" fmla="*/ 103 w 122"/>
                <a:gd name="T23" fmla="*/ 0 h 92"/>
                <a:gd name="T24" fmla="*/ 100 w 122"/>
                <a:gd name="T25" fmla="*/ 1 h 92"/>
                <a:gd name="T26" fmla="*/ 99 w 122"/>
                <a:gd name="T27" fmla="*/ 2 h 92"/>
                <a:gd name="T28" fmla="*/ 98 w 122"/>
                <a:gd name="T29" fmla="*/ 2 h 92"/>
                <a:gd name="T30" fmla="*/ 98 w 122"/>
                <a:gd name="T31" fmla="*/ 2 h 92"/>
                <a:gd name="T32" fmla="*/ 98 w 122"/>
                <a:gd name="T33" fmla="*/ 2 h 92"/>
                <a:gd name="T34" fmla="*/ 0 w 122"/>
                <a:gd name="T35"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92">
                  <a:moveTo>
                    <a:pt x="0" y="63"/>
                  </a:moveTo>
                  <a:cubicBezTo>
                    <a:pt x="5" y="71"/>
                    <a:pt x="5" y="71"/>
                    <a:pt x="5" y="71"/>
                  </a:cubicBezTo>
                  <a:cubicBezTo>
                    <a:pt x="17" y="92"/>
                    <a:pt x="17" y="92"/>
                    <a:pt x="17" y="92"/>
                  </a:cubicBezTo>
                  <a:cubicBezTo>
                    <a:pt x="114" y="32"/>
                    <a:pt x="114" y="32"/>
                    <a:pt x="114" y="32"/>
                  </a:cubicBezTo>
                  <a:cubicBezTo>
                    <a:pt x="114" y="32"/>
                    <a:pt x="114" y="32"/>
                    <a:pt x="114" y="32"/>
                  </a:cubicBezTo>
                  <a:cubicBezTo>
                    <a:pt x="114" y="32"/>
                    <a:pt x="114" y="32"/>
                    <a:pt x="114" y="32"/>
                  </a:cubicBezTo>
                  <a:cubicBezTo>
                    <a:pt x="115" y="32"/>
                    <a:pt x="116" y="31"/>
                    <a:pt x="116" y="31"/>
                  </a:cubicBezTo>
                  <a:cubicBezTo>
                    <a:pt x="118" y="29"/>
                    <a:pt x="120" y="27"/>
                    <a:pt x="120" y="25"/>
                  </a:cubicBezTo>
                  <a:cubicBezTo>
                    <a:pt x="122" y="21"/>
                    <a:pt x="122" y="16"/>
                    <a:pt x="119" y="11"/>
                  </a:cubicBezTo>
                  <a:cubicBezTo>
                    <a:pt x="118" y="9"/>
                    <a:pt x="117" y="7"/>
                    <a:pt x="116" y="6"/>
                  </a:cubicBezTo>
                  <a:cubicBezTo>
                    <a:pt x="116" y="6"/>
                    <a:pt x="116" y="6"/>
                    <a:pt x="116" y="6"/>
                  </a:cubicBezTo>
                  <a:cubicBezTo>
                    <a:pt x="113" y="2"/>
                    <a:pt x="108" y="0"/>
                    <a:pt x="103" y="0"/>
                  </a:cubicBezTo>
                  <a:cubicBezTo>
                    <a:pt x="102" y="0"/>
                    <a:pt x="101" y="1"/>
                    <a:pt x="100" y="1"/>
                  </a:cubicBezTo>
                  <a:cubicBezTo>
                    <a:pt x="99" y="2"/>
                    <a:pt x="99" y="2"/>
                    <a:pt x="99" y="2"/>
                  </a:cubicBezTo>
                  <a:cubicBezTo>
                    <a:pt x="98" y="2"/>
                    <a:pt x="98" y="2"/>
                    <a:pt x="98" y="2"/>
                  </a:cubicBezTo>
                  <a:cubicBezTo>
                    <a:pt x="98" y="2"/>
                    <a:pt x="98" y="2"/>
                    <a:pt x="98" y="2"/>
                  </a:cubicBezTo>
                  <a:cubicBezTo>
                    <a:pt x="98" y="2"/>
                    <a:pt x="98" y="2"/>
                    <a:pt x="98" y="2"/>
                  </a:cubicBezTo>
                  <a:lnTo>
                    <a:pt x="0" y="63"/>
                  </a:lnTo>
                  <a:close/>
                </a:path>
              </a:pathLst>
            </a:custGeom>
            <a:solidFill>
              <a:srgbClr val="458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7" name="íṧ1íďè"/>
            <p:cNvSpPr/>
            <p:nvPr/>
          </p:nvSpPr>
          <p:spPr bwMode="auto">
            <a:xfrm>
              <a:off x="6242051" y="3989388"/>
              <a:ext cx="436563" cy="268288"/>
            </a:xfrm>
            <a:custGeom>
              <a:avLst/>
              <a:gdLst>
                <a:gd name="T0" fmla="*/ 0 w 116"/>
                <a:gd name="T1" fmla="*/ 63 h 71"/>
                <a:gd name="T2" fmla="*/ 5 w 116"/>
                <a:gd name="T3" fmla="*/ 71 h 71"/>
                <a:gd name="T4" fmla="*/ 17 w 116"/>
                <a:gd name="T5" fmla="*/ 68 h 71"/>
                <a:gd name="T6" fmla="*/ 116 w 116"/>
                <a:gd name="T7" fmla="*/ 6 h 71"/>
                <a:gd name="T8" fmla="*/ 116 w 116"/>
                <a:gd name="T9" fmla="*/ 6 h 71"/>
                <a:gd name="T10" fmla="*/ 116 w 116"/>
                <a:gd name="T11" fmla="*/ 6 h 71"/>
                <a:gd name="T12" fmla="*/ 103 w 116"/>
                <a:gd name="T13" fmla="*/ 0 h 71"/>
                <a:gd name="T14" fmla="*/ 100 w 116"/>
                <a:gd name="T15" fmla="*/ 1 h 71"/>
                <a:gd name="T16" fmla="*/ 99 w 116"/>
                <a:gd name="T17" fmla="*/ 2 h 71"/>
                <a:gd name="T18" fmla="*/ 98 w 116"/>
                <a:gd name="T19" fmla="*/ 2 h 71"/>
                <a:gd name="T20" fmla="*/ 98 w 116"/>
                <a:gd name="T21" fmla="*/ 2 h 71"/>
                <a:gd name="T22" fmla="*/ 98 w 116"/>
                <a:gd name="T23" fmla="*/ 2 h 71"/>
                <a:gd name="T24" fmla="*/ 0 w 116"/>
                <a:gd name="T25"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71">
                  <a:moveTo>
                    <a:pt x="0" y="63"/>
                  </a:moveTo>
                  <a:cubicBezTo>
                    <a:pt x="5" y="71"/>
                    <a:pt x="5" y="71"/>
                    <a:pt x="5" y="71"/>
                  </a:cubicBezTo>
                  <a:cubicBezTo>
                    <a:pt x="17" y="68"/>
                    <a:pt x="17" y="68"/>
                    <a:pt x="17" y="68"/>
                  </a:cubicBezTo>
                  <a:cubicBezTo>
                    <a:pt x="116" y="6"/>
                    <a:pt x="116" y="6"/>
                    <a:pt x="116" y="6"/>
                  </a:cubicBezTo>
                  <a:cubicBezTo>
                    <a:pt x="116" y="6"/>
                    <a:pt x="116" y="6"/>
                    <a:pt x="116" y="6"/>
                  </a:cubicBezTo>
                  <a:cubicBezTo>
                    <a:pt x="116" y="6"/>
                    <a:pt x="116" y="6"/>
                    <a:pt x="116" y="6"/>
                  </a:cubicBezTo>
                  <a:cubicBezTo>
                    <a:pt x="113" y="2"/>
                    <a:pt x="108" y="0"/>
                    <a:pt x="103" y="0"/>
                  </a:cubicBezTo>
                  <a:cubicBezTo>
                    <a:pt x="102" y="0"/>
                    <a:pt x="101" y="1"/>
                    <a:pt x="100" y="1"/>
                  </a:cubicBezTo>
                  <a:cubicBezTo>
                    <a:pt x="99" y="2"/>
                    <a:pt x="99" y="2"/>
                    <a:pt x="99" y="2"/>
                  </a:cubicBezTo>
                  <a:cubicBezTo>
                    <a:pt x="98" y="2"/>
                    <a:pt x="98" y="2"/>
                    <a:pt x="98" y="2"/>
                  </a:cubicBezTo>
                  <a:cubicBezTo>
                    <a:pt x="98" y="2"/>
                    <a:pt x="98" y="2"/>
                    <a:pt x="98" y="2"/>
                  </a:cubicBezTo>
                  <a:cubicBezTo>
                    <a:pt x="98" y="2"/>
                    <a:pt x="98" y="2"/>
                    <a:pt x="98" y="2"/>
                  </a:cubicBezTo>
                  <a:lnTo>
                    <a:pt x="0" y="63"/>
                  </a:lnTo>
                  <a:close/>
                </a:path>
              </a:pathLst>
            </a:custGeom>
            <a:solidFill>
              <a:srgbClr val="80B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8" name="í$ļïḑé"/>
            <p:cNvSpPr/>
            <p:nvPr/>
          </p:nvSpPr>
          <p:spPr bwMode="auto">
            <a:xfrm>
              <a:off x="6211888" y="4219575"/>
              <a:ext cx="112713" cy="136525"/>
            </a:xfrm>
            <a:custGeom>
              <a:avLst/>
              <a:gdLst>
                <a:gd name="T0" fmla="*/ 3 w 30"/>
                <a:gd name="T1" fmla="*/ 23 h 36"/>
                <a:gd name="T2" fmla="*/ 23 w 30"/>
                <a:gd name="T3" fmla="*/ 32 h 36"/>
                <a:gd name="T4" fmla="*/ 23 w 30"/>
                <a:gd name="T5" fmla="*/ 32 h 36"/>
                <a:gd name="T6" fmla="*/ 25 w 30"/>
                <a:gd name="T7" fmla="*/ 31 h 36"/>
                <a:gd name="T8" fmla="*/ 29 w 30"/>
                <a:gd name="T9" fmla="*/ 26 h 36"/>
                <a:gd name="T10" fmla="*/ 28 w 30"/>
                <a:gd name="T11" fmla="*/ 11 h 36"/>
                <a:gd name="T12" fmla="*/ 12 w 30"/>
                <a:gd name="T13" fmla="*/ 1 h 36"/>
                <a:gd name="T14" fmla="*/ 8 w 30"/>
                <a:gd name="T15" fmla="*/ 2 h 36"/>
                <a:gd name="T16" fmla="*/ 8 w 30"/>
                <a:gd name="T17" fmla="*/ 2 h 36"/>
                <a:gd name="T18" fmla="*/ 7 w 30"/>
                <a:gd name="T19" fmla="*/ 3 h 36"/>
                <a:gd name="T20" fmla="*/ 7 w 30"/>
                <a:gd name="T21" fmla="*/ 3 h 36"/>
                <a:gd name="T22" fmla="*/ 3 w 30"/>
                <a:gd name="T23"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6">
                  <a:moveTo>
                    <a:pt x="3" y="23"/>
                  </a:moveTo>
                  <a:cubicBezTo>
                    <a:pt x="7" y="31"/>
                    <a:pt x="16" y="36"/>
                    <a:pt x="23" y="32"/>
                  </a:cubicBezTo>
                  <a:cubicBezTo>
                    <a:pt x="23" y="32"/>
                    <a:pt x="23" y="32"/>
                    <a:pt x="23" y="32"/>
                  </a:cubicBezTo>
                  <a:cubicBezTo>
                    <a:pt x="24" y="32"/>
                    <a:pt x="24" y="32"/>
                    <a:pt x="25" y="31"/>
                  </a:cubicBezTo>
                  <a:cubicBezTo>
                    <a:pt x="27" y="30"/>
                    <a:pt x="28" y="28"/>
                    <a:pt x="29" y="26"/>
                  </a:cubicBezTo>
                  <a:cubicBezTo>
                    <a:pt x="30" y="22"/>
                    <a:pt x="30" y="16"/>
                    <a:pt x="28" y="11"/>
                  </a:cubicBezTo>
                  <a:cubicBezTo>
                    <a:pt x="24" y="4"/>
                    <a:pt x="18" y="0"/>
                    <a:pt x="12" y="1"/>
                  </a:cubicBezTo>
                  <a:cubicBezTo>
                    <a:pt x="11" y="1"/>
                    <a:pt x="9" y="1"/>
                    <a:pt x="8" y="2"/>
                  </a:cubicBezTo>
                  <a:cubicBezTo>
                    <a:pt x="8" y="2"/>
                    <a:pt x="8" y="2"/>
                    <a:pt x="8" y="2"/>
                  </a:cubicBezTo>
                  <a:cubicBezTo>
                    <a:pt x="7" y="3"/>
                    <a:pt x="7" y="3"/>
                    <a:pt x="7" y="3"/>
                  </a:cubicBezTo>
                  <a:cubicBezTo>
                    <a:pt x="7" y="3"/>
                    <a:pt x="7" y="3"/>
                    <a:pt x="7" y="3"/>
                  </a:cubicBezTo>
                  <a:cubicBezTo>
                    <a:pt x="1" y="7"/>
                    <a:pt x="0" y="15"/>
                    <a:pt x="3" y="23"/>
                  </a:cubicBezTo>
                  <a:close/>
                </a:path>
              </a:pathLst>
            </a:custGeom>
            <a:solidFill>
              <a:srgbClr val="308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9" name="îṥḷîḍê"/>
            <p:cNvSpPr/>
            <p:nvPr/>
          </p:nvSpPr>
          <p:spPr bwMode="auto">
            <a:xfrm>
              <a:off x="5608638" y="5162550"/>
              <a:ext cx="228600" cy="131763"/>
            </a:xfrm>
            <a:custGeom>
              <a:avLst/>
              <a:gdLst>
                <a:gd name="T0" fmla="*/ 61 w 61"/>
                <a:gd name="T1" fmla="*/ 0 h 35"/>
                <a:gd name="T2" fmla="*/ 61 w 61"/>
                <a:gd name="T3" fmla="*/ 5 h 35"/>
                <a:gd name="T4" fmla="*/ 61 w 61"/>
                <a:gd name="T5" fmla="*/ 7 h 35"/>
                <a:gd name="T6" fmla="*/ 61 w 61"/>
                <a:gd name="T7" fmla="*/ 7 h 35"/>
                <a:gd name="T8" fmla="*/ 61 w 61"/>
                <a:gd name="T9" fmla="*/ 8 h 35"/>
                <a:gd name="T10" fmla="*/ 60 w 61"/>
                <a:gd name="T11" fmla="*/ 8 h 35"/>
                <a:gd name="T12" fmla="*/ 60 w 61"/>
                <a:gd name="T13" fmla="*/ 9 h 35"/>
                <a:gd name="T14" fmla="*/ 59 w 61"/>
                <a:gd name="T15" fmla="*/ 10 h 35"/>
                <a:gd name="T16" fmla="*/ 59 w 61"/>
                <a:gd name="T17" fmla="*/ 10 h 35"/>
                <a:gd name="T18" fmla="*/ 59 w 61"/>
                <a:gd name="T19" fmla="*/ 11 h 35"/>
                <a:gd name="T20" fmla="*/ 58 w 61"/>
                <a:gd name="T21" fmla="*/ 11 h 35"/>
                <a:gd name="T22" fmla="*/ 53 w 61"/>
                <a:gd name="T23" fmla="*/ 14 h 35"/>
                <a:gd name="T24" fmla="*/ 36 w 61"/>
                <a:gd name="T25" fmla="*/ 23 h 35"/>
                <a:gd name="T26" fmla="*/ 30 w 61"/>
                <a:gd name="T27" fmla="*/ 26 h 35"/>
                <a:gd name="T28" fmla="*/ 24 w 61"/>
                <a:gd name="T29" fmla="*/ 31 h 35"/>
                <a:gd name="T30" fmla="*/ 9 w 61"/>
                <a:gd name="T31" fmla="*/ 35 h 35"/>
                <a:gd name="T32" fmla="*/ 0 w 61"/>
                <a:gd name="T33" fmla="*/ 28 h 35"/>
                <a:gd name="T34" fmla="*/ 1 w 61"/>
                <a:gd name="T35" fmla="*/ 24 h 35"/>
                <a:gd name="T36" fmla="*/ 22 w 61"/>
                <a:gd name="T37" fmla="*/ 17 h 35"/>
                <a:gd name="T38" fmla="*/ 61 w 61"/>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35">
                  <a:moveTo>
                    <a:pt x="61" y="0"/>
                  </a:moveTo>
                  <a:cubicBezTo>
                    <a:pt x="61" y="5"/>
                    <a:pt x="61" y="5"/>
                    <a:pt x="61" y="5"/>
                  </a:cubicBezTo>
                  <a:cubicBezTo>
                    <a:pt x="61" y="5"/>
                    <a:pt x="61" y="6"/>
                    <a:pt x="61" y="7"/>
                  </a:cubicBezTo>
                  <a:cubicBezTo>
                    <a:pt x="61" y="7"/>
                    <a:pt x="61" y="7"/>
                    <a:pt x="61" y="7"/>
                  </a:cubicBezTo>
                  <a:cubicBezTo>
                    <a:pt x="61" y="8"/>
                    <a:pt x="61" y="8"/>
                    <a:pt x="61" y="8"/>
                  </a:cubicBezTo>
                  <a:cubicBezTo>
                    <a:pt x="60" y="8"/>
                    <a:pt x="60" y="8"/>
                    <a:pt x="60" y="8"/>
                  </a:cubicBezTo>
                  <a:cubicBezTo>
                    <a:pt x="60" y="9"/>
                    <a:pt x="60" y="9"/>
                    <a:pt x="60" y="9"/>
                  </a:cubicBezTo>
                  <a:cubicBezTo>
                    <a:pt x="60" y="9"/>
                    <a:pt x="60" y="9"/>
                    <a:pt x="59" y="10"/>
                  </a:cubicBezTo>
                  <a:cubicBezTo>
                    <a:pt x="59" y="10"/>
                    <a:pt x="59" y="10"/>
                    <a:pt x="59" y="10"/>
                  </a:cubicBezTo>
                  <a:cubicBezTo>
                    <a:pt x="59" y="11"/>
                    <a:pt x="59" y="11"/>
                    <a:pt x="59" y="11"/>
                  </a:cubicBezTo>
                  <a:cubicBezTo>
                    <a:pt x="58" y="11"/>
                    <a:pt x="58" y="11"/>
                    <a:pt x="58" y="11"/>
                  </a:cubicBezTo>
                  <a:cubicBezTo>
                    <a:pt x="57" y="12"/>
                    <a:pt x="56" y="13"/>
                    <a:pt x="53" y="14"/>
                  </a:cubicBezTo>
                  <a:cubicBezTo>
                    <a:pt x="47" y="17"/>
                    <a:pt x="40" y="20"/>
                    <a:pt x="36" y="23"/>
                  </a:cubicBezTo>
                  <a:cubicBezTo>
                    <a:pt x="34" y="23"/>
                    <a:pt x="30" y="26"/>
                    <a:pt x="30" y="26"/>
                  </a:cubicBezTo>
                  <a:cubicBezTo>
                    <a:pt x="30" y="26"/>
                    <a:pt x="26" y="29"/>
                    <a:pt x="24" y="31"/>
                  </a:cubicBezTo>
                  <a:cubicBezTo>
                    <a:pt x="21" y="32"/>
                    <a:pt x="15" y="35"/>
                    <a:pt x="9" y="35"/>
                  </a:cubicBezTo>
                  <a:cubicBezTo>
                    <a:pt x="3" y="34"/>
                    <a:pt x="1" y="30"/>
                    <a:pt x="0" y="28"/>
                  </a:cubicBezTo>
                  <a:cubicBezTo>
                    <a:pt x="1" y="24"/>
                    <a:pt x="1" y="24"/>
                    <a:pt x="1" y="24"/>
                  </a:cubicBezTo>
                  <a:cubicBezTo>
                    <a:pt x="22" y="17"/>
                    <a:pt x="22" y="17"/>
                    <a:pt x="22" y="17"/>
                  </a:cubicBezTo>
                  <a:lnTo>
                    <a:pt x="61" y="0"/>
                  </a:ln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0" name="ïslíḍe"/>
            <p:cNvSpPr/>
            <p:nvPr/>
          </p:nvSpPr>
          <p:spPr bwMode="auto">
            <a:xfrm>
              <a:off x="5600701" y="5143500"/>
              <a:ext cx="241300" cy="136525"/>
            </a:xfrm>
            <a:custGeom>
              <a:avLst/>
              <a:gdLst>
                <a:gd name="T0" fmla="*/ 26 w 64"/>
                <a:gd name="T1" fmla="*/ 4 h 36"/>
                <a:gd name="T2" fmla="*/ 43 w 64"/>
                <a:gd name="T3" fmla="*/ 2 h 36"/>
                <a:gd name="T4" fmla="*/ 62 w 64"/>
                <a:gd name="T5" fmla="*/ 3 h 36"/>
                <a:gd name="T6" fmla="*/ 55 w 64"/>
                <a:gd name="T7" fmla="*/ 17 h 36"/>
                <a:gd name="T8" fmla="*/ 30 w 64"/>
                <a:gd name="T9" fmla="*/ 30 h 36"/>
                <a:gd name="T10" fmla="*/ 13 w 64"/>
                <a:gd name="T11" fmla="*/ 36 h 36"/>
                <a:gd name="T12" fmla="*/ 3 w 64"/>
                <a:gd name="T13" fmla="*/ 32 h 36"/>
                <a:gd name="T14" fmla="*/ 3 w 64"/>
                <a:gd name="T15" fmla="*/ 16 h 36"/>
                <a:gd name="T16" fmla="*/ 26 w 64"/>
                <a:gd name="T17"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6">
                  <a:moveTo>
                    <a:pt x="26" y="4"/>
                  </a:moveTo>
                  <a:cubicBezTo>
                    <a:pt x="26" y="4"/>
                    <a:pt x="32" y="4"/>
                    <a:pt x="43" y="2"/>
                  </a:cubicBezTo>
                  <a:cubicBezTo>
                    <a:pt x="54" y="0"/>
                    <a:pt x="61" y="0"/>
                    <a:pt x="62" y="3"/>
                  </a:cubicBezTo>
                  <a:cubicBezTo>
                    <a:pt x="64" y="7"/>
                    <a:pt x="64" y="10"/>
                    <a:pt x="55" y="17"/>
                  </a:cubicBezTo>
                  <a:cubicBezTo>
                    <a:pt x="45" y="23"/>
                    <a:pt x="38" y="24"/>
                    <a:pt x="30" y="30"/>
                  </a:cubicBezTo>
                  <a:cubicBezTo>
                    <a:pt x="24" y="34"/>
                    <a:pt x="19" y="36"/>
                    <a:pt x="13" y="36"/>
                  </a:cubicBezTo>
                  <a:cubicBezTo>
                    <a:pt x="8" y="36"/>
                    <a:pt x="4" y="34"/>
                    <a:pt x="3" y="32"/>
                  </a:cubicBezTo>
                  <a:cubicBezTo>
                    <a:pt x="0" y="26"/>
                    <a:pt x="3" y="16"/>
                    <a:pt x="3" y="16"/>
                  </a:cubicBezTo>
                  <a:lnTo>
                    <a:pt x="26" y="4"/>
                  </a:ln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1" name="ï$ḻíďê"/>
            <p:cNvSpPr/>
            <p:nvPr/>
          </p:nvSpPr>
          <p:spPr bwMode="auto">
            <a:xfrm>
              <a:off x="5754688" y="5260975"/>
              <a:ext cx="230188" cy="68263"/>
            </a:xfrm>
            <a:custGeom>
              <a:avLst/>
              <a:gdLst>
                <a:gd name="T0" fmla="*/ 61 w 61"/>
                <a:gd name="T1" fmla="*/ 0 h 18"/>
                <a:gd name="T2" fmla="*/ 61 w 61"/>
                <a:gd name="T3" fmla="*/ 4 h 18"/>
                <a:gd name="T4" fmla="*/ 58 w 61"/>
                <a:gd name="T5" fmla="*/ 8 h 18"/>
                <a:gd name="T6" fmla="*/ 36 w 61"/>
                <a:gd name="T7" fmla="*/ 15 h 18"/>
                <a:gd name="T8" fmla="*/ 22 w 61"/>
                <a:gd name="T9" fmla="*/ 17 h 18"/>
                <a:gd name="T10" fmla="*/ 14 w 61"/>
                <a:gd name="T11" fmla="*/ 17 h 18"/>
                <a:gd name="T12" fmla="*/ 2 w 61"/>
                <a:gd name="T13" fmla="*/ 16 h 18"/>
                <a:gd name="T14" fmla="*/ 1 w 61"/>
                <a:gd name="T15" fmla="*/ 14 h 18"/>
                <a:gd name="T16" fmla="*/ 1 w 61"/>
                <a:gd name="T17" fmla="*/ 14 h 18"/>
                <a:gd name="T18" fmla="*/ 1 w 61"/>
                <a:gd name="T19" fmla="*/ 14 h 18"/>
                <a:gd name="T20" fmla="*/ 0 w 61"/>
                <a:gd name="T21" fmla="*/ 13 h 18"/>
                <a:gd name="T22" fmla="*/ 0 w 61"/>
                <a:gd name="T23" fmla="*/ 11 h 18"/>
                <a:gd name="T24" fmla="*/ 0 w 61"/>
                <a:gd name="T25" fmla="*/ 11 h 18"/>
                <a:gd name="T26" fmla="*/ 0 w 61"/>
                <a:gd name="T27" fmla="*/ 10 h 18"/>
                <a:gd name="T28" fmla="*/ 0 w 61"/>
                <a:gd name="T29" fmla="*/ 9 h 18"/>
                <a:gd name="T30" fmla="*/ 8 w 61"/>
                <a:gd name="T31" fmla="*/ 8 h 18"/>
                <a:gd name="T32" fmla="*/ 8 w 61"/>
                <a:gd name="T33" fmla="*/ 8 h 18"/>
                <a:gd name="T34" fmla="*/ 12 w 61"/>
                <a:gd name="T35" fmla="*/ 8 h 18"/>
                <a:gd name="T36" fmla="*/ 15 w 61"/>
                <a:gd name="T37" fmla="*/ 8 h 18"/>
                <a:gd name="T38" fmla="*/ 19 w 61"/>
                <a:gd name="T39" fmla="*/ 8 h 18"/>
                <a:gd name="T40" fmla="*/ 61 w 61"/>
                <a:gd name="T4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18">
                  <a:moveTo>
                    <a:pt x="61" y="0"/>
                  </a:moveTo>
                  <a:cubicBezTo>
                    <a:pt x="61" y="4"/>
                    <a:pt x="61" y="4"/>
                    <a:pt x="61" y="4"/>
                  </a:cubicBezTo>
                  <a:cubicBezTo>
                    <a:pt x="61" y="6"/>
                    <a:pt x="60" y="7"/>
                    <a:pt x="58" y="8"/>
                  </a:cubicBezTo>
                  <a:cubicBezTo>
                    <a:pt x="55" y="10"/>
                    <a:pt x="47" y="14"/>
                    <a:pt x="36" y="15"/>
                  </a:cubicBezTo>
                  <a:cubicBezTo>
                    <a:pt x="25" y="16"/>
                    <a:pt x="22" y="17"/>
                    <a:pt x="22" y="17"/>
                  </a:cubicBezTo>
                  <a:cubicBezTo>
                    <a:pt x="22" y="17"/>
                    <a:pt x="17" y="17"/>
                    <a:pt x="14" y="17"/>
                  </a:cubicBezTo>
                  <a:cubicBezTo>
                    <a:pt x="10" y="18"/>
                    <a:pt x="5" y="18"/>
                    <a:pt x="2" y="16"/>
                  </a:cubicBezTo>
                  <a:cubicBezTo>
                    <a:pt x="2" y="15"/>
                    <a:pt x="1" y="15"/>
                    <a:pt x="1" y="14"/>
                  </a:cubicBezTo>
                  <a:cubicBezTo>
                    <a:pt x="1" y="14"/>
                    <a:pt x="1" y="14"/>
                    <a:pt x="1" y="14"/>
                  </a:cubicBezTo>
                  <a:cubicBezTo>
                    <a:pt x="1" y="14"/>
                    <a:pt x="1" y="14"/>
                    <a:pt x="1" y="14"/>
                  </a:cubicBezTo>
                  <a:cubicBezTo>
                    <a:pt x="0" y="13"/>
                    <a:pt x="0" y="13"/>
                    <a:pt x="0" y="13"/>
                  </a:cubicBezTo>
                  <a:cubicBezTo>
                    <a:pt x="0" y="13"/>
                    <a:pt x="0" y="12"/>
                    <a:pt x="0" y="11"/>
                  </a:cubicBezTo>
                  <a:cubicBezTo>
                    <a:pt x="0" y="11"/>
                    <a:pt x="0" y="11"/>
                    <a:pt x="0" y="11"/>
                  </a:cubicBezTo>
                  <a:cubicBezTo>
                    <a:pt x="0" y="10"/>
                    <a:pt x="0" y="10"/>
                    <a:pt x="0" y="10"/>
                  </a:cubicBezTo>
                  <a:cubicBezTo>
                    <a:pt x="0" y="9"/>
                    <a:pt x="0" y="9"/>
                    <a:pt x="0" y="9"/>
                  </a:cubicBezTo>
                  <a:cubicBezTo>
                    <a:pt x="8" y="8"/>
                    <a:pt x="8" y="8"/>
                    <a:pt x="8" y="8"/>
                  </a:cubicBezTo>
                  <a:cubicBezTo>
                    <a:pt x="8" y="8"/>
                    <a:pt x="8" y="8"/>
                    <a:pt x="8" y="8"/>
                  </a:cubicBezTo>
                  <a:cubicBezTo>
                    <a:pt x="12" y="8"/>
                    <a:pt x="12" y="8"/>
                    <a:pt x="12" y="8"/>
                  </a:cubicBezTo>
                  <a:cubicBezTo>
                    <a:pt x="15" y="8"/>
                    <a:pt x="15" y="8"/>
                    <a:pt x="15" y="8"/>
                  </a:cubicBezTo>
                  <a:cubicBezTo>
                    <a:pt x="19" y="8"/>
                    <a:pt x="19" y="8"/>
                    <a:pt x="19" y="8"/>
                  </a:cubicBezTo>
                  <a:lnTo>
                    <a:pt x="61" y="0"/>
                  </a:ln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2" name="îś1ïḋé"/>
            <p:cNvSpPr/>
            <p:nvPr/>
          </p:nvSpPr>
          <p:spPr bwMode="auto">
            <a:xfrm>
              <a:off x="5746751" y="5222875"/>
              <a:ext cx="238125" cy="95250"/>
            </a:xfrm>
            <a:custGeom>
              <a:avLst/>
              <a:gdLst>
                <a:gd name="T0" fmla="*/ 32 w 63"/>
                <a:gd name="T1" fmla="*/ 0 h 25"/>
                <a:gd name="T2" fmla="*/ 42 w 63"/>
                <a:gd name="T3" fmla="*/ 5 h 25"/>
                <a:gd name="T4" fmla="*/ 61 w 63"/>
                <a:gd name="T5" fmla="*/ 6 h 25"/>
                <a:gd name="T6" fmla="*/ 63 w 63"/>
                <a:gd name="T7" fmla="*/ 10 h 25"/>
                <a:gd name="T8" fmla="*/ 61 w 63"/>
                <a:gd name="T9" fmla="*/ 14 h 25"/>
                <a:gd name="T10" fmla="*/ 35 w 63"/>
                <a:gd name="T11" fmla="*/ 23 h 25"/>
                <a:gd name="T12" fmla="*/ 19 w 63"/>
                <a:gd name="T13" fmla="*/ 24 h 25"/>
                <a:gd name="T14" fmla="*/ 6 w 63"/>
                <a:gd name="T15" fmla="*/ 24 h 25"/>
                <a:gd name="T16" fmla="*/ 3 w 63"/>
                <a:gd name="T17" fmla="*/ 8 h 25"/>
                <a:gd name="T18" fmla="*/ 32 w 63"/>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5">
                  <a:moveTo>
                    <a:pt x="32" y="0"/>
                  </a:moveTo>
                  <a:cubicBezTo>
                    <a:pt x="32" y="0"/>
                    <a:pt x="36" y="5"/>
                    <a:pt x="42" y="5"/>
                  </a:cubicBezTo>
                  <a:cubicBezTo>
                    <a:pt x="47" y="5"/>
                    <a:pt x="58" y="5"/>
                    <a:pt x="61" y="6"/>
                  </a:cubicBezTo>
                  <a:cubicBezTo>
                    <a:pt x="62" y="7"/>
                    <a:pt x="63" y="9"/>
                    <a:pt x="63" y="10"/>
                  </a:cubicBezTo>
                  <a:cubicBezTo>
                    <a:pt x="63" y="11"/>
                    <a:pt x="62" y="13"/>
                    <a:pt x="61" y="14"/>
                  </a:cubicBezTo>
                  <a:cubicBezTo>
                    <a:pt x="59" y="17"/>
                    <a:pt x="45" y="22"/>
                    <a:pt x="35" y="23"/>
                  </a:cubicBezTo>
                  <a:cubicBezTo>
                    <a:pt x="24" y="23"/>
                    <a:pt x="24" y="23"/>
                    <a:pt x="19" y="24"/>
                  </a:cubicBezTo>
                  <a:cubicBezTo>
                    <a:pt x="14" y="25"/>
                    <a:pt x="9" y="25"/>
                    <a:pt x="6" y="24"/>
                  </a:cubicBezTo>
                  <a:cubicBezTo>
                    <a:pt x="0" y="21"/>
                    <a:pt x="0" y="13"/>
                    <a:pt x="3" y="8"/>
                  </a:cubicBezTo>
                  <a:cubicBezTo>
                    <a:pt x="7" y="2"/>
                    <a:pt x="32" y="0"/>
                    <a:pt x="32" y="0"/>
                  </a:cubicBez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3" name="ïṩḻïḓê"/>
            <p:cNvSpPr/>
            <p:nvPr/>
          </p:nvSpPr>
          <p:spPr bwMode="auto">
            <a:xfrm>
              <a:off x="5603876" y="3529013"/>
              <a:ext cx="230188" cy="295275"/>
            </a:xfrm>
            <a:custGeom>
              <a:avLst/>
              <a:gdLst>
                <a:gd name="T0" fmla="*/ 12 w 61"/>
                <a:gd name="T1" fmla="*/ 59 h 78"/>
                <a:gd name="T2" fmla="*/ 11 w 61"/>
                <a:gd name="T3" fmla="*/ 61 h 78"/>
                <a:gd name="T4" fmla="*/ 13 w 61"/>
                <a:gd name="T5" fmla="*/ 68 h 78"/>
                <a:gd name="T6" fmla="*/ 34 w 61"/>
                <a:gd name="T7" fmla="*/ 78 h 78"/>
                <a:gd name="T8" fmla="*/ 35 w 61"/>
                <a:gd name="T9" fmla="*/ 78 h 78"/>
                <a:gd name="T10" fmla="*/ 38 w 61"/>
                <a:gd name="T11" fmla="*/ 78 h 78"/>
                <a:gd name="T12" fmla="*/ 44 w 61"/>
                <a:gd name="T13" fmla="*/ 77 h 78"/>
                <a:gd name="T14" fmla="*/ 44 w 61"/>
                <a:gd name="T15" fmla="*/ 70 h 78"/>
                <a:gd name="T16" fmla="*/ 49 w 61"/>
                <a:gd name="T17" fmla="*/ 61 h 78"/>
                <a:gd name="T18" fmla="*/ 49 w 61"/>
                <a:gd name="T19" fmla="*/ 61 h 78"/>
                <a:gd name="T20" fmla="*/ 53 w 61"/>
                <a:gd name="T21" fmla="*/ 58 h 78"/>
                <a:gd name="T22" fmla="*/ 53 w 61"/>
                <a:gd name="T23" fmla="*/ 58 h 78"/>
                <a:gd name="T24" fmla="*/ 60 w 61"/>
                <a:gd name="T25" fmla="*/ 23 h 78"/>
                <a:gd name="T26" fmla="*/ 57 w 61"/>
                <a:gd name="T27" fmla="*/ 10 h 78"/>
                <a:gd name="T28" fmla="*/ 34 w 61"/>
                <a:gd name="T29" fmla="*/ 4 h 78"/>
                <a:gd name="T30" fmla="*/ 1 w 61"/>
                <a:gd name="T31" fmla="*/ 29 h 78"/>
                <a:gd name="T32" fmla="*/ 12 w 61"/>
                <a:gd name="T33"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8">
                  <a:moveTo>
                    <a:pt x="12" y="59"/>
                  </a:moveTo>
                  <a:cubicBezTo>
                    <a:pt x="11" y="61"/>
                    <a:pt x="11" y="61"/>
                    <a:pt x="11" y="61"/>
                  </a:cubicBezTo>
                  <a:cubicBezTo>
                    <a:pt x="13" y="68"/>
                    <a:pt x="13" y="68"/>
                    <a:pt x="13" y="68"/>
                  </a:cubicBezTo>
                  <a:cubicBezTo>
                    <a:pt x="34" y="78"/>
                    <a:pt x="34" y="78"/>
                    <a:pt x="34" y="78"/>
                  </a:cubicBezTo>
                  <a:cubicBezTo>
                    <a:pt x="35" y="78"/>
                    <a:pt x="35" y="78"/>
                    <a:pt x="35" y="78"/>
                  </a:cubicBezTo>
                  <a:cubicBezTo>
                    <a:pt x="38" y="78"/>
                    <a:pt x="38" y="78"/>
                    <a:pt x="38" y="78"/>
                  </a:cubicBezTo>
                  <a:cubicBezTo>
                    <a:pt x="44" y="77"/>
                    <a:pt x="44" y="77"/>
                    <a:pt x="44" y="77"/>
                  </a:cubicBezTo>
                  <a:cubicBezTo>
                    <a:pt x="44" y="70"/>
                    <a:pt x="44" y="70"/>
                    <a:pt x="44" y="70"/>
                  </a:cubicBezTo>
                  <a:cubicBezTo>
                    <a:pt x="44" y="66"/>
                    <a:pt x="46" y="62"/>
                    <a:pt x="49" y="61"/>
                  </a:cubicBezTo>
                  <a:cubicBezTo>
                    <a:pt x="49" y="61"/>
                    <a:pt x="49" y="61"/>
                    <a:pt x="49" y="61"/>
                  </a:cubicBezTo>
                  <a:cubicBezTo>
                    <a:pt x="50" y="60"/>
                    <a:pt x="52" y="60"/>
                    <a:pt x="53" y="58"/>
                  </a:cubicBezTo>
                  <a:cubicBezTo>
                    <a:pt x="53" y="58"/>
                    <a:pt x="53" y="58"/>
                    <a:pt x="53" y="58"/>
                  </a:cubicBezTo>
                  <a:cubicBezTo>
                    <a:pt x="57" y="54"/>
                    <a:pt x="61" y="44"/>
                    <a:pt x="60" y="23"/>
                  </a:cubicBezTo>
                  <a:cubicBezTo>
                    <a:pt x="60" y="19"/>
                    <a:pt x="59" y="13"/>
                    <a:pt x="57" y="10"/>
                  </a:cubicBezTo>
                  <a:cubicBezTo>
                    <a:pt x="54" y="4"/>
                    <a:pt x="48" y="0"/>
                    <a:pt x="34" y="4"/>
                  </a:cubicBezTo>
                  <a:cubicBezTo>
                    <a:pt x="12" y="10"/>
                    <a:pt x="2" y="20"/>
                    <a:pt x="1" y="29"/>
                  </a:cubicBezTo>
                  <a:cubicBezTo>
                    <a:pt x="0" y="37"/>
                    <a:pt x="12" y="59"/>
                    <a:pt x="12" y="59"/>
                  </a:cubicBezTo>
                  <a:close/>
                </a:path>
              </a:pathLst>
            </a:custGeom>
            <a:solidFill>
              <a:srgbClr val="FFD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4" name="íṧḻïḋe"/>
            <p:cNvSpPr/>
            <p:nvPr/>
          </p:nvSpPr>
          <p:spPr bwMode="auto">
            <a:xfrm>
              <a:off x="5746751" y="3759200"/>
              <a:ext cx="42863" cy="65088"/>
            </a:xfrm>
            <a:custGeom>
              <a:avLst/>
              <a:gdLst>
                <a:gd name="T0" fmla="*/ 6 w 11"/>
                <a:gd name="T1" fmla="*/ 16 h 17"/>
                <a:gd name="T2" fmla="*/ 6 w 11"/>
                <a:gd name="T3" fmla="*/ 9 h 17"/>
                <a:gd name="T4" fmla="*/ 11 w 11"/>
                <a:gd name="T5" fmla="*/ 0 h 17"/>
                <a:gd name="T6" fmla="*/ 2 w 11"/>
                <a:gd name="T7" fmla="*/ 4 h 17"/>
                <a:gd name="T8" fmla="*/ 0 w 11"/>
                <a:gd name="T9" fmla="*/ 17 h 17"/>
                <a:gd name="T10" fmla="*/ 6 w 11"/>
                <a:gd name="T11" fmla="*/ 16 h 17"/>
              </a:gdLst>
              <a:ahLst/>
              <a:cxnLst>
                <a:cxn ang="0">
                  <a:pos x="T0" y="T1"/>
                </a:cxn>
                <a:cxn ang="0">
                  <a:pos x="T2" y="T3"/>
                </a:cxn>
                <a:cxn ang="0">
                  <a:pos x="T4" y="T5"/>
                </a:cxn>
                <a:cxn ang="0">
                  <a:pos x="T6" y="T7"/>
                </a:cxn>
                <a:cxn ang="0">
                  <a:pos x="T8" y="T9"/>
                </a:cxn>
                <a:cxn ang="0">
                  <a:pos x="T10" y="T11"/>
                </a:cxn>
              </a:cxnLst>
              <a:rect l="0" t="0" r="r" b="b"/>
              <a:pathLst>
                <a:path w="11" h="17">
                  <a:moveTo>
                    <a:pt x="6" y="16"/>
                  </a:moveTo>
                  <a:cubicBezTo>
                    <a:pt x="6" y="9"/>
                    <a:pt x="6" y="9"/>
                    <a:pt x="6" y="9"/>
                  </a:cubicBezTo>
                  <a:cubicBezTo>
                    <a:pt x="6" y="5"/>
                    <a:pt x="8" y="1"/>
                    <a:pt x="11" y="0"/>
                  </a:cubicBezTo>
                  <a:cubicBezTo>
                    <a:pt x="10" y="0"/>
                    <a:pt x="7" y="2"/>
                    <a:pt x="2" y="4"/>
                  </a:cubicBezTo>
                  <a:cubicBezTo>
                    <a:pt x="0" y="5"/>
                    <a:pt x="0" y="11"/>
                    <a:pt x="0" y="17"/>
                  </a:cubicBezTo>
                  <a:lnTo>
                    <a:pt x="6" y="16"/>
                  </a:lnTo>
                  <a:close/>
                </a:path>
              </a:pathLst>
            </a:custGeom>
            <a:solidFill>
              <a:srgbClr val="F2BA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5" name="iśľïḋê"/>
            <p:cNvSpPr/>
            <p:nvPr/>
          </p:nvSpPr>
          <p:spPr bwMode="auto">
            <a:xfrm>
              <a:off x="5834063" y="3854450"/>
              <a:ext cx="120650" cy="134938"/>
            </a:xfrm>
            <a:custGeom>
              <a:avLst/>
              <a:gdLst>
                <a:gd name="T0" fmla="*/ 0 w 76"/>
                <a:gd name="T1" fmla="*/ 42 h 85"/>
                <a:gd name="T2" fmla="*/ 76 w 76"/>
                <a:gd name="T3" fmla="*/ 0 h 85"/>
                <a:gd name="T4" fmla="*/ 71 w 76"/>
                <a:gd name="T5" fmla="*/ 38 h 85"/>
                <a:gd name="T6" fmla="*/ 26 w 76"/>
                <a:gd name="T7" fmla="*/ 85 h 85"/>
                <a:gd name="T8" fmla="*/ 0 w 76"/>
                <a:gd name="T9" fmla="*/ 42 h 85"/>
              </a:gdLst>
              <a:ahLst/>
              <a:cxnLst>
                <a:cxn ang="0">
                  <a:pos x="T0" y="T1"/>
                </a:cxn>
                <a:cxn ang="0">
                  <a:pos x="T2" y="T3"/>
                </a:cxn>
                <a:cxn ang="0">
                  <a:pos x="T4" y="T5"/>
                </a:cxn>
                <a:cxn ang="0">
                  <a:pos x="T6" y="T7"/>
                </a:cxn>
                <a:cxn ang="0">
                  <a:pos x="T8" y="T9"/>
                </a:cxn>
              </a:cxnLst>
              <a:rect l="0" t="0" r="r" b="b"/>
              <a:pathLst>
                <a:path w="76" h="85">
                  <a:moveTo>
                    <a:pt x="0" y="42"/>
                  </a:moveTo>
                  <a:lnTo>
                    <a:pt x="76" y="0"/>
                  </a:lnTo>
                  <a:lnTo>
                    <a:pt x="71" y="38"/>
                  </a:lnTo>
                  <a:lnTo>
                    <a:pt x="26" y="85"/>
                  </a:lnTo>
                  <a:lnTo>
                    <a:pt x="0" y="42"/>
                  </a:lnTo>
                  <a:close/>
                </a:path>
              </a:pathLst>
            </a:custGeom>
            <a:solidFill>
              <a:srgbClr val="FFD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6" name="i$ľïḑê"/>
            <p:cNvSpPr/>
            <p:nvPr/>
          </p:nvSpPr>
          <p:spPr bwMode="auto">
            <a:xfrm>
              <a:off x="5834063" y="3854450"/>
              <a:ext cx="120650" cy="134938"/>
            </a:xfrm>
            <a:custGeom>
              <a:avLst/>
              <a:gdLst>
                <a:gd name="T0" fmla="*/ 0 w 76"/>
                <a:gd name="T1" fmla="*/ 42 h 85"/>
                <a:gd name="T2" fmla="*/ 76 w 76"/>
                <a:gd name="T3" fmla="*/ 0 h 85"/>
                <a:gd name="T4" fmla="*/ 71 w 76"/>
                <a:gd name="T5" fmla="*/ 38 h 85"/>
                <a:gd name="T6" fmla="*/ 26 w 76"/>
                <a:gd name="T7" fmla="*/ 85 h 85"/>
                <a:gd name="T8" fmla="*/ 0 w 76"/>
                <a:gd name="T9" fmla="*/ 42 h 85"/>
              </a:gdLst>
              <a:ahLst/>
              <a:cxnLst>
                <a:cxn ang="0">
                  <a:pos x="T0" y="T1"/>
                </a:cxn>
                <a:cxn ang="0">
                  <a:pos x="T2" y="T3"/>
                </a:cxn>
                <a:cxn ang="0">
                  <a:pos x="T4" y="T5"/>
                </a:cxn>
                <a:cxn ang="0">
                  <a:pos x="T6" y="T7"/>
                </a:cxn>
                <a:cxn ang="0">
                  <a:pos x="T8" y="T9"/>
                </a:cxn>
              </a:cxnLst>
              <a:rect l="0" t="0" r="r" b="b"/>
              <a:pathLst>
                <a:path w="76" h="85">
                  <a:moveTo>
                    <a:pt x="0" y="42"/>
                  </a:moveTo>
                  <a:lnTo>
                    <a:pt x="76" y="0"/>
                  </a:lnTo>
                  <a:lnTo>
                    <a:pt x="71" y="38"/>
                  </a:lnTo>
                  <a:lnTo>
                    <a:pt x="26" y="85"/>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7" name="íşlîḍe"/>
            <p:cNvSpPr/>
            <p:nvPr/>
          </p:nvSpPr>
          <p:spPr bwMode="auto">
            <a:xfrm>
              <a:off x="5897563" y="3706813"/>
              <a:ext cx="246063" cy="339725"/>
            </a:xfrm>
            <a:custGeom>
              <a:avLst/>
              <a:gdLst>
                <a:gd name="T0" fmla="*/ 1 w 65"/>
                <a:gd name="T1" fmla="*/ 68 h 90"/>
                <a:gd name="T2" fmla="*/ 41 w 65"/>
                <a:gd name="T3" fmla="*/ 89 h 90"/>
                <a:gd name="T4" fmla="*/ 45 w 65"/>
                <a:gd name="T5" fmla="*/ 88 h 90"/>
                <a:gd name="T6" fmla="*/ 64 w 65"/>
                <a:gd name="T7" fmla="*/ 25 h 90"/>
                <a:gd name="T8" fmla="*/ 62 w 65"/>
                <a:gd name="T9" fmla="*/ 20 h 90"/>
                <a:gd name="T10" fmla="*/ 25 w 65"/>
                <a:gd name="T11" fmla="*/ 1 h 90"/>
                <a:gd name="T12" fmla="*/ 20 w 65"/>
                <a:gd name="T13" fmla="*/ 3 h 90"/>
                <a:gd name="T14" fmla="*/ 0 w 65"/>
                <a:gd name="T15" fmla="*/ 65 h 90"/>
                <a:gd name="T16" fmla="*/ 1 w 65"/>
                <a:gd name="T17" fmla="*/ 6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90">
                  <a:moveTo>
                    <a:pt x="1" y="68"/>
                  </a:moveTo>
                  <a:cubicBezTo>
                    <a:pt x="41" y="89"/>
                    <a:pt x="41" y="89"/>
                    <a:pt x="41" y="89"/>
                  </a:cubicBezTo>
                  <a:cubicBezTo>
                    <a:pt x="43" y="90"/>
                    <a:pt x="44" y="89"/>
                    <a:pt x="45" y="88"/>
                  </a:cubicBezTo>
                  <a:cubicBezTo>
                    <a:pt x="64" y="25"/>
                    <a:pt x="64" y="25"/>
                    <a:pt x="64" y="25"/>
                  </a:cubicBezTo>
                  <a:cubicBezTo>
                    <a:pt x="65" y="23"/>
                    <a:pt x="64" y="21"/>
                    <a:pt x="62" y="20"/>
                  </a:cubicBezTo>
                  <a:cubicBezTo>
                    <a:pt x="25" y="1"/>
                    <a:pt x="25" y="1"/>
                    <a:pt x="25" y="1"/>
                  </a:cubicBezTo>
                  <a:cubicBezTo>
                    <a:pt x="23" y="0"/>
                    <a:pt x="20" y="1"/>
                    <a:pt x="20" y="3"/>
                  </a:cubicBezTo>
                  <a:cubicBezTo>
                    <a:pt x="0" y="65"/>
                    <a:pt x="0" y="65"/>
                    <a:pt x="0" y="65"/>
                  </a:cubicBezTo>
                  <a:cubicBezTo>
                    <a:pt x="0" y="67"/>
                    <a:pt x="0" y="68"/>
                    <a:pt x="1" y="68"/>
                  </a:cubicBezTo>
                </a:path>
              </a:pathLst>
            </a:custGeom>
            <a:solidFill>
              <a:srgbClr val="0A29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8" name="îṣliḓê"/>
            <p:cNvSpPr/>
            <p:nvPr/>
          </p:nvSpPr>
          <p:spPr bwMode="auto">
            <a:xfrm>
              <a:off x="5905501" y="3717925"/>
              <a:ext cx="222250" cy="312738"/>
            </a:xfrm>
            <a:custGeom>
              <a:avLst/>
              <a:gdLst>
                <a:gd name="T0" fmla="*/ 2 w 59"/>
                <a:gd name="T1" fmla="*/ 64 h 83"/>
                <a:gd name="T2" fmla="*/ 38 w 59"/>
                <a:gd name="T3" fmla="*/ 83 h 83"/>
                <a:gd name="T4" fmla="*/ 40 w 59"/>
                <a:gd name="T5" fmla="*/ 81 h 83"/>
                <a:gd name="T6" fmla="*/ 59 w 59"/>
                <a:gd name="T7" fmla="*/ 23 h 83"/>
                <a:gd name="T8" fmla="*/ 57 w 59"/>
                <a:gd name="T9" fmla="*/ 18 h 83"/>
                <a:gd name="T10" fmla="*/ 22 w 59"/>
                <a:gd name="T11" fmla="*/ 0 h 83"/>
                <a:gd name="T12" fmla="*/ 20 w 59"/>
                <a:gd name="T13" fmla="*/ 1 h 83"/>
                <a:gd name="T14" fmla="*/ 1 w 59"/>
                <a:gd name="T15" fmla="*/ 62 h 83"/>
                <a:gd name="T16" fmla="*/ 2 w 59"/>
                <a:gd name="T17" fmla="*/ 6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3">
                  <a:moveTo>
                    <a:pt x="2" y="64"/>
                  </a:moveTo>
                  <a:cubicBezTo>
                    <a:pt x="38" y="83"/>
                    <a:pt x="38" y="83"/>
                    <a:pt x="38" y="83"/>
                  </a:cubicBezTo>
                  <a:cubicBezTo>
                    <a:pt x="39" y="83"/>
                    <a:pt x="40" y="83"/>
                    <a:pt x="40" y="81"/>
                  </a:cubicBezTo>
                  <a:cubicBezTo>
                    <a:pt x="59" y="23"/>
                    <a:pt x="59" y="23"/>
                    <a:pt x="59" y="23"/>
                  </a:cubicBezTo>
                  <a:cubicBezTo>
                    <a:pt x="59" y="20"/>
                    <a:pt x="59" y="19"/>
                    <a:pt x="57" y="18"/>
                  </a:cubicBezTo>
                  <a:cubicBezTo>
                    <a:pt x="22" y="0"/>
                    <a:pt x="22" y="0"/>
                    <a:pt x="22" y="0"/>
                  </a:cubicBezTo>
                  <a:cubicBezTo>
                    <a:pt x="21" y="0"/>
                    <a:pt x="20" y="0"/>
                    <a:pt x="20" y="1"/>
                  </a:cubicBezTo>
                  <a:cubicBezTo>
                    <a:pt x="1" y="62"/>
                    <a:pt x="1" y="62"/>
                    <a:pt x="1" y="62"/>
                  </a:cubicBezTo>
                  <a:cubicBezTo>
                    <a:pt x="0" y="62"/>
                    <a:pt x="1" y="63"/>
                    <a:pt x="2" y="64"/>
                  </a:cubicBezTo>
                </a:path>
              </a:pathLst>
            </a:custGeom>
            <a:solidFill>
              <a:srgbClr val="205C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9" name="ïşľíďé"/>
            <p:cNvSpPr/>
            <p:nvPr/>
          </p:nvSpPr>
          <p:spPr bwMode="auto">
            <a:xfrm>
              <a:off x="5988051" y="3736975"/>
              <a:ext cx="125413" cy="71438"/>
            </a:xfrm>
            <a:custGeom>
              <a:avLst/>
              <a:gdLst>
                <a:gd name="T0" fmla="*/ 3 w 79"/>
                <a:gd name="T1" fmla="*/ 0 h 45"/>
                <a:gd name="T2" fmla="*/ 0 w 79"/>
                <a:gd name="T3" fmla="*/ 0 h 45"/>
                <a:gd name="T4" fmla="*/ 0 w 79"/>
                <a:gd name="T5" fmla="*/ 5 h 45"/>
                <a:gd name="T6" fmla="*/ 76 w 79"/>
                <a:gd name="T7" fmla="*/ 45 h 45"/>
                <a:gd name="T8" fmla="*/ 79 w 79"/>
                <a:gd name="T9" fmla="*/ 38 h 45"/>
                <a:gd name="T10" fmla="*/ 3 w 79"/>
                <a:gd name="T11" fmla="*/ 0 h 45"/>
              </a:gdLst>
              <a:ahLst/>
              <a:cxnLst>
                <a:cxn ang="0">
                  <a:pos x="T0" y="T1"/>
                </a:cxn>
                <a:cxn ang="0">
                  <a:pos x="T2" y="T3"/>
                </a:cxn>
                <a:cxn ang="0">
                  <a:pos x="T4" y="T5"/>
                </a:cxn>
                <a:cxn ang="0">
                  <a:pos x="T6" y="T7"/>
                </a:cxn>
                <a:cxn ang="0">
                  <a:pos x="T8" y="T9"/>
                </a:cxn>
                <a:cxn ang="0">
                  <a:pos x="T10" y="T11"/>
                </a:cxn>
              </a:cxnLst>
              <a:rect l="0" t="0" r="r" b="b"/>
              <a:pathLst>
                <a:path w="79" h="45">
                  <a:moveTo>
                    <a:pt x="3" y="0"/>
                  </a:moveTo>
                  <a:lnTo>
                    <a:pt x="0" y="0"/>
                  </a:lnTo>
                  <a:lnTo>
                    <a:pt x="0" y="5"/>
                  </a:lnTo>
                  <a:lnTo>
                    <a:pt x="76" y="45"/>
                  </a:lnTo>
                  <a:lnTo>
                    <a:pt x="79" y="38"/>
                  </a:lnTo>
                  <a:lnTo>
                    <a:pt x="3"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0" name="íşḻîdé"/>
            <p:cNvSpPr/>
            <p:nvPr/>
          </p:nvSpPr>
          <p:spPr bwMode="auto">
            <a:xfrm>
              <a:off x="5988051" y="3736975"/>
              <a:ext cx="125413" cy="71438"/>
            </a:xfrm>
            <a:custGeom>
              <a:avLst/>
              <a:gdLst>
                <a:gd name="T0" fmla="*/ 3 w 79"/>
                <a:gd name="T1" fmla="*/ 0 h 45"/>
                <a:gd name="T2" fmla="*/ 0 w 79"/>
                <a:gd name="T3" fmla="*/ 0 h 45"/>
                <a:gd name="T4" fmla="*/ 0 w 79"/>
                <a:gd name="T5" fmla="*/ 5 h 45"/>
                <a:gd name="T6" fmla="*/ 76 w 79"/>
                <a:gd name="T7" fmla="*/ 45 h 45"/>
                <a:gd name="T8" fmla="*/ 79 w 79"/>
                <a:gd name="T9" fmla="*/ 38 h 45"/>
                <a:gd name="T10" fmla="*/ 3 w 79"/>
                <a:gd name="T11" fmla="*/ 0 h 45"/>
              </a:gdLst>
              <a:ahLst/>
              <a:cxnLst>
                <a:cxn ang="0">
                  <a:pos x="T0" y="T1"/>
                </a:cxn>
                <a:cxn ang="0">
                  <a:pos x="T2" y="T3"/>
                </a:cxn>
                <a:cxn ang="0">
                  <a:pos x="T4" y="T5"/>
                </a:cxn>
                <a:cxn ang="0">
                  <a:pos x="T6" y="T7"/>
                </a:cxn>
                <a:cxn ang="0">
                  <a:pos x="T8" y="T9"/>
                </a:cxn>
                <a:cxn ang="0">
                  <a:pos x="T10" y="T11"/>
                </a:cxn>
              </a:cxnLst>
              <a:rect l="0" t="0" r="r" b="b"/>
              <a:pathLst>
                <a:path w="79" h="45">
                  <a:moveTo>
                    <a:pt x="3" y="0"/>
                  </a:moveTo>
                  <a:lnTo>
                    <a:pt x="0" y="0"/>
                  </a:lnTo>
                  <a:lnTo>
                    <a:pt x="0" y="5"/>
                  </a:lnTo>
                  <a:lnTo>
                    <a:pt x="76" y="45"/>
                  </a:lnTo>
                  <a:lnTo>
                    <a:pt x="79" y="3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1" name="îŝ1iďe"/>
            <p:cNvSpPr/>
            <p:nvPr/>
          </p:nvSpPr>
          <p:spPr bwMode="auto">
            <a:xfrm>
              <a:off x="5981701" y="3763963"/>
              <a:ext cx="120650" cy="71438"/>
            </a:xfrm>
            <a:custGeom>
              <a:avLst/>
              <a:gdLst>
                <a:gd name="T0" fmla="*/ 0 w 76"/>
                <a:gd name="T1" fmla="*/ 0 h 45"/>
                <a:gd name="T2" fmla="*/ 0 w 76"/>
                <a:gd name="T3" fmla="*/ 4 h 45"/>
                <a:gd name="T4" fmla="*/ 76 w 76"/>
                <a:gd name="T5" fmla="*/ 45 h 45"/>
                <a:gd name="T6" fmla="*/ 76 w 76"/>
                <a:gd name="T7" fmla="*/ 40 h 45"/>
                <a:gd name="T8" fmla="*/ 0 w 76"/>
                <a:gd name="T9" fmla="*/ 0 h 45"/>
              </a:gdLst>
              <a:ahLst/>
              <a:cxnLst>
                <a:cxn ang="0">
                  <a:pos x="T0" y="T1"/>
                </a:cxn>
                <a:cxn ang="0">
                  <a:pos x="T2" y="T3"/>
                </a:cxn>
                <a:cxn ang="0">
                  <a:pos x="T4" y="T5"/>
                </a:cxn>
                <a:cxn ang="0">
                  <a:pos x="T6" y="T7"/>
                </a:cxn>
                <a:cxn ang="0">
                  <a:pos x="T8" y="T9"/>
                </a:cxn>
              </a:cxnLst>
              <a:rect l="0" t="0" r="r" b="b"/>
              <a:pathLst>
                <a:path w="76" h="45">
                  <a:moveTo>
                    <a:pt x="0" y="0"/>
                  </a:moveTo>
                  <a:lnTo>
                    <a:pt x="0" y="4"/>
                  </a:lnTo>
                  <a:lnTo>
                    <a:pt x="76" y="45"/>
                  </a:lnTo>
                  <a:lnTo>
                    <a:pt x="76" y="40"/>
                  </a:lnTo>
                  <a:lnTo>
                    <a:pt x="0"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2" name="iSḻiḍé"/>
            <p:cNvSpPr/>
            <p:nvPr/>
          </p:nvSpPr>
          <p:spPr bwMode="auto">
            <a:xfrm>
              <a:off x="5981701" y="3763963"/>
              <a:ext cx="120650" cy="71438"/>
            </a:xfrm>
            <a:custGeom>
              <a:avLst/>
              <a:gdLst>
                <a:gd name="T0" fmla="*/ 0 w 76"/>
                <a:gd name="T1" fmla="*/ 0 h 45"/>
                <a:gd name="T2" fmla="*/ 0 w 76"/>
                <a:gd name="T3" fmla="*/ 4 h 45"/>
                <a:gd name="T4" fmla="*/ 76 w 76"/>
                <a:gd name="T5" fmla="*/ 45 h 45"/>
                <a:gd name="T6" fmla="*/ 76 w 76"/>
                <a:gd name="T7" fmla="*/ 40 h 45"/>
                <a:gd name="T8" fmla="*/ 0 w 76"/>
                <a:gd name="T9" fmla="*/ 0 h 45"/>
              </a:gdLst>
              <a:ahLst/>
              <a:cxnLst>
                <a:cxn ang="0">
                  <a:pos x="T0" y="T1"/>
                </a:cxn>
                <a:cxn ang="0">
                  <a:pos x="T2" y="T3"/>
                </a:cxn>
                <a:cxn ang="0">
                  <a:pos x="T4" y="T5"/>
                </a:cxn>
                <a:cxn ang="0">
                  <a:pos x="T6" y="T7"/>
                </a:cxn>
                <a:cxn ang="0">
                  <a:pos x="T8" y="T9"/>
                </a:cxn>
              </a:cxnLst>
              <a:rect l="0" t="0" r="r" b="b"/>
              <a:pathLst>
                <a:path w="76" h="45">
                  <a:moveTo>
                    <a:pt x="0" y="0"/>
                  </a:moveTo>
                  <a:lnTo>
                    <a:pt x="0" y="4"/>
                  </a:lnTo>
                  <a:lnTo>
                    <a:pt x="76" y="45"/>
                  </a:lnTo>
                  <a:lnTo>
                    <a:pt x="76" y="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3" name="îŝľîḍé"/>
            <p:cNvSpPr/>
            <p:nvPr/>
          </p:nvSpPr>
          <p:spPr bwMode="auto">
            <a:xfrm>
              <a:off x="5970588" y="3794125"/>
              <a:ext cx="123825" cy="66675"/>
            </a:xfrm>
            <a:custGeom>
              <a:avLst/>
              <a:gdLst>
                <a:gd name="T0" fmla="*/ 2 w 78"/>
                <a:gd name="T1" fmla="*/ 0 h 42"/>
                <a:gd name="T2" fmla="*/ 0 w 78"/>
                <a:gd name="T3" fmla="*/ 4 h 42"/>
                <a:gd name="T4" fmla="*/ 76 w 78"/>
                <a:gd name="T5" fmla="*/ 42 h 42"/>
                <a:gd name="T6" fmla="*/ 78 w 78"/>
                <a:gd name="T7" fmla="*/ 38 h 42"/>
                <a:gd name="T8" fmla="*/ 2 w 78"/>
                <a:gd name="T9" fmla="*/ 0 h 42"/>
              </a:gdLst>
              <a:ahLst/>
              <a:cxnLst>
                <a:cxn ang="0">
                  <a:pos x="T0" y="T1"/>
                </a:cxn>
                <a:cxn ang="0">
                  <a:pos x="T2" y="T3"/>
                </a:cxn>
                <a:cxn ang="0">
                  <a:pos x="T4" y="T5"/>
                </a:cxn>
                <a:cxn ang="0">
                  <a:pos x="T6" y="T7"/>
                </a:cxn>
                <a:cxn ang="0">
                  <a:pos x="T8" y="T9"/>
                </a:cxn>
              </a:cxnLst>
              <a:rect l="0" t="0" r="r" b="b"/>
              <a:pathLst>
                <a:path w="78" h="42">
                  <a:moveTo>
                    <a:pt x="2" y="0"/>
                  </a:moveTo>
                  <a:lnTo>
                    <a:pt x="0" y="4"/>
                  </a:lnTo>
                  <a:lnTo>
                    <a:pt x="76" y="42"/>
                  </a:lnTo>
                  <a:lnTo>
                    <a:pt x="78" y="38"/>
                  </a:lnTo>
                  <a:lnTo>
                    <a:pt x="2"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4" name="ïSļíďè"/>
            <p:cNvSpPr/>
            <p:nvPr/>
          </p:nvSpPr>
          <p:spPr bwMode="auto">
            <a:xfrm>
              <a:off x="5970588" y="3794125"/>
              <a:ext cx="123825" cy="66675"/>
            </a:xfrm>
            <a:custGeom>
              <a:avLst/>
              <a:gdLst>
                <a:gd name="T0" fmla="*/ 2 w 78"/>
                <a:gd name="T1" fmla="*/ 0 h 42"/>
                <a:gd name="T2" fmla="*/ 0 w 78"/>
                <a:gd name="T3" fmla="*/ 4 h 42"/>
                <a:gd name="T4" fmla="*/ 76 w 78"/>
                <a:gd name="T5" fmla="*/ 42 h 42"/>
                <a:gd name="T6" fmla="*/ 78 w 78"/>
                <a:gd name="T7" fmla="*/ 38 h 42"/>
                <a:gd name="T8" fmla="*/ 2 w 78"/>
                <a:gd name="T9" fmla="*/ 0 h 42"/>
              </a:gdLst>
              <a:ahLst/>
              <a:cxnLst>
                <a:cxn ang="0">
                  <a:pos x="T0" y="T1"/>
                </a:cxn>
                <a:cxn ang="0">
                  <a:pos x="T2" y="T3"/>
                </a:cxn>
                <a:cxn ang="0">
                  <a:pos x="T4" y="T5"/>
                </a:cxn>
                <a:cxn ang="0">
                  <a:pos x="T6" y="T7"/>
                </a:cxn>
                <a:cxn ang="0">
                  <a:pos x="T8" y="T9"/>
                </a:cxn>
              </a:cxnLst>
              <a:rect l="0" t="0" r="r" b="b"/>
              <a:pathLst>
                <a:path w="78" h="42">
                  <a:moveTo>
                    <a:pt x="2" y="0"/>
                  </a:moveTo>
                  <a:lnTo>
                    <a:pt x="0" y="4"/>
                  </a:lnTo>
                  <a:lnTo>
                    <a:pt x="76" y="42"/>
                  </a:lnTo>
                  <a:lnTo>
                    <a:pt x="78" y="3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5" name="íŝlîḑé"/>
            <p:cNvSpPr/>
            <p:nvPr/>
          </p:nvSpPr>
          <p:spPr bwMode="auto">
            <a:xfrm>
              <a:off x="5962651" y="3819525"/>
              <a:ext cx="123825" cy="71438"/>
            </a:xfrm>
            <a:custGeom>
              <a:avLst/>
              <a:gdLst>
                <a:gd name="T0" fmla="*/ 2 w 78"/>
                <a:gd name="T1" fmla="*/ 0 h 45"/>
                <a:gd name="T2" fmla="*/ 0 w 78"/>
                <a:gd name="T3" fmla="*/ 5 h 45"/>
                <a:gd name="T4" fmla="*/ 76 w 78"/>
                <a:gd name="T5" fmla="*/ 45 h 45"/>
                <a:gd name="T6" fmla="*/ 78 w 78"/>
                <a:gd name="T7" fmla="*/ 38 h 45"/>
                <a:gd name="T8" fmla="*/ 2 w 78"/>
                <a:gd name="T9" fmla="*/ 0 h 45"/>
              </a:gdLst>
              <a:ahLst/>
              <a:cxnLst>
                <a:cxn ang="0">
                  <a:pos x="T0" y="T1"/>
                </a:cxn>
                <a:cxn ang="0">
                  <a:pos x="T2" y="T3"/>
                </a:cxn>
                <a:cxn ang="0">
                  <a:pos x="T4" y="T5"/>
                </a:cxn>
                <a:cxn ang="0">
                  <a:pos x="T6" y="T7"/>
                </a:cxn>
                <a:cxn ang="0">
                  <a:pos x="T8" y="T9"/>
                </a:cxn>
              </a:cxnLst>
              <a:rect l="0" t="0" r="r" b="b"/>
              <a:pathLst>
                <a:path w="78" h="45">
                  <a:moveTo>
                    <a:pt x="2" y="0"/>
                  </a:moveTo>
                  <a:lnTo>
                    <a:pt x="0" y="5"/>
                  </a:lnTo>
                  <a:lnTo>
                    <a:pt x="76" y="45"/>
                  </a:lnTo>
                  <a:lnTo>
                    <a:pt x="78" y="38"/>
                  </a:lnTo>
                  <a:lnTo>
                    <a:pt x="2"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6" name="ïŝḻîďê"/>
            <p:cNvSpPr/>
            <p:nvPr/>
          </p:nvSpPr>
          <p:spPr bwMode="auto">
            <a:xfrm>
              <a:off x="5962651" y="3819525"/>
              <a:ext cx="123825" cy="71438"/>
            </a:xfrm>
            <a:custGeom>
              <a:avLst/>
              <a:gdLst>
                <a:gd name="T0" fmla="*/ 2 w 78"/>
                <a:gd name="T1" fmla="*/ 0 h 45"/>
                <a:gd name="T2" fmla="*/ 0 w 78"/>
                <a:gd name="T3" fmla="*/ 5 h 45"/>
                <a:gd name="T4" fmla="*/ 76 w 78"/>
                <a:gd name="T5" fmla="*/ 45 h 45"/>
                <a:gd name="T6" fmla="*/ 78 w 78"/>
                <a:gd name="T7" fmla="*/ 38 h 45"/>
                <a:gd name="T8" fmla="*/ 2 w 78"/>
                <a:gd name="T9" fmla="*/ 0 h 45"/>
              </a:gdLst>
              <a:ahLst/>
              <a:cxnLst>
                <a:cxn ang="0">
                  <a:pos x="T0" y="T1"/>
                </a:cxn>
                <a:cxn ang="0">
                  <a:pos x="T2" y="T3"/>
                </a:cxn>
                <a:cxn ang="0">
                  <a:pos x="T4" y="T5"/>
                </a:cxn>
                <a:cxn ang="0">
                  <a:pos x="T6" y="T7"/>
                </a:cxn>
                <a:cxn ang="0">
                  <a:pos x="T8" y="T9"/>
                </a:cxn>
              </a:cxnLst>
              <a:rect l="0" t="0" r="r" b="b"/>
              <a:pathLst>
                <a:path w="78" h="45">
                  <a:moveTo>
                    <a:pt x="2" y="0"/>
                  </a:moveTo>
                  <a:lnTo>
                    <a:pt x="0" y="5"/>
                  </a:lnTo>
                  <a:lnTo>
                    <a:pt x="76" y="45"/>
                  </a:lnTo>
                  <a:lnTo>
                    <a:pt x="78" y="3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7" name="iṡḷídé"/>
            <p:cNvSpPr/>
            <p:nvPr/>
          </p:nvSpPr>
          <p:spPr bwMode="auto">
            <a:xfrm>
              <a:off x="5954713" y="3846513"/>
              <a:ext cx="120650" cy="71438"/>
            </a:xfrm>
            <a:custGeom>
              <a:avLst/>
              <a:gdLst>
                <a:gd name="T0" fmla="*/ 0 w 76"/>
                <a:gd name="T1" fmla="*/ 0 h 45"/>
                <a:gd name="T2" fmla="*/ 0 w 76"/>
                <a:gd name="T3" fmla="*/ 5 h 45"/>
                <a:gd name="T4" fmla="*/ 76 w 76"/>
                <a:gd name="T5" fmla="*/ 45 h 45"/>
                <a:gd name="T6" fmla="*/ 76 w 76"/>
                <a:gd name="T7" fmla="*/ 40 h 45"/>
                <a:gd name="T8" fmla="*/ 0 w 76"/>
                <a:gd name="T9" fmla="*/ 0 h 45"/>
              </a:gdLst>
              <a:ahLst/>
              <a:cxnLst>
                <a:cxn ang="0">
                  <a:pos x="T0" y="T1"/>
                </a:cxn>
                <a:cxn ang="0">
                  <a:pos x="T2" y="T3"/>
                </a:cxn>
                <a:cxn ang="0">
                  <a:pos x="T4" y="T5"/>
                </a:cxn>
                <a:cxn ang="0">
                  <a:pos x="T6" y="T7"/>
                </a:cxn>
                <a:cxn ang="0">
                  <a:pos x="T8" y="T9"/>
                </a:cxn>
              </a:cxnLst>
              <a:rect l="0" t="0" r="r" b="b"/>
              <a:pathLst>
                <a:path w="76" h="45">
                  <a:moveTo>
                    <a:pt x="0" y="0"/>
                  </a:moveTo>
                  <a:lnTo>
                    <a:pt x="0" y="5"/>
                  </a:lnTo>
                  <a:lnTo>
                    <a:pt x="76" y="45"/>
                  </a:lnTo>
                  <a:lnTo>
                    <a:pt x="76" y="40"/>
                  </a:lnTo>
                  <a:lnTo>
                    <a:pt x="0"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8" name="ïṧļîḓe"/>
            <p:cNvSpPr/>
            <p:nvPr/>
          </p:nvSpPr>
          <p:spPr bwMode="auto">
            <a:xfrm>
              <a:off x="5954713" y="3846513"/>
              <a:ext cx="120650" cy="71438"/>
            </a:xfrm>
            <a:custGeom>
              <a:avLst/>
              <a:gdLst>
                <a:gd name="T0" fmla="*/ 0 w 76"/>
                <a:gd name="T1" fmla="*/ 0 h 45"/>
                <a:gd name="T2" fmla="*/ 0 w 76"/>
                <a:gd name="T3" fmla="*/ 5 h 45"/>
                <a:gd name="T4" fmla="*/ 76 w 76"/>
                <a:gd name="T5" fmla="*/ 45 h 45"/>
                <a:gd name="T6" fmla="*/ 76 w 76"/>
                <a:gd name="T7" fmla="*/ 40 h 45"/>
                <a:gd name="T8" fmla="*/ 0 w 76"/>
                <a:gd name="T9" fmla="*/ 0 h 45"/>
              </a:gdLst>
              <a:ahLst/>
              <a:cxnLst>
                <a:cxn ang="0">
                  <a:pos x="T0" y="T1"/>
                </a:cxn>
                <a:cxn ang="0">
                  <a:pos x="T2" y="T3"/>
                </a:cxn>
                <a:cxn ang="0">
                  <a:pos x="T4" y="T5"/>
                </a:cxn>
                <a:cxn ang="0">
                  <a:pos x="T6" y="T7"/>
                </a:cxn>
                <a:cxn ang="0">
                  <a:pos x="T8" y="T9"/>
                </a:cxn>
              </a:cxnLst>
              <a:rect l="0" t="0" r="r" b="b"/>
              <a:pathLst>
                <a:path w="76" h="45">
                  <a:moveTo>
                    <a:pt x="0" y="0"/>
                  </a:moveTo>
                  <a:lnTo>
                    <a:pt x="0" y="5"/>
                  </a:lnTo>
                  <a:lnTo>
                    <a:pt x="76" y="45"/>
                  </a:lnTo>
                  <a:lnTo>
                    <a:pt x="76" y="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9" name="íṣļiďe"/>
            <p:cNvSpPr/>
            <p:nvPr/>
          </p:nvSpPr>
          <p:spPr bwMode="auto">
            <a:xfrm>
              <a:off x="5943601" y="3876675"/>
              <a:ext cx="123825" cy="68263"/>
            </a:xfrm>
            <a:custGeom>
              <a:avLst/>
              <a:gdLst>
                <a:gd name="T0" fmla="*/ 2 w 78"/>
                <a:gd name="T1" fmla="*/ 0 h 43"/>
                <a:gd name="T2" fmla="*/ 0 w 78"/>
                <a:gd name="T3" fmla="*/ 5 h 43"/>
                <a:gd name="T4" fmla="*/ 76 w 78"/>
                <a:gd name="T5" fmla="*/ 43 h 43"/>
                <a:gd name="T6" fmla="*/ 78 w 78"/>
                <a:gd name="T7" fmla="*/ 38 h 43"/>
                <a:gd name="T8" fmla="*/ 2 w 78"/>
                <a:gd name="T9" fmla="*/ 0 h 43"/>
              </a:gdLst>
              <a:ahLst/>
              <a:cxnLst>
                <a:cxn ang="0">
                  <a:pos x="T0" y="T1"/>
                </a:cxn>
                <a:cxn ang="0">
                  <a:pos x="T2" y="T3"/>
                </a:cxn>
                <a:cxn ang="0">
                  <a:pos x="T4" y="T5"/>
                </a:cxn>
                <a:cxn ang="0">
                  <a:pos x="T6" y="T7"/>
                </a:cxn>
                <a:cxn ang="0">
                  <a:pos x="T8" y="T9"/>
                </a:cxn>
              </a:cxnLst>
              <a:rect l="0" t="0" r="r" b="b"/>
              <a:pathLst>
                <a:path w="78" h="43">
                  <a:moveTo>
                    <a:pt x="2" y="0"/>
                  </a:moveTo>
                  <a:lnTo>
                    <a:pt x="0" y="5"/>
                  </a:lnTo>
                  <a:lnTo>
                    <a:pt x="76" y="43"/>
                  </a:lnTo>
                  <a:lnTo>
                    <a:pt x="78" y="38"/>
                  </a:lnTo>
                  <a:lnTo>
                    <a:pt x="2"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0" name="isḷîḓe"/>
            <p:cNvSpPr/>
            <p:nvPr/>
          </p:nvSpPr>
          <p:spPr bwMode="auto">
            <a:xfrm>
              <a:off x="5943601" y="3876675"/>
              <a:ext cx="123825" cy="68263"/>
            </a:xfrm>
            <a:custGeom>
              <a:avLst/>
              <a:gdLst>
                <a:gd name="T0" fmla="*/ 2 w 78"/>
                <a:gd name="T1" fmla="*/ 0 h 43"/>
                <a:gd name="T2" fmla="*/ 0 w 78"/>
                <a:gd name="T3" fmla="*/ 5 h 43"/>
                <a:gd name="T4" fmla="*/ 76 w 78"/>
                <a:gd name="T5" fmla="*/ 43 h 43"/>
                <a:gd name="T6" fmla="*/ 78 w 78"/>
                <a:gd name="T7" fmla="*/ 38 h 43"/>
                <a:gd name="T8" fmla="*/ 2 w 78"/>
                <a:gd name="T9" fmla="*/ 0 h 43"/>
              </a:gdLst>
              <a:ahLst/>
              <a:cxnLst>
                <a:cxn ang="0">
                  <a:pos x="T0" y="T1"/>
                </a:cxn>
                <a:cxn ang="0">
                  <a:pos x="T2" y="T3"/>
                </a:cxn>
                <a:cxn ang="0">
                  <a:pos x="T4" y="T5"/>
                </a:cxn>
                <a:cxn ang="0">
                  <a:pos x="T6" y="T7"/>
                </a:cxn>
                <a:cxn ang="0">
                  <a:pos x="T8" y="T9"/>
                </a:cxn>
              </a:cxnLst>
              <a:rect l="0" t="0" r="r" b="b"/>
              <a:pathLst>
                <a:path w="78" h="43">
                  <a:moveTo>
                    <a:pt x="2" y="0"/>
                  </a:moveTo>
                  <a:lnTo>
                    <a:pt x="0" y="5"/>
                  </a:lnTo>
                  <a:lnTo>
                    <a:pt x="76" y="43"/>
                  </a:lnTo>
                  <a:lnTo>
                    <a:pt x="78" y="3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1" name="ïṩľíḋé"/>
            <p:cNvSpPr/>
            <p:nvPr/>
          </p:nvSpPr>
          <p:spPr bwMode="auto">
            <a:xfrm>
              <a:off x="5935663" y="3903663"/>
              <a:ext cx="125413" cy="71438"/>
            </a:xfrm>
            <a:custGeom>
              <a:avLst/>
              <a:gdLst>
                <a:gd name="T0" fmla="*/ 3 w 79"/>
                <a:gd name="T1" fmla="*/ 0 h 45"/>
                <a:gd name="T2" fmla="*/ 0 w 79"/>
                <a:gd name="T3" fmla="*/ 4 h 45"/>
                <a:gd name="T4" fmla="*/ 76 w 79"/>
                <a:gd name="T5" fmla="*/ 45 h 45"/>
                <a:gd name="T6" fmla="*/ 79 w 79"/>
                <a:gd name="T7" fmla="*/ 38 h 45"/>
                <a:gd name="T8" fmla="*/ 3 w 79"/>
                <a:gd name="T9" fmla="*/ 0 h 45"/>
              </a:gdLst>
              <a:ahLst/>
              <a:cxnLst>
                <a:cxn ang="0">
                  <a:pos x="T0" y="T1"/>
                </a:cxn>
                <a:cxn ang="0">
                  <a:pos x="T2" y="T3"/>
                </a:cxn>
                <a:cxn ang="0">
                  <a:pos x="T4" y="T5"/>
                </a:cxn>
                <a:cxn ang="0">
                  <a:pos x="T6" y="T7"/>
                </a:cxn>
                <a:cxn ang="0">
                  <a:pos x="T8" y="T9"/>
                </a:cxn>
              </a:cxnLst>
              <a:rect l="0" t="0" r="r" b="b"/>
              <a:pathLst>
                <a:path w="79" h="45">
                  <a:moveTo>
                    <a:pt x="3" y="0"/>
                  </a:moveTo>
                  <a:lnTo>
                    <a:pt x="0" y="4"/>
                  </a:lnTo>
                  <a:lnTo>
                    <a:pt x="76" y="45"/>
                  </a:lnTo>
                  <a:lnTo>
                    <a:pt x="79" y="38"/>
                  </a:lnTo>
                  <a:lnTo>
                    <a:pt x="3"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2" name="ïşḷîḑê"/>
            <p:cNvSpPr/>
            <p:nvPr/>
          </p:nvSpPr>
          <p:spPr bwMode="auto">
            <a:xfrm>
              <a:off x="5935663" y="3903663"/>
              <a:ext cx="125413" cy="71438"/>
            </a:xfrm>
            <a:custGeom>
              <a:avLst/>
              <a:gdLst>
                <a:gd name="T0" fmla="*/ 3 w 79"/>
                <a:gd name="T1" fmla="*/ 0 h 45"/>
                <a:gd name="T2" fmla="*/ 0 w 79"/>
                <a:gd name="T3" fmla="*/ 4 h 45"/>
                <a:gd name="T4" fmla="*/ 76 w 79"/>
                <a:gd name="T5" fmla="*/ 45 h 45"/>
                <a:gd name="T6" fmla="*/ 79 w 79"/>
                <a:gd name="T7" fmla="*/ 38 h 45"/>
                <a:gd name="T8" fmla="*/ 3 w 79"/>
                <a:gd name="T9" fmla="*/ 0 h 45"/>
              </a:gdLst>
              <a:ahLst/>
              <a:cxnLst>
                <a:cxn ang="0">
                  <a:pos x="T0" y="T1"/>
                </a:cxn>
                <a:cxn ang="0">
                  <a:pos x="T2" y="T3"/>
                </a:cxn>
                <a:cxn ang="0">
                  <a:pos x="T4" y="T5"/>
                </a:cxn>
                <a:cxn ang="0">
                  <a:pos x="T6" y="T7"/>
                </a:cxn>
                <a:cxn ang="0">
                  <a:pos x="T8" y="T9"/>
                </a:cxn>
              </a:cxnLst>
              <a:rect l="0" t="0" r="r" b="b"/>
              <a:pathLst>
                <a:path w="79" h="45">
                  <a:moveTo>
                    <a:pt x="3" y="0"/>
                  </a:moveTo>
                  <a:lnTo>
                    <a:pt x="0" y="4"/>
                  </a:lnTo>
                  <a:lnTo>
                    <a:pt x="76" y="45"/>
                  </a:lnTo>
                  <a:lnTo>
                    <a:pt x="79" y="3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3" name="ïṥḻïḑe"/>
            <p:cNvSpPr/>
            <p:nvPr/>
          </p:nvSpPr>
          <p:spPr bwMode="auto">
            <a:xfrm>
              <a:off x="5927726" y="3929063"/>
              <a:ext cx="125413" cy="71438"/>
            </a:xfrm>
            <a:custGeom>
              <a:avLst/>
              <a:gdLst>
                <a:gd name="T0" fmla="*/ 0 w 79"/>
                <a:gd name="T1" fmla="*/ 0 h 45"/>
                <a:gd name="T2" fmla="*/ 0 w 79"/>
                <a:gd name="T3" fmla="*/ 5 h 45"/>
                <a:gd name="T4" fmla="*/ 76 w 79"/>
                <a:gd name="T5" fmla="*/ 45 h 45"/>
                <a:gd name="T6" fmla="*/ 79 w 79"/>
                <a:gd name="T7" fmla="*/ 41 h 45"/>
                <a:gd name="T8" fmla="*/ 0 w 79"/>
                <a:gd name="T9" fmla="*/ 0 h 45"/>
              </a:gdLst>
              <a:ahLst/>
              <a:cxnLst>
                <a:cxn ang="0">
                  <a:pos x="T0" y="T1"/>
                </a:cxn>
                <a:cxn ang="0">
                  <a:pos x="T2" y="T3"/>
                </a:cxn>
                <a:cxn ang="0">
                  <a:pos x="T4" y="T5"/>
                </a:cxn>
                <a:cxn ang="0">
                  <a:pos x="T6" y="T7"/>
                </a:cxn>
                <a:cxn ang="0">
                  <a:pos x="T8" y="T9"/>
                </a:cxn>
              </a:cxnLst>
              <a:rect l="0" t="0" r="r" b="b"/>
              <a:pathLst>
                <a:path w="79" h="45">
                  <a:moveTo>
                    <a:pt x="0" y="0"/>
                  </a:moveTo>
                  <a:lnTo>
                    <a:pt x="0" y="5"/>
                  </a:lnTo>
                  <a:lnTo>
                    <a:pt x="76" y="45"/>
                  </a:lnTo>
                  <a:lnTo>
                    <a:pt x="79" y="41"/>
                  </a:lnTo>
                  <a:lnTo>
                    <a:pt x="0" y="0"/>
                  </a:lnTo>
                  <a:close/>
                </a:path>
              </a:pathLst>
            </a:custGeom>
            <a:solidFill>
              <a:srgbClr val="46A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4" name="îṧḻiḍê"/>
            <p:cNvSpPr/>
            <p:nvPr/>
          </p:nvSpPr>
          <p:spPr bwMode="auto">
            <a:xfrm>
              <a:off x="5927726" y="3929063"/>
              <a:ext cx="125413" cy="71438"/>
            </a:xfrm>
            <a:custGeom>
              <a:avLst/>
              <a:gdLst>
                <a:gd name="T0" fmla="*/ 0 w 79"/>
                <a:gd name="T1" fmla="*/ 0 h 45"/>
                <a:gd name="T2" fmla="*/ 0 w 79"/>
                <a:gd name="T3" fmla="*/ 5 h 45"/>
                <a:gd name="T4" fmla="*/ 76 w 79"/>
                <a:gd name="T5" fmla="*/ 45 h 45"/>
                <a:gd name="T6" fmla="*/ 79 w 79"/>
                <a:gd name="T7" fmla="*/ 41 h 45"/>
                <a:gd name="T8" fmla="*/ 0 w 79"/>
                <a:gd name="T9" fmla="*/ 0 h 45"/>
              </a:gdLst>
              <a:ahLst/>
              <a:cxnLst>
                <a:cxn ang="0">
                  <a:pos x="T0" y="T1"/>
                </a:cxn>
                <a:cxn ang="0">
                  <a:pos x="T2" y="T3"/>
                </a:cxn>
                <a:cxn ang="0">
                  <a:pos x="T4" y="T5"/>
                </a:cxn>
                <a:cxn ang="0">
                  <a:pos x="T6" y="T7"/>
                </a:cxn>
                <a:cxn ang="0">
                  <a:pos x="T8" y="T9"/>
                </a:cxn>
              </a:cxnLst>
              <a:rect l="0" t="0" r="r" b="b"/>
              <a:pathLst>
                <a:path w="79" h="45">
                  <a:moveTo>
                    <a:pt x="0" y="0"/>
                  </a:moveTo>
                  <a:lnTo>
                    <a:pt x="0" y="5"/>
                  </a:lnTo>
                  <a:lnTo>
                    <a:pt x="76" y="45"/>
                  </a:lnTo>
                  <a:lnTo>
                    <a:pt x="79" y="4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5" name="ïŝḻïḑê"/>
            <p:cNvSpPr/>
            <p:nvPr/>
          </p:nvSpPr>
          <p:spPr bwMode="auto">
            <a:xfrm>
              <a:off x="6026151" y="3884613"/>
              <a:ext cx="95250" cy="139700"/>
            </a:xfrm>
            <a:custGeom>
              <a:avLst/>
              <a:gdLst>
                <a:gd name="T0" fmla="*/ 0 w 25"/>
                <a:gd name="T1" fmla="*/ 30 h 37"/>
                <a:gd name="T2" fmla="*/ 7 w 25"/>
                <a:gd name="T3" fmla="*/ 36 h 37"/>
                <a:gd name="T4" fmla="*/ 9 w 25"/>
                <a:gd name="T5" fmla="*/ 37 h 37"/>
                <a:gd name="T6" fmla="*/ 13 w 25"/>
                <a:gd name="T7" fmla="*/ 28 h 37"/>
                <a:gd name="T8" fmla="*/ 19 w 25"/>
                <a:gd name="T9" fmla="*/ 25 h 37"/>
                <a:gd name="T10" fmla="*/ 21 w 25"/>
                <a:gd name="T11" fmla="*/ 24 h 37"/>
                <a:gd name="T12" fmla="*/ 24 w 25"/>
                <a:gd name="T13" fmla="*/ 10 h 37"/>
                <a:gd name="T14" fmla="*/ 23 w 25"/>
                <a:gd name="T15" fmla="*/ 7 h 37"/>
                <a:gd name="T16" fmla="*/ 23 w 25"/>
                <a:gd name="T17" fmla="*/ 7 h 37"/>
                <a:gd name="T18" fmla="*/ 21 w 25"/>
                <a:gd name="T19" fmla="*/ 6 h 37"/>
                <a:gd name="T20" fmla="*/ 14 w 25"/>
                <a:gd name="T21" fmla="*/ 10 h 37"/>
                <a:gd name="T22" fmla="*/ 11 w 25"/>
                <a:gd name="T23" fmla="*/ 11 h 37"/>
                <a:gd name="T24" fmla="*/ 15 w 25"/>
                <a:gd name="T25" fmla="*/ 4 h 37"/>
                <a:gd name="T26" fmla="*/ 13 w 25"/>
                <a:gd name="T27" fmla="*/ 1 h 37"/>
                <a:gd name="T28" fmla="*/ 5 w 25"/>
                <a:gd name="T29" fmla="*/ 13 h 37"/>
                <a:gd name="T30" fmla="*/ 0 w 25"/>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37">
                  <a:moveTo>
                    <a:pt x="0" y="30"/>
                  </a:moveTo>
                  <a:cubicBezTo>
                    <a:pt x="7" y="36"/>
                    <a:pt x="7" y="36"/>
                    <a:pt x="7" y="36"/>
                  </a:cubicBezTo>
                  <a:cubicBezTo>
                    <a:pt x="9" y="37"/>
                    <a:pt x="9" y="37"/>
                    <a:pt x="9" y="37"/>
                  </a:cubicBezTo>
                  <a:cubicBezTo>
                    <a:pt x="9" y="37"/>
                    <a:pt x="10" y="30"/>
                    <a:pt x="13" y="28"/>
                  </a:cubicBezTo>
                  <a:cubicBezTo>
                    <a:pt x="14" y="27"/>
                    <a:pt x="17" y="26"/>
                    <a:pt x="19" y="25"/>
                  </a:cubicBezTo>
                  <a:cubicBezTo>
                    <a:pt x="20" y="25"/>
                    <a:pt x="21" y="24"/>
                    <a:pt x="21" y="24"/>
                  </a:cubicBezTo>
                  <a:cubicBezTo>
                    <a:pt x="23" y="22"/>
                    <a:pt x="25" y="18"/>
                    <a:pt x="24" y="10"/>
                  </a:cubicBezTo>
                  <a:cubicBezTo>
                    <a:pt x="23" y="9"/>
                    <a:pt x="23" y="8"/>
                    <a:pt x="23" y="7"/>
                  </a:cubicBezTo>
                  <a:cubicBezTo>
                    <a:pt x="23" y="7"/>
                    <a:pt x="23" y="7"/>
                    <a:pt x="23" y="7"/>
                  </a:cubicBezTo>
                  <a:cubicBezTo>
                    <a:pt x="22" y="6"/>
                    <a:pt x="21" y="6"/>
                    <a:pt x="21" y="6"/>
                  </a:cubicBezTo>
                  <a:cubicBezTo>
                    <a:pt x="21" y="6"/>
                    <a:pt x="16" y="9"/>
                    <a:pt x="14" y="10"/>
                  </a:cubicBezTo>
                  <a:cubicBezTo>
                    <a:pt x="13" y="11"/>
                    <a:pt x="12" y="13"/>
                    <a:pt x="11" y="11"/>
                  </a:cubicBezTo>
                  <a:cubicBezTo>
                    <a:pt x="10" y="11"/>
                    <a:pt x="14" y="6"/>
                    <a:pt x="15" y="4"/>
                  </a:cubicBezTo>
                  <a:cubicBezTo>
                    <a:pt x="16" y="2"/>
                    <a:pt x="14" y="0"/>
                    <a:pt x="13" y="1"/>
                  </a:cubicBezTo>
                  <a:cubicBezTo>
                    <a:pt x="12" y="2"/>
                    <a:pt x="7" y="8"/>
                    <a:pt x="5" y="13"/>
                  </a:cubicBezTo>
                  <a:cubicBezTo>
                    <a:pt x="3" y="18"/>
                    <a:pt x="0" y="30"/>
                    <a:pt x="0" y="30"/>
                  </a:cubicBezTo>
                  <a:close/>
                </a:path>
              </a:pathLst>
            </a:custGeom>
            <a:solidFill>
              <a:srgbClr val="FFD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6" name="ïṩḷîḑé"/>
            <p:cNvSpPr/>
            <p:nvPr/>
          </p:nvSpPr>
          <p:spPr bwMode="auto">
            <a:xfrm>
              <a:off x="6048376" y="3910013"/>
              <a:ext cx="73025" cy="114300"/>
            </a:xfrm>
            <a:custGeom>
              <a:avLst/>
              <a:gdLst>
                <a:gd name="T0" fmla="*/ 0 w 19"/>
                <a:gd name="T1" fmla="*/ 24 h 30"/>
                <a:gd name="T2" fmla="*/ 1 w 19"/>
                <a:gd name="T3" fmla="*/ 29 h 30"/>
                <a:gd name="T4" fmla="*/ 3 w 19"/>
                <a:gd name="T5" fmla="*/ 30 h 30"/>
                <a:gd name="T6" fmla="*/ 7 w 19"/>
                <a:gd name="T7" fmla="*/ 21 h 30"/>
                <a:gd name="T8" fmla="*/ 13 w 19"/>
                <a:gd name="T9" fmla="*/ 18 h 30"/>
                <a:gd name="T10" fmla="*/ 15 w 19"/>
                <a:gd name="T11" fmla="*/ 17 h 30"/>
                <a:gd name="T12" fmla="*/ 18 w 19"/>
                <a:gd name="T13" fmla="*/ 3 h 30"/>
                <a:gd name="T14" fmla="*/ 17 w 19"/>
                <a:gd name="T15" fmla="*/ 0 h 30"/>
                <a:gd name="T16" fmla="*/ 17 w 19"/>
                <a:gd name="T17" fmla="*/ 0 h 30"/>
                <a:gd name="T18" fmla="*/ 15 w 19"/>
                <a:gd name="T19" fmla="*/ 3 h 30"/>
                <a:gd name="T20" fmla="*/ 8 w 19"/>
                <a:gd name="T21" fmla="*/ 7 h 30"/>
                <a:gd name="T22" fmla="*/ 4 w 19"/>
                <a:gd name="T23" fmla="*/ 15 h 30"/>
                <a:gd name="T24" fmla="*/ 0 w 19"/>
                <a:gd name="T25"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30">
                  <a:moveTo>
                    <a:pt x="0" y="24"/>
                  </a:moveTo>
                  <a:cubicBezTo>
                    <a:pt x="1" y="29"/>
                    <a:pt x="1" y="29"/>
                    <a:pt x="1" y="29"/>
                  </a:cubicBezTo>
                  <a:cubicBezTo>
                    <a:pt x="3" y="30"/>
                    <a:pt x="3" y="30"/>
                    <a:pt x="3" y="30"/>
                  </a:cubicBezTo>
                  <a:cubicBezTo>
                    <a:pt x="3" y="30"/>
                    <a:pt x="4" y="23"/>
                    <a:pt x="7" y="21"/>
                  </a:cubicBezTo>
                  <a:cubicBezTo>
                    <a:pt x="8" y="20"/>
                    <a:pt x="11" y="19"/>
                    <a:pt x="13" y="18"/>
                  </a:cubicBezTo>
                  <a:cubicBezTo>
                    <a:pt x="14" y="18"/>
                    <a:pt x="15" y="17"/>
                    <a:pt x="15" y="17"/>
                  </a:cubicBezTo>
                  <a:cubicBezTo>
                    <a:pt x="17" y="15"/>
                    <a:pt x="19" y="11"/>
                    <a:pt x="18" y="3"/>
                  </a:cubicBezTo>
                  <a:cubicBezTo>
                    <a:pt x="17" y="2"/>
                    <a:pt x="17" y="1"/>
                    <a:pt x="17" y="0"/>
                  </a:cubicBezTo>
                  <a:cubicBezTo>
                    <a:pt x="17" y="0"/>
                    <a:pt x="17" y="0"/>
                    <a:pt x="17" y="0"/>
                  </a:cubicBezTo>
                  <a:cubicBezTo>
                    <a:pt x="17" y="0"/>
                    <a:pt x="17" y="1"/>
                    <a:pt x="15" y="3"/>
                  </a:cubicBezTo>
                  <a:cubicBezTo>
                    <a:pt x="13" y="5"/>
                    <a:pt x="10" y="7"/>
                    <a:pt x="8" y="7"/>
                  </a:cubicBezTo>
                  <a:cubicBezTo>
                    <a:pt x="7" y="8"/>
                    <a:pt x="5" y="12"/>
                    <a:pt x="4" y="15"/>
                  </a:cubicBezTo>
                  <a:cubicBezTo>
                    <a:pt x="2" y="18"/>
                    <a:pt x="0" y="24"/>
                    <a:pt x="0" y="24"/>
                  </a:cubicBezTo>
                  <a:close/>
                </a:path>
              </a:pathLst>
            </a:custGeom>
            <a:solidFill>
              <a:srgbClr val="F2BA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7" name="iṩļïďê"/>
            <p:cNvSpPr/>
            <p:nvPr/>
          </p:nvSpPr>
          <p:spPr bwMode="auto">
            <a:xfrm>
              <a:off x="5540376" y="4397375"/>
              <a:ext cx="214313" cy="860425"/>
            </a:xfrm>
            <a:custGeom>
              <a:avLst/>
              <a:gdLst>
                <a:gd name="T0" fmla="*/ 8 w 57"/>
                <a:gd name="T1" fmla="*/ 28 h 228"/>
                <a:gd name="T2" fmla="*/ 16 w 57"/>
                <a:gd name="T3" fmla="*/ 89 h 228"/>
                <a:gd name="T4" fmla="*/ 17 w 57"/>
                <a:gd name="T5" fmla="*/ 215 h 228"/>
                <a:gd name="T6" fmla="*/ 22 w 57"/>
                <a:gd name="T7" fmla="*/ 226 h 228"/>
                <a:gd name="T8" fmla="*/ 34 w 57"/>
                <a:gd name="T9" fmla="*/ 226 h 228"/>
                <a:gd name="T10" fmla="*/ 34 w 57"/>
                <a:gd name="T11" fmla="*/ 226 h 228"/>
                <a:gd name="T12" fmla="*/ 49 w 57"/>
                <a:gd name="T13" fmla="*/ 202 h 228"/>
                <a:gd name="T14" fmla="*/ 52 w 57"/>
                <a:gd name="T15" fmla="*/ 97 h 228"/>
                <a:gd name="T16" fmla="*/ 57 w 57"/>
                <a:gd name="T17" fmla="*/ 40 h 228"/>
                <a:gd name="T18" fmla="*/ 55 w 57"/>
                <a:gd name="T19" fmla="*/ 0 h 228"/>
                <a:gd name="T20" fmla="*/ 5 w 57"/>
                <a:gd name="T21" fmla="*/ 0 h 228"/>
                <a:gd name="T22" fmla="*/ 5 w 57"/>
                <a:gd name="T23" fmla="*/ 0 h 228"/>
                <a:gd name="T24" fmla="*/ 5 w 57"/>
                <a:gd name="T25" fmla="*/ 0 h 228"/>
                <a:gd name="T26" fmla="*/ 8 w 57"/>
                <a:gd name="T27" fmla="*/ 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228">
                  <a:moveTo>
                    <a:pt x="8" y="28"/>
                  </a:moveTo>
                  <a:cubicBezTo>
                    <a:pt x="13" y="55"/>
                    <a:pt x="16" y="89"/>
                    <a:pt x="16" y="89"/>
                  </a:cubicBezTo>
                  <a:cubicBezTo>
                    <a:pt x="16" y="89"/>
                    <a:pt x="8" y="156"/>
                    <a:pt x="17" y="215"/>
                  </a:cubicBezTo>
                  <a:cubicBezTo>
                    <a:pt x="18" y="218"/>
                    <a:pt x="19" y="224"/>
                    <a:pt x="22" y="226"/>
                  </a:cubicBezTo>
                  <a:cubicBezTo>
                    <a:pt x="24" y="227"/>
                    <a:pt x="30" y="228"/>
                    <a:pt x="34" y="226"/>
                  </a:cubicBezTo>
                  <a:cubicBezTo>
                    <a:pt x="34" y="226"/>
                    <a:pt x="34" y="226"/>
                    <a:pt x="34" y="226"/>
                  </a:cubicBezTo>
                  <a:cubicBezTo>
                    <a:pt x="48" y="218"/>
                    <a:pt x="47" y="208"/>
                    <a:pt x="49" y="202"/>
                  </a:cubicBezTo>
                  <a:cubicBezTo>
                    <a:pt x="49" y="176"/>
                    <a:pt x="46" y="111"/>
                    <a:pt x="52" y="97"/>
                  </a:cubicBezTo>
                  <a:cubicBezTo>
                    <a:pt x="57" y="40"/>
                    <a:pt x="57" y="40"/>
                    <a:pt x="57" y="40"/>
                  </a:cubicBezTo>
                  <a:cubicBezTo>
                    <a:pt x="55" y="0"/>
                    <a:pt x="55" y="0"/>
                    <a:pt x="55" y="0"/>
                  </a:cubicBezTo>
                  <a:cubicBezTo>
                    <a:pt x="5" y="0"/>
                    <a:pt x="5" y="0"/>
                    <a:pt x="5" y="0"/>
                  </a:cubicBezTo>
                  <a:cubicBezTo>
                    <a:pt x="5" y="0"/>
                    <a:pt x="5" y="0"/>
                    <a:pt x="5" y="0"/>
                  </a:cubicBezTo>
                  <a:cubicBezTo>
                    <a:pt x="5" y="0"/>
                    <a:pt x="5" y="0"/>
                    <a:pt x="5" y="0"/>
                  </a:cubicBezTo>
                  <a:cubicBezTo>
                    <a:pt x="5" y="0"/>
                    <a:pt x="0" y="11"/>
                    <a:pt x="8" y="28"/>
                  </a:cubicBez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8" name="íṣ1îḋè"/>
            <p:cNvSpPr/>
            <p:nvPr/>
          </p:nvSpPr>
          <p:spPr bwMode="auto">
            <a:xfrm>
              <a:off x="5608638" y="4397375"/>
              <a:ext cx="146050" cy="852488"/>
            </a:xfrm>
            <a:custGeom>
              <a:avLst/>
              <a:gdLst>
                <a:gd name="T0" fmla="*/ 5 w 39"/>
                <a:gd name="T1" fmla="*/ 29 h 226"/>
                <a:gd name="T2" fmla="*/ 17 w 39"/>
                <a:gd name="T3" fmla="*/ 95 h 226"/>
                <a:gd name="T4" fmla="*/ 16 w 39"/>
                <a:gd name="T5" fmla="*/ 226 h 226"/>
                <a:gd name="T6" fmla="*/ 31 w 39"/>
                <a:gd name="T7" fmla="*/ 202 h 226"/>
                <a:gd name="T8" fmla="*/ 34 w 39"/>
                <a:gd name="T9" fmla="*/ 97 h 226"/>
                <a:gd name="T10" fmla="*/ 39 w 39"/>
                <a:gd name="T11" fmla="*/ 40 h 226"/>
                <a:gd name="T12" fmla="*/ 37 w 39"/>
                <a:gd name="T13" fmla="*/ 0 h 226"/>
                <a:gd name="T14" fmla="*/ 2 w 39"/>
                <a:gd name="T15" fmla="*/ 0 h 226"/>
                <a:gd name="T16" fmla="*/ 5 w 39"/>
                <a:gd name="T17" fmla="*/ 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6">
                  <a:moveTo>
                    <a:pt x="5" y="29"/>
                  </a:moveTo>
                  <a:cubicBezTo>
                    <a:pt x="10" y="45"/>
                    <a:pt x="16" y="85"/>
                    <a:pt x="17" y="95"/>
                  </a:cubicBezTo>
                  <a:cubicBezTo>
                    <a:pt x="17" y="95"/>
                    <a:pt x="12" y="172"/>
                    <a:pt x="16" y="226"/>
                  </a:cubicBezTo>
                  <a:cubicBezTo>
                    <a:pt x="30" y="218"/>
                    <a:pt x="29" y="208"/>
                    <a:pt x="31" y="202"/>
                  </a:cubicBezTo>
                  <a:cubicBezTo>
                    <a:pt x="31" y="176"/>
                    <a:pt x="28" y="111"/>
                    <a:pt x="34" y="97"/>
                  </a:cubicBezTo>
                  <a:cubicBezTo>
                    <a:pt x="39" y="40"/>
                    <a:pt x="39" y="40"/>
                    <a:pt x="39" y="40"/>
                  </a:cubicBezTo>
                  <a:cubicBezTo>
                    <a:pt x="37" y="0"/>
                    <a:pt x="37" y="0"/>
                    <a:pt x="37" y="0"/>
                  </a:cubicBezTo>
                  <a:cubicBezTo>
                    <a:pt x="2" y="0"/>
                    <a:pt x="2" y="0"/>
                    <a:pt x="2" y="0"/>
                  </a:cubicBezTo>
                  <a:cubicBezTo>
                    <a:pt x="2" y="0"/>
                    <a:pt x="0" y="14"/>
                    <a:pt x="5" y="29"/>
                  </a:cubicBezTo>
                  <a:close/>
                </a:path>
              </a:pathLst>
            </a:custGeom>
            <a:solidFill>
              <a:srgbClr val="2D2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9" name="isļîdê"/>
            <p:cNvSpPr/>
            <p:nvPr/>
          </p:nvSpPr>
          <p:spPr bwMode="auto">
            <a:xfrm>
              <a:off x="5638801" y="4441825"/>
              <a:ext cx="266700" cy="852488"/>
            </a:xfrm>
            <a:custGeom>
              <a:avLst/>
              <a:gdLst>
                <a:gd name="T0" fmla="*/ 0 w 71"/>
                <a:gd name="T1" fmla="*/ 1 h 226"/>
                <a:gd name="T2" fmla="*/ 11 w 71"/>
                <a:gd name="T3" fmla="*/ 27 h 226"/>
                <a:gd name="T4" fmla="*/ 14 w 71"/>
                <a:gd name="T5" fmla="*/ 32 h 226"/>
                <a:gd name="T6" fmla="*/ 19 w 71"/>
                <a:gd name="T7" fmla="*/ 54 h 226"/>
                <a:gd name="T8" fmla="*/ 29 w 71"/>
                <a:gd name="T9" fmla="*/ 94 h 226"/>
                <a:gd name="T10" fmla="*/ 31 w 71"/>
                <a:gd name="T11" fmla="*/ 218 h 226"/>
                <a:gd name="T12" fmla="*/ 37 w 71"/>
                <a:gd name="T13" fmla="*/ 225 h 226"/>
                <a:gd name="T14" fmla="*/ 43 w 71"/>
                <a:gd name="T15" fmla="*/ 226 h 226"/>
                <a:gd name="T16" fmla="*/ 47 w 71"/>
                <a:gd name="T17" fmla="*/ 224 h 226"/>
                <a:gd name="T18" fmla="*/ 61 w 71"/>
                <a:gd name="T19" fmla="*/ 208 h 226"/>
                <a:gd name="T20" fmla="*/ 66 w 71"/>
                <a:gd name="T21" fmla="*/ 104 h 226"/>
                <a:gd name="T22" fmla="*/ 67 w 71"/>
                <a:gd name="T23" fmla="*/ 91 h 226"/>
                <a:gd name="T24" fmla="*/ 70 w 71"/>
                <a:gd name="T25" fmla="*/ 44 h 226"/>
                <a:gd name="T26" fmla="*/ 70 w 71"/>
                <a:gd name="T27" fmla="*/ 0 h 226"/>
                <a:gd name="T28" fmla="*/ 30 w 71"/>
                <a:gd name="T29" fmla="*/ 1 h 226"/>
                <a:gd name="T30" fmla="*/ 0 w 71"/>
                <a:gd name="T31"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226">
                  <a:moveTo>
                    <a:pt x="0" y="1"/>
                  </a:moveTo>
                  <a:cubicBezTo>
                    <a:pt x="2" y="8"/>
                    <a:pt x="5" y="18"/>
                    <a:pt x="11" y="27"/>
                  </a:cubicBezTo>
                  <a:cubicBezTo>
                    <a:pt x="12" y="29"/>
                    <a:pt x="13" y="30"/>
                    <a:pt x="14" y="32"/>
                  </a:cubicBezTo>
                  <a:cubicBezTo>
                    <a:pt x="14" y="32"/>
                    <a:pt x="16" y="41"/>
                    <a:pt x="19" y="54"/>
                  </a:cubicBezTo>
                  <a:cubicBezTo>
                    <a:pt x="22" y="66"/>
                    <a:pt x="26" y="81"/>
                    <a:pt x="29" y="94"/>
                  </a:cubicBezTo>
                  <a:cubicBezTo>
                    <a:pt x="27" y="111"/>
                    <a:pt x="23" y="168"/>
                    <a:pt x="31" y="218"/>
                  </a:cubicBezTo>
                  <a:cubicBezTo>
                    <a:pt x="31" y="221"/>
                    <a:pt x="34" y="224"/>
                    <a:pt x="37" y="225"/>
                  </a:cubicBezTo>
                  <a:cubicBezTo>
                    <a:pt x="39" y="225"/>
                    <a:pt x="41" y="226"/>
                    <a:pt x="43" y="226"/>
                  </a:cubicBezTo>
                  <a:cubicBezTo>
                    <a:pt x="44" y="225"/>
                    <a:pt x="46" y="225"/>
                    <a:pt x="47" y="224"/>
                  </a:cubicBezTo>
                  <a:cubicBezTo>
                    <a:pt x="55" y="221"/>
                    <a:pt x="61" y="208"/>
                    <a:pt x="61" y="208"/>
                  </a:cubicBezTo>
                  <a:cubicBezTo>
                    <a:pt x="61" y="208"/>
                    <a:pt x="62" y="125"/>
                    <a:pt x="66" y="104"/>
                  </a:cubicBezTo>
                  <a:cubicBezTo>
                    <a:pt x="67" y="100"/>
                    <a:pt x="67" y="96"/>
                    <a:pt x="67" y="91"/>
                  </a:cubicBezTo>
                  <a:cubicBezTo>
                    <a:pt x="68" y="78"/>
                    <a:pt x="70" y="54"/>
                    <a:pt x="70" y="44"/>
                  </a:cubicBezTo>
                  <a:cubicBezTo>
                    <a:pt x="71" y="24"/>
                    <a:pt x="71" y="8"/>
                    <a:pt x="70" y="0"/>
                  </a:cubicBezTo>
                  <a:cubicBezTo>
                    <a:pt x="30" y="1"/>
                    <a:pt x="30" y="1"/>
                    <a:pt x="30" y="1"/>
                  </a:cubicBezTo>
                  <a:cubicBezTo>
                    <a:pt x="0" y="1"/>
                    <a:pt x="0" y="1"/>
                    <a:pt x="0" y="1"/>
                  </a:cubicBezTo>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0" name="iŝḻîḑé"/>
            <p:cNvSpPr/>
            <p:nvPr/>
          </p:nvSpPr>
          <p:spPr bwMode="auto">
            <a:xfrm>
              <a:off x="5751513" y="4441825"/>
              <a:ext cx="153988" cy="852488"/>
            </a:xfrm>
            <a:custGeom>
              <a:avLst/>
              <a:gdLst>
                <a:gd name="T0" fmla="*/ 0 w 41"/>
                <a:gd name="T1" fmla="*/ 1 h 226"/>
                <a:gd name="T2" fmla="*/ 0 w 41"/>
                <a:gd name="T3" fmla="*/ 5 h 226"/>
                <a:gd name="T4" fmla="*/ 5 w 41"/>
                <a:gd name="T5" fmla="*/ 31 h 226"/>
                <a:gd name="T6" fmla="*/ 16 w 41"/>
                <a:gd name="T7" fmla="*/ 96 h 226"/>
                <a:gd name="T8" fmla="*/ 13 w 41"/>
                <a:gd name="T9" fmla="*/ 226 h 226"/>
                <a:gd name="T10" fmla="*/ 17 w 41"/>
                <a:gd name="T11" fmla="*/ 224 h 226"/>
                <a:gd name="T12" fmla="*/ 31 w 41"/>
                <a:gd name="T13" fmla="*/ 208 h 226"/>
                <a:gd name="T14" fmla="*/ 36 w 41"/>
                <a:gd name="T15" fmla="*/ 104 h 226"/>
                <a:gd name="T16" fmla="*/ 37 w 41"/>
                <a:gd name="T17" fmla="*/ 91 h 226"/>
                <a:gd name="T18" fmla="*/ 40 w 41"/>
                <a:gd name="T19" fmla="*/ 44 h 226"/>
                <a:gd name="T20" fmla="*/ 40 w 41"/>
                <a:gd name="T21" fmla="*/ 0 h 226"/>
                <a:gd name="T22" fmla="*/ 0 w 41"/>
                <a:gd name="T23"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26">
                  <a:moveTo>
                    <a:pt x="0" y="1"/>
                  </a:moveTo>
                  <a:cubicBezTo>
                    <a:pt x="0" y="3"/>
                    <a:pt x="0" y="5"/>
                    <a:pt x="0" y="5"/>
                  </a:cubicBezTo>
                  <a:cubicBezTo>
                    <a:pt x="0" y="5"/>
                    <a:pt x="0" y="15"/>
                    <a:pt x="5" y="31"/>
                  </a:cubicBezTo>
                  <a:cubicBezTo>
                    <a:pt x="11" y="46"/>
                    <a:pt x="16" y="82"/>
                    <a:pt x="16" y="96"/>
                  </a:cubicBezTo>
                  <a:cubicBezTo>
                    <a:pt x="17" y="109"/>
                    <a:pt x="10" y="169"/>
                    <a:pt x="13" y="226"/>
                  </a:cubicBezTo>
                  <a:cubicBezTo>
                    <a:pt x="14" y="225"/>
                    <a:pt x="16" y="225"/>
                    <a:pt x="17" y="224"/>
                  </a:cubicBezTo>
                  <a:cubicBezTo>
                    <a:pt x="25" y="221"/>
                    <a:pt x="31" y="208"/>
                    <a:pt x="31" y="208"/>
                  </a:cubicBezTo>
                  <a:cubicBezTo>
                    <a:pt x="31" y="208"/>
                    <a:pt x="32" y="125"/>
                    <a:pt x="36" y="104"/>
                  </a:cubicBezTo>
                  <a:cubicBezTo>
                    <a:pt x="37" y="100"/>
                    <a:pt x="37" y="96"/>
                    <a:pt x="37" y="91"/>
                  </a:cubicBezTo>
                  <a:cubicBezTo>
                    <a:pt x="38" y="78"/>
                    <a:pt x="40" y="54"/>
                    <a:pt x="40" y="44"/>
                  </a:cubicBezTo>
                  <a:cubicBezTo>
                    <a:pt x="41" y="24"/>
                    <a:pt x="41" y="8"/>
                    <a:pt x="40" y="0"/>
                  </a:cubicBezTo>
                  <a:cubicBezTo>
                    <a:pt x="0" y="1"/>
                    <a:pt x="0" y="1"/>
                    <a:pt x="0" y="1"/>
                  </a:cubicBezTo>
                </a:path>
              </a:pathLst>
            </a:custGeom>
            <a:solidFill>
              <a:srgbClr val="2D2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1" name="ïşľiḓe"/>
            <p:cNvSpPr/>
            <p:nvPr/>
          </p:nvSpPr>
          <p:spPr bwMode="auto">
            <a:xfrm>
              <a:off x="5486401" y="3748088"/>
              <a:ext cx="423863" cy="769938"/>
            </a:xfrm>
            <a:custGeom>
              <a:avLst/>
              <a:gdLst>
                <a:gd name="T0" fmla="*/ 14 w 112"/>
                <a:gd name="T1" fmla="*/ 70 h 204"/>
                <a:gd name="T2" fmla="*/ 20 w 112"/>
                <a:gd name="T3" fmla="*/ 137 h 204"/>
                <a:gd name="T4" fmla="*/ 14 w 112"/>
                <a:gd name="T5" fmla="*/ 170 h 204"/>
                <a:gd name="T6" fmla="*/ 72 w 112"/>
                <a:gd name="T7" fmla="*/ 204 h 204"/>
                <a:gd name="T8" fmla="*/ 79 w 112"/>
                <a:gd name="T9" fmla="*/ 204 h 204"/>
                <a:gd name="T10" fmla="*/ 112 w 112"/>
                <a:gd name="T11" fmla="*/ 186 h 204"/>
                <a:gd name="T12" fmla="*/ 106 w 112"/>
                <a:gd name="T13" fmla="*/ 94 h 204"/>
                <a:gd name="T14" fmla="*/ 99 w 112"/>
                <a:gd name="T15" fmla="*/ 48 h 204"/>
                <a:gd name="T16" fmla="*/ 97 w 112"/>
                <a:gd name="T17" fmla="*/ 42 h 204"/>
                <a:gd name="T18" fmla="*/ 81 w 112"/>
                <a:gd name="T19" fmla="*/ 30 h 204"/>
                <a:gd name="T20" fmla="*/ 81 w 112"/>
                <a:gd name="T21" fmla="*/ 30 h 204"/>
                <a:gd name="T22" fmla="*/ 64 w 112"/>
                <a:gd name="T23" fmla="*/ 19 h 204"/>
                <a:gd name="T24" fmla="*/ 64 w 112"/>
                <a:gd name="T25" fmla="*/ 19 h 204"/>
                <a:gd name="T26" fmla="*/ 41 w 112"/>
                <a:gd name="T27" fmla="*/ 7 h 204"/>
                <a:gd name="T28" fmla="*/ 39 w 112"/>
                <a:gd name="T29" fmla="*/ 6 h 204"/>
                <a:gd name="T30" fmla="*/ 29 w 112"/>
                <a:gd name="T31" fmla="*/ 2 h 204"/>
                <a:gd name="T32" fmla="*/ 4 w 112"/>
                <a:gd name="T33" fmla="*/ 21 h 204"/>
                <a:gd name="T34" fmla="*/ 14 w 112"/>
                <a:gd name="T35" fmla="*/ 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204">
                  <a:moveTo>
                    <a:pt x="14" y="70"/>
                  </a:moveTo>
                  <a:cubicBezTo>
                    <a:pt x="20" y="90"/>
                    <a:pt x="24" y="123"/>
                    <a:pt x="20" y="137"/>
                  </a:cubicBezTo>
                  <a:cubicBezTo>
                    <a:pt x="16" y="150"/>
                    <a:pt x="14" y="170"/>
                    <a:pt x="14" y="170"/>
                  </a:cubicBezTo>
                  <a:cubicBezTo>
                    <a:pt x="18" y="180"/>
                    <a:pt x="52" y="202"/>
                    <a:pt x="72" y="204"/>
                  </a:cubicBezTo>
                  <a:cubicBezTo>
                    <a:pt x="74" y="204"/>
                    <a:pt x="77" y="204"/>
                    <a:pt x="79" y="204"/>
                  </a:cubicBezTo>
                  <a:cubicBezTo>
                    <a:pt x="96" y="201"/>
                    <a:pt x="112" y="186"/>
                    <a:pt x="112" y="186"/>
                  </a:cubicBezTo>
                  <a:cubicBezTo>
                    <a:pt x="112" y="186"/>
                    <a:pt x="108" y="130"/>
                    <a:pt x="106" y="94"/>
                  </a:cubicBezTo>
                  <a:cubicBezTo>
                    <a:pt x="105" y="70"/>
                    <a:pt x="101" y="55"/>
                    <a:pt x="99" y="48"/>
                  </a:cubicBezTo>
                  <a:cubicBezTo>
                    <a:pt x="98" y="44"/>
                    <a:pt x="97" y="42"/>
                    <a:pt x="97" y="42"/>
                  </a:cubicBezTo>
                  <a:cubicBezTo>
                    <a:pt x="95" y="40"/>
                    <a:pt x="89" y="35"/>
                    <a:pt x="81" y="30"/>
                  </a:cubicBezTo>
                  <a:cubicBezTo>
                    <a:pt x="81" y="30"/>
                    <a:pt x="81" y="30"/>
                    <a:pt x="81" y="30"/>
                  </a:cubicBezTo>
                  <a:cubicBezTo>
                    <a:pt x="75" y="26"/>
                    <a:pt x="70" y="23"/>
                    <a:pt x="64" y="19"/>
                  </a:cubicBezTo>
                  <a:cubicBezTo>
                    <a:pt x="64" y="19"/>
                    <a:pt x="64" y="19"/>
                    <a:pt x="64" y="19"/>
                  </a:cubicBezTo>
                  <a:cubicBezTo>
                    <a:pt x="56" y="14"/>
                    <a:pt x="47" y="10"/>
                    <a:pt x="41" y="7"/>
                  </a:cubicBezTo>
                  <a:cubicBezTo>
                    <a:pt x="40" y="6"/>
                    <a:pt x="40" y="6"/>
                    <a:pt x="39" y="6"/>
                  </a:cubicBezTo>
                  <a:cubicBezTo>
                    <a:pt x="34" y="3"/>
                    <a:pt x="31" y="2"/>
                    <a:pt x="29" y="2"/>
                  </a:cubicBezTo>
                  <a:cubicBezTo>
                    <a:pt x="20" y="0"/>
                    <a:pt x="8" y="5"/>
                    <a:pt x="4" y="21"/>
                  </a:cubicBezTo>
                  <a:cubicBezTo>
                    <a:pt x="0" y="38"/>
                    <a:pt x="7" y="50"/>
                    <a:pt x="14" y="70"/>
                  </a:cubicBezTo>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2" name="íś1íḓe"/>
            <p:cNvSpPr/>
            <p:nvPr/>
          </p:nvSpPr>
          <p:spPr bwMode="auto">
            <a:xfrm>
              <a:off x="5716588" y="3914775"/>
              <a:ext cx="193675" cy="603250"/>
            </a:xfrm>
            <a:custGeom>
              <a:avLst/>
              <a:gdLst>
                <a:gd name="T0" fmla="*/ 35 w 51"/>
                <a:gd name="T1" fmla="*/ 0 h 160"/>
                <a:gd name="T2" fmla="*/ 12 w 51"/>
                <a:gd name="T3" fmla="*/ 0 h 160"/>
                <a:gd name="T4" fmla="*/ 5 w 51"/>
                <a:gd name="T5" fmla="*/ 29 h 160"/>
                <a:gd name="T6" fmla="*/ 20 w 51"/>
                <a:gd name="T7" fmla="*/ 92 h 160"/>
                <a:gd name="T8" fmla="*/ 18 w 51"/>
                <a:gd name="T9" fmla="*/ 160 h 160"/>
                <a:gd name="T10" fmla="*/ 51 w 51"/>
                <a:gd name="T11" fmla="*/ 142 h 160"/>
                <a:gd name="T12" fmla="*/ 49 w 51"/>
                <a:gd name="T13" fmla="*/ 108 h 160"/>
                <a:gd name="T14" fmla="*/ 48 w 51"/>
                <a:gd name="T15" fmla="*/ 89 h 160"/>
                <a:gd name="T16" fmla="*/ 45 w 51"/>
                <a:gd name="T17" fmla="*/ 50 h 160"/>
                <a:gd name="T18" fmla="*/ 38 w 51"/>
                <a:gd name="T19" fmla="*/ 4 h 160"/>
                <a:gd name="T20" fmla="*/ 38 w 51"/>
                <a:gd name="T21" fmla="*/ 4 h 160"/>
                <a:gd name="T22" fmla="*/ 35 w 51"/>
                <a:gd name="T2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160">
                  <a:moveTo>
                    <a:pt x="35" y="0"/>
                  </a:moveTo>
                  <a:cubicBezTo>
                    <a:pt x="12" y="0"/>
                    <a:pt x="12" y="0"/>
                    <a:pt x="12" y="0"/>
                  </a:cubicBezTo>
                  <a:cubicBezTo>
                    <a:pt x="12" y="0"/>
                    <a:pt x="0" y="3"/>
                    <a:pt x="5" y="29"/>
                  </a:cubicBezTo>
                  <a:cubicBezTo>
                    <a:pt x="9" y="56"/>
                    <a:pt x="19" y="73"/>
                    <a:pt x="20" y="92"/>
                  </a:cubicBezTo>
                  <a:cubicBezTo>
                    <a:pt x="21" y="108"/>
                    <a:pt x="19" y="146"/>
                    <a:pt x="18" y="160"/>
                  </a:cubicBezTo>
                  <a:cubicBezTo>
                    <a:pt x="35" y="157"/>
                    <a:pt x="51" y="142"/>
                    <a:pt x="51" y="142"/>
                  </a:cubicBezTo>
                  <a:cubicBezTo>
                    <a:pt x="51" y="142"/>
                    <a:pt x="50" y="127"/>
                    <a:pt x="49" y="108"/>
                  </a:cubicBezTo>
                  <a:cubicBezTo>
                    <a:pt x="48" y="102"/>
                    <a:pt x="48" y="96"/>
                    <a:pt x="48" y="89"/>
                  </a:cubicBezTo>
                  <a:cubicBezTo>
                    <a:pt x="47" y="76"/>
                    <a:pt x="46" y="62"/>
                    <a:pt x="45" y="50"/>
                  </a:cubicBezTo>
                  <a:cubicBezTo>
                    <a:pt x="44" y="26"/>
                    <a:pt x="40" y="11"/>
                    <a:pt x="38" y="4"/>
                  </a:cubicBezTo>
                  <a:cubicBezTo>
                    <a:pt x="38" y="4"/>
                    <a:pt x="38" y="4"/>
                    <a:pt x="38" y="4"/>
                  </a:cubicBezTo>
                  <a:cubicBezTo>
                    <a:pt x="36" y="1"/>
                    <a:pt x="35" y="0"/>
                    <a:pt x="35" y="0"/>
                  </a:cubicBezTo>
                </a:path>
              </a:pathLst>
            </a:custGeom>
            <a:solidFill>
              <a:srgbClr val="2565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3" name="îṧḷiḑê"/>
            <p:cNvSpPr/>
            <p:nvPr/>
          </p:nvSpPr>
          <p:spPr bwMode="auto">
            <a:xfrm>
              <a:off x="5622926" y="3770313"/>
              <a:ext cx="169863" cy="90488"/>
            </a:xfrm>
            <a:custGeom>
              <a:avLst/>
              <a:gdLst>
                <a:gd name="T0" fmla="*/ 3 w 45"/>
                <a:gd name="T1" fmla="*/ 8 h 24"/>
                <a:gd name="T2" fmla="*/ 24 w 45"/>
                <a:gd name="T3" fmla="*/ 21 h 24"/>
                <a:gd name="T4" fmla="*/ 37 w 45"/>
                <a:gd name="T5" fmla="*/ 21 h 24"/>
                <a:gd name="T6" fmla="*/ 45 w 45"/>
                <a:gd name="T7" fmla="*/ 24 h 24"/>
                <a:gd name="T8" fmla="*/ 45 w 45"/>
                <a:gd name="T9" fmla="*/ 24 h 24"/>
                <a:gd name="T10" fmla="*/ 45 w 45"/>
                <a:gd name="T11" fmla="*/ 24 h 24"/>
                <a:gd name="T12" fmla="*/ 42 w 45"/>
                <a:gd name="T13" fmla="*/ 19 h 24"/>
                <a:gd name="T14" fmla="*/ 38 w 45"/>
                <a:gd name="T15" fmla="*/ 16 h 24"/>
                <a:gd name="T16" fmla="*/ 31 w 45"/>
                <a:gd name="T17" fmla="*/ 14 h 24"/>
                <a:gd name="T18" fmla="*/ 28 w 45"/>
                <a:gd name="T19" fmla="*/ 13 h 24"/>
                <a:gd name="T20" fmla="*/ 28 w 45"/>
                <a:gd name="T21" fmla="*/ 13 h 24"/>
                <a:gd name="T22" fmla="*/ 19 w 45"/>
                <a:gd name="T23" fmla="*/ 12 h 24"/>
                <a:gd name="T24" fmla="*/ 8 w 45"/>
                <a:gd name="T25" fmla="*/ 6 h 24"/>
                <a:gd name="T26" fmla="*/ 5 w 45"/>
                <a:gd name="T27" fmla="*/ 1 h 24"/>
                <a:gd name="T28" fmla="*/ 3 w 45"/>
                <a:gd name="T29" fmla="*/ 0 h 24"/>
                <a:gd name="T30" fmla="*/ 3 w 45"/>
                <a:gd name="T3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4">
                  <a:moveTo>
                    <a:pt x="3" y="8"/>
                  </a:moveTo>
                  <a:cubicBezTo>
                    <a:pt x="6" y="13"/>
                    <a:pt x="18" y="19"/>
                    <a:pt x="24" y="21"/>
                  </a:cubicBezTo>
                  <a:cubicBezTo>
                    <a:pt x="30" y="22"/>
                    <a:pt x="34" y="21"/>
                    <a:pt x="37" y="21"/>
                  </a:cubicBezTo>
                  <a:cubicBezTo>
                    <a:pt x="41" y="21"/>
                    <a:pt x="44" y="23"/>
                    <a:pt x="45" y="24"/>
                  </a:cubicBezTo>
                  <a:cubicBezTo>
                    <a:pt x="45" y="24"/>
                    <a:pt x="45" y="24"/>
                    <a:pt x="45" y="24"/>
                  </a:cubicBezTo>
                  <a:cubicBezTo>
                    <a:pt x="45" y="24"/>
                    <a:pt x="45" y="24"/>
                    <a:pt x="45" y="24"/>
                  </a:cubicBezTo>
                  <a:cubicBezTo>
                    <a:pt x="42" y="19"/>
                    <a:pt x="42" y="19"/>
                    <a:pt x="42" y="19"/>
                  </a:cubicBezTo>
                  <a:cubicBezTo>
                    <a:pt x="38" y="16"/>
                    <a:pt x="38" y="16"/>
                    <a:pt x="38" y="16"/>
                  </a:cubicBezTo>
                  <a:cubicBezTo>
                    <a:pt x="38" y="16"/>
                    <a:pt x="32" y="14"/>
                    <a:pt x="31" y="14"/>
                  </a:cubicBezTo>
                  <a:cubicBezTo>
                    <a:pt x="30" y="13"/>
                    <a:pt x="29" y="13"/>
                    <a:pt x="28" y="13"/>
                  </a:cubicBezTo>
                  <a:cubicBezTo>
                    <a:pt x="28" y="13"/>
                    <a:pt x="28" y="13"/>
                    <a:pt x="28" y="13"/>
                  </a:cubicBezTo>
                  <a:cubicBezTo>
                    <a:pt x="24" y="13"/>
                    <a:pt x="19" y="12"/>
                    <a:pt x="19" y="12"/>
                  </a:cubicBezTo>
                  <a:cubicBezTo>
                    <a:pt x="17" y="12"/>
                    <a:pt x="9" y="6"/>
                    <a:pt x="8" y="6"/>
                  </a:cubicBezTo>
                  <a:cubicBezTo>
                    <a:pt x="8" y="6"/>
                    <a:pt x="6" y="3"/>
                    <a:pt x="5" y="1"/>
                  </a:cubicBezTo>
                  <a:cubicBezTo>
                    <a:pt x="4" y="0"/>
                    <a:pt x="4" y="0"/>
                    <a:pt x="3" y="0"/>
                  </a:cubicBezTo>
                  <a:cubicBezTo>
                    <a:pt x="2" y="1"/>
                    <a:pt x="0" y="4"/>
                    <a:pt x="3" y="8"/>
                  </a:cubicBezTo>
                  <a:close/>
                </a:path>
              </a:pathLst>
            </a:custGeom>
            <a:solidFill>
              <a:srgbClr val="165B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4" name="ïśľîḓè"/>
            <p:cNvSpPr/>
            <p:nvPr/>
          </p:nvSpPr>
          <p:spPr bwMode="auto">
            <a:xfrm>
              <a:off x="5581651" y="3454400"/>
              <a:ext cx="238125" cy="309563"/>
            </a:xfrm>
            <a:custGeom>
              <a:avLst/>
              <a:gdLst>
                <a:gd name="T0" fmla="*/ 1 w 63"/>
                <a:gd name="T1" fmla="*/ 49 h 82"/>
                <a:gd name="T2" fmla="*/ 18 w 63"/>
                <a:gd name="T3" fmla="*/ 81 h 82"/>
                <a:gd name="T4" fmla="*/ 26 w 63"/>
                <a:gd name="T5" fmla="*/ 82 h 82"/>
                <a:gd name="T6" fmla="*/ 34 w 63"/>
                <a:gd name="T7" fmla="*/ 76 h 82"/>
                <a:gd name="T8" fmla="*/ 37 w 63"/>
                <a:gd name="T9" fmla="*/ 65 h 82"/>
                <a:gd name="T10" fmla="*/ 47 w 63"/>
                <a:gd name="T11" fmla="*/ 57 h 82"/>
                <a:gd name="T12" fmla="*/ 49 w 63"/>
                <a:gd name="T13" fmla="*/ 62 h 82"/>
                <a:gd name="T14" fmla="*/ 51 w 63"/>
                <a:gd name="T15" fmla="*/ 62 h 82"/>
                <a:gd name="T16" fmla="*/ 51 w 63"/>
                <a:gd name="T17" fmla="*/ 59 h 82"/>
                <a:gd name="T18" fmla="*/ 51 w 63"/>
                <a:gd name="T19" fmla="*/ 54 h 82"/>
                <a:gd name="T20" fmla="*/ 55 w 63"/>
                <a:gd name="T21" fmla="*/ 42 h 82"/>
                <a:gd name="T22" fmla="*/ 61 w 63"/>
                <a:gd name="T23" fmla="*/ 32 h 82"/>
                <a:gd name="T24" fmla="*/ 62 w 63"/>
                <a:gd name="T25" fmla="*/ 23 h 82"/>
                <a:gd name="T26" fmla="*/ 62 w 63"/>
                <a:gd name="T27" fmla="*/ 23 h 82"/>
                <a:gd name="T28" fmla="*/ 54 w 63"/>
                <a:gd name="T29" fmla="*/ 8 h 82"/>
                <a:gd name="T30" fmla="*/ 12 w 63"/>
                <a:gd name="T31" fmla="*/ 22 h 82"/>
                <a:gd name="T32" fmla="*/ 2 w 63"/>
                <a:gd name="T33" fmla="*/ 35 h 82"/>
                <a:gd name="T34" fmla="*/ 2 w 63"/>
                <a:gd name="T35" fmla="*/ 35 h 82"/>
                <a:gd name="T36" fmla="*/ 1 w 63"/>
                <a:gd name="T37" fmla="*/ 4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2">
                  <a:moveTo>
                    <a:pt x="1" y="49"/>
                  </a:moveTo>
                  <a:cubicBezTo>
                    <a:pt x="3" y="61"/>
                    <a:pt x="13" y="79"/>
                    <a:pt x="18" y="81"/>
                  </a:cubicBezTo>
                  <a:cubicBezTo>
                    <a:pt x="21" y="82"/>
                    <a:pt x="23" y="82"/>
                    <a:pt x="26" y="82"/>
                  </a:cubicBezTo>
                  <a:cubicBezTo>
                    <a:pt x="30" y="82"/>
                    <a:pt x="33" y="80"/>
                    <a:pt x="34" y="76"/>
                  </a:cubicBezTo>
                  <a:cubicBezTo>
                    <a:pt x="34" y="73"/>
                    <a:pt x="35" y="69"/>
                    <a:pt x="37" y="65"/>
                  </a:cubicBezTo>
                  <a:cubicBezTo>
                    <a:pt x="40" y="59"/>
                    <a:pt x="45" y="56"/>
                    <a:pt x="47" y="57"/>
                  </a:cubicBezTo>
                  <a:cubicBezTo>
                    <a:pt x="49" y="58"/>
                    <a:pt x="49" y="62"/>
                    <a:pt x="49" y="62"/>
                  </a:cubicBezTo>
                  <a:cubicBezTo>
                    <a:pt x="51" y="62"/>
                    <a:pt x="51" y="62"/>
                    <a:pt x="51" y="62"/>
                  </a:cubicBezTo>
                  <a:cubicBezTo>
                    <a:pt x="51" y="62"/>
                    <a:pt x="51" y="61"/>
                    <a:pt x="51" y="59"/>
                  </a:cubicBezTo>
                  <a:cubicBezTo>
                    <a:pt x="51" y="57"/>
                    <a:pt x="51" y="55"/>
                    <a:pt x="51" y="54"/>
                  </a:cubicBezTo>
                  <a:cubicBezTo>
                    <a:pt x="51" y="49"/>
                    <a:pt x="53" y="45"/>
                    <a:pt x="55" y="42"/>
                  </a:cubicBezTo>
                  <a:cubicBezTo>
                    <a:pt x="57" y="40"/>
                    <a:pt x="59" y="36"/>
                    <a:pt x="61" y="32"/>
                  </a:cubicBezTo>
                  <a:cubicBezTo>
                    <a:pt x="62" y="28"/>
                    <a:pt x="63" y="25"/>
                    <a:pt x="62" y="23"/>
                  </a:cubicBezTo>
                  <a:cubicBezTo>
                    <a:pt x="62" y="23"/>
                    <a:pt x="62" y="23"/>
                    <a:pt x="62" y="23"/>
                  </a:cubicBezTo>
                  <a:cubicBezTo>
                    <a:pt x="61" y="14"/>
                    <a:pt x="58" y="10"/>
                    <a:pt x="54" y="8"/>
                  </a:cubicBezTo>
                  <a:cubicBezTo>
                    <a:pt x="43" y="0"/>
                    <a:pt x="20" y="15"/>
                    <a:pt x="12" y="22"/>
                  </a:cubicBezTo>
                  <a:cubicBezTo>
                    <a:pt x="7" y="26"/>
                    <a:pt x="4" y="30"/>
                    <a:pt x="2" y="35"/>
                  </a:cubicBezTo>
                  <a:cubicBezTo>
                    <a:pt x="2" y="35"/>
                    <a:pt x="2" y="35"/>
                    <a:pt x="2" y="35"/>
                  </a:cubicBezTo>
                  <a:cubicBezTo>
                    <a:pt x="1" y="40"/>
                    <a:pt x="0" y="44"/>
                    <a:pt x="1" y="49"/>
                  </a:cubicBezTo>
                  <a:close/>
                </a:path>
              </a:pathLst>
            </a:custGeom>
            <a:solidFill>
              <a:srgbClr val="713E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5" name="i$ľïḍê"/>
            <p:cNvSpPr/>
            <p:nvPr/>
          </p:nvSpPr>
          <p:spPr bwMode="auto">
            <a:xfrm>
              <a:off x="5630863" y="3759200"/>
              <a:ext cx="161925" cy="101600"/>
            </a:xfrm>
            <a:custGeom>
              <a:avLst/>
              <a:gdLst>
                <a:gd name="T0" fmla="*/ 2 w 43"/>
                <a:gd name="T1" fmla="*/ 2 h 27"/>
                <a:gd name="T2" fmla="*/ 4 w 43"/>
                <a:gd name="T3" fmla="*/ 0 h 27"/>
                <a:gd name="T4" fmla="*/ 37 w 43"/>
                <a:gd name="T5" fmla="*/ 16 h 27"/>
                <a:gd name="T6" fmla="*/ 43 w 43"/>
                <a:gd name="T7" fmla="*/ 27 h 27"/>
                <a:gd name="T8" fmla="*/ 40 w 43"/>
                <a:gd name="T9" fmla="*/ 25 h 27"/>
                <a:gd name="T10" fmla="*/ 35 w 43"/>
                <a:gd name="T11" fmla="*/ 23 h 27"/>
                <a:gd name="T12" fmla="*/ 31 w 43"/>
                <a:gd name="T13" fmla="*/ 23 h 27"/>
                <a:gd name="T14" fmla="*/ 3 w 43"/>
                <a:gd name="T15" fmla="*/ 10 h 27"/>
                <a:gd name="T16" fmla="*/ 2 w 43"/>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2" y="2"/>
                  </a:moveTo>
                  <a:cubicBezTo>
                    <a:pt x="4" y="0"/>
                    <a:pt x="4" y="0"/>
                    <a:pt x="4" y="0"/>
                  </a:cubicBezTo>
                  <a:cubicBezTo>
                    <a:pt x="18" y="15"/>
                    <a:pt x="37" y="16"/>
                    <a:pt x="37" y="16"/>
                  </a:cubicBezTo>
                  <a:cubicBezTo>
                    <a:pt x="37" y="16"/>
                    <a:pt x="42" y="21"/>
                    <a:pt x="43" y="27"/>
                  </a:cubicBezTo>
                  <a:cubicBezTo>
                    <a:pt x="40" y="25"/>
                    <a:pt x="40" y="25"/>
                    <a:pt x="40" y="25"/>
                  </a:cubicBezTo>
                  <a:cubicBezTo>
                    <a:pt x="39" y="24"/>
                    <a:pt x="37" y="23"/>
                    <a:pt x="35" y="23"/>
                  </a:cubicBezTo>
                  <a:cubicBezTo>
                    <a:pt x="34" y="23"/>
                    <a:pt x="31" y="23"/>
                    <a:pt x="31" y="23"/>
                  </a:cubicBezTo>
                  <a:cubicBezTo>
                    <a:pt x="20" y="23"/>
                    <a:pt x="9" y="15"/>
                    <a:pt x="3" y="10"/>
                  </a:cubicBezTo>
                  <a:cubicBezTo>
                    <a:pt x="0" y="8"/>
                    <a:pt x="0" y="4"/>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6" name="îŝḻïde"/>
            <p:cNvSpPr/>
            <p:nvPr/>
          </p:nvSpPr>
          <p:spPr bwMode="auto">
            <a:xfrm>
              <a:off x="5830888" y="5200650"/>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7" name="íṡḻiḍê"/>
            <p:cNvSpPr/>
            <p:nvPr/>
          </p:nvSpPr>
          <p:spPr bwMode="auto">
            <a:xfrm>
              <a:off x="5830888" y="5203825"/>
              <a:ext cx="0" cy="476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8" name="išľîde"/>
            <p:cNvSpPr/>
            <p:nvPr/>
          </p:nvSpPr>
          <p:spPr bwMode="auto">
            <a:xfrm>
              <a:off x="5842001" y="3978275"/>
              <a:ext cx="222250" cy="290513"/>
            </a:xfrm>
            <a:custGeom>
              <a:avLst/>
              <a:gdLst>
                <a:gd name="T0" fmla="*/ 59 w 59"/>
                <a:gd name="T1" fmla="*/ 8 h 77"/>
                <a:gd name="T2" fmla="*/ 59 w 59"/>
                <a:gd name="T3" fmla="*/ 9 h 77"/>
                <a:gd name="T4" fmla="*/ 54 w 59"/>
                <a:gd name="T5" fmla="*/ 26 h 77"/>
                <a:gd name="T6" fmla="*/ 40 w 59"/>
                <a:gd name="T7" fmla="*/ 67 h 77"/>
                <a:gd name="T8" fmla="*/ 40 w 59"/>
                <a:gd name="T9" fmla="*/ 67 h 77"/>
                <a:gd name="T10" fmla="*/ 40 w 59"/>
                <a:gd name="T11" fmla="*/ 69 h 77"/>
                <a:gd name="T12" fmla="*/ 39 w 59"/>
                <a:gd name="T13" fmla="*/ 69 h 77"/>
                <a:gd name="T14" fmla="*/ 39 w 59"/>
                <a:gd name="T15" fmla="*/ 69 h 77"/>
                <a:gd name="T16" fmla="*/ 39 w 59"/>
                <a:gd name="T17" fmla="*/ 70 h 77"/>
                <a:gd name="T18" fmla="*/ 29 w 59"/>
                <a:gd name="T19" fmla="*/ 77 h 77"/>
                <a:gd name="T20" fmla="*/ 28 w 59"/>
                <a:gd name="T21" fmla="*/ 77 h 77"/>
                <a:gd name="T22" fmla="*/ 0 w 59"/>
                <a:gd name="T23" fmla="*/ 39 h 77"/>
                <a:gd name="T24" fmla="*/ 7 w 59"/>
                <a:gd name="T25" fmla="*/ 34 h 77"/>
                <a:gd name="T26" fmla="*/ 21 w 59"/>
                <a:gd name="T27" fmla="*/ 20 h 77"/>
                <a:gd name="T28" fmla="*/ 31 w 59"/>
                <a:gd name="T29" fmla="*/ 39 h 77"/>
                <a:gd name="T30" fmla="*/ 32 w 59"/>
                <a:gd name="T31" fmla="*/ 37 h 77"/>
                <a:gd name="T32" fmla="*/ 41 w 59"/>
                <a:gd name="T33" fmla="*/ 18 h 77"/>
                <a:gd name="T34" fmla="*/ 51 w 59"/>
                <a:gd name="T35" fmla="*/ 0 h 77"/>
                <a:gd name="T36" fmla="*/ 53 w 59"/>
                <a:gd name="T37" fmla="*/ 2 h 77"/>
                <a:gd name="T38" fmla="*/ 56 w 59"/>
                <a:gd name="T39" fmla="*/ 3 h 77"/>
                <a:gd name="T40" fmla="*/ 58 w 59"/>
                <a:gd name="T41" fmla="*/ 7 h 77"/>
                <a:gd name="T42" fmla="*/ 58 w 59"/>
                <a:gd name="T43" fmla="*/ 7 h 77"/>
                <a:gd name="T44" fmla="*/ 59 w 59"/>
                <a:gd name="T45" fmla="*/ 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77">
                  <a:moveTo>
                    <a:pt x="59" y="8"/>
                  </a:moveTo>
                  <a:cubicBezTo>
                    <a:pt x="59" y="9"/>
                    <a:pt x="59" y="9"/>
                    <a:pt x="59" y="9"/>
                  </a:cubicBezTo>
                  <a:cubicBezTo>
                    <a:pt x="59" y="9"/>
                    <a:pt x="55" y="20"/>
                    <a:pt x="54" y="26"/>
                  </a:cubicBezTo>
                  <a:cubicBezTo>
                    <a:pt x="52" y="33"/>
                    <a:pt x="45" y="56"/>
                    <a:pt x="40" y="67"/>
                  </a:cubicBezTo>
                  <a:cubicBezTo>
                    <a:pt x="40" y="67"/>
                    <a:pt x="40" y="67"/>
                    <a:pt x="40" y="67"/>
                  </a:cubicBezTo>
                  <a:cubicBezTo>
                    <a:pt x="40" y="68"/>
                    <a:pt x="40" y="68"/>
                    <a:pt x="40" y="69"/>
                  </a:cubicBezTo>
                  <a:cubicBezTo>
                    <a:pt x="39" y="69"/>
                    <a:pt x="39" y="69"/>
                    <a:pt x="39" y="69"/>
                  </a:cubicBezTo>
                  <a:cubicBezTo>
                    <a:pt x="39" y="69"/>
                    <a:pt x="39" y="69"/>
                    <a:pt x="39" y="69"/>
                  </a:cubicBezTo>
                  <a:cubicBezTo>
                    <a:pt x="39" y="70"/>
                    <a:pt x="39" y="70"/>
                    <a:pt x="39" y="70"/>
                  </a:cubicBezTo>
                  <a:cubicBezTo>
                    <a:pt x="37" y="74"/>
                    <a:pt x="33" y="77"/>
                    <a:pt x="29" y="77"/>
                  </a:cubicBezTo>
                  <a:cubicBezTo>
                    <a:pt x="28" y="77"/>
                    <a:pt x="28" y="77"/>
                    <a:pt x="28" y="77"/>
                  </a:cubicBezTo>
                  <a:cubicBezTo>
                    <a:pt x="22" y="77"/>
                    <a:pt x="5" y="48"/>
                    <a:pt x="0" y="39"/>
                  </a:cubicBezTo>
                  <a:cubicBezTo>
                    <a:pt x="2" y="37"/>
                    <a:pt x="5" y="36"/>
                    <a:pt x="7" y="34"/>
                  </a:cubicBezTo>
                  <a:cubicBezTo>
                    <a:pt x="12" y="30"/>
                    <a:pt x="17" y="26"/>
                    <a:pt x="21" y="20"/>
                  </a:cubicBezTo>
                  <a:cubicBezTo>
                    <a:pt x="24" y="25"/>
                    <a:pt x="29" y="34"/>
                    <a:pt x="31" y="39"/>
                  </a:cubicBezTo>
                  <a:cubicBezTo>
                    <a:pt x="31" y="39"/>
                    <a:pt x="31" y="38"/>
                    <a:pt x="32" y="37"/>
                  </a:cubicBezTo>
                  <a:cubicBezTo>
                    <a:pt x="33" y="33"/>
                    <a:pt x="38" y="24"/>
                    <a:pt x="41" y="18"/>
                  </a:cubicBezTo>
                  <a:cubicBezTo>
                    <a:pt x="47" y="11"/>
                    <a:pt x="50" y="1"/>
                    <a:pt x="51" y="0"/>
                  </a:cubicBezTo>
                  <a:cubicBezTo>
                    <a:pt x="51" y="0"/>
                    <a:pt x="51" y="1"/>
                    <a:pt x="53" y="2"/>
                  </a:cubicBezTo>
                  <a:cubicBezTo>
                    <a:pt x="54" y="2"/>
                    <a:pt x="55" y="2"/>
                    <a:pt x="56" y="3"/>
                  </a:cubicBezTo>
                  <a:cubicBezTo>
                    <a:pt x="57" y="4"/>
                    <a:pt x="57" y="6"/>
                    <a:pt x="58" y="7"/>
                  </a:cubicBezTo>
                  <a:cubicBezTo>
                    <a:pt x="58" y="7"/>
                    <a:pt x="58" y="7"/>
                    <a:pt x="58" y="7"/>
                  </a:cubicBezTo>
                  <a:cubicBezTo>
                    <a:pt x="59" y="8"/>
                    <a:pt x="59" y="8"/>
                    <a:pt x="59" y="8"/>
                  </a:cubicBezTo>
                  <a:close/>
                </a:path>
              </a:pathLst>
            </a:custGeom>
            <a:solidFill>
              <a:srgbClr val="FFD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9" name="i$1iḓè"/>
            <p:cNvSpPr/>
            <p:nvPr/>
          </p:nvSpPr>
          <p:spPr bwMode="auto">
            <a:xfrm>
              <a:off x="5842001" y="3989388"/>
              <a:ext cx="222250" cy="279400"/>
            </a:xfrm>
            <a:custGeom>
              <a:avLst/>
              <a:gdLst>
                <a:gd name="T0" fmla="*/ 59 w 59"/>
                <a:gd name="T1" fmla="*/ 5 h 74"/>
                <a:gd name="T2" fmla="*/ 59 w 59"/>
                <a:gd name="T3" fmla="*/ 6 h 74"/>
                <a:gd name="T4" fmla="*/ 54 w 59"/>
                <a:gd name="T5" fmla="*/ 23 h 74"/>
                <a:gd name="T6" fmla="*/ 40 w 59"/>
                <a:gd name="T7" fmla="*/ 64 h 74"/>
                <a:gd name="T8" fmla="*/ 40 w 59"/>
                <a:gd name="T9" fmla="*/ 64 h 74"/>
                <a:gd name="T10" fmla="*/ 40 w 59"/>
                <a:gd name="T11" fmla="*/ 66 h 74"/>
                <a:gd name="T12" fmla="*/ 39 w 59"/>
                <a:gd name="T13" fmla="*/ 66 h 74"/>
                <a:gd name="T14" fmla="*/ 39 w 59"/>
                <a:gd name="T15" fmla="*/ 66 h 74"/>
                <a:gd name="T16" fmla="*/ 39 w 59"/>
                <a:gd name="T17" fmla="*/ 67 h 74"/>
                <a:gd name="T18" fmla="*/ 29 w 59"/>
                <a:gd name="T19" fmla="*/ 74 h 74"/>
                <a:gd name="T20" fmla="*/ 28 w 59"/>
                <a:gd name="T21" fmla="*/ 74 h 74"/>
                <a:gd name="T22" fmla="*/ 0 w 59"/>
                <a:gd name="T23" fmla="*/ 36 h 74"/>
                <a:gd name="T24" fmla="*/ 7 w 59"/>
                <a:gd name="T25" fmla="*/ 31 h 74"/>
                <a:gd name="T26" fmla="*/ 32 w 59"/>
                <a:gd name="T27" fmla="*/ 66 h 74"/>
                <a:gd name="T28" fmla="*/ 43 w 59"/>
                <a:gd name="T29" fmla="*/ 39 h 74"/>
                <a:gd name="T30" fmla="*/ 56 w 59"/>
                <a:gd name="T31" fmla="*/ 0 h 74"/>
                <a:gd name="T32" fmla="*/ 58 w 59"/>
                <a:gd name="T33" fmla="*/ 4 h 74"/>
                <a:gd name="T34" fmla="*/ 58 w 59"/>
                <a:gd name="T35" fmla="*/ 4 h 74"/>
                <a:gd name="T36" fmla="*/ 59 w 59"/>
                <a:gd name="T37"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74">
                  <a:moveTo>
                    <a:pt x="59" y="5"/>
                  </a:moveTo>
                  <a:cubicBezTo>
                    <a:pt x="59" y="6"/>
                    <a:pt x="59" y="6"/>
                    <a:pt x="59" y="6"/>
                  </a:cubicBezTo>
                  <a:cubicBezTo>
                    <a:pt x="59" y="6"/>
                    <a:pt x="55" y="17"/>
                    <a:pt x="54" y="23"/>
                  </a:cubicBezTo>
                  <a:cubicBezTo>
                    <a:pt x="52" y="30"/>
                    <a:pt x="45" y="53"/>
                    <a:pt x="40" y="64"/>
                  </a:cubicBezTo>
                  <a:cubicBezTo>
                    <a:pt x="40" y="64"/>
                    <a:pt x="40" y="64"/>
                    <a:pt x="40" y="64"/>
                  </a:cubicBezTo>
                  <a:cubicBezTo>
                    <a:pt x="40" y="65"/>
                    <a:pt x="40" y="65"/>
                    <a:pt x="40" y="66"/>
                  </a:cubicBezTo>
                  <a:cubicBezTo>
                    <a:pt x="39" y="66"/>
                    <a:pt x="39" y="66"/>
                    <a:pt x="39" y="66"/>
                  </a:cubicBezTo>
                  <a:cubicBezTo>
                    <a:pt x="39" y="66"/>
                    <a:pt x="39" y="66"/>
                    <a:pt x="39" y="66"/>
                  </a:cubicBezTo>
                  <a:cubicBezTo>
                    <a:pt x="39" y="67"/>
                    <a:pt x="39" y="67"/>
                    <a:pt x="39" y="67"/>
                  </a:cubicBezTo>
                  <a:cubicBezTo>
                    <a:pt x="37" y="71"/>
                    <a:pt x="33" y="74"/>
                    <a:pt x="29" y="74"/>
                  </a:cubicBezTo>
                  <a:cubicBezTo>
                    <a:pt x="28" y="74"/>
                    <a:pt x="28" y="74"/>
                    <a:pt x="28" y="74"/>
                  </a:cubicBezTo>
                  <a:cubicBezTo>
                    <a:pt x="22" y="74"/>
                    <a:pt x="5" y="45"/>
                    <a:pt x="0" y="36"/>
                  </a:cubicBezTo>
                  <a:cubicBezTo>
                    <a:pt x="2" y="34"/>
                    <a:pt x="5" y="33"/>
                    <a:pt x="7" y="31"/>
                  </a:cubicBezTo>
                  <a:cubicBezTo>
                    <a:pt x="12" y="40"/>
                    <a:pt x="26" y="66"/>
                    <a:pt x="32" y="66"/>
                  </a:cubicBezTo>
                  <a:cubicBezTo>
                    <a:pt x="34" y="66"/>
                    <a:pt x="39" y="49"/>
                    <a:pt x="43" y="39"/>
                  </a:cubicBezTo>
                  <a:cubicBezTo>
                    <a:pt x="47" y="29"/>
                    <a:pt x="56" y="0"/>
                    <a:pt x="56" y="0"/>
                  </a:cubicBezTo>
                  <a:cubicBezTo>
                    <a:pt x="57" y="1"/>
                    <a:pt x="57" y="3"/>
                    <a:pt x="58" y="4"/>
                  </a:cubicBezTo>
                  <a:cubicBezTo>
                    <a:pt x="58" y="4"/>
                    <a:pt x="58" y="4"/>
                    <a:pt x="58" y="4"/>
                  </a:cubicBezTo>
                  <a:cubicBezTo>
                    <a:pt x="59" y="5"/>
                    <a:pt x="59" y="5"/>
                    <a:pt x="59" y="5"/>
                  </a:cubicBezTo>
                  <a:close/>
                </a:path>
              </a:pathLst>
            </a:custGeom>
            <a:solidFill>
              <a:srgbClr val="F2BA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0" name="i$lïďè"/>
            <p:cNvSpPr/>
            <p:nvPr/>
          </p:nvSpPr>
          <p:spPr bwMode="auto">
            <a:xfrm>
              <a:off x="5743576" y="3876675"/>
              <a:ext cx="192088" cy="263525"/>
            </a:xfrm>
            <a:custGeom>
              <a:avLst/>
              <a:gdLst>
                <a:gd name="T0" fmla="*/ 51 w 51"/>
                <a:gd name="T1" fmla="*/ 48 h 70"/>
                <a:gd name="T2" fmla="*/ 28 w 51"/>
                <a:gd name="T3" fmla="*/ 68 h 70"/>
                <a:gd name="T4" fmla="*/ 24 w 51"/>
                <a:gd name="T5" fmla="*/ 70 h 70"/>
                <a:gd name="T6" fmla="*/ 3 w 51"/>
                <a:gd name="T7" fmla="*/ 31 h 70"/>
                <a:gd name="T8" fmla="*/ 3 w 51"/>
                <a:gd name="T9" fmla="*/ 29 h 70"/>
                <a:gd name="T10" fmla="*/ 5 w 51"/>
                <a:gd name="T11" fmla="*/ 11 h 70"/>
                <a:gd name="T12" fmla="*/ 5 w 51"/>
                <a:gd name="T13" fmla="*/ 10 h 70"/>
                <a:gd name="T14" fmla="*/ 34 w 51"/>
                <a:gd name="T15" fmla="*/ 14 h 70"/>
                <a:gd name="T16" fmla="*/ 51 w 51"/>
                <a:gd name="T17"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0">
                  <a:moveTo>
                    <a:pt x="51" y="48"/>
                  </a:moveTo>
                  <a:cubicBezTo>
                    <a:pt x="45" y="57"/>
                    <a:pt x="34" y="65"/>
                    <a:pt x="28" y="68"/>
                  </a:cubicBezTo>
                  <a:cubicBezTo>
                    <a:pt x="26" y="69"/>
                    <a:pt x="25" y="70"/>
                    <a:pt x="24" y="70"/>
                  </a:cubicBezTo>
                  <a:cubicBezTo>
                    <a:pt x="23" y="69"/>
                    <a:pt x="5" y="40"/>
                    <a:pt x="3" y="31"/>
                  </a:cubicBezTo>
                  <a:cubicBezTo>
                    <a:pt x="3" y="30"/>
                    <a:pt x="3" y="29"/>
                    <a:pt x="3" y="29"/>
                  </a:cubicBezTo>
                  <a:cubicBezTo>
                    <a:pt x="0" y="16"/>
                    <a:pt x="4" y="11"/>
                    <a:pt x="5" y="11"/>
                  </a:cubicBezTo>
                  <a:cubicBezTo>
                    <a:pt x="5" y="10"/>
                    <a:pt x="5" y="10"/>
                    <a:pt x="5" y="10"/>
                  </a:cubicBezTo>
                  <a:cubicBezTo>
                    <a:pt x="13" y="0"/>
                    <a:pt x="26" y="0"/>
                    <a:pt x="34" y="14"/>
                  </a:cubicBezTo>
                  <a:cubicBezTo>
                    <a:pt x="37" y="21"/>
                    <a:pt x="44" y="34"/>
                    <a:pt x="51" y="48"/>
                  </a:cubicBezTo>
                  <a:close/>
                </a:path>
              </a:pathLst>
            </a:custGeom>
            <a:solidFill>
              <a:srgbClr val="347E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1" name="îṩḻíḑe"/>
            <p:cNvSpPr/>
            <p:nvPr/>
          </p:nvSpPr>
          <p:spPr bwMode="auto">
            <a:xfrm>
              <a:off x="5578476" y="3541713"/>
              <a:ext cx="241300" cy="222250"/>
            </a:xfrm>
            <a:custGeom>
              <a:avLst/>
              <a:gdLst>
                <a:gd name="T0" fmla="*/ 2 w 64"/>
                <a:gd name="T1" fmla="*/ 26 h 59"/>
                <a:gd name="T2" fmla="*/ 19 w 64"/>
                <a:gd name="T3" fmla="*/ 58 h 59"/>
                <a:gd name="T4" fmla="*/ 27 w 64"/>
                <a:gd name="T5" fmla="*/ 59 h 59"/>
                <a:gd name="T6" fmla="*/ 35 w 64"/>
                <a:gd name="T7" fmla="*/ 53 h 59"/>
                <a:gd name="T8" fmla="*/ 38 w 64"/>
                <a:gd name="T9" fmla="*/ 42 h 59"/>
                <a:gd name="T10" fmla="*/ 48 w 64"/>
                <a:gd name="T11" fmla="*/ 34 h 59"/>
                <a:gd name="T12" fmla="*/ 50 w 64"/>
                <a:gd name="T13" fmla="*/ 39 h 59"/>
                <a:gd name="T14" fmla="*/ 52 w 64"/>
                <a:gd name="T15" fmla="*/ 39 h 59"/>
                <a:gd name="T16" fmla="*/ 52 w 64"/>
                <a:gd name="T17" fmla="*/ 36 h 59"/>
                <a:gd name="T18" fmla="*/ 52 w 64"/>
                <a:gd name="T19" fmla="*/ 31 h 59"/>
                <a:gd name="T20" fmla="*/ 56 w 64"/>
                <a:gd name="T21" fmla="*/ 19 h 59"/>
                <a:gd name="T22" fmla="*/ 62 w 64"/>
                <a:gd name="T23" fmla="*/ 9 h 59"/>
                <a:gd name="T24" fmla="*/ 63 w 64"/>
                <a:gd name="T25" fmla="*/ 0 h 59"/>
                <a:gd name="T26" fmla="*/ 27 w 64"/>
                <a:gd name="T27" fmla="*/ 29 h 59"/>
                <a:gd name="T28" fmla="*/ 3 w 64"/>
                <a:gd name="T29" fmla="*/ 12 h 59"/>
                <a:gd name="T30" fmla="*/ 2 w 64"/>
                <a:gd name="T31"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59">
                  <a:moveTo>
                    <a:pt x="2" y="26"/>
                  </a:moveTo>
                  <a:cubicBezTo>
                    <a:pt x="4" y="38"/>
                    <a:pt x="14" y="56"/>
                    <a:pt x="19" y="58"/>
                  </a:cubicBezTo>
                  <a:cubicBezTo>
                    <a:pt x="22" y="59"/>
                    <a:pt x="24" y="59"/>
                    <a:pt x="27" y="59"/>
                  </a:cubicBezTo>
                  <a:cubicBezTo>
                    <a:pt x="31" y="59"/>
                    <a:pt x="34" y="57"/>
                    <a:pt x="35" y="53"/>
                  </a:cubicBezTo>
                  <a:cubicBezTo>
                    <a:pt x="35" y="50"/>
                    <a:pt x="36" y="46"/>
                    <a:pt x="38" y="42"/>
                  </a:cubicBezTo>
                  <a:cubicBezTo>
                    <a:pt x="41" y="36"/>
                    <a:pt x="46" y="33"/>
                    <a:pt x="48" y="34"/>
                  </a:cubicBezTo>
                  <a:cubicBezTo>
                    <a:pt x="50" y="35"/>
                    <a:pt x="50" y="39"/>
                    <a:pt x="50" y="39"/>
                  </a:cubicBezTo>
                  <a:cubicBezTo>
                    <a:pt x="52" y="39"/>
                    <a:pt x="52" y="39"/>
                    <a:pt x="52" y="39"/>
                  </a:cubicBezTo>
                  <a:cubicBezTo>
                    <a:pt x="52" y="39"/>
                    <a:pt x="52" y="38"/>
                    <a:pt x="52" y="36"/>
                  </a:cubicBezTo>
                  <a:cubicBezTo>
                    <a:pt x="52" y="34"/>
                    <a:pt x="52" y="32"/>
                    <a:pt x="52" y="31"/>
                  </a:cubicBezTo>
                  <a:cubicBezTo>
                    <a:pt x="52" y="26"/>
                    <a:pt x="54" y="22"/>
                    <a:pt x="56" y="19"/>
                  </a:cubicBezTo>
                  <a:cubicBezTo>
                    <a:pt x="58" y="17"/>
                    <a:pt x="60" y="13"/>
                    <a:pt x="62" y="9"/>
                  </a:cubicBezTo>
                  <a:cubicBezTo>
                    <a:pt x="63" y="5"/>
                    <a:pt x="64" y="2"/>
                    <a:pt x="63" y="0"/>
                  </a:cubicBezTo>
                  <a:cubicBezTo>
                    <a:pt x="62" y="2"/>
                    <a:pt x="53" y="24"/>
                    <a:pt x="27" y="29"/>
                  </a:cubicBezTo>
                  <a:cubicBezTo>
                    <a:pt x="0" y="35"/>
                    <a:pt x="3" y="14"/>
                    <a:pt x="3" y="12"/>
                  </a:cubicBezTo>
                  <a:cubicBezTo>
                    <a:pt x="2" y="17"/>
                    <a:pt x="1" y="21"/>
                    <a:pt x="2" y="26"/>
                  </a:cubicBezTo>
                  <a:close/>
                </a:path>
              </a:pathLst>
            </a:custGeom>
            <a:solidFill>
              <a:srgbClr val="4423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2" name="iṣļïḑe"/>
            <p:cNvSpPr/>
            <p:nvPr/>
          </p:nvSpPr>
          <p:spPr bwMode="auto">
            <a:xfrm>
              <a:off x="5535613" y="3910013"/>
              <a:ext cx="344488" cy="531813"/>
            </a:xfrm>
            <a:custGeom>
              <a:avLst/>
              <a:gdLst>
                <a:gd name="T0" fmla="*/ 84 w 91"/>
                <a:gd name="T1" fmla="*/ 131 h 141"/>
                <a:gd name="T2" fmla="*/ 65 w 91"/>
                <a:gd name="T3" fmla="*/ 140 h 141"/>
                <a:gd name="T4" fmla="*/ 60 w 91"/>
                <a:gd name="T5" fmla="*/ 139 h 141"/>
                <a:gd name="T6" fmla="*/ 60 w 91"/>
                <a:gd name="T7" fmla="*/ 139 h 141"/>
                <a:gd name="T8" fmla="*/ 9 w 91"/>
                <a:gd name="T9" fmla="*/ 111 h 141"/>
                <a:gd name="T10" fmla="*/ 22 w 91"/>
                <a:gd name="T11" fmla="*/ 9 h 141"/>
                <a:gd name="T12" fmla="*/ 22 w 91"/>
                <a:gd name="T13" fmla="*/ 8 h 141"/>
                <a:gd name="T14" fmla="*/ 35 w 91"/>
                <a:gd name="T15" fmla="*/ 0 h 141"/>
                <a:gd name="T16" fmla="*/ 69 w 91"/>
                <a:gd name="T17" fmla="*/ 20 h 141"/>
                <a:gd name="T18" fmla="*/ 84 w 91"/>
                <a:gd name="T19" fmla="*/ 1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1">
                  <a:moveTo>
                    <a:pt x="84" y="131"/>
                  </a:moveTo>
                  <a:cubicBezTo>
                    <a:pt x="82" y="135"/>
                    <a:pt x="75" y="141"/>
                    <a:pt x="65" y="140"/>
                  </a:cubicBezTo>
                  <a:cubicBezTo>
                    <a:pt x="64" y="140"/>
                    <a:pt x="62" y="139"/>
                    <a:pt x="60" y="139"/>
                  </a:cubicBezTo>
                  <a:cubicBezTo>
                    <a:pt x="60" y="139"/>
                    <a:pt x="60" y="139"/>
                    <a:pt x="60" y="139"/>
                  </a:cubicBezTo>
                  <a:cubicBezTo>
                    <a:pt x="41" y="134"/>
                    <a:pt x="15" y="121"/>
                    <a:pt x="9" y="111"/>
                  </a:cubicBezTo>
                  <a:cubicBezTo>
                    <a:pt x="0" y="99"/>
                    <a:pt x="9" y="34"/>
                    <a:pt x="22" y="9"/>
                  </a:cubicBezTo>
                  <a:cubicBezTo>
                    <a:pt x="22" y="8"/>
                    <a:pt x="22" y="8"/>
                    <a:pt x="22" y="8"/>
                  </a:cubicBezTo>
                  <a:cubicBezTo>
                    <a:pt x="25" y="2"/>
                    <a:pt x="32" y="0"/>
                    <a:pt x="35" y="0"/>
                  </a:cubicBezTo>
                  <a:cubicBezTo>
                    <a:pt x="35" y="0"/>
                    <a:pt x="61" y="10"/>
                    <a:pt x="69" y="20"/>
                  </a:cubicBezTo>
                  <a:cubicBezTo>
                    <a:pt x="77" y="30"/>
                    <a:pt x="91" y="119"/>
                    <a:pt x="84" y="131"/>
                  </a:cubicBezTo>
                  <a:close/>
                </a:path>
              </a:pathLst>
            </a:custGeom>
            <a:solidFill>
              <a:srgbClr val="FBC0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3" name="ïŝḻíḋê"/>
            <p:cNvSpPr/>
            <p:nvPr/>
          </p:nvSpPr>
          <p:spPr bwMode="auto">
            <a:xfrm>
              <a:off x="5619751" y="3910013"/>
              <a:ext cx="260350" cy="531813"/>
            </a:xfrm>
            <a:custGeom>
              <a:avLst/>
              <a:gdLst>
                <a:gd name="T0" fmla="*/ 62 w 69"/>
                <a:gd name="T1" fmla="*/ 131 h 141"/>
                <a:gd name="T2" fmla="*/ 43 w 69"/>
                <a:gd name="T3" fmla="*/ 140 h 141"/>
                <a:gd name="T4" fmla="*/ 38 w 69"/>
                <a:gd name="T5" fmla="*/ 139 h 141"/>
                <a:gd name="T6" fmla="*/ 49 w 69"/>
                <a:gd name="T7" fmla="*/ 129 h 141"/>
                <a:gd name="T8" fmla="*/ 36 w 69"/>
                <a:gd name="T9" fmla="*/ 30 h 141"/>
                <a:gd name="T10" fmla="*/ 0 w 69"/>
                <a:gd name="T11" fmla="*/ 8 h 141"/>
                <a:gd name="T12" fmla="*/ 13 w 69"/>
                <a:gd name="T13" fmla="*/ 0 h 141"/>
                <a:gd name="T14" fmla="*/ 47 w 69"/>
                <a:gd name="T15" fmla="*/ 20 h 141"/>
                <a:gd name="T16" fmla="*/ 62 w 69"/>
                <a:gd name="T17" fmla="*/ 1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41">
                  <a:moveTo>
                    <a:pt x="62" y="131"/>
                  </a:moveTo>
                  <a:cubicBezTo>
                    <a:pt x="60" y="135"/>
                    <a:pt x="53" y="141"/>
                    <a:pt x="43" y="140"/>
                  </a:cubicBezTo>
                  <a:cubicBezTo>
                    <a:pt x="42" y="140"/>
                    <a:pt x="40" y="139"/>
                    <a:pt x="38" y="139"/>
                  </a:cubicBezTo>
                  <a:cubicBezTo>
                    <a:pt x="44" y="140"/>
                    <a:pt x="49" y="133"/>
                    <a:pt x="49" y="129"/>
                  </a:cubicBezTo>
                  <a:cubicBezTo>
                    <a:pt x="49" y="124"/>
                    <a:pt x="43" y="51"/>
                    <a:pt x="36" y="30"/>
                  </a:cubicBezTo>
                  <a:cubicBezTo>
                    <a:pt x="34" y="24"/>
                    <a:pt x="8" y="12"/>
                    <a:pt x="0" y="8"/>
                  </a:cubicBezTo>
                  <a:cubicBezTo>
                    <a:pt x="3" y="2"/>
                    <a:pt x="10" y="0"/>
                    <a:pt x="13" y="0"/>
                  </a:cubicBezTo>
                  <a:cubicBezTo>
                    <a:pt x="13" y="0"/>
                    <a:pt x="39" y="10"/>
                    <a:pt x="47" y="20"/>
                  </a:cubicBezTo>
                  <a:cubicBezTo>
                    <a:pt x="55" y="30"/>
                    <a:pt x="69" y="119"/>
                    <a:pt x="62" y="131"/>
                  </a:cubicBezTo>
                  <a:close/>
                </a:path>
              </a:pathLst>
            </a:custGeom>
            <a:solidFill>
              <a:srgbClr val="FFD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4" name="iṥ1iḓe"/>
            <p:cNvSpPr/>
            <p:nvPr/>
          </p:nvSpPr>
          <p:spPr bwMode="auto">
            <a:xfrm>
              <a:off x="5710238" y="3860800"/>
              <a:ext cx="127000" cy="95250"/>
            </a:xfrm>
            <a:custGeom>
              <a:avLst/>
              <a:gdLst>
                <a:gd name="T0" fmla="*/ 0 w 34"/>
                <a:gd name="T1" fmla="*/ 18 h 25"/>
                <a:gd name="T2" fmla="*/ 11 w 34"/>
                <a:gd name="T3" fmla="*/ 4 h 25"/>
                <a:gd name="T4" fmla="*/ 24 w 34"/>
                <a:gd name="T5" fmla="*/ 1 h 25"/>
                <a:gd name="T6" fmla="*/ 34 w 34"/>
                <a:gd name="T7" fmla="*/ 8 h 25"/>
                <a:gd name="T8" fmla="*/ 22 w 34"/>
                <a:gd name="T9" fmla="*/ 12 h 25"/>
                <a:gd name="T10" fmla="*/ 13 w 34"/>
                <a:gd name="T11" fmla="*/ 25 h 25"/>
                <a:gd name="T12" fmla="*/ 0 w 34"/>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34" h="25">
                  <a:moveTo>
                    <a:pt x="0" y="18"/>
                  </a:moveTo>
                  <a:cubicBezTo>
                    <a:pt x="0" y="18"/>
                    <a:pt x="5" y="8"/>
                    <a:pt x="11" y="4"/>
                  </a:cubicBezTo>
                  <a:cubicBezTo>
                    <a:pt x="18" y="0"/>
                    <a:pt x="24" y="1"/>
                    <a:pt x="24" y="1"/>
                  </a:cubicBezTo>
                  <a:cubicBezTo>
                    <a:pt x="34" y="8"/>
                    <a:pt x="34" y="8"/>
                    <a:pt x="34" y="8"/>
                  </a:cubicBezTo>
                  <a:cubicBezTo>
                    <a:pt x="34" y="8"/>
                    <a:pt x="28" y="8"/>
                    <a:pt x="22" y="12"/>
                  </a:cubicBezTo>
                  <a:cubicBezTo>
                    <a:pt x="18" y="15"/>
                    <a:pt x="13" y="25"/>
                    <a:pt x="13" y="25"/>
                  </a:cubicBezTo>
                  <a:lnTo>
                    <a:pt x="0" y="18"/>
                  </a:lnTo>
                  <a:close/>
                </a:path>
              </a:pathLst>
            </a:custGeom>
            <a:solidFill>
              <a:srgbClr val="FFD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5" name="îṣḻîďê"/>
            <p:cNvSpPr/>
            <p:nvPr/>
          </p:nvSpPr>
          <p:spPr bwMode="auto">
            <a:xfrm>
              <a:off x="5849938" y="4227513"/>
              <a:ext cx="52388" cy="123825"/>
            </a:xfrm>
            <a:custGeom>
              <a:avLst/>
              <a:gdLst>
                <a:gd name="T0" fmla="*/ 12 w 14"/>
                <a:gd name="T1" fmla="*/ 0 h 33"/>
                <a:gd name="T2" fmla="*/ 0 w 14"/>
                <a:gd name="T3" fmla="*/ 19 h 33"/>
                <a:gd name="T4" fmla="*/ 2 w 14"/>
                <a:gd name="T5" fmla="*/ 33 h 33"/>
                <a:gd name="T6" fmla="*/ 14 w 14"/>
                <a:gd name="T7" fmla="*/ 17 h 33"/>
                <a:gd name="T8" fmla="*/ 12 w 14"/>
                <a:gd name="T9" fmla="*/ 0 h 33"/>
              </a:gdLst>
              <a:ahLst/>
              <a:cxnLst>
                <a:cxn ang="0">
                  <a:pos x="T0" y="T1"/>
                </a:cxn>
                <a:cxn ang="0">
                  <a:pos x="T2" y="T3"/>
                </a:cxn>
                <a:cxn ang="0">
                  <a:pos x="T4" y="T5"/>
                </a:cxn>
                <a:cxn ang="0">
                  <a:pos x="T6" y="T7"/>
                </a:cxn>
                <a:cxn ang="0">
                  <a:pos x="T8" y="T9"/>
                </a:cxn>
              </a:cxnLst>
              <a:rect l="0" t="0" r="r" b="b"/>
              <a:pathLst>
                <a:path w="14" h="33">
                  <a:moveTo>
                    <a:pt x="12" y="0"/>
                  </a:moveTo>
                  <a:cubicBezTo>
                    <a:pt x="12" y="0"/>
                    <a:pt x="11" y="11"/>
                    <a:pt x="0" y="19"/>
                  </a:cubicBezTo>
                  <a:cubicBezTo>
                    <a:pt x="2" y="33"/>
                    <a:pt x="2" y="33"/>
                    <a:pt x="2" y="33"/>
                  </a:cubicBezTo>
                  <a:cubicBezTo>
                    <a:pt x="2" y="33"/>
                    <a:pt x="8" y="30"/>
                    <a:pt x="14" y="17"/>
                  </a:cubicBezTo>
                  <a:lnTo>
                    <a:pt x="12" y="0"/>
                  </a:lnTo>
                  <a:close/>
                </a:path>
              </a:pathLst>
            </a:custGeom>
            <a:solidFill>
              <a:srgbClr val="FFD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56" name="文本框 255"/>
          <p:cNvSpPr txBox="1"/>
          <p:nvPr/>
        </p:nvSpPr>
        <p:spPr>
          <a:xfrm>
            <a:off x="1070610" y="5396865"/>
            <a:ext cx="2291715" cy="368300"/>
          </a:xfrm>
          <a:prstGeom prst="rect">
            <a:avLst/>
          </a:prstGeom>
          <a:solidFill>
            <a:schemeClr val="bg1"/>
          </a:solidFill>
          <a:ln>
            <a:noFill/>
          </a:ln>
        </p:spPr>
        <p:txBody>
          <a:bodyPr wrap="square" rtlCol="0">
            <a:spAutoFit/>
          </a:bodyPr>
          <a:lstStyle/>
          <a:p>
            <a:pPr algn="ctr"/>
            <a:r>
              <a:rPr lang="zh-CN" altLang="en-US" b="1" dirty="0">
                <a:solidFill>
                  <a:srgbClr val="0152D9"/>
                </a:solidFill>
                <a:latin typeface="Arial" panose="020B0604020202020204" pitchFamily="34" charset="0"/>
                <a:ea typeface="微软雅黑" panose="020B0503020204020204" pitchFamily="34" charset="-122"/>
                <a:sym typeface="Arial" panose="020B0604020202020204" pitchFamily="34" charset="0"/>
              </a:rPr>
              <a:t>全流程服务</a:t>
            </a:r>
            <a:endParaRPr lang="zh-CN" altLang="en-US"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8" name="文本框 257"/>
          <p:cNvSpPr txBox="1"/>
          <p:nvPr/>
        </p:nvSpPr>
        <p:spPr>
          <a:xfrm>
            <a:off x="4020907" y="5396794"/>
            <a:ext cx="2268000" cy="369332"/>
          </a:xfrm>
          <a:prstGeom prst="rect">
            <a:avLst/>
          </a:prstGeom>
          <a:solidFill>
            <a:schemeClr val="bg1"/>
          </a:solidFill>
          <a:ln>
            <a:noFill/>
          </a:ln>
        </p:spPr>
        <p:txBody>
          <a:bodyPr wrap="square" rtlCol="0">
            <a:spAutoFit/>
          </a:bodyPr>
          <a:lstStyle/>
          <a:p>
            <a:pPr algn="ctr"/>
            <a:r>
              <a:rPr lang="zh-CN" altLang="en-US" b="1" dirty="0">
                <a:solidFill>
                  <a:srgbClr val="0152D9"/>
                </a:solidFill>
                <a:latin typeface="Arial" panose="020B0604020202020204" pitchFamily="34" charset="0"/>
                <a:ea typeface="微软雅黑" panose="020B0503020204020204" pitchFamily="34" charset="-122"/>
                <a:sym typeface="Arial" panose="020B0604020202020204" pitchFamily="34" charset="0"/>
              </a:rPr>
              <a:t>保障安全生产</a:t>
            </a:r>
            <a:endParaRPr lang="zh-CN" altLang="en-US"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p:cNvSpPr txBox="1"/>
          <p:nvPr/>
        </p:nvSpPr>
        <p:spPr>
          <a:xfrm>
            <a:off x="1390650" y="2722880"/>
            <a:ext cx="2948305" cy="645160"/>
          </a:xfrm>
          <a:prstGeom prst="rect">
            <a:avLst/>
          </a:prstGeom>
          <a:noFill/>
        </p:spPr>
        <p:txBody>
          <a:bodyPr wrap="square" rtlCol="0">
            <a:spAutoFit/>
          </a:bodyPr>
          <a:lstStyle/>
          <a:p>
            <a:pPr>
              <a:lnSpc>
                <a:spcPct val="150000"/>
              </a:lnSpc>
            </a:pPr>
            <a:r>
              <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安全相伴，智护长青</a:t>
            </a:r>
            <a:endPar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Tree>
    <p:custDataLst>
      <p:tags r:id="rId3"/>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63954" y="169727"/>
            <a:ext cx="5245100" cy="521970"/>
          </a:xfrm>
          <a:prstGeom prst="rect">
            <a:avLst/>
          </a:prstGeom>
          <a:noFill/>
        </p:spPr>
        <p:txBody>
          <a:bodyPr wrap="square" rtlCol="0">
            <a:spAutoFit/>
          </a:bodyPr>
          <a:lstStyle/>
          <a:p>
            <a:pPr algn="l"/>
            <a:r>
              <a:rPr lang="zh-CN" altLang="en-US" sz="2800" dirty="0">
                <a:latin typeface="Arial" panose="020B0604020202020204" pitchFamily="34" charset="0"/>
                <a:ea typeface="微软雅黑" panose="020B0503020204020204" pitchFamily="34" charset="-122"/>
                <a:sym typeface="Arial" panose="020B0604020202020204" pitchFamily="34" charset="0"/>
              </a:rPr>
              <a:t>服务与支持</a:t>
            </a:r>
            <a:endParaRPr lang="zh-CN" altLang="en-US" sz="2800" dirty="0">
              <a:latin typeface="Arial" panose="020B0604020202020204" pitchFamily="34" charset="0"/>
              <a:ea typeface="微软雅黑" panose="020B0503020204020204" pitchFamily="34" charset="-122"/>
              <a:cs typeface="Source Han Sans CN Heavy" panose="020B0200000000000000" charset="-122"/>
              <a:sym typeface="Arial" panose="020B0604020202020204" pitchFamily="34" charset="0"/>
            </a:endParaRPr>
          </a:p>
        </p:txBody>
      </p:sp>
      <p:pic>
        <p:nvPicPr>
          <p:cNvPr id="92" name="图片 91" descr="C:\Users\Administrator\Desktop\新建文件夹\500451073.jpg500451073"/>
          <p:cNvPicPr>
            <a:picLocks noChangeAspect="1"/>
          </p:cNvPicPr>
          <p:nvPr/>
        </p:nvPicPr>
        <p:blipFill rotWithShape="1">
          <a:blip r:embed="rId1" cstate="print"/>
          <a:srcRect b="19592"/>
          <a:stretch>
            <a:fillRect/>
          </a:stretch>
        </p:blipFill>
        <p:spPr>
          <a:xfrm>
            <a:off x="0" y="843280"/>
            <a:ext cx="12192635" cy="6014720"/>
          </a:xfrm>
          <a:prstGeom prst="rect">
            <a:avLst/>
          </a:prstGeom>
        </p:spPr>
      </p:pic>
      <p:sp>
        <p:nvSpPr>
          <p:cNvPr id="2" name="矩形 1"/>
          <p:cNvSpPr/>
          <p:nvPr/>
        </p:nvSpPr>
        <p:spPr>
          <a:xfrm>
            <a:off x="-1905" y="843280"/>
            <a:ext cx="12193905" cy="6014720"/>
          </a:xfrm>
          <a:prstGeom prst="rect">
            <a:avLst/>
          </a:prstGeom>
          <a:solidFill>
            <a:srgbClr val="0062C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b="1">
              <a:cs typeface="+mn-ea"/>
              <a:sym typeface="+mn-lt"/>
            </a:endParaRPr>
          </a:p>
        </p:txBody>
      </p:sp>
      <p:grpSp>
        <p:nvGrpSpPr>
          <p:cNvPr id="5" name="组合 4"/>
          <p:cNvGrpSpPr/>
          <p:nvPr/>
        </p:nvGrpSpPr>
        <p:grpSpPr>
          <a:xfrm>
            <a:off x="551616" y="2547264"/>
            <a:ext cx="10506793" cy="3693322"/>
            <a:chOff x="868" y="4261"/>
            <a:chExt cx="16581" cy="5368"/>
          </a:xfrm>
        </p:grpSpPr>
        <p:pic>
          <p:nvPicPr>
            <p:cNvPr id="77" name="图形 16" descr="打开文件夹"/>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2478" y="7375"/>
              <a:ext cx="907" cy="907"/>
            </a:xfrm>
            <a:prstGeom prst="rect">
              <a:avLst/>
            </a:prstGeom>
          </p:spPr>
        </p:pic>
        <p:grpSp>
          <p:nvGrpSpPr>
            <p:cNvPr id="94" name="组合 9"/>
            <p:cNvGrpSpPr/>
            <p:nvPr/>
          </p:nvGrpSpPr>
          <p:grpSpPr>
            <a:xfrm>
              <a:off x="2478" y="4261"/>
              <a:ext cx="10588" cy="4906"/>
              <a:chOff x="1830618" y="1916690"/>
              <a:chExt cx="8389380" cy="3073353"/>
            </a:xfrm>
          </p:grpSpPr>
          <p:sp>
            <p:nvSpPr>
              <p:cNvPr id="95" name="矩形 94"/>
              <p:cNvSpPr/>
              <p:nvPr/>
            </p:nvSpPr>
            <p:spPr>
              <a:xfrm>
                <a:off x="7558263" y="4571809"/>
                <a:ext cx="2661735" cy="418234"/>
              </a:xfrm>
              <a:prstGeom prst="rect">
                <a:avLst/>
              </a:prstGeom>
            </p:spPr>
            <p:txBody>
              <a:bodyPr wrap="square">
                <a:spAutoFit/>
              </a:bodyPr>
              <a:lstStyle/>
              <a:p>
                <a:pPr algn="ctr" defTabSz="914400" fontAlgn="base">
                  <a:lnSpc>
                    <a:spcPct val="150000"/>
                  </a:lnSpc>
                  <a:spcBef>
                    <a:spcPct val="0"/>
                  </a:spcBef>
                  <a:spcAft>
                    <a:spcPct val="0"/>
                  </a:spcAft>
                  <a:defRPr/>
                </a:pPr>
                <a:r>
                  <a:rPr lang="zh-CN" sz="1600" b="1" kern="0" dirty="0">
                    <a:ln w="3175">
                      <a:no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全天候响应服务</a:t>
                </a:r>
                <a:endParaRPr lang="zh-CN" sz="1600" b="1" kern="0" dirty="0">
                  <a:ln w="12700" cap="flat">
                    <a:noFill/>
                    <a:miter lim="800000"/>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96" name="图形 11" descr="文档"/>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830618" y="1916690"/>
                <a:ext cx="739376" cy="576000"/>
              </a:xfrm>
              <a:prstGeom prst="rect">
                <a:avLst/>
              </a:prstGeom>
            </p:spPr>
          </p:pic>
        </p:grpSp>
        <p:sp>
          <p:nvSpPr>
            <p:cNvPr id="98" name="矩形 97"/>
            <p:cNvSpPr/>
            <p:nvPr/>
          </p:nvSpPr>
          <p:spPr>
            <a:xfrm>
              <a:off x="868" y="8578"/>
              <a:ext cx="4192" cy="1051"/>
            </a:xfrm>
            <a:prstGeom prst="rect">
              <a:avLst/>
            </a:prstGeom>
          </p:spPr>
          <p:txBody>
            <a:bodyPr wrap="square">
              <a:noAutofit/>
            </a:bodyPr>
            <a:lstStyle/>
            <a:p>
              <a:pPr algn="ctr" defTabSz="914400" fontAlgn="base">
                <a:lnSpc>
                  <a:spcPct val="150000"/>
                </a:lnSpc>
                <a:spcBef>
                  <a:spcPct val="0"/>
                </a:spcBef>
                <a:spcAft>
                  <a:spcPct val="0"/>
                </a:spcAft>
                <a:defRPr/>
              </a:pPr>
              <a:r>
                <a:rPr lang="zh-CN" altLang="en-US" sz="1600" b="1" kern="0" dirty="0">
                  <a:ln w="12700" cap="flat">
                    <a:noFill/>
                    <a:miter lim="800000"/>
                  </a:ln>
                  <a:solidFill>
                    <a:schemeClr val="bg1"/>
                  </a:solidFill>
                  <a:latin typeface="微软雅黑" panose="020B0503020204020204" pitchFamily="34" charset="-122"/>
                  <a:ea typeface="微软雅黑" panose="020B0503020204020204" pitchFamily="34" charset="-122"/>
                  <a:cs typeface="+mn-ea"/>
                  <a:sym typeface="+mn-lt"/>
                </a:rPr>
                <a:t>设备维保服务</a:t>
              </a:r>
              <a:endParaRPr lang="zh-CN" altLang="en-US" sz="1600" b="1" kern="0" dirty="0">
                <a:ln w="12700" cap="flat">
                  <a:noFill/>
                  <a:miter lim="800000"/>
                </a:ln>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100" name="组合 26"/>
            <p:cNvGrpSpPr/>
            <p:nvPr/>
          </p:nvGrpSpPr>
          <p:grpSpPr>
            <a:xfrm>
              <a:off x="4996" y="7410"/>
              <a:ext cx="4192" cy="1840"/>
              <a:chOff x="8309104" y="2853000"/>
              <a:chExt cx="2661735" cy="1168487"/>
            </a:xfrm>
          </p:grpSpPr>
          <p:sp>
            <p:nvSpPr>
              <p:cNvPr id="101" name="矩形 100"/>
              <p:cNvSpPr/>
              <p:nvPr/>
            </p:nvSpPr>
            <p:spPr>
              <a:xfrm>
                <a:off x="8309104" y="3580222"/>
                <a:ext cx="2661735" cy="441265"/>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600" b="1" kern="0" dirty="0">
                    <a:ln w="12700" cap="flat">
                      <a:noFill/>
                      <a:miter lim="800000"/>
                    </a:ln>
                    <a:solidFill>
                      <a:schemeClr val="bg1"/>
                    </a:solidFill>
                    <a:latin typeface="微软雅黑" panose="020B0503020204020204" pitchFamily="34" charset="-122"/>
                    <a:ea typeface="微软雅黑" panose="020B0503020204020204" pitchFamily="34" charset="-122"/>
                    <a:cs typeface="+mn-ea"/>
                    <a:sym typeface="+mn-lt"/>
                  </a:rPr>
                  <a:t>系统维护服务</a:t>
                </a:r>
                <a:endParaRPr lang="zh-CN" altLang="en-US" sz="1600" b="1" kern="0" dirty="0">
                  <a:ln w="12700" cap="flat">
                    <a:noFill/>
                    <a:miter lim="800000"/>
                  </a:ln>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102" name="图形 25" descr="计算机"/>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9386333" y="2853000"/>
                <a:ext cx="576000" cy="576000"/>
              </a:xfrm>
              <a:prstGeom prst="rect">
                <a:avLst/>
              </a:prstGeom>
            </p:spPr>
          </p:pic>
        </p:grpSp>
        <p:sp>
          <p:nvSpPr>
            <p:cNvPr id="103" name="íṩľíďê"/>
            <p:cNvSpPr/>
            <p:nvPr/>
          </p:nvSpPr>
          <p:spPr bwMode="auto">
            <a:xfrm>
              <a:off x="6673" y="4440"/>
              <a:ext cx="856" cy="700"/>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a:noFill/>
            </a:ln>
          </p:spPr>
          <p:txBody>
            <a:bodyPr wrap="square" lIns="91440" tIns="45720" rIns="91440" bIns="45720" anchor="ctr">
              <a:normAutofit/>
            </a:bodyPr>
            <a:lstStyle/>
            <a:p>
              <a:pPr algn="ctr"/>
              <a:endParaRPr sz="1600" dirty="0">
                <a:latin typeface="微软雅黑" panose="020B0503020204020204" pitchFamily="34" charset="-122"/>
                <a:ea typeface="微软雅黑" panose="020B0503020204020204" pitchFamily="34" charset="-122"/>
                <a:cs typeface="+mn-ea"/>
                <a:sym typeface="+mn-lt"/>
              </a:endParaRPr>
            </a:p>
          </p:txBody>
        </p:sp>
        <p:sp>
          <p:nvSpPr>
            <p:cNvPr id="104" name="ïśḷïḑé"/>
            <p:cNvSpPr/>
            <p:nvPr/>
          </p:nvSpPr>
          <p:spPr bwMode="auto">
            <a:xfrm>
              <a:off x="11026" y="4477"/>
              <a:ext cx="817" cy="772"/>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a:noFill/>
            </a:ln>
          </p:spPr>
          <p:txBody>
            <a:bodyPr wrap="square" lIns="91440" tIns="45720" rIns="91440" bIns="45720" anchor="ctr">
              <a:normAutofit/>
            </a:bodyPr>
            <a:lstStyle/>
            <a:p>
              <a:pPr algn="ctr"/>
              <a:endParaRPr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mn-ea"/>
                <a:sym typeface="+mn-lt"/>
              </a:endParaRPr>
            </a:p>
          </p:txBody>
        </p:sp>
        <p:pic>
          <p:nvPicPr>
            <p:cNvPr id="105" name="图形 17" descr="耳机"/>
            <p:cNvPicPr>
              <a:picLocks noChangeAspect="1"/>
            </p:cNvPicPr>
            <p:nvPr/>
          </p:nvPicPr>
          <p:blipFill>
            <a:blip r:embed="rId8" cstate="print">
              <a:extLst>
                <a:ext uri="{96DAC541-7B7A-43D3-8B79-37D633B846F1}">
                  <asvg:svgBlip xmlns:asvg="http://schemas.microsoft.com/office/drawing/2016/SVG/main" r:embed="rId9"/>
                </a:ext>
              </a:extLst>
            </a:blip>
            <a:stretch>
              <a:fillRect/>
            </a:stretch>
          </p:blipFill>
          <p:spPr>
            <a:xfrm>
              <a:off x="10907" y="7291"/>
              <a:ext cx="985" cy="985"/>
            </a:xfrm>
            <a:prstGeom prst="rect">
              <a:avLst/>
            </a:prstGeom>
          </p:spPr>
        </p:pic>
        <p:pic>
          <p:nvPicPr>
            <p:cNvPr id="106" name="图形 24" descr="录制"/>
            <p:cNvPicPr>
              <a:picLocks noChangeAspect="1"/>
            </p:cNvPicPr>
            <p:nvPr/>
          </p:nvPicPr>
          <p:blipFill>
            <a:blip r:embed="rId10" cstate="screen"/>
            <a:stretch>
              <a:fillRect/>
            </a:stretch>
          </p:blipFill>
          <p:spPr>
            <a:xfrm>
              <a:off x="15482" y="7290"/>
              <a:ext cx="905" cy="905"/>
            </a:xfrm>
            <a:prstGeom prst="rect">
              <a:avLst/>
            </a:prstGeom>
          </p:spPr>
        </p:pic>
        <p:pic>
          <p:nvPicPr>
            <p:cNvPr id="107" name="图形 21" descr="磁盘"/>
            <p:cNvPicPr>
              <a:picLocks noChangeAspect="1"/>
            </p:cNvPicPr>
            <p:nvPr/>
          </p:nvPicPr>
          <p:blipFill>
            <a:blip r:embed="rId11" cstate="screen"/>
            <a:stretch>
              <a:fillRect/>
            </a:stretch>
          </p:blipFill>
          <p:spPr>
            <a:xfrm>
              <a:off x="15560" y="4386"/>
              <a:ext cx="907" cy="907"/>
            </a:xfrm>
            <a:prstGeom prst="rect">
              <a:avLst/>
            </a:prstGeom>
          </p:spPr>
        </p:pic>
        <p:sp>
          <p:nvSpPr>
            <p:cNvPr id="108" name="TextBox 34"/>
            <p:cNvSpPr txBox="1"/>
            <p:nvPr/>
          </p:nvSpPr>
          <p:spPr>
            <a:xfrm>
              <a:off x="1101" y="5716"/>
              <a:ext cx="3571" cy="490"/>
            </a:xfrm>
            <a:prstGeom prst="rect">
              <a:avLst/>
            </a:prstGeom>
            <a:noFill/>
          </p:spPr>
          <p:txBody>
            <a:bodyPr wrap="square" rtlCol="0">
              <a:spAutoFit/>
            </a:bodyPr>
            <a:lstStyle/>
            <a:p>
              <a:pPr algn="ctr"/>
              <a:r>
                <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rPr>
                <a:t>现场调研</a:t>
              </a:r>
              <a:endPar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9" name="TextBox 35"/>
            <p:cNvSpPr txBox="1"/>
            <p:nvPr/>
          </p:nvSpPr>
          <p:spPr>
            <a:xfrm>
              <a:off x="14569" y="5677"/>
              <a:ext cx="2880" cy="490"/>
            </a:xfrm>
            <a:prstGeom prst="rect">
              <a:avLst/>
            </a:prstGeom>
            <a:noFill/>
          </p:spPr>
          <p:txBody>
            <a:bodyPr wrap="square" rtlCol="0">
              <a:spAutoFit/>
            </a:bodyPr>
            <a:lstStyle/>
            <a:p>
              <a:pPr algn="ctr"/>
              <a:r>
                <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rPr>
                <a:t>项目落地实施</a:t>
              </a:r>
              <a:endPar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0" name="TextBox 36"/>
            <p:cNvSpPr txBox="1"/>
            <p:nvPr/>
          </p:nvSpPr>
          <p:spPr>
            <a:xfrm>
              <a:off x="14505" y="8683"/>
              <a:ext cx="2880" cy="490"/>
            </a:xfrm>
            <a:prstGeom prst="rect">
              <a:avLst/>
            </a:prstGeom>
            <a:noFill/>
          </p:spPr>
          <p:txBody>
            <a:bodyPr wrap="square" rtlCol="0">
              <a:spAutoFit/>
            </a:bodyPr>
            <a:lstStyle/>
            <a:p>
              <a:pPr algn="ctr"/>
              <a:r>
                <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rPr>
                <a:t>提质增效服务</a:t>
              </a:r>
              <a:endPar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1" name="TextBox 37"/>
            <p:cNvSpPr txBox="1"/>
            <p:nvPr/>
          </p:nvSpPr>
          <p:spPr>
            <a:xfrm>
              <a:off x="10038" y="5677"/>
              <a:ext cx="2880" cy="490"/>
            </a:xfrm>
            <a:prstGeom prst="rect">
              <a:avLst/>
            </a:prstGeom>
            <a:noFill/>
          </p:spPr>
          <p:txBody>
            <a:bodyPr wrap="square" rtlCol="0">
              <a:spAutoFit/>
            </a:bodyPr>
            <a:lstStyle/>
            <a:p>
              <a:pPr algn="ctr"/>
              <a:r>
                <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rPr>
                <a:t>双向落地探讨</a:t>
              </a:r>
              <a:endParaRPr lang="zh-CN" altLang="en-US" sz="1600" b="1" kern="0" dirty="0">
                <a:ln w="3175">
                  <a:noFill/>
                </a:ln>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2" name="TextBox 38"/>
            <p:cNvSpPr txBox="1"/>
            <p:nvPr/>
          </p:nvSpPr>
          <p:spPr>
            <a:xfrm>
              <a:off x="5703" y="5699"/>
              <a:ext cx="2880" cy="490"/>
            </a:xfrm>
            <a:prstGeom prst="rect">
              <a:avLst/>
            </a:prstGeom>
            <a:noFill/>
          </p:spPr>
          <p:txBody>
            <a:bodyPr wrap="square" rtlCol="0">
              <a:spAutoFit/>
            </a:bodyPr>
            <a:lstStyle/>
            <a:p>
              <a:pPr algn="ctr"/>
              <a:r>
                <a:rPr lang="zh-CN" altLang="en-US" sz="1600" b="1" kern="0" dirty="0">
                  <a:ln w="3175">
                    <a:noFill/>
                  </a:ln>
                  <a:solidFill>
                    <a:schemeClr val="bg1"/>
                  </a:solidFill>
                  <a:highlight>
                    <a:srgbClr val="000000">
                      <a:alpha val="0"/>
                    </a:srgbClr>
                  </a:highlight>
                  <a:latin typeface="微软雅黑" panose="020B0503020204020204" pitchFamily="34" charset="-122"/>
                  <a:ea typeface="微软雅黑" panose="020B0503020204020204" pitchFamily="34" charset="-122"/>
                  <a:cs typeface="+mn-ea"/>
                  <a:sym typeface="+mn-lt"/>
                </a:rPr>
                <a:t>制定方案</a:t>
              </a:r>
              <a:endParaRPr lang="zh-CN" altLang="en-US" sz="1600" b="1" kern="0" dirty="0">
                <a:ln w="3175">
                  <a:noFill/>
                </a:ln>
                <a:solidFill>
                  <a:schemeClr val="bg1"/>
                </a:solidFill>
                <a:highlight>
                  <a:srgbClr val="000000">
                    <a:alpha val="0"/>
                  </a:srgbClr>
                </a:highlight>
                <a:latin typeface="微软雅黑" panose="020B0503020204020204" pitchFamily="34" charset="-122"/>
                <a:ea typeface="微软雅黑" panose="020B0503020204020204" pitchFamily="34" charset="-122"/>
                <a:cs typeface="+mn-ea"/>
                <a:sym typeface="+mn-lt"/>
              </a:endParaRPr>
            </a:p>
          </p:txBody>
        </p:sp>
      </p:grpSp>
      <p:sp>
        <p:nvSpPr>
          <p:cNvPr id="7" name="object 6"/>
          <p:cNvSpPr txBox="1"/>
          <p:nvPr/>
        </p:nvSpPr>
        <p:spPr>
          <a:xfrm>
            <a:off x="3145155" y="1412875"/>
            <a:ext cx="6541135" cy="307340"/>
          </a:xfrm>
          <a:prstGeom prst="rect">
            <a:avLst/>
          </a:prstGeom>
        </p:spPr>
        <p:txBody>
          <a:bodyPr vert="horz" wrap="square" lIns="0" tIns="0" rIns="0" bIns="0" rtlCol="0">
            <a:spAutoFit/>
          </a:bodyPr>
          <a:lstStyle/>
          <a:p>
            <a:pPr marL="12700">
              <a:lnSpc>
                <a:spcPct val="100000"/>
              </a:lnSpc>
            </a:pPr>
            <a:r>
              <a:rPr lang="zh-CN" sz="2000" b="1" dirty="0">
                <a:solidFill>
                  <a:schemeClr val="bg1"/>
                </a:solidFill>
                <a:cs typeface="+mn-ea"/>
                <a:sym typeface="+mn-lt"/>
              </a:rPr>
              <a:t>服务承诺：</a:t>
            </a:r>
            <a:r>
              <a:rPr sz="2000" b="1" dirty="0">
                <a:solidFill>
                  <a:schemeClr val="bg1"/>
                </a:solidFill>
                <a:cs typeface="+mn-ea"/>
                <a:sym typeface="+mn-lt"/>
              </a:rPr>
              <a:t>我们</a:t>
            </a:r>
            <a:r>
              <a:rPr lang="zh-CN" sz="2000" b="1" dirty="0">
                <a:solidFill>
                  <a:schemeClr val="bg1"/>
                </a:solidFill>
                <a:cs typeface="+mn-ea"/>
                <a:sym typeface="+mn-lt"/>
              </a:rPr>
              <a:t>致力于</a:t>
            </a:r>
            <a:r>
              <a:rPr sz="2000" b="1" dirty="0">
                <a:solidFill>
                  <a:schemeClr val="bg1"/>
                </a:solidFill>
                <a:cs typeface="+mn-ea"/>
                <a:sym typeface="+mn-lt"/>
              </a:rPr>
              <a:t>为您提供</a:t>
            </a:r>
            <a:r>
              <a:rPr lang="zh-CN" sz="2000" b="1" dirty="0">
                <a:solidFill>
                  <a:schemeClr val="bg1"/>
                </a:solidFill>
                <a:cs typeface="+mn-ea"/>
                <a:sym typeface="+mn-lt"/>
              </a:rPr>
              <a:t>全流程透明化</a:t>
            </a:r>
            <a:r>
              <a:rPr sz="2000" b="1" dirty="0">
                <a:solidFill>
                  <a:schemeClr val="bg1"/>
                </a:solidFill>
                <a:cs typeface="+mn-ea"/>
                <a:sym typeface="+mn-lt"/>
              </a:rPr>
              <a:t>服务体系</a:t>
            </a:r>
            <a:r>
              <a:rPr lang="zh-CN" sz="2000" b="1" dirty="0">
                <a:solidFill>
                  <a:schemeClr val="bg1"/>
                </a:solidFill>
                <a:cs typeface="+mn-ea"/>
                <a:sym typeface="+mn-lt"/>
              </a:rPr>
              <a:t>！</a:t>
            </a:r>
            <a:endParaRPr lang="zh-CN" sz="2000" b="1" dirty="0">
              <a:solidFill>
                <a:schemeClr val="bg1"/>
              </a:solidFill>
              <a:cs typeface="+mn-ea"/>
              <a:sym typeface="+mn-lt"/>
            </a:endParaRPr>
          </a:p>
        </p:txBody>
      </p:sp>
    </p:spTree>
    <p:custDataLst>
      <p:tags r:id="rId12"/>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791910"/>
            <a:ext cx="12192000" cy="2066090"/>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1335535" y="1489141"/>
            <a:ext cx="3041349" cy="829945"/>
          </a:xfrm>
          <a:prstGeom prst="rect">
            <a:avLst/>
          </a:prstGeom>
          <a:noFill/>
        </p:spPr>
        <p:txBody>
          <a:bodyPr wrap="square" rtlCol="0">
            <a:spAutoFit/>
          </a:bodyPr>
          <a:lstStyle/>
          <a:p>
            <a:r>
              <a:rPr lang="zh-CN" altLang="en-US" sz="4800" b="1" i="1" dirty="0">
                <a:latin typeface="Arial" panose="020B0604020202020204" pitchFamily="34" charset="0"/>
                <a:ea typeface="微软雅黑" panose="020B0503020204020204" pitchFamily="34" charset="-122"/>
                <a:sym typeface="Arial" panose="020B0604020202020204" pitchFamily="34" charset="0"/>
              </a:rPr>
              <a:t>公司简介</a:t>
            </a:r>
            <a:r>
              <a:rPr lang="en-US" altLang="zh-CN" sz="4800" b="1" i="1" dirty="0">
                <a:latin typeface="Arial" panose="020B0604020202020204" pitchFamily="34" charset="0"/>
                <a:ea typeface="微软雅黑" panose="020B0503020204020204" pitchFamily="34" charset="-122"/>
                <a:sym typeface="Arial" panose="020B0604020202020204" pitchFamily="34" charset="0"/>
              </a:rPr>
              <a:t> </a:t>
            </a:r>
            <a:endParaRPr lang="en-US" altLang="zh-CN" sz="4800" b="1" i="1" dirty="0">
              <a:latin typeface="Arial" panose="020B0604020202020204" pitchFamily="34" charset="0"/>
              <a:ea typeface="微软雅黑" panose="020B0503020204020204" pitchFamily="34" charset="-122"/>
              <a:sym typeface="Arial" panose="020B0604020202020204" pitchFamily="34" charset="0"/>
            </a:endParaRPr>
          </a:p>
        </p:txBody>
      </p:sp>
      <p:cxnSp>
        <p:nvCxnSpPr>
          <p:cNvPr id="7" name="直接连接符 6"/>
          <p:cNvCxnSpPr/>
          <p:nvPr/>
        </p:nvCxnSpPr>
        <p:spPr>
          <a:xfrm>
            <a:off x="1295530" y="2559751"/>
            <a:ext cx="3456000" cy="0"/>
          </a:xfrm>
          <a:prstGeom prst="line">
            <a:avLst/>
          </a:prstGeom>
          <a:ln>
            <a:solidFill>
              <a:srgbClr val="0152D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390650" y="2722880"/>
            <a:ext cx="2948305" cy="645160"/>
          </a:xfrm>
          <a:prstGeom prst="rect">
            <a:avLst/>
          </a:prstGeom>
          <a:noFill/>
        </p:spPr>
        <p:txBody>
          <a:bodyPr wrap="square" rtlCol="0">
            <a:spAutoFit/>
          </a:bodyPr>
          <a:lstStyle/>
          <a:p>
            <a:pPr>
              <a:lnSpc>
                <a:spcPct val="150000"/>
              </a:lnSpc>
            </a:pPr>
            <a:r>
              <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安全相伴，智护长青</a:t>
            </a:r>
            <a:endPar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731" name="文本框 730"/>
          <p:cNvSpPr txBox="1"/>
          <p:nvPr/>
        </p:nvSpPr>
        <p:spPr>
          <a:xfrm>
            <a:off x="1332230" y="5581650"/>
            <a:ext cx="1409251" cy="337185"/>
          </a:xfrm>
          <a:prstGeom prst="rect">
            <a:avLst/>
          </a:prstGeom>
          <a:solidFill>
            <a:schemeClr val="bg1"/>
          </a:solidFill>
          <a:ln>
            <a:noFill/>
          </a:ln>
        </p:spPr>
        <p:txBody>
          <a:bodyPr wrap="square" rtlCol="0">
            <a:spAutoFit/>
          </a:bodyPr>
          <a:lstStyle/>
          <a:p>
            <a:pPr algn="ctr"/>
            <a:r>
              <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rPr>
              <a:t>公司介绍</a:t>
            </a:r>
            <a:endPar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
        <p:nvSpPr>
          <p:cNvPr id="732" name="文本框 731"/>
          <p:cNvSpPr txBox="1"/>
          <p:nvPr/>
        </p:nvSpPr>
        <p:spPr>
          <a:xfrm>
            <a:off x="3027998" y="5581650"/>
            <a:ext cx="1409251" cy="337185"/>
          </a:xfrm>
          <a:prstGeom prst="rect">
            <a:avLst/>
          </a:prstGeom>
          <a:solidFill>
            <a:schemeClr val="bg1"/>
          </a:solidFill>
          <a:ln>
            <a:noFill/>
          </a:ln>
        </p:spPr>
        <p:txBody>
          <a:bodyPr wrap="square" rtlCol="0">
            <a:spAutoFit/>
          </a:bodyPr>
          <a:lstStyle/>
          <a:p>
            <a:pPr algn="ctr"/>
            <a:r>
              <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rPr>
              <a:t>资质证书</a:t>
            </a:r>
            <a:endPar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nvSpPr>
        <p:spPr>
          <a:xfrm>
            <a:off x="3948259" y="1489141"/>
            <a:ext cx="1732548" cy="829945"/>
          </a:xfrm>
          <a:prstGeom prst="rect">
            <a:avLst/>
          </a:prstGeom>
          <a:noFill/>
        </p:spPr>
        <p:txBody>
          <a:bodyPr wrap="square">
            <a:spAutoFit/>
          </a:bodyPr>
          <a:lstStyle/>
          <a:p>
            <a:r>
              <a:rPr lang="en-US" altLang="zh-CN" sz="4800" b="1" i="1" dirty="0">
                <a:latin typeface="Arial" panose="020B0604020202020204" pitchFamily="34" charset="0"/>
                <a:ea typeface="微软雅黑" panose="020B0503020204020204" pitchFamily="34" charset="-122"/>
                <a:sym typeface="Arial" panose="020B0604020202020204" pitchFamily="34" charset="0"/>
              </a:rPr>
              <a:t>01</a:t>
            </a:r>
            <a:endParaRPr lang="en-US" altLang="zh-CN" sz="4800" b="1" i="1" dirty="0">
              <a:latin typeface="Arial" panose="020B0604020202020204" pitchFamily="34" charset="0"/>
              <a:ea typeface="微软雅黑" panose="020B0503020204020204" pitchFamily="34" charset="-122"/>
              <a:sym typeface="Arial" panose="020B0604020202020204" pitchFamily="34" charset="0"/>
            </a:endParaRPr>
          </a:p>
        </p:txBody>
      </p:sp>
      <p:pic>
        <p:nvPicPr>
          <p:cNvPr id="5" name="图片 4" descr="千库网_25d智慧城市大数据科技生活_元素编号13125268"/>
          <p:cNvPicPr>
            <a:picLocks noChangeAspect="1"/>
          </p:cNvPicPr>
          <p:nvPr/>
        </p:nvPicPr>
        <p:blipFill>
          <a:blip r:embed="rId1"/>
          <a:stretch>
            <a:fillRect/>
          </a:stretch>
        </p:blipFill>
        <p:spPr>
          <a:xfrm>
            <a:off x="6419850" y="0"/>
            <a:ext cx="5029835" cy="5029835"/>
          </a:xfrm>
          <a:prstGeom prst="rect">
            <a:avLst/>
          </a:prstGeom>
        </p:spPr>
      </p:pic>
      <p:sp>
        <p:nvSpPr>
          <p:cNvPr id="6" name="文本框 5"/>
          <p:cNvSpPr txBox="1"/>
          <p:nvPr/>
        </p:nvSpPr>
        <p:spPr>
          <a:xfrm>
            <a:off x="4727258" y="5581650"/>
            <a:ext cx="1409251" cy="337185"/>
          </a:xfrm>
          <a:prstGeom prst="rect">
            <a:avLst/>
          </a:prstGeom>
          <a:solidFill>
            <a:schemeClr val="bg1"/>
          </a:solidFill>
          <a:ln>
            <a:noFill/>
          </a:ln>
        </p:spPr>
        <p:txBody>
          <a:bodyPr wrap="square" rtlCol="0">
            <a:spAutoFit/>
          </a:bodyPr>
          <a:lstStyle/>
          <a:p>
            <a:pPr algn="ctr"/>
            <a:r>
              <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rPr>
              <a:t>方案定位</a:t>
            </a:r>
            <a:endPar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2"/>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791910"/>
            <a:ext cx="12192000" cy="2066090"/>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1181735" y="1276350"/>
            <a:ext cx="5527675" cy="829945"/>
          </a:xfrm>
          <a:prstGeom prst="rect">
            <a:avLst/>
          </a:prstGeom>
          <a:noFill/>
        </p:spPr>
        <p:txBody>
          <a:bodyPr wrap="square" rtlCol="0">
            <a:spAutoFit/>
          </a:bodyPr>
          <a:lstStyle/>
          <a:p>
            <a:r>
              <a:rPr lang="zh-CN" sz="4800" b="1" i="1" dirty="0">
                <a:latin typeface="Arial" panose="020B0604020202020204" pitchFamily="34" charset="0"/>
                <a:ea typeface="微软雅黑" panose="020B0503020204020204" pitchFamily="34" charset="-122"/>
                <a:sym typeface="Arial" panose="020B0604020202020204" pitchFamily="34" charset="0"/>
              </a:rPr>
              <a:t>总结展望</a:t>
            </a:r>
            <a:r>
              <a:rPr lang="en-US" altLang="zh-CN" sz="4800" b="1" i="1" dirty="0">
                <a:latin typeface="Arial" panose="020B0604020202020204" pitchFamily="34" charset="0"/>
                <a:ea typeface="微软雅黑" panose="020B0503020204020204" pitchFamily="34" charset="-122"/>
                <a:sym typeface="Arial" panose="020B0604020202020204" pitchFamily="34" charset="0"/>
              </a:rPr>
              <a:t> 04</a:t>
            </a:r>
            <a:endParaRPr lang="en-US" altLang="zh-CN" sz="4800" b="1" i="1"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连接符 12"/>
          <p:cNvCxnSpPr/>
          <p:nvPr/>
        </p:nvCxnSpPr>
        <p:spPr>
          <a:xfrm>
            <a:off x="1236980" y="2346960"/>
            <a:ext cx="5400000" cy="0"/>
          </a:xfrm>
          <a:prstGeom prst="line">
            <a:avLst/>
          </a:prstGeom>
          <a:ln>
            <a:solidFill>
              <a:srgbClr val="0152D9"/>
            </a:solidFill>
          </a:ln>
        </p:spPr>
        <p:style>
          <a:lnRef idx="1">
            <a:schemeClr val="accent1"/>
          </a:lnRef>
          <a:fillRef idx="0">
            <a:schemeClr val="accent1"/>
          </a:fillRef>
          <a:effectRef idx="0">
            <a:schemeClr val="accent1"/>
          </a:effectRef>
          <a:fontRef idx="minor">
            <a:schemeClr val="tx1"/>
          </a:fontRef>
        </p:style>
      </p:cxnSp>
      <p:sp>
        <p:nvSpPr>
          <p:cNvPr id="731" name="文本框 730"/>
          <p:cNvSpPr txBox="1"/>
          <p:nvPr/>
        </p:nvSpPr>
        <p:spPr>
          <a:xfrm>
            <a:off x="1332230" y="5366901"/>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机床</a:t>
            </a:r>
            <a:r>
              <a:rPr lang="en-US" altLang="zh-CN"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识别</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2" name="文本框 731"/>
          <p:cNvSpPr txBox="1"/>
          <p:nvPr/>
        </p:nvSpPr>
        <p:spPr>
          <a:xfrm>
            <a:off x="3126105" y="5366385"/>
            <a:ext cx="1567180"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行车</a:t>
            </a:r>
            <a:r>
              <a:rPr lang="en-US" altLang="zh-CN"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识别</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3" name="文本框 732"/>
          <p:cNvSpPr txBox="1"/>
          <p:nvPr/>
        </p:nvSpPr>
        <p:spPr>
          <a:xfrm>
            <a:off x="5142230" y="5366385"/>
            <a:ext cx="1626870"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作业区域</a:t>
            </a:r>
            <a:r>
              <a:rPr lang="en-US" altLang="zh-CN"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识别</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7176042" y="5373251"/>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有限空间</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 name="图片 5" descr="千库网_2.5D科技互联图表商务办公_元素编号13382326"/>
          <p:cNvPicPr>
            <a:picLocks noChangeAspect="1"/>
          </p:cNvPicPr>
          <p:nvPr/>
        </p:nvPicPr>
        <p:blipFill>
          <a:blip r:embed="rId1">
            <a:extLst>
              <a:ext uri="{BEBA8EAE-BF5A-486C-A8C5-ECC9F3942E4B}">
                <a14:imgProps xmlns:a14="http://schemas.microsoft.com/office/drawing/2010/main">
                  <a14:imgLayer r:embed="rId2">
                    <a14:imgEffect>
                      <a14:backgroundRemoval t="10000" b="99500" l="7367" r="93467">
                        <a14:foregroundMark x1="44800" y1="92633" x2="54000" y2="92033"/>
                        <a14:foregroundMark x1="44800" y1="93200" x2="51700" y2="99533"/>
                        <a14:foregroundMark x1="7367" y1="70433" x2="7367" y2="85433"/>
                        <a14:foregroundMark x1="93167" y1="67867" x2="93467" y2="76200"/>
                      </a14:backgroundRemoval>
                    </a14:imgEffect>
                  </a14:imgLayer>
                </a14:imgProps>
              </a:ext>
            </a:extLst>
          </a:blip>
          <a:stretch>
            <a:fillRect/>
          </a:stretch>
        </p:blipFill>
        <p:spPr>
          <a:xfrm>
            <a:off x="7267668" y="582930"/>
            <a:ext cx="3528060" cy="3528060"/>
          </a:xfrm>
          <a:prstGeom prst="rect">
            <a:avLst/>
          </a:prstGeom>
        </p:spPr>
      </p:pic>
      <p:sp>
        <p:nvSpPr>
          <p:cNvPr id="5" name="文本框 4"/>
          <p:cNvSpPr txBox="1"/>
          <p:nvPr/>
        </p:nvSpPr>
        <p:spPr>
          <a:xfrm>
            <a:off x="7618987" y="1440865"/>
            <a:ext cx="3132961" cy="1107996"/>
          </a:xfrm>
          <a:prstGeom prst="rect">
            <a:avLst/>
          </a:prstGeom>
          <a:noFill/>
          <a:scene3d>
            <a:camera prst="isometricLeftDown">
              <a:rot lat="600000" lon="1800000" rev="0"/>
            </a:camera>
            <a:lightRig rig="flat" dir="t"/>
          </a:scene3d>
          <a:sp3d prstMaterial="translucentPowder"/>
        </p:spPr>
        <p:txBody>
          <a:bodyPr wrap="square" rtlCol="0">
            <a:spAutoFit/>
            <a:sp3d extrusionH="381000" prstMaterial="softEdge">
              <a:extrusionClr>
                <a:srgbClr val="A5FBFA"/>
              </a:extrusionClr>
              <a:contourClr>
                <a:srgbClr val="00B1E7"/>
              </a:contourClr>
            </a:sp3d>
          </a:bodyPr>
          <a:lstStyle/>
          <a:p>
            <a:pPr algn="dist"/>
            <a:r>
              <a:rPr lang="en-US" altLang="zh-CN" sz="6600" dirty="0">
                <a:solidFill>
                  <a:srgbClr val="00ACDF"/>
                </a:solidFill>
                <a:latin typeface="Arial" panose="020B0604020202020204" pitchFamily="34" charset="0"/>
                <a:ea typeface="微软雅黑" panose="020B0503020204020204" pitchFamily="34" charset="-122"/>
                <a:cs typeface="Source Han Sans CN Heavy" panose="020B0200000000000000" charset="-122"/>
                <a:sym typeface="Arial" panose="020B0604020202020204" pitchFamily="34" charset="0"/>
              </a:rPr>
              <a:t>DATA</a:t>
            </a:r>
            <a:endParaRPr lang="zh-CN" altLang="en-US" sz="6600" dirty="0">
              <a:solidFill>
                <a:srgbClr val="00ACDF"/>
              </a:solidFill>
              <a:latin typeface="Arial" panose="020B0604020202020204" pitchFamily="34" charset="0"/>
              <a:ea typeface="微软雅黑" panose="020B0503020204020204" pitchFamily="34" charset="-122"/>
              <a:cs typeface="Source Han Sans CN Heavy" panose="020B0200000000000000" charset="-122"/>
              <a:sym typeface="Arial" panose="020B0604020202020204" pitchFamily="34" charset="0"/>
            </a:endParaRPr>
          </a:p>
        </p:txBody>
      </p:sp>
      <p:sp>
        <p:nvSpPr>
          <p:cNvPr id="8" name="文本框 7"/>
          <p:cNvSpPr txBox="1"/>
          <p:nvPr/>
        </p:nvSpPr>
        <p:spPr>
          <a:xfrm>
            <a:off x="1390650" y="2722880"/>
            <a:ext cx="2948305" cy="645160"/>
          </a:xfrm>
          <a:prstGeom prst="rect">
            <a:avLst/>
          </a:prstGeom>
          <a:noFill/>
        </p:spPr>
        <p:txBody>
          <a:bodyPr wrap="square" rtlCol="0">
            <a:spAutoFit/>
          </a:bodyPr>
          <a:lstStyle/>
          <a:p>
            <a:pPr>
              <a:lnSpc>
                <a:spcPct val="150000"/>
              </a:lnSpc>
            </a:pPr>
            <a:r>
              <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安全相伴，智护长青</a:t>
            </a:r>
            <a:endPar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 name="文本框 3"/>
          <p:cNvSpPr txBox="1"/>
          <p:nvPr/>
        </p:nvSpPr>
        <p:spPr>
          <a:xfrm>
            <a:off x="1315720" y="6067941"/>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智慧消防</a:t>
            </a:r>
            <a:endPar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nvSpPr>
        <p:spPr>
          <a:xfrm>
            <a:off x="3109595" y="6067425"/>
            <a:ext cx="1567180"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起火监测</a:t>
            </a:r>
            <a:endPar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nvSpPr>
        <p:spPr>
          <a:xfrm>
            <a:off x="5125720" y="6067425"/>
            <a:ext cx="1641475"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明厨亮灶</a:t>
            </a:r>
            <a:endPar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p:nvPr/>
        </p:nvSpPr>
        <p:spPr>
          <a:xfrm>
            <a:off x="7176042" y="6067306"/>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隐患识别</a:t>
            </a:r>
            <a:endParaRPr lang="zh-CN" altLang="en-US" sz="1600" b="1" dirty="0">
              <a:solidFill>
                <a:srgbClr val="0152D9"/>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3"/>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îŝḷíḑê"/>
          <p:cNvSpPr/>
          <p:nvPr/>
        </p:nvSpPr>
        <p:spPr>
          <a:xfrm>
            <a:off x="1145823" y="277663"/>
            <a:ext cx="4797777" cy="460447"/>
          </a:xfrm>
          <a:prstGeom prst="rect">
            <a:avLst/>
          </a:prstGeom>
        </p:spPr>
        <p:txBody>
          <a:bodyPr vert="horz" wrap="square" lIns="0" tIns="0" rIns="0" bIns="0" rtlCol="0">
            <a:noAutofit/>
          </a:bodyPr>
          <a:lstStyle/>
          <a:p>
            <a:pPr marL="12700" lvl="0" algn="l" eaLnBrk="0">
              <a:lnSpc>
                <a:spcPct val="97000"/>
              </a:lnSpc>
              <a:buClrTx/>
              <a:buSzTx/>
              <a:buFontTx/>
            </a:pPr>
            <a:r>
              <a:rPr lang="zh-CN" altLang="en-US" sz="2400" b="1" dirty="0">
                <a:solidFill>
                  <a:srgbClr val="073784"/>
                </a:solidFill>
                <a:latin typeface="Arial" panose="020B0604020202020204" pitchFamily="34" charset="0"/>
                <a:ea typeface="微软雅黑" panose="020B0503020204020204" pitchFamily="34" charset="-122"/>
                <a:sym typeface="Arial" panose="020B0604020202020204" pitchFamily="34" charset="0"/>
              </a:rPr>
              <a:t>总结展望</a:t>
            </a:r>
            <a:endParaRPr lang="en-US" altLang="zh-CN" sz="2400" b="1" kern="0" dirty="0">
              <a:solidFill>
                <a:srgbClr val="004799">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2" name="Text Placeholder 4"/>
          <p:cNvSpPr txBox="1"/>
          <p:nvPr/>
        </p:nvSpPr>
        <p:spPr bwMode="auto">
          <a:xfrm>
            <a:off x="3591559" y="1408848"/>
            <a:ext cx="5008880" cy="398780"/>
          </a:xfrm>
          <a:prstGeom prst="rect">
            <a:avLst/>
          </a:prstGeom>
          <a:noFill/>
        </p:spPr>
        <p:txBody>
          <a:bodyPr wrap="none" rtlCol="0">
            <a:spAutoFit/>
          </a:bodyPr>
          <a:lstStyle>
            <a:defPPr>
              <a:defRPr lang="zh-CN"/>
            </a:defPPr>
            <a:lvl1pPr algn="ctr">
              <a:defRPr sz="2000" b="1" i="1">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ea typeface="微软雅黑" panose="020B0503020204020204" pitchFamily="34" charset="-122"/>
                <a:sym typeface="Arial" panose="020B0604020202020204" pitchFamily="34" charset="0"/>
              </a:rPr>
              <a:t>深度结合场景化应用，</a:t>
            </a:r>
            <a:r>
              <a:rPr lang="zh-CN" altLang="zh-CN" dirty="0">
                <a:ea typeface="微软雅黑" panose="020B0503020204020204" pitchFamily="34" charset="-122"/>
                <a:sym typeface="Arial" panose="020B0604020202020204" pitchFamily="34" charset="0"/>
              </a:rPr>
              <a:t>精研技术，</a:t>
            </a:r>
            <a:r>
              <a:rPr lang="zh-CN" altLang="en-US" dirty="0">
                <a:ea typeface="微软雅黑" panose="020B0503020204020204" pitchFamily="34" charset="-122"/>
                <a:sym typeface="Arial" panose="020B0604020202020204" pitchFamily="34" charset="0"/>
              </a:rPr>
              <a:t>不断创新</a:t>
            </a:r>
            <a:endParaRPr lang="en-US" altLang="zh-CN" dirty="0">
              <a:ea typeface="微软雅黑" panose="020B0503020204020204" pitchFamily="34" charset="-122"/>
              <a:sym typeface="Arial" panose="020B0604020202020204" pitchFamily="34" charset="0"/>
            </a:endParaRPr>
          </a:p>
        </p:txBody>
      </p:sp>
      <p:grpSp>
        <p:nvGrpSpPr>
          <p:cNvPr id="3" name="组合 2"/>
          <p:cNvGrpSpPr/>
          <p:nvPr/>
        </p:nvGrpSpPr>
        <p:grpSpPr>
          <a:xfrm>
            <a:off x="1700050" y="2636455"/>
            <a:ext cx="2162874" cy="470432"/>
            <a:chOff x="708332" y="3645484"/>
            <a:chExt cx="2162874" cy="470432"/>
          </a:xfrm>
        </p:grpSpPr>
        <p:sp>
          <p:nvSpPr>
            <p:cNvPr id="4" name="矩形: 圆角 2"/>
            <p:cNvSpPr/>
            <p:nvPr/>
          </p:nvSpPr>
          <p:spPr>
            <a:xfrm>
              <a:off x="708332" y="3654554"/>
              <a:ext cx="2162874" cy="461362"/>
            </a:xfrm>
            <a:prstGeom prst="roundRect">
              <a:avLst>
                <a:gd name="adj" fmla="val 50000"/>
              </a:avLst>
            </a:prstGeom>
            <a:solidFill>
              <a:srgbClr val="0A5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nvSpPr>
          <p:spPr>
            <a:xfrm>
              <a:off x="745311" y="3645484"/>
              <a:ext cx="2088916" cy="441403"/>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技术驱动服务</a:t>
              </a:r>
              <a:endPar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sp>
        <p:nvSpPr>
          <p:cNvPr id="22" name="文本框 21"/>
          <p:cNvSpPr txBox="1"/>
          <p:nvPr/>
        </p:nvSpPr>
        <p:spPr>
          <a:xfrm>
            <a:off x="4223792" y="2526110"/>
            <a:ext cx="6478359" cy="737235"/>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深度融合物联网、大数据、</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AI +</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智能预警等先进技术，构建覆盖安全生产、职业卫生、设备设施安全等领域的“智能</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安全”一体化技术支撑体系。</a:t>
            </a:r>
            <a:endPar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4223792" y="3553619"/>
            <a:ext cx="6478359" cy="737235"/>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从单一服务模式（咨询、评价、培训、检测等）向“咨询</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评价</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培训</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演练</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检测</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监测预警</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防护装备</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本质安全改造</a:t>
            </a:r>
            <a:r>
              <a:rPr lang="en-US" altLang="zh-CN"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数据平台”的综合解决方案升级。</a:t>
            </a:r>
            <a:endPar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6" name="组合 25"/>
          <p:cNvGrpSpPr/>
          <p:nvPr/>
        </p:nvGrpSpPr>
        <p:grpSpPr>
          <a:xfrm>
            <a:off x="1700050" y="3619721"/>
            <a:ext cx="2162874" cy="470432"/>
            <a:chOff x="708332" y="3645484"/>
            <a:chExt cx="2162874" cy="470432"/>
          </a:xfrm>
        </p:grpSpPr>
        <p:sp>
          <p:nvSpPr>
            <p:cNvPr id="27" name="矩形: 圆角 26"/>
            <p:cNvSpPr/>
            <p:nvPr/>
          </p:nvSpPr>
          <p:spPr>
            <a:xfrm>
              <a:off x="708332" y="3654554"/>
              <a:ext cx="2162874" cy="461362"/>
            </a:xfrm>
            <a:prstGeom prst="roundRect">
              <a:avLst>
                <a:gd name="adj" fmla="val 50000"/>
              </a:avLst>
            </a:prstGeom>
            <a:solidFill>
              <a:srgbClr val="0A5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745311" y="3645484"/>
              <a:ext cx="2088916" cy="441403"/>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服务生态构建</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1700050" y="4602987"/>
            <a:ext cx="2162874" cy="470432"/>
            <a:chOff x="708332" y="3645484"/>
            <a:chExt cx="2162874" cy="470432"/>
          </a:xfrm>
        </p:grpSpPr>
        <p:sp>
          <p:nvSpPr>
            <p:cNvPr id="30" name="矩形: 圆角 29"/>
            <p:cNvSpPr/>
            <p:nvPr/>
          </p:nvSpPr>
          <p:spPr>
            <a:xfrm>
              <a:off x="708332" y="3654554"/>
              <a:ext cx="2162874" cy="461362"/>
            </a:xfrm>
            <a:prstGeom prst="roundRect">
              <a:avLst>
                <a:gd name="adj" fmla="val 50000"/>
              </a:avLst>
            </a:prstGeom>
            <a:solidFill>
              <a:srgbClr val="0A5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文本框 42"/>
            <p:cNvSpPr txBox="1"/>
            <p:nvPr/>
          </p:nvSpPr>
          <p:spPr>
            <a:xfrm>
              <a:off x="745311" y="3645484"/>
              <a:ext cx="2088916" cy="441403"/>
            </a:xfrm>
            <a:prstGeom prst="rect">
              <a:avLst/>
            </a:prstGeom>
            <a:noFill/>
          </p:spPr>
          <p:txBody>
            <a:bodyPr wrap="square" rtlCol="0" anchor="ctr" anchorCtr="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协同价值共创</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文本框 43"/>
          <p:cNvSpPr txBox="1"/>
          <p:nvPr/>
        </p:nvSpPr>
        <p:spPr>
          <a:xfrm>
            <a:off x="4223792" y="4581128"/>
            <a:ext cx="6478359" cy="521970"/>
          </a:xfrm>
          <a:prstGeom prst="rect">
            <a:avLst/>
          </a:prstGeom>
          <a:noFill/>
        </p:spPr>
        <p:txBody>
          <a:bodyPr wrap="square">
            <a:spAutoFit/>
          </a:bodyPr>
          <a:lstStyle/>
          <a:p>
            <a:r>
              <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积极联合政府监管部门、行业协会、保险机构、技术伙伴及广大客户，共建风险共治、数据互通、资源共享、服务协同的安全新生态。</a:t>
            </a:r>
            <a:endParaRPr lang="zh-CN" altLang="en-US" sz="1400" b="1"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214860" cy="6873875"/>
            <a:chOff x="36" y="977"/>
            <a:chExt cx="19236" cy="10825"/>
          </a:xfrm>
        </p:grpSpPr>
        <p:pic>
          <p:nvPicPr>
            <p:cNvPr id="104" name="图片 103" descr="D:/下载用/微信图片_2026-01-30_133055_648.jpg微信图片_2026-01-30_133055_648"/>
            <p:cNvPicPr/>
            <p:nvPr/>
          </p:nvPicPr>
          <p:blipFill rotWithShape="1">
            <a:blip r:embed="rId1"/>
            <a:srcRect t="-154" r="188" b="13832"/>
            <a:stretch>
              <a:fillRect/>
            </a:stretch>
          </p:blipFill>
          <p:spPr>
            <a:xfrm>
              <a:off x="36" y="977"/>
              <a:ext cx="19236" cy="10813"/>
            </a:xfrm>
            <a:prstGeom prst="rect">
              <a:avLst/>
            </a:prstGeom>
            <a:noFill/>
            <a:ln w="9525">
              <a:noFill/>
            </a:ln>
          </p:spPr>
        </p:pic>
        <p:sp>
          <p:nvSpPr>
            <p:cNvPr id="2" name="矩形 1"/>
            <p:cNvSpPr/>
            <p:nvPr/>
          </p:nvSpPr>
          <p:spPr>
            <a:xfrm>
              <a:off x="45" y="977"/>
              <a:ext cx="19227" cy="10825"/>
            </a:xfrm>
            <a:prstGeom prst="rect">
              <a:avLst/>
            </a:prstGeom>
            <a:gradFill flip="none" rotWithShape="1">
              <a:gsLst>
                <a:gs pos="100000">
                  <a:srgbClr val="0152D9">
                    <a:alpha val="66000"/>
                  </a:srgbClr>
                </a:gs>
                <a:gs pos="0">
                  <a:srgbClr val="0152D9">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PA-内容占位符 2"/>
            <p:cNvSpPr txBox="1"/>
            <p:nvPr>
              <p:custDataLst>
                <p:tags r:id="rId2"/>
              </p:custDataLst>
            </p:nvPr>
          </p:nvSpPr>
          <p:spPr>
            <a:xfrm>
              <a:off x="3703" y="4734"/>
              <a:ext cx="12566" cy="1113"/>
            </a:xfrm>
            <a:prstGeom prst="rect">
              <a:avLst/>
            </a:prstGeom>
            <a:effectLst/>
          </p:spPr>
          <p:txBody>
            <a:bodyPr wrap="square">
              <a:spAutoFit/>
            </a:bodyPr>
            <a:lstStyle>
              <a:defPPr>
                <a:defRPr lang="zh-CN"/>
              </a:defPPr>
              <a:lvl1pPr lvl="0" algn="ctr">
                <a:spcAft>
                  <a:spcPts val="800"/>
                </a:spcAft>
                <a:defRPr sz="4000">
                  <a:gradFill>
                    <a:gsLst>
                      <a:gs pos="0">
                        <a:srgbClr val="00B0F0"/>
                      </a:gs>
                      <a:gs pos="84000">
                        <a:srgbClr val="0070C0"/>
                      </a:gs>
                    </a:gsLst>
                    <a:lin ang="2700000" scaled="0"/>
                  </a:gradFill>
                  <a:latin typeface="张海山锐谐体" panose="02000000000000000000" pitchFamily="2" charset="-122"/>
                  <a:ea typeface="张海山锐谐体" panose="020000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zh-CN" altLang="en-US" sz="32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保障企业安全生产，构建平安和谐社会</a:t>
              </a:r>
              <a:endParaRPr lang="zh-CN" altLang="en-US" sz="32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PA-内容占位符 2"/>
            <p:cNvSpPr txBox="1"/>
            <p:nvPr>
              <p:custDataLst>
                <p:tags r:id="rId3"/>
              </p:custDataLst>
            </p:nvPr>
          </p:nvSpPr>
          <p:spPr>
            <a:xfrm>
              <a:off x="3703" y="5984"/>
              <a:ext cx="12566" cy="2142"/>
            </a:xfrm>
            <a:prstGeom prst="rect">
              <a:avLst/>
            </a:prstGeom>
            <a:effectLst/>
          </p:spPr>
          <p:txBody>
            <a:bodyPr wrap="square">
              <a:spAutoFit/>
            </a:bodyPr>
            <a:lstStyle>
              <a:defPPr>
                <a:defRPr lang="zh-CN"/>
              </a:defPPr>
              <a:lvl1pPr lvl="0" algn="ctr">
                <a:spcAft>
                  <a:spcPts val="800"/>
                </a:spcAft>
                <a:defRPr sz="4000">
                  <a:gradFill>
                    <a:gsLst>
                      <a:gs pos="0">
                        <a:srgbClr val="00B0F0"/>
                      </a:gs>
                      <a:gs pos="84000">
                        <a:srgbClr val="0070C0"/>
                      </a:gs>
                    </a:gsLst>
                    <a:lin ang="2700000" scaled="0"/>
                  </a:gradFill>
                  <a:latin typeface="张海山锐谐体" panose="02000000000000000000" pitchFamily="2" charset="-122"/>
                  <a:ea typeface="张海山锐谐体" panose="020000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zh-CN" altLang="en-US" sz="66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共铸安全梦</a:t>
              </a:r>
              <a:endParaRPr lang="zh-CN" altLang="en-US" sz="66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5178" y="3145"/>
              <a:ext cx="9616" cy="727"/>
            </a:xfrm>
            <a:prstGeom prst="rect">
              <a:avLst/>
            </a:prstGeom>
            <a:noFill/>
          </p:spPr>
          <p:txBody>
            <a:bodyPr wrap="square">
              <a:spAutoFit/>
            </a:bodyPr>
            <a:lstStyle/>
            <a:p>
              <a:pPr algn="ctr"/>
              <a:r>
                <a:rPr lang="zh-CN" alt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以高水准、高品质的服务</a:t>
              </a:r>
              <a:endParaRPr lang="zh-CN" alt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Bullet2"/>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人员不齐</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专业欠缺</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Bullet3"/>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信息不全</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管理滞后</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Bullet4"/>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资源不明</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响应缓慢</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Bullet5"/>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缺乏体系</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管理杂乱</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Bullet6"/>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敷衍应付</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缺乏闭环</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Bullet1"/>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内容繁杂</a:t>
            </a:r>
            <a:endParaRPr kumimoji="1" lang="en-US" altLang="zh-CN"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效率低下</a:t>
            </a:r>
            <a:endPar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任意多边形: 形状 78"/>
          <p:cNvSpPr/>
          <p:nvPr/>
        </p:nvSpPr>
        <p:spPr>
          <a:xfrm>
            <a:off x="795957" y="0"/>
            <a:ext cx="10600086" cy="6858000"/>
          </a:xfrm>
          <a:custGeom>
            <a:avLst/>
            <a:gdLst>
              <a:gd name="connsiteX0" fmla="*/ 1611893 w 10600086"/>
              <a:gd name="connsiteY0" fmla="*/ 0 h 6858000"/>
              <a:gd name="connsiteX1" fmla="*/ 8988194 w 10600086"/>
              <a:gd name="connsiteY1" fmla="*/ 0 h 6858000"/>
              <a:gd name="connsiteX2" fmla="*/ 9047739 w 10600086"/>
              <a:gd name="connsiteY2" fmla="*/ 56772 h 6858000"/>
              <a:gd name="connsiteX3" fmla="*/ 10600086 w 10600086"/>
              <a:gd name="connsiteY3" fmla="*/ 3804468 h 6858000"/>
              <a:gd name="connsiteX4" fmla="*/ 9694922 w 10600086"/>
              <a:gd name="connsiteY4" fmla="*/ 6767773 h 6858000"/>
              <a:gd name="connsiteX5" fmla="*/ 9630760 w 10600086"/>
              <a:gd name="connsiteY5" fmla="*/ 6858000 h 6858000"/>
              <a:gd name="connsiteX6" fmla="*/ 969327 w 10600086"/>
              <a:gd name="connsiteY6" fmla="*/ 6858000 h 6858000"/>
              <a:gd name="connsiteX7" fmla="*/ 905164 w 10600086"/>
              <a:gd name="connsiteY7" fmla="*/ 6767773 h 6858000"/>
              <a:gd name="connsiteX8" fmla="*/ 0 w 10600086"/>
              <a:gd name="connsiteY8" fmla="*/ 3804468 h 6858000"/>
              <a:gd name="connsiteX9" fmla="*/ 1552347 w 10600086"/>
              <a:gd name="connsiteY9" fmla="*/ 56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0086" h="6858000">
                <a:moveTo>
                  <a:pt x="1611893" y="0"/>
                </a:moveTo>
                <a:lnTo>
                  <a:pt x="8988194" y="0"/>
                </a:lnTo>
                <a:lnTo>
                  <a:pt x="9047739" y="56772"/>
                </a:lnTo>
                <a:cubicBezTo>
                  <a:pt x="10006859" y="1015891"/>
                  <a:pt x="10600086" y="2340902"/>
                  <a:pt x="10600086" y="3804468"/>
                </a:cubicBezTo>
                <a:cubicBezTo>
                  <a:pt x="10600086" y="4902143"/>
                  <a:pt x="10266396" y="5921880"/>
                  <a:pt x="9694922" y="6767773"/>
                </a:cubicBezTo>
                <a:lnTo>
                  <a:pt x="9630760" y="6858000"/>
                </a:lnTo>
                <a:lnTo>
                  <a:pt x="969327" y="6858000"/>
                </a:lnTo>
                <a:lnTo>
                  <a:pt x="905164" y="6767773"/>
                </a:lnTo>
                <a:cubicBezTo>
                  <a:pt x="333691" y="5921880"/>
                  <a:pt x="0" y="4902143"/>
                  <a:pt x="0" y="3804468"/>
                </a:cubicBezTo>
                <a:cubicBezTo>
                  <a:pt x="0" y="2340902"/>
                  <a:pt x="593228" y="1015891"/>
                  <a:pt x="1552347" y="56772"/>
                </a:cubicBezTo>
                <a:close/>
              </a:path>
            </a:pathLst>
          </a:custGeom>
          <a:gradFill>
            <a:gsLst>
              <a:gs pos="4000">
                <a:schemeClr val="tx2">
                  <a:alpha val="4000"/>
                </a:schemeClr>
              </a:gs>
              <a:gs pos="50000">
                <a:schemeClr val="tx2">
                  <a:alpha val="0"/>
                </a:schemeClr>
              </a:gs>
              <a:gs pos="96000">
                <a:schemeClr val="tx2">
                  <a:alpha val="4000"/>
                </a:schemeClr>
              </a:gs>
            </a:gsLst>
            <a:lin ang="108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椭圆 79"/>
          <p:cNvSpPr/>
          <p:nvPr/>
        </p:nvSpPr>
        <p:spPr>
          <a:xfrm>
            <a:off x="3017519" y="720605"/>
            <a:ext cx="6172200" cy="6172200"/>
          </a:xfrm>
          <a:prstGeom prst="ellipse">
            <a:avLst/>
          </a:prstGeom>
          <a:gradFill>
            <a:gsLst>
              <a:gs pos="4000">
                <a:schemeClr val="tx2">
                  <a:alpha val="8000"/>
                </a:schemeClr>
              </a:gs>
              <a:gs pos="50000">
                <a:schemeClr val="tx2">
                  <a:alpha val="0"/>
                </a:schemeClr>
              </a:gs>
              <a:gs pos="96000">
                <a:schemeClr val="tx2">
                  <a:alpha val="8000"/>
                </a:schemeClr>
              </a:gs>
            </a:gsLst>
            <a:lin ang="10800000" scaled="1"/>
          </a:gradFill>
          <a:ln w="31750">
            <a:gradFill flip="none" rotWithShape="1">
              <a:gsLst>
                <a:gs pos="100000">
                  <a:schemeClr val="accent1">
                    <a:alpha val="5000"/>
                  </a:schemeClr>
                </a:gs>
                <a:gs pos="0">
                  <a:schemeClr val="accent1">
                    <a:alpha val="6000"/>
                  </a:schemeClr>
                </a:gs>
                <a:gs pos="73000">
                  <a:srgbClr val="066DCA">
                    <a:alpha val="0"/>
                  </a:srgbClr>
                </a:gs>
                <a:gs pos="30000">
                  <a:schemeClr val="accent1">
                    <a:alpha val="0"/>
                  </a:schemeClr>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椭圆 81"/>
          <p:cNvSpPr/>
          <p:nvPr/>
        </p:nvSpPr>
        <p:spPr>
          <a:xfrm>
            <a:off x="3962457" y="1513143"/>
            <a:ext cx="4282325" cy="4282325"/>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椭圆 82"/>
          <p:cNvSpPr/>
          <p:nvPr/>
        </p:nvSpPr>
        <p:spPr>
          <a:xfrm>
            <a:off x="4498250" y="2045642"/>
            <a:ext cx="3210736" cy="3210736"/>
          </a:xfrm>
          <a:prstGeom prst="ellipse">
            <a:avLst/>
          </a:prstGeom>
          <a:gradFill flip="none" rotWithShape="1">
            <a:gsLst>
              <a:gs pos="50000">
                <a:schemeClr val="accent1">
                  <a:alpha val="31000"/>
                </a:schemeClr>
              </a:gs>
              <a:gs pos="0">
                <a:schemeClr val="bg1">
                  <a:alpha val="0"/>
                </a:schemeClr>
              </a:gs>
              <a:gs pos="100000">
                <a:schemeClr val="accent1"/>
              </a:gs>
            </a:gsLst>
            <a:path path="circle">
              <a:fillToRect l="50000" t="50000" r="50000" b="50000"/>
            </a:path>
            <a:tileRect/>
          </a:gra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任意多边形: 形状 83"/>
          <p:cNvSpPr/>
          <p:nvPr/>
        </p:nvSpPr>
        <p:spPr>
          <a:xfrm>
            <a:off x="5258779" y="3656416"/>
            <a:ext cx="1689682" cy="878050"/>
          </a:xfrm>
          <a:custGeom>
            <a:avLst/>
            <a:gdLst>
              <a:gd name="connsiteX0" fmla="*/ 1024281 w 1026314"/>
              <a:gd name="connsiteY0" fmla="*/ 0 h 533328"/>
              <a:gd name="connsiteX1" fmla="*/ 1026314 w 1026314"/>
              <a:gd name="connsiteY1" fmla="*/ 20171 h 533328"/>
              <a:gd name="connsiteX2" fmla="*/ 513157 w 1026314"/>
              <a:gd name="connsiteY2" fmla="*/ 533328 h 533328"/>
              <a:gd name="connsiteX3" fmla="*/ 0 w 1026314"/>
              <a:gd name="connsiteY3" fmla="*/ 20171 h 533328"/>
              <a:gd name="connsiteX4" fmla="*/ 2033 w 1026314"/>
              <a:gd name="connsiteY4" fmla="*/ 3 h 533328"/>
              <a:gd name="connsiteX5" fmla="*/ 10426 w 1026314"/>
              <a:gd name="connsiteY5" fmla="*/ 15536 h 533328"/>
              <a:gd name="connsiteX6" fmla="*/ 513156 w 1026314"/>
              <a:gd name="connsiteY6" fmla="*/ 91986 h 533328"/>
              <a:gd name="connsiteX7" fmla="*/ 1015886 w 1026314"/>
              <a:gd name="connsiteY7" fmla="*/ 15536 h 533328"/>
              <a:gd name="connsiteX8" fmla="*/ 1024281 w 1026314"/>
              <a:gd name="connsiteY8" fmla="*/ 0 h 5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14" h="533328">
                <a:moveTo>
                  <a:pt x="1024281" y="0"/>
                </a:moveTo>
                <a:lnTo>
                  <a:pt x="1026314" y="20171"/>
                </a:lnTo>
                <a:cubicBezTo>
                  <a:pt x="1026314" y="303580"/>
                  <a:pt x="796566" y="533328"/>
                  <a:pt x="513157" y="533328"/>
                </a:cubicBezTo>
                <a:cubicBezTo>
                  <a:pt x="229748" y="533328"/>
                  <a:pt x="0" y="303580"/>
                  <a:pt x="0" y="20171"/>
                </a:cubicBezTo>
                <a:lnTo>
                  <a:pt x="2033" y="3"/>
                </a:lnTo>
                <a:lnTo>
                  <a:pt x="10426" y="15536"/>
                </a:lnTo>
                <a:cubicBezTo>
                  <a:pt x="58276" y="59166"/>
                  <a:pt x="265174" y="91986"/>
                  <a:pt x="513156" y="91986"/>
                </a:cubicBezTo>
                <a:cubicBezTo>
                  <a:pt x="761138" y="91986"/>
                  <a:pt x="968037" y="59166"/>
                  <a:pt x="1015886" y="15536"/>
                </a:cubicBezTo>
                <a:lnTo>
                  <a:pt x="1024281"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任意多边形: 形状 84"/>
          <p:cNvSpPr/>
          <p:nvPr/>
        </p:nvSpPr>
        <p:spPr>
          <a:xfrm>
            <a:off x="4498253" y="3283201"/>
            <a:ext cx="3210734" cy="748794"/>
          </a:xfrm>
          <a:custGeom>
            <a:avLst/>
            <a:gdLst>
              <a:gd name="connsiteX0" fmla="*/ 975101 w 1950202"/>
              <a:gd name="connsiteY0" fmla="*/ 0 h 454818"/>
              <a:gd name="connsiteX1" fmla="*/ 1950202 w 1950202"/>
              <a:gd name="connsiteY1" fmla="*/ 227409 h 454818"/>
              <a:gd name="connsiteX2" fmla="*/ 975101 w 1950202"/>
              <a:gd name="connsiteY2" fmla="*/ 454818 h 454818"/>
              <a:gd name="connsiteX3" fmla="*/ 5034 w 1950202"/>
              <a:gd name="connsiteY3" fmla="*/ 250660 h 454818"/>
              <a:gd name="connsiteX4" fmla="*/ 0 w 1950202"/>
              <a:gd name="connsiteY4" fmla="*/ 227409 h 454818"/>
              <a:gd name="connsiteX5" fmla="*/ 0 w 1950202"/>
              <a:gd name="connsiteY5" fmla="*/ 227409 h 454818"/>
              <a:gd name="connsiteX6" fmla="*/ 5034 w 1950202"/>
              <a:gd name="connsiteY6" fmla="*/ 204158 h 454818"/>
              <a:gd name="connsiteX7" fmla="*/ 975101 w 1950202"/>
              <a:gd name="connsiteY7"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202" h="454818">
                <a:moveTo>
                  <a:pt x="975101" y="0"/>
                </a:moveTo>
                <a:cubicBezTo>
                  <a:pt x="1513634" y="0"/>
                  <a:pt x="1950202" y="101814"/>
                  <a:pt x="1950202" y="227409"/>
                </a:cubicBezTo>
                <a:cubicBezTo>
                  <a:pt x="1950202" y="353004"/>
                  <a:pt x="1513634" y="454818"/>
                  <a:pt x="975101" y="454818"/>
                </a:cubicBezTo>
                <a:cubicBezTo>
                  <a:pt x="470226" y="454818"/>
                  <a:pt x="54969" y="365333"/>
                  <a:pt x="5034" y="250660"/>
                </a:cubicBezTo>
                <a:lnTo>
                  <a:pt x="0" y="227409"/>
                </a:lnTo>
                <a:lnTo>
                  <a:pt x="0" y="227409"/>
                </a:lnTo>
                <a:lnTo>
                  <a:pt x="5034" y="204158"/>
                </a:lnTo>
                <a:cubicBezTo>
                  <a:pt x="54969" y="89485"/>
                  <a:pt x="470226" y="0"/>
                  <a:pt x="975101" y="0"/>
                </a:cubicBezTo>
                <a:close/>
              </a:path>
            </a:pathLst>
          </a:custGeom>
          <a:gradFill>
            <a:gsLst>
              <a:gs pos="0">
                <a:schemeClr val="accent1">
                  <a:lumMod val="40000"/>
                  <a:lumOff val="60000"/>
                  <a:alpha val="60000"/>
                </a:schemeClr>
              </a:gs>
              <a:gs pos="100000">
                <a:schemeClr val="accent1">
                  <a:lumMod val="40000"/>
                  <a:lumOff val="60000"/>
                </a:schemeClr>
              </a:gs>
            </a:gsLst>
            <a:path path="circle">
              <a:fillToRect l="50000" t="50000" r="50000" b="50000"/>
            </a:path>
          </a:gradFill>
          <a:ln w="12700">
            <a:solidFill>
              <a:schemeClr val="accent1">
                <a:lumMod val="60000"/>
                <a:lumOff val="4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任意多边形: 形状 85"/>
          <p:cNvSpPr/>
          <p:nvPr/>
        </p:nvSpPr>
        <p:spPr>
          <a:xfrm>
            <a:off x="4498252" y="3652994"/>
            <a:ext cx="3210737" cy="1609974"/>
          </a:xfrm>
          <a:custGeom>
            <a:avLst/>
            <a:gdLst>
              <a:gd name="connsiteX0" fmla="*/ 1949597 w 1950204"/>
              <a:gd name="connsiteY0" fmla="*/ 0 h 977899"/>
              <a:gd name="connsiteX1" fmla="*/ 1950063 w 1950204"/>
              <a:gd name="connsiteY1" fmla="*/ 0 h 977899"/>
              <a:gd name="connsiteX2" fmla="*/ 1950204 w 1950204"/>
              <a:gd name="connsiteY2" fmla="*/ 2797 h 977899"/>
              <a:gd name="connsiteX3" fmla="*/ 975102 w 1950204"/>
              <a:gd name="connsiteY3" fmla="*/ 977899 h 977899"/>
              <a:gd name="connsiteX4" fmla="*/ 0 w 1950204"/>
              <a:gd name="connsiteY4" fmla="*/ 2797 h 977899"/>
              <a:gd name="connsiteX5" fmla="*/ 0 w 1950204"/>
              <a:gd name="connsiteY5" fmla="*/ 2796 h 977899"/>
              <a:gd name="connsiteX6" fmla="*/ 5034 w 1950204"/>
              <a:gd name="connsiteY6" fmla="*/ 26047 h 977899"/>
              <a:gd name="connsiteX7" fmla="*/ 975101 w 1950204"/>
              <a:gd name="connsiteY7" fmla="*/ 230205 h 977899"/>
              <a:gd name="connsiteX8" fmla="*/ 1950202 w 1950204"/>
              <a:gd name="connsiteY8" fmla="*/ 2796 h 977899"/>
              <a:gd name="connsiteX9" fmla="*/ 141 w 1950204"/>
              <a:gd name="connsiteY9" fmla="*/ 0 h 977899"/>
              <a:gd name="connsiteX10" fmla="*/ 606 w 1950204"/>
              <a:gd name="connsiteY10" fmla="*/ 0 h 977899"/>
              <a:gd name="connsiteX11" fmla="*/ 0 w 1950204"/>
              <a:gd name="connsiteY11" fmla="*/ 2796 h 97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0204" h="977899">
                <a:moveTo>
                  <a:pt x="1949597" y="0"/>
                </a:moveTo>
                <a:lnTo>
                  <a:pt x="1950063" y="0"/>
                </a:lnTo>
                <a:lnTo>
                  <a:pt x="1950204" y="2797"/>
                </a:lnTo>
                <a:cubicBezTo>
                  <a:pt x="1950204" y="541331"/>
                  <a:pt x="1513636" y="977899"/>
                  <a:pt x="975102" y="977899"/>
                </a:cubicBezTo>
                <a:cubicBezTo>
                  <a:pt x="436568" y="977899"/>
                  <a:pt x="0" y="541331"/>
                  <a:pt x="0" y="2797"/>
                </a:cubicBezTo>
                <a:lnTo>
                  <a:pt x="0" y="2796"/>
                </a:lnTo>
                <a:lnTo>
                  <a:pt x="5034" y="26047"/>
                </a:lnTo>
                <a:cubicBezTo>
                  <a:pt x="54969" y="140720"/>
                  <a:pt x="470226" y="230205"/>
                  <a:pt x="975101" y="230205"/>
                </a:cubicBezTo>
                <a:cubicBezTo>
                  <a:pt x="1513634" y="230205"/>
                  <a:pt x="1950202" y="128391"/>
                  <a:pt x="1950202" y="2796"/>
                </a:cubicBezTo>
                <a:close/>
                <a:moveTo>
                  <a:pt x="141" y="0"/>
                </a:moveTo>
                <a:lnTo>
                  <a:pt x="606" y="0"/>
                </a:lnTo>
                <a:lnTo>
                  <a:pt x="0" y="2796"/>
                </a:lnTo>
                <a:close/>
              </a:path>
            </a:pathLst>
          </a:custGeom>
          <a:solidFill>
            <a:schemeClr val="accent1">
              <a:alpha val="78000"/>
            </a:schemeClr>
          </a:soli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任意多边形: 形状 86"/>
          <p:cNvSpPr/>
          <p:nvPr/>
        </p:nvSpPr>
        <p:spPr>
          <a:xfrm>
            <a:off x="5262126" y="2844783"/>
            <a:ext cx="1682988" cy="963074"/>
          </a:xfrm>
          <a:custGeom>
            <a:avLst/>
            <a:gdLst>
              <a:gd name="connsiteX0" fmla="*/ 511124 w 1022248"/>
              <a:gd name="connsiteY0" fmla="*/ 0 h 584972"/>
              <a:gd name="connsiteX1" fmla="*/ 1013855 w 1022248"/>
              <a:gd name="connsiteY1" fmla="*/ 409738 h 584972"/>
              <a:gd name="connsiteX2" fmla="*/ 1021316 w 1022248"/>
              <a:gd name="connsiteY2" fmla="*/ 483742 h 584972"/>
              <a:gd name="connsiteX3" fmla="*/ 1022248 w 1022248"/>
              <a:gd name="connsiteY3" fmla="*/ 492986 h 584972"/>
              <a:gd name="connsiteX4" fmla="*/ 1013853 w 1022248"/>
              <a:gd name="connsiteY4" fmla="*/ 508522 h 584972"/>
              <a:gd name="connsiteX5" fmla="*/ 511123 w 1022248"/>
              <a:gd name="connsiteY5" fmla="*/ 584972 h 584972"/>
              <a:gd name="connsiteX6" fmla="*/ 8393 w 1022248"/>
              <a:gd name="connsiteY6" fmla="*/ 508522 h 584972"/>
              <a:gd name="connsiteX7" fmla="*/ 0 w 1022248"/>
              <a:gd name="connsiteY7" fmla="*/ 492989 h 584972"/>
              <a:gd name="connsiteX8" fmla="*/ 933 w 1022248"/>
              <a:gd name="connsiteY8" fmla="*/ 483737 h 584972"/>
              <a:gd name="connsiteX9" fmla="*/ 8393 w 1022248"/>
              <a:gd name="connsiteY9" fmla="*/ 409738 h 584972"/>
              <a:gd name="connsiteX10" fmla="*/ 511124 w 1022248"/>
              <a:gd name="connsiteY10" fmla="*/ 0 h 58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48" h="584972">
                <a:moveTo>
                  <a:pt x="511124" y="0"/>
                </a:moveTo>
                <a:cubicBezTo>
                  <a:pt x="759107" y="0"/>
                  <a:pt x="966006" y="175901"/>
                  <a:pt x="1013855" y="409738"/>
                </a:cubicBezTo>
                <a:lnTo>
                  <a:pt x="1021316" y="483742"/>
                </a:lnTo>
                <a:lnTo>
                  <a:pt x="1022248" y="492986"/>
                </a:lnTo>
                <a:lnTo>
                  <a:pt x="1013853" y="508522"/>
                </a:lnTo>
                <a:cubicBezTo>
                  <a:pt x="966004" y="552152"/>
                  <a:pt x="759105" y="584972"/>
                  <a:pt x="511123" y="584972"/>
                </a:cubicBezTo>
                <a:cubicBezTo>
                  <a:pt x="263141" y="584972"/>
                  <a:pt x="56243" y="552152"/>
                  <a:pt x="8393" y="508522"/>
                </a:cubicBezTo>
                <a:lnTo>
                  <a:pt x="0" y="492989"/>
                </a:lnTo>
                <a:lnTo>
                  <a:pt x="933" y="483737"/>
                </a:lnTo>
                <a:lnTo>
                  <a:pt x="8393" y="409738"/>
                </a:lnTo>
                <a:cubicBezTo>
                  <a:pt x="56243" y="175901"/>
                  <a:pt x="263141" y="0"/>
                  <a:pt x="5111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文本框 87"/>
          <p:cNvSpPr txBox="1"/>
          <p:nvPr/>
        </p:nvSpPr>
        <p:spPr>
          <a:xfrm>
            <a:off x="4473391" y="3078958"/>
            <a:ext cx="3365835" cy="646331"/>
          </a:xfrm>
          <a:prstGeom prst="rect">
            <a:avLst/>
          </a:prstGeom>
          <a:noFill/>
        </p:spPr>
        <p:txBody>
          <a:bodyPr wrap="square">
            <a:spAutoFit/>
          </a:bodyPr>
          <a:lstStyle/>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数智化</a:t>
            </a:r>
            <a:endParaRPr lang="en-US" altLang="zh-CN"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矩形 39"/>
          <p:cNvSpPr/>
          <p:nvPr/>
        </p:nvSpPr>
        <p:spPr>
          <a:xfrm>
            <a:off x="0" y="0"/>
            <a:ext cx="12192000" cy="6858000"/>
          </a:xfrm>
          <a:prstGeom prst="rect">
            <a:avLst/>
          </a:prstGeom>
          <a:solidFill>
            <a:schemeClr val="accent4">
              <a:lumMod val="20000"/>
              <a:lumOff val="80000"/>
            </a:schemeClr>
          </a:solidFill>
          <a:ln>
            <a:solidFill>
              <a:srgbClr val="E5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124326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a:xfrm>
            <a:off x="0" y="0"/>
            <a:ext cx="12192000" cy="3025623"/>
            <a:chOff x="142504" y="674594"/>
            <a:chExt cx="12192000" cy="3025623"/>
          </a:xfrm>
        </p:grpSpPr>
        <p:sp>
          <p:nvSpPr>
            <p:cNvPr id="10" name="矩形 9"/>
            <p:cNvSpPr>
              <a:spLocks noChangeAspect="1"/>
            </p:cNvSpPr>
            <p:nvPr/>
          </p:nvSpPr>
          <p:spPr>
            <a:xfrm flipH="1">
              <a:off x="7302410" y="674594"/>
              <a:ext cx="5032094" cy="2820183"/>
            </a:xfrm>
            <a:prstGeom prst="rect">
              <a:avLst/>
            </a:prstGeom>
            <a:blipFill dpi="0" rotWithShape="1">
              <a:blip r:embed="rId1">
                <a:extLst>
                  <a:ext uri="{BEBA8EAE-BF5A-486C-A8C5-ECC9F3942E4B}">
                    <a14:imgProps xmlns:a14="http://schemas.microsoft.com/office/drawing/2010/main">
                      <a14:imgLayer r:embed="rId2">
                        <a14:imgEffect>
                          <a14:brightnessContrast bright="40000" contrast="-40000"/>
                        </a14:imgEffect>
                        <a14:imgEffect>
                          <a14:saturation sat="400000"/>
                        </a14:imgEffect>
                      </a14:imgLayer>
                    </a14:imgProps>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任意多边形: 形状 1"/>
            <p:cNvSpPr/>
            <p:nvPr/>
          </p:nvSpPr>
          <p:spPr>
            <a:xfrm flipV="1">
              <a:off x="142504" y="674594"/>
              <a:ext cx="12192000" cy="3025623"/>
            </a:xfrm>
            <a:custGeom>
              <a:avLst/>
              <a:gdLst>
                <a:gd name="connsiteX0" fmla="*/ 0 w 12192000"/>
                <a:gd name="connsiteY0" fmla="*/ 3025623 h 3025623"/>
                <a:gd name="connsiteX1" fmla="*/ 12192000 w 12192000"/>
                <a:gd name="connsiteY1" fmla="*/ 3025623 h 3025623"/>
                <a:gd name="connsiteX2" fmla="*/ 12192000 w 12192000"/>
                <a:gd name="connsiteY2" fmla="*/ 206957 h 3025623"/>
                <a:gd name="connsiteX3" fmla="*/ 2645950 w 12192000"/>
                <a:gd name="connsiteY3" fmla="*/ 206957 h 3025623"/>
                <a:gd name="connsiteX4" fmla="*/ 2427288 w 12192000"/>
                <a:gd name="connsiteY4" fmla="*/ 0 h 3025623"/>
                <a:gd name="connsiteX5" fmla="*/ 2208625 w 12192000"/>
                <a:gd name="connsiteY5" fmla="*/ 206957 h 3025623"/>
                <a:gd name="connsiteX6" fmla="*/ 0 w 12192000"/>
                <a:gd name="connsiteY6" fmla="*/ 206957 h 302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25623">
                  <a:moveTo>
                    <a:pt x="0" y="3025623"/>
                  </a:moveTo>
                  <a:lnTo>
                    <a:pt x="12192000" y="3025623"/>
                  </a:lnTo>
                  <a:lnTo>
                    <a:pt x="12192000" y="206957"/>
                  </a:lnTo>
                  <a:lnTo>
                    <a:pt x="2645950" y="206957"/>
                  </a:lnTo>
                  <a:lnTo>
                    <a:pt x="2427288" y="0"/>
                  </a:lnTo>
                  <a:lnTo>
                    <a:pt x="2208625" y="206957"/>
                  </a:lnTo>
                  <a:lnTo>
                    <a:pt x="0" y="206957"/>
                  </a:lnTo>
                  <a:close/>
                </a:path>
              </a:pathLst>
            </a:custGeom>
            <a:gradFill flip="none" rotWithShape="1">
              <a:gsLst>
                <a:gs pos="0">
                  <a:srgbClr val="0353D9">
                    <a:alpha val="79000"/>
                  </a:srgbClr>
                </a:gs>
                <a:gs pos="62000">
                  <a:srgbClr val="0353D9"/>
                </a:gs>
                <a:gs pos="100000">
                  <a:srgbClr val="0353D9">
                    <a:alpha val="36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7" name="文本框 36"/>
          <p:cNvSpPr txBox="1"/>
          <p:nvPr/>
        </p:nvSpPr>
        <p:spPr>
          <a:xfrm>
            <a:off x="6817077" y="2089377"/>
            <a:ext cx="3905545" cy="338554"/>
          </a:xfrm>
          <a:prstGeom prst="rect">
            <a:avLst/>
          </a:prstGeom>
          <a:noFill/>
        </p:spPr>
        <p:txBody>
          <a:bodyPr wrap="square" rtlCol="0">
            <a:spAutoFit/>
          </a:bodyPr>
          <a:lstStyle/>
          <a:p>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打造安全与职业卫生全栈式服务品牌</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文本框 71"/>
          <p:cNvSpPr txBox="1"/>
          <p:nvPr/>
        </p:nvSpPr>
        <p:spPr>
          <a:xfrm>
            <a:off x="2263861" y="3135730"/>
            <a:ext cx="7664278" cy="661848"/>
          </a:xfrm>
          <a:prstGeom prst="rect">
            <a:avLst/>
          </a:prstGeom>
          <a:noFill/>
        </p:spPr>
        <p:txBody>
          <a:bodyPr wrap="none" rtlCol="0">
            <a:spAutoFit/>
          </a:bodyPr>
          <a:lstStyle/>
          <a:p>
            <a:pPr algn="l">
              <a:lnSpc>
                <a:spcPct val="150000"/>
              </a:lnSpc>
            </a:pPr>
            <a:r>
              <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提供有价值的安全服务   创造有未来的个人空间</a:t>
            </a:r>
            <a:endPar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333311" y="1274391"/>
            <a:ext cx="5393722" cy="461665"/>
          </a:xfrm>
          <a:prstGeom prst="rect">
            <a:avLst/>
          </a:prstGeom>
          <a:noFill/>
        </p:spPr>
        <p:txBody>
          <a:bodyPr wrap="square">
            <a:spAutoFit/>
          </a:bodyPr>
          <a:lstStyle/>
          <a:p>
            <a:pPr algn="dist"/>
            <a:r>
              <a:rPr lang="en-US" altLang="zh-CN"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HSE</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职业健康、安全和环境</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）全栈式服务机构</a:t>
            </a:r>
            <a:endPar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370305" y="2120859"/>
            <a:ext cx="5496220" cy="275590"/>
          </a:xfrm>
          <a:prstGeom prst="rect">
            <a:avLst/>
          </a:prstGeom>
          <a:noFill/>
        </p:spPr>
        <p:txBody>
          <a:bodyPr wrap="square">
            <a:spAutoFit/>
          </a:bodyPr>
          <a:lstStyle/>
          <a:p>
            <a:r>
              <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已成功为多个行业领域的企业及各级政府客户提供了数万次的技术服务</a:t>
            </a:r>
            <a:endPar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124326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377498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630670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圆角 10"/>
          <p:cNvSpPr/>
          <p:nvPr/>
        </p:nvSpPr>
        <p:spPr>
          <a:xfrm>
            <a:off x="8838423"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124326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377498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630670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377498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圆角 17"/>
          <p:cNvSpPr/>
          <p:nvPr/>
        </p:nvSpPr>
        <p:spPr>
          <a:xfrm>
            <a:off x="630670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8838423"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8838423"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3" name="直接连接符 22"/>
          <p:cNvCxnSpPr/>
          <p:nvPr/>
        </p:nvCxnSpPr>
        <p:spPr>
          <a:xfrm>
            <a:off x="416492" y="1147546"/>
            <a:ext cx="6400585" cy="0"/>
          </a:xfrm>
          <a:prstGeom prst="line">
            <a:avLst/>
          </a:prstGeom>
          <a:ln w="57150">
            <a:gradFill flip="none" rotWithShape="1">
              <a:gsLst>
                <a:gs pos="0">
                  <a:schemeClr val="accent2">
                    <a:lumMod val="5000"/>
                    <a:lumOff val="95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816725" y="1320557"/>
            <a:ext cx="2753723" cy="369332"/>
          </a:xfrm>
          <a:prstGeom prst="rect">
            <a:avLst/>
          </a:prstGeom>
          <a:noFill/>
        </p:spPr>
        <p:txBody>
          <a:bodyPr wrap="square">
            <a:spAutoFit/>
          </a:bodyPr>
          <a:lstStyle/>
          <a:p>
            <a:pPr algn="dist"/>
            <a:r>
              <a:rPr lang="zh-CN" altLang="zh-CN" sz="18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精研技术，</a:t>
            </a:r>
            <a:r>
              <a:rPr lang="zh-CN" altLang="en-US"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不断创新</a:t>
            </a:r>
            <a:endParaRPr lang="en-US"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27"/>
          <p:cNvSpPr txBox="1"/>
          <p:nvPr/>
        </p:nvSpPr>
        <p:spPr>
          <a:xfrm>
            <a:off x="370305" y="468206"/>
            <a:ext cx="3309088" cy="584775"/>
          </a:xfrm>
          <a:prstGeom prst="rect">
            <a:avLst/>
          </a:prstGeom>
          <a:noFill/>
        </p:spPr>
        <p:txBody>
          <a:bodyPr wrap="square">
            <a:spAutoFit/>
          </a:bodyPr>
          <a:lstStyle/>
          <a:p>
            <a:r>
              <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关于安胜达</a:t>
            </a:r>
            <a:endPar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0" y="6725653"/>
            <a:ext cx="12192000" cy="132347"/>
          </a:xfrm>
          <a:prstGeom prst="rect">
            <a:avLst/>
          </a:prstGeom>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59542" y="203201"/>
            <a:ext cx="343870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安胜达数智化解决方案</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图片 10"/>
          <p:cNvPicPr>
            <a:picLocks noChangeAspect="1"/>
          </p:cNvPicPr>
          <p:nvPr>
            <p:custDataLst>
              <p:tags r:id="rId1"/>
            </p:custDataLst>
          </p:nvPr>
        </p:nvPicPr>
        <p:blipFill>
          <a:blip r:embed="rId2"/>
          <a:stretch>
            <a:fillRect/>
          </a:stretch>
        </p:blipFill>
        <p:spPr>
          <a:xfrm>
            <a:off x="1108710" y="2327275"/>
            <a:ext cx="4385945" cy="2870200"/>
          </a:xfrm>
          <a:prstGeom prst="rect">
            <a:avLst/>
          </a:prstGeom>
        </p:spPr>
      </p:pic>
      <p:pic>
        <p:nvPicPr>
          <p:cNvPr id="24" name="图片 23" descr="432576d1ec85bd4e5600812d0605c81baaa5a048234534-DILJmz_fw658webp(1)"/>
          <p:cNvPicPr>
            <a:picLocks noChangeAspect="1"/>
          </p:cNvPicPr>
          <p:nvPr/>
        </p:nvPicPr>
        <p:blipFill>
          <a:blip r:embed="rId3"/>
          <a:stretch>
            <a:fillRect/>
          </a:stretch>
        </p:blipFill>
        <p:spPr>
          <a:xfrm>
            <a:off x="191135" y="1917065"/>
            <a:ext cx="6087745" cy="3637280"/>
          </a:xfrm>
          <a:prstGeom prst="rect">
            <a:avLst/>
          </a:prstGeom>
        </p:spPr>
      </p:pic>
      <p:sp>
        <p:nvSpPr>
          <p:cNvPr id="32" name="文本框 31"/>
          <p:cNvSpPr txBox="1"/>
          <p:nvPr/>
        </p:nvSpPr>
        <p:spPr>
          <a:xfrm>
            <a:off x="3090228" y="1137342"/>
            <a:ext cx="5730874" cy="460375"/>
          </a:xfrm>
          <a:prstGeom prst="rect">
            <a:avLst/>
          </a:prstGeom>
          <a:noFill/>
        </p:spPr>
        <p:txBody>
          <a:bodyPr wrap="square" rtlCol="0">
            <a:spAutoFit/>
          </a:bodyPr>
          <a:lstStyle/>
          <a:p>
            <a:pPr algn="ctr"/>
            <a:r>
              <a:rPr lang="zh-CN" altLang="en-US" sz="2400" b="1" i="1" dirty="0">
                <a:solidFill>
                  <a:srgbClr val="4180FF"/>
                </a:solidFill>
                <a:latin typeface="Arial" panose="020B0604020202020204" pitchFamily="34" charset="0"/>
                <a:ea typeface="微软雅黑" panose="020B0503020204020204" pitchFamily="34" charset="-122"/>
                <a:sym typeface="Arial" panose="020B0604020202020204" pitchFamily="34" charset="0"/>
              </a:rPr>
              <a:t>高新技术企业</a:t>
            </a:r>
            <a:r>
              <a:rPr lang="en-US" altLang="zh-CN" sz="2400" b="1" i="1" dirty="0">
                <a:solidFill>
                  <a:srgbClr val="4180FF"/>
                </a:solidFill>
                <a:latin typeface="Arial" panose="020B0604020202020204" pitchFamily="34" charset="0"/>
                <a:ea typeface="微软雅黑" panose="020B0503020204020204" pitchFamily="34" charset="-122"/>
                <a:sym typeface="Arial" panose="020B0604020202020204" pitchFamily="34" charset="0"/>
              </a:rPr>
              <a:t>&amp;</a:t>
            </a:r>
            <a:r>
              <a:rPr lang="zh-CN" altLang="en-US" sz="2400" b="1" i="1" dirty="0">
                <a:solidFill>
                  <a:srgbClr val="4180FF"/>
                </a:solidFill>
                <a:latin typeface="Arial" panose="020B0604020202020204" pitchFamily="34" charset="0"/>
                <a:ea typeface="微软雅黑" panose="020B0503020204020204" pitchFamily="34" charset="-122"/>
                <a:sym typeface="Arial" panose="020B0604020202020204" pitchFamily="34" charset="0"/>
              </a:rPr>
              <a:t>瞪羚企业</a:t>
            </a:r>
            <a:endParaRPr lang="zh-CN" altLang="en-US" sz="2400" b="1" i="1" dirty="0">
              <a:solidFill>
                <a:srgbClr val="4180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3" name="图片 32"/>
          <p:cNvPicPr/>
          <p:nvPr/>
        </p:nvPicPr>
        <p:blipFill>
          <a:blip r:embed="rId4"/>
          <a:srcRect t="721" r="1886" b="3183"/>
          <a:stretch>
            <a:fillRect/>
          </a:stretch>
        </p:blipFill>
        <p:spPr>
          <a:xfrm>
            <a:off x="6391275" y="2184400"/>
            <a:ext cx="4813200" cy="3150235"/>
          </a:xfrm>
          <a:prstGeom prst="rect">
            <a:avLst/>
          </a:prstGeom>
        </p:spPr>
      </p:pic>
      <p:sp>
        <p:nvSpPr>
          <p:cNvPr id="34" name="矩形 33"/>
          <p:cNvSpPr/>
          <p:nvPr>
            <p:custDataLst>
              <p:tags r:id="rId5"/>
            </p:custDataLst>
          </p:nvPr>
        </p:nvSpPr>
        <p:spPr>
          <a:xfrm>
            <a:off x="838835" y="5524500"/>
            <a:ext cx="4926330" cy="42926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高新技术企业认证</a:t>
            </a:r>
            <a:endParaRPr lang="zh-CN" altLang="en-US" sz="12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46" name="矩形 45"/>
          <p:cNvSpPr/>
          <p:nvPr>
            <p:custDataLst>
              <p:tags r:id="rId6"/>
            </p:custDataLst>
          </p:nvPr>
        </p:nvSpPr>
        <p:spPr>
          <a:xfrm>
            <a:off x="6344285" y="5524500"/>
            <a:ext cx="4925695" cy="4292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省级瞪羚企业认证</a:t>
            </a:r>
            <a:endParaRPr lang="zh-CN" altLang="en-US" sz="12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35" name="矩形 34"/>
          <p:cNvSpPr/>
          <p:nvPr/>
        </p:nvSpPr>
        <p:spPr>
          <a:xfrm>
            <a:off x="838835" y="2132965"/>
            <a:ext cx="4926330" cy="327533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矩形 35"/>
          <p:cNvSpPr/>
          <p:nvPr>
            <p:custDataLst>
              <p:tags r:id="rId7"/>
            </p:custDataLst>
          </p:nvPr>
        </p:nvSpPr>
        <p:spPr>
          <a:xfrm>
            <a:off x="6344285" y="2132965"/>
            <a:ext cx="4926330" cy="3282950"/>
          </a:xfrm>
          <a:prstGeom prst="rect">
            <a:avLst/>
          </a:prstGeom>
          <a:noFill/>
          <a:ln>
            <a:solidFill>
              <a:schemeClr val="accent2">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59542" y="203201"/>
            <a:ext cx="343870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安胜达数智化解决方案</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31"/>
          <p:cNvSpPr txBox="1"/>
          <p:nvPr/>
        </p:nvSpPr>
        <p:spPr>
          <a:xfrm>
            <a:off x="3090228" y="1137342"/>
            <a:ext cx="5730874" cy="460375"/>
          </a:xfrm>
          <a:prstGeom prst="rect">
            <a:avLst/>
          </a:prstGeom>
          <a:noFill/>
        </p:spPr>
        <p:txBody>
          <a:bodyPr wrap="square" rtlCol="0">
            <a:spAutoFit/>
          </a:bodyPr>
          <a:lstStyle/>
          <a:p>
            <a:pPr algn="ctr"/>
            <a:r>
              <a:rPr lang="zh-CN" sz="2400" b="1" i="1" dirty="0">
                <a:solidFill>
                  <a:srgbClr val="4180FF"/>
                </a:solidFill>
                <a:latin typeface="Arial" panose="020B0604020202020204" pitchFamily="34" charset="0"/>
                <a:ea typeface="微软雅黑" panose="020B0503020204020204" pitchFamily="34" charset="-122"/>
                <a:sym typeface="Arial" panose="020B0604020202020204" pitchFamily="34" charset="0"/>
              </a:rPr>
              <a:t>应急方向全资质</a:t>
            </a:r>
            <a:endParaRPr lang="zh-CN" sz="2400" b="1" i="1" dirty="0">
              <a:solidFill>
                <a:srgbClr val="4180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9" name="图片 18"/>
          <p:cNvPicPr>
            <a:picLocks noChangeAspect="1"/>
          </p:cNvPicPr>
          <p:nvPr/>
        </p:nvPicPr>
        <p:blipFill rotWithShape="1">
          <a:blip r:embed="rId1"/>
          <a:srcRect t="750"/>
          <a:stretch>
            <a:fillRect/>
          </a:stretch>
        </p:blipFill>
        <p:spPr>
          <a:xfrm>
            <a:off x="862965" y="1825625"/>
            <a:ext cx="1946145" cy="1353600"/>
          </a:xfrm>
          <a:prstGeom prst="rect">
            <a:avLst/>
          </a:prstGeom>
          <a:ln w="19050" cmpd="thickThin">
            <a:solidFill>
              <a:schemeClr val="bg2">
                <a:lumMod val="90000"/>
              </a:schemeClr>
            </a:solidFill>
          </a:ln>
          <a:effectLst/>
        </p:spPr>
      </p:pic>
      <p:pic>
        <p:nvPicPr>
          <p:cNvPr id="2" name="图片 1"/>
          <p:cNvPicPr>
            <a:picLocks noChangeAspect="1"/>
          </p:cNvPicPr>
          <p:nvPr>
            <p:custDataLst>
              <p:tags r:id="rId2"/>
            </p:custDataLst>
          </p:nvPr>
        </p:nvPicPr>
        <p:blipFill>
          <a:blip r:embed="rId3"/>
          <a:stretch>
            <a:fillRect/>
          </a:stretch>
        </p:blipFill>
        <p:spPr>
          <a:xfrm>
            <a:off x="3007360" y="1825625"/>
            <a:ext cx="1910715" cy="1353185"/>
          </a:xfrm>
          <a:prstGeom prst="rect">
            <a:avLst/>
          </a:prstGeom>
          <a:ln>
            <a:solidFill>
              <a:schemeClr val="bg2">
                <a:lumMod val="90000"/>
              </a:schemeClr>
            </a:solidFill>
          </a:ln>
        </p:spPr>
      </p:pic>
      <p:grpSp>
        <p:nvGrpSpPr>
          <p:cNvPr id="3" name="组合 2"/>
          <p:cNvGrpSpPr/>
          <p:nvPr/>
        </p:nvGrpSpPr>
        <p:grpSpPr>
          <a:xfrm>
            <a:off x="5194300" y="1824990"/>
            <a:ext cx="1795145" cy="1353820"/>
            <a:chOff x="9093460" y="1907954"/>
            <a:chExt cx="1994832" cy="1429929"/>
          </a:xfrm>
        </p:grpSpPr>
        <p:pic>
          <p:nvPicPr>
            <p:cNvPr id="20" name="图片 1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8914719" y="2086697"/>
              <a:ext cx="1429927" cy="1072445"/>
            </a:xfrm>
            <a:prstGeom prst="rect">
              <a:avLst/>
            </a:prstGeom>
            <a:ln>
              <a:solidFill>
                <a:schemeClr val="bg2">
                  <a:lumMod val="90000"/>
                </a:schemeClr>
              </a:solidFill>
            </a:ln>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334" y="1907954"/>
              <a:ext cx="1007958" cy="1429929"/>
            </a:xfrm>
            <a:prstGeom prst="rect">
              <a:avLst/>
            </a:prstGeom>
            <a:ln>
              <a:solidFill>
                <a:schemeClr val="bg2">
                  <a:lumMod val="90000"/>
                </a:schemeClr>
              </a:solidFill>
            </a:ln>
          </p:spPr>
        </p:pic>
      </p:grpSp>
      <p:pic>
        <p:nvPicPr>
          <p:cNvPr id="30" name="图片 29"/>
          <p:cNvPicPr>
            <a:picLocks noChangeAspect="1"/>
          </p:cNvPicPr>
          <p:nvPr/>
        </p:nvPicPr>
        <p:blipFill>
          <a:blip r:embed="rId7"/>
          <a:stretch>
            <a:fillRect/>
          </a:stretch>
        </p:blipFill>
        <p:spPr>
          <a:xfrm>
            <a:off x="7185660" y="1824990"/>
            <a:ext cx="2006506" cy="1353600"/>
          </a:xfrm>
          <a:prstGeom prst="rect">
            <a:avLst/>
          </a:prstGeom>
          <a:ln>
            <a:solidFill>
              <a:schemeClr val="bg2">
                <a:lumMod val="90000"/>
              </a:schemeClr>
            </a:solidFill>
          </a:ln>
          <a:effectLst/>
        </p:spPr>
      </p:pic>
      <p:pic>
        <p:nvPicPr>
          <p:cNvPr id="21" name="图片 20"/>
          <p:cNvPicPr>
            <a:picLocks noChangeAspect="1"/>
          </p:cNvPicPr>
          <p:nvPr/>
        </p:nvPicPr>
        <p:blipFill>
          <a:blip r:embed="rId8"/>
          <a:stretch>
            <a:fillRect/>
          </a:stretch>
        </p:blipFill>
        <p:spPr>
          <a:xfrm>
            <a:off x="9388475" y="1825625"/>
            <a:ext cx="1954352" cy="1353600"/>
          </a:xfrm>
          <a:prstGeom prst="rect">
            <a:avLst/>
          </a:prstGeom>
          <a:ln>
            <a:solidFill>
              <a:schemeClr val="bg2">
                <a:lumMod val="90000"/>
              </a:schemeClr>
            </a:solidFill>
          </a:ln>
          <a:effectLst/>
        </p:spPr>
      </p:pic>
      <p:pic>
        <p:nvPicPr>
          <p:cNvPr id="4" name="图片 3"/>
          <p:cNvPicPr>
            <a:picLocks noChangeAspect="1"/>
          </p:cNvPicPr>
          <p:nvPr/>
        </p:nvPicPr>
        <p:blipFill>
          <a:blip r:embed="rId9"/>
          <a:stretch>
            <a:fillRect/>
          </a:stretch>
        </p:blipFill>
        <p:spPr>
          <a:xfrm>
            <a:off x="862965" y="4022090"/>
            <a:ext cx="2692400" cy="1727200"/>
          </a:xfrm>
          <a:prstGeom prst="rect">
            <a:avLst/>
          </a:prstGeom>
          <a:ln>
            <a:solidFill>
              <a:schemeClr val="bg2">
                <a:lumMod val="90000"/>
              </a:schemeClr>
            </a:solidFill>
          </a:ln>
          <a:effectLst/>
        </p:spPr>
      </p:pic>
      <p:pic>
        <p:nvPicPr>
          <p:cNvPr id="6" name="图片 5"/>
          <p:cNvPicPr>
            <a:picLocks noChangeAspect="1"/>
          </p:cNvPicPr>
          <p:nvPr>
            <p:custDataLst>
              <p:tags r:id="rId10"/>
            </p:custDataLst>
          </p:nvPr>
        </p:nvPicPr>
        <p:blipFill>
          <a:blip r:embed="rId11"/>
          <a:stretch>
            <a:fillRect/>
          </a:stretch>
        </p:blipFill>
        <p:spPr>
          <a:xfrm>
            <a:off x="5468620" y="4022090"/>
            <a:ext cx="1257935" cy="1725930"/>
          </a:xfrm>
          <a:prstGeom prst="rect">
            <a:avLst/>
          </a:prstGeom>
          <a:ln>
            <a:solidFill>
              <a:schemeClr val="bg2">
                <a:lumMod val="90000"/>
              </a:schemeClr>
            </a:solidFill>
          </a:ln>
          <a:effectLst/>
        </p:spPr>
      </p:pic>
      <p:pic>
        <p:nvPicPr>
          <p:cNvPr id="37" name="图片 36"/>
          <p:cNvPicPr>
            <a:picLocks noChangeAspect="1"/>
          </p:cNvPicPr>
          <p:nvPr>
            <p:custDataLst>
              <p:tags r:id="rId12"/>
            </p:custDataLst>
          </p:nvPr>
        </p:nvPicPr>
        <p:blipFill>
          <a:blip r:embed="rId13"/>
          <a:stretch>
            <a:fillRect/>
          </a:stretch>
        </p:blipFill>
        <p:spPr>
          <a:xfrm>
            <a:off x="7035165" y="4022090"/>
            <a:ext cx="1214755" cy="1725930"/>
          </a:xfrm>
          <a:prstGeom prst="rect">
            <a:avLst/>
          </a:prstGeom>
          <a:ln>
            <a:solidFill>
              <a:schemeClr val="bg2">
                <a:lumMod val="90000"/>
              </a:schemeClr>
            </a:solidFill>
          </a:ln>
          <a:effectLst/>
        </p:spPr>
      </p:pic>
      <p:pic>
        <p:nvPicPr>
          <p:cNvPr id="38" name="图片 37"/>
          <p:cNvPicPr>
            <a:picLocks noChangeAspect="1"/>
          </p:cNvPicPr>
          <p:nvPr>
            <p:custDataLst>
              <p:tags r:id="rId14"/>
            </p:custDataLst>
          </p:nvPr>
        </p:nvPicPr>
        <p:blipFill>
          <a:blip r:embed="rId15"/>
          <a:stretch>
            <a:fillRect/>
          </a:stretch>
        </p:blipFill>
        <p:spPr>
          <a:xfrm>
            <a:off x="8544560" y="4022090"/>
            <a:ext cx="1231265" cy="1725930"/>
          </a:xfrm>
          <a:prstGeom prst="rect">
            <a:avLst/>
          </a:prstGeom>
          <a:ln>
            <a:solidFill>
              <a:schemeClr val="bg2">
                <a:lumMod val="90000"/>
              </a:schemeClr>
            </a:solidFill>
          </a:ln>
          <a:effectLst/>
        </p:spPr>
      </p:pic>
      <p:pic>
        <p:nvPicPr>
          <p:cNvPr id="39" name="图片 38"/>
          <p:cNvPicPr>
            <a:picLocks noChangeAspect="1"/>
          </p:cNvPicPr>
          <p:nvPr>
            <p:custDataLst>
              <p:tags r:id="rId16"/>
            </p:custDataLst>
          </p:nvPr>
        </p:nvPicPr>
        <p:blipFill>
          <a:blip r:embed="rId17"/>
          <a:stretch>
            <a:fillRect/>
          </a:stretch>
        </p:blipFill>
        <p:spPr>
          <a:xfrm>
            <a:off x="10049510" y="4023995"/>
            <a:ext cx="1293495" cy="1725295"/>
          </a:xfrm>
          <a:prstGeom prst="rect">
            <a:avLst/>
          </a:prstGeom>
          <a:ln>
            <a:solidFill>
              <a:schemeClr val="bg2">
                <a:lumMod val="90000"/>
              </a:schemeClr>
            </a:solidFill>
          </a:ln>
          <a:effectLst/>
        </p:spPr>
      </p:pic>
      <p:pic>
        <p:nvPicPr>
          <p:cNvPr id="40" name="图片 39"/>
          <p:cNvPicPr>
            <a:picLocks noChangeAspect="1"/>
          </p:cNvPicPr>
          <p:nvPr>
            <p:custDataLst>
              <p:tags r:id="rId18"/>
            </p:custDataLst>
          </p:nvPr>
        </p:nvPicPr>
        <p:blipFill>
          <a:blip r:embed="rId19"/>
          <a:stretch>
            <a:fillRect/>
          </a:stretch>
        </p:blipFill>
        <p:spPr>
          <a:xfrm>
            <a:off x="3823970" y="4022090"/>
            <a:ext cx="1351915" cy="1725930"/>
          </a:xfrm>
          <a:prstGeom prst="rect">
            <a:avLst/>
          </a:prstGeom>
          <a:ln>
            <a:solidFill>
              <a:schemeClr val="bg2">
                <a:lumMod val="90000"/>
              </a:schemeClr>
            </a:solidFill>
          </a:ln>
          <a:effectLst/>
        </p:spPr>
      </p:pic>
      <p:sp>
        <p:nvSpPr>
          <p:cNvPr id="45" name="矩形 44"/>
          <p:cNvSpPr/>
          <p:nvPr/>
        </p:nvSpPr>
        <p:spPr>
          <a:xfrm>
            <a:off x="862965" y="3275965"/>
            <a:ext cx="1954530" cy="42926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安全评价机构资质</a:t>
            </a:r>
            <a:endPar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7" name="矩形 6"/>
          <p:cNvSpPr/>
          <p:nvPr/>
        </p:nvSpPr>
        <p:spPr>
          <a:xfrm>
            <a:off x="3007360" y="3275965"/>
            <a:ext cx="1910715" cy="42926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职业卫生技术服务机构资质</a:t>
            </a:r>
            <a:endPar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47" name="矩形 46"/>
          <p:cNvSpPr/>
          <p:nvPr/>
        </p:nvSpPr>
        <p:spPr>
          <a:xfrm>
            <a:off x="5194300" y="3275965"/>
            <a:ext cx="1795145" cy="42926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安全培训资质</a:t>
            </a:r>
            <a:endPar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48" name="矩形 47"/>
          <p:cNvSpPr/>
          <p:nvPr/>
        </p:nvSpPr>
        <p:spPr>
          <a:xfrm>
            <a:off x="7184390" y="3301365"/>
            <a:ext cx="2007870" cy="42926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消防评估资质</a:t>
            </a:r>
            <a:endPar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49" name="矩形 48"/>
          <p:cNvSpPr/>
          <p:nvPr/>
        </p:nvSpPr>
        <p:spPr>
          <a:xfrm>
            <a:off x="9391015" y="3301365"/>
            <a:ext cx="1961515" cy="42926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防爆电气安装修理资质</a:t>
            </a:r>
            <a:endPar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50" name="矩形 49"/>
          <p:cNvSpPr/>
          <p:nvPr/>
        </p:nvSpPr>
        <p:spPr>
          <a:xfrm>
            <a:off x="848995" y="5854700"/>
            <a:ext cx="2706370" cy="42840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安全生产许可证</a:t>
            </a:r>
            <a:endParaRPr lang="zh-CN" altLang="en-US" sz="1400" dirty="0">
              <a:solidFill>
                <a:schemeClr val="bg1"/>
              </a:solidFill>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55" name="矩形 54"/>
          <p:cNvSpPr/>
          <p:nvPr/>
        </p:nvSpPr>
        <p:spPr>
          <a:xfrm>
            <a:off x="3823970" y="5854700"/>
            <a:ext cx="1369695" cy="42840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ISO9001</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6" name="矩形 55"/>
          <p:cNvSpPr/>
          <p:nvPr/>
        </p:nvSpPr>
        <p:spPr>
          <a:xfrm>
            <a:off x="5462270" y="5854065"/>
            <a:ext cx="1269365" cy="42840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ISO14001</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7" name="矩形 56"/>
          <p:cNvSpPr/>
          <p:nvPr/>
        </p:nvSpPr>
        <p:spPr>
          <a:xfrm>
            <a:off x="7033260" y="5854065"/>
            <a:ext cx="1217295" cy="42840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ISO20000</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8" name="矩形 57"/>
          <p:cNvSpPr/>
          <p:nvPr/>
        </p:nvSpPr>
        <p:spPr>
          <a:xfrm>
            <a:off x="8544560" y="5854065"/>
            <a:ext cx="1231265" cy="42840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ISO27001</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9" name="矩形 58"/>
          <p:cNvSpPr/>
          <p:nvPr/>
        </p:nvSpPr>
        <p:spPr>
          <a:xfrm>
            <a:off x="10046970" y="5854065"/>
            <a:ext cx="1313815" cy="428400"/>
          </a:xfrm>
          <a:prstGeom prst="rect">
            <a:avLst/>
          </a:prstGeom>
          <a:solidFill>
            <a:srgbClr val="0152D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ISO45001</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a:off x="795957" y="0"/>
            <a:ext cx="10600086" cy="6858000"/>
          </a:xfrm>
          <a:custGeom>
            <a:avLst/>
            <a:gdLst>
              <a:gd name="connsiteX0" fmla="*/ 1611893 w 10600086"/>
              <a:gd name="connsiteY0" fmla="*/ 0 h 6858000"/>
              <a:gd name="connsiteX1" fmla="*/ 8988194 w 10600086"/>
              <a:gd name="connsiteY1" fmla="*/ 0 h 6858000"/>
              <a:gd name="connsiteX2" fmla="*/ 9047739 w 10600086"/>
              <a:gd name="connsiteY2" fmla="*/ 56772 h 6858000"/>
              <a:gd name="connsiteX3" fmla="*/ 10600086 w 10600086"/>
              <a:gd name="connsiteY3" fmla="*/ 3804468 h 6858000"/>
              <a:gd name="connsiteX4" fmla="*/ 9694922 w 10600086"/>
              <a:gd name="connsiteY4" fmla="*/ 6767773 h 6858000"/>
              <a:gd name="connsiteX5" fmla="*/ 9630760 w 10600086"/>
              <a:gd name="connsiteY5" fmla="*/ 6858000 h 6858000"/>
              <a:gd name="connsiteX6" fmla="*/ 969327 w 10600086"/>
              <a:gd name="connsiteY6" fmla="*/ 6858000 h 6858000"/>
              <a:gd name="connsiteX7" fmla="*/ 905164 w 10600086"/>
              <a:gd name="connsiteY7" fmla="*/ 6767773 h 6858000"/>
              <a:gd name="connsiteX8" fmla="*/ 0 w 10600086"/>
              <a:gd name="connsiteY8" fmla="*/ 3804468 h 6858000"/>
              <a:gd name="connsiteX9" fmla="*/ 1552347 w 10600086"/>
              <a:gd name="connsiteY9" fmla="*/ 56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0086" h="6858000">
                <a:moveTo>
                  <a:pt x="1611893" y="0"/>
                </a:moveTo>
                <a:lnTo>
                  <a:pt x="8988194" y="0"/>
                </a:lnTo>
                <a:lnTo>
                  <a:pt x="9047739" y="56772"/>
                </a:lnTo>
                <a:cubicBezTo>
                  <a:pt x="10006859" y="1015891"/>
                  <a:pt x="10600086" y="2340902"/>
                  <a:pt x="10600086" y="3804468"/>
                </a:cubicBezTo>
                <a:cubicBezTo>
                  <a:pt x="10600086" y="4902143"/>
                  <a:pt x="10266396" y="5921880"/>
                  <a:pt x="9694922" y="6767773"/>
                </a:cubicBezTo>
                <a:lnTo>
                  <a:pt x="9630760" y="6858000"/>
                </a:lnTo>
                <a:lnTo>
                  <a:pt x="969327" y="6858000"/>
                </a:lnTo>
                <a:lnTo>
                  <a:pt x="905164" y="6767773"/>
                </a:lnTo>
                <a:cubicBezTo>
                  <a:pt x="333691" y="5921880"/>
                  <a:pt x="0" y="4902143"/>
                  <a:pt x="0" y="3804468"/>
                </a:cubicBezTo>
                <a:cubicBezTo>
                  <a:pt x="0" y="2340902"/>
                  <a:pt x="593228" y="1015891"/>
                  <a:pt x="1552347" y="56772"/>
                </a:cubicBezTo>
                <a:close/>
              </a:path>
            </a:pathLst>
          </a:custGeom>
          <a:gradFill>
            <a:gsLst>
              <a:gs pos="4000">
                <a:schemeClr val="tx2">
                  <a:alpha val="4000"/>
                </a:schemeClr>
              </a:gs>
              <a:gs pos="50000">
                <a:schemeClr val="tx2">
                  <a:alpha val="0"/>
                </a:schemeClr>
              </a:gs>
              <a:gs pos="96000">
                <a:schemeClr val="tx2">
                  <a:alpha val="4000"/>
                </a:schemeClr>
              </a:gs>
            </a:gsLst>
            <a:lin ang="108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椭圆 2"/>
          <p:cNvSpPr/>
          <p:nvPr/>
        </p:nvSpPr>
        <p:spPr>
          <a:xfrm>
            <a:off x="3017519" y="720605"/>
            <a:ext cx="6172200" cy="6172200"/>
          </a:xfrm>
          <a:prstGeom prst="ellipse">
            <a:avLst/>
          </a:prstGeom>
          <a:gradFill>
            <a:gsLst>
              <a:gs pos="4000">
                <a:schemeClr val="tx2">
                  <a:alpha val="8000"/>
                </a:schemeClr>
              </a:gs>
              <a:gs pos="50000">
                <a:schemeClr val="tx2">
                  <a:alpha val="0"/>
                </a:schemeClr>
              </a:gs>
              <a:gs pos="96000">
                <a:schemeClr val="tx2">
                  <a:alpha val="8000"/>
                </a:schemeClr>
              </a:gs>
            </a:gsLst>
            <a:lin ang="10800000" scaled="1"/>
          </a:gradFill>
          <a:ln w="31750">
            <a:gradFill flip="none" rotWithShape="1">
              <a:gsLst>
                <a:gs pos="100000">
                  <a:schemeClr val="accent1">
                    <a:alpha val="5000"/>
                  </a:schemeClr>
                </a:gs>
                <a:gs pos="0">
                  <a:schemeClr val="accent1">
                    <a:alpha val="6000"/>
                  </a:schemeClr>
                </a:gs>
                <a:gs pos="73000">
                  <a:srgbClr val="066DCA">
                    <a:alpha val="0"/>
                  </a:srgbClr>
                </a:gs>
                <a:gs pos="30000">
                  <a:schemeClr val="accent1">
                    <a:alpha val="0"/>
                  </a:schemeClr>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椭圆 3"/>
          <p:cNvSpPr/>
          <p:nvPr/>
        </p:nvSpPr>
        <p:spPr>
          <a:xfrm>
            <a:off x="3962457" y="1513143"/>
            <a:ext cx="4282325" cy="4282325"/>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椭圆 5"/>
          <p:cNvSpPr/>
          <p:nvPr/>
        </p:nvSpPr>
        <p:spPr>
          <a:xfrm>
            <a:off x="4498250" y="2045642"/>
            <a:ext cx="3210736" cy="3210736"/>
          </a:xfrm>
          <a:prstGeom prst="ellipse">
            <a:avLst/>
          </a:prstGeom>
          <a:gradFill flip="none" rotWithShape="1">
            <a:gsLst>
              <a:gs pos="50000">
                <a:schemeClr val="accent1">
                  <a:alpha val="31000"/>
                </a:schemeClr>
              </a:gs>
              <a:gs pos="0">
                <a:schemeClr val="bg1">
                  <a:alpha val="0"/>
                </a:schemeClr>
              </a:gs>
              <a:gs pos="100000">
                <a:schemeClr val="accent1"/>
              </a:gs>
            </a:gsLst>
            <a:path path="circle">
              <a:fillToRect l="50000" t="50000" r="50000" b="50000"/>
            </a:path>
            <a:tileRect/>
          </a:gra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任意多边形: 形状 6"/>
          <p:cNvSpPr/>
          <p:nvPr/>
        </p:nvSpPr>
        <p:spPr>
          <a:xfrm>
            <a:off x="5258779" y="3656416"/>
            <a:ext cx="1689682" cy="878050"/>
          </a:xfrm>
          <a:custGeom>
            <a:avLst/>
            <a:gdLst>
              <a:gd name="connsiteX0" fmla="*/ 1024281 w 1026314"/>
              <a:gd name="connsiteY0" fmla="*/ 0 h 533328"/>
              <a:gd name="connsiteX1" fmla="*/ 1026314 w 1026314"/>
              <a:gd name="connsiteY1" fmla="*/ 20171 h 533328"/>
              <a:gd name="connsiteX2" fmla="*/ 513157 w 1026314"/>
              <a:gd name="connsiteY2" fmla="*/ 533328 h 533328"/>
              <a:gd name="connsiteX3" fmla="*/ 0 w 1026314"/>
              <a:gd name="connsiteY3" fmla="*/ 20171 h 533328"/>
              <a:gd name="connsiteX4" fmla="*/ 2033 w 1026314"/>
              <a:gd name="connsiteY4" fmla="*/ 3 h 533328"/>
              <a:gd name="connsiteX5" fmla="*/ 10426 w 1026314"/>
              <a:gd name="connsiteY5" fmla="*/ 15536 h 533328"/>
              <a:gd name="connsiteX6" fmla="*/ 513156 w 1026314"/>
              <a:gd name="connsiteY6" fmla="*/ 91986 h 533328"/>
              <a:gd name="connsiteX7" fmla="*/ 1015886 w 1026314"/>
              <a:gd name="connsiteY7" fmla="*/ 15536 h 533328"/>
              <a:gd name="connsiteX8" fmla="*/ 1024281 w 1026314"/>
              <a:gd name="connsiteY8" fmla="*/ 0 h 5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14" h="533328">
                <a:moveTo>
                  <a:pt x="1024281" y="0"/>
                </a:moveTo>
                <a:lnTo>
                  <a:pt x="1026314" y="20171"/>
                </a:lnTo>
                <a:cubicBezTo>
                  <a:pt x="1026314" y="303580"/>
                  <a:pt x="796566" y="533328"/>
                  <a:pt x="513157" y="533328"/>
                </a:cubicBezTo>
                <a:cubicBezTo>
                  <a:pt x="229748" y="533328"/>
                  <a:pt x="0" y="303580"/>
                  <a:pt x="0" y="20171"/>
                </a:cubicBezTo>
                <a:lnTo>
                  <a:pt x="2033" y="3"/>
                </a:lnTo>
                <a:lnTo>
                  <a:pt x="10426" y="15536"/>
                </a:lnTo>
                <a:cubicBezTo>
                  <a:pt x="58276" y="59166"/>
                  <a:pt x="265174" y="91986"/>
                  <a:pt x="513156" y="91986"/>
                </a:cubicBezTo>
                <a:cubicBezTo>
                  <a:pt x="761138" y="91986"/>
                  <a:pt x="968037" y="59166"/>
                  <a:pt x="1015886" y="15536"/>
                </a:cubicBezTo>
                <a:lnTo>
                  <a:pt x="1024281"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任意多边形: 形状 7"/>
          <p:cNvSpPr/>
          <p:nvPr/>
        </p:nvSpPr>
        <p:spPr>
          <a:xfrm>
            <a:off x="4498253" y="3283201"/>
            <a:ext cx="3210734" cy="748794"/>
          </a:xfrm>
          <a:custGeom>
            <a:avLst/>
            <a:gdLst>
              <a:gd name="connsiteX0" fmla="*/ 975101 w 1950202"/>
              <a:gd name="connsiteY0" fmla="*/ 0 h 454818"/>
              <a:gd name="connsiteX1" fmla="*/ 1950202 w 1950202"/>
              <a:gd name="connsiteY1" fmla="*/ 227409 h 454818"/>
              <a:gd name="connsiteX2" fmla="*/ 975101 w 1950202"/>
              <a:gd name="connsiteY2" fmla="*/ 454818 h 454818"/>
              <a:gd name="connsiteX3" fmla="*/ 5034 w 1950202"/>
              <a:gd name="connsiteY3" fmla="*/ 250660 h 454818"/>
              <a:gd name="connsiteX4" fmla="*/ 0 w 1950202"/>
              <a:gd name="connsiteY4" fmla="*/ 227409 h 454818"/>
              <a:gd name="connsiteX5" fmla="*/ 0 w 1950202"/>
              <a:gd name="connsiteY5" fmla="*/ 227409 h 454818"/>
              <a:gd name="connsiteX6" fmla="*/ 5034 w 1950202"/>
              <a:gd name="connsiteY6" fmla="*/ 204158 h 454818"/>
              <a:gd name="connsiteX7" fmla="*/ 975101 w 1950202"/>
              <a:gd name="connsiteY7"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202" h="454818">
                <a:moveTo>
                  <a:pt x="975101" y="0"/>
                </a:moveTo>
                <a:cubicBezTo>
                  <a:pt x="1513634" y="0"/>
                  <a:pt x="1950202" y="101814"/>
                  <a:pt x="1950202" y="227409"/>
                </a:cubicBezTo>
                <a:cubicBezTo>
                  <a:pt x="1950202" y="353004"/>
                  <a:pt x="1513634" y="454818"/>
                  <a:pt x="975101" y="454818"/>
                </a:cubicBezTo>
                <a:cubicBezTo>
                  <a:pt x="470226" y="454818"/>
                  <a:pt x="54969" y="365333"/>
                  <a:pt x="5034" y="250660"/>
                </a:cubicBezTo>
                <a:lnTo>
                  <a:pt x="0" y="227409"/>
                </a:lnTo>
                <a:lnTo>
                  <a:pt x="0" y="227409"/>
                </a:lnTo>
                <a:lnTo>
                  <a:pt x="5034" y="204158"/>
                </a:lnTo>
                <a:cubicBezTo>
                  <a:pt x="54969" y="89485"/>
                  <a:pt x="470226" y="0"/>
                  <a:pt x="975101" y="0"/>
                </a:cubicBezTo>
                <a:close/>
              </a:path>
            </a:pathLst>
          </a:custGeom>
          <a:gradFill>
            <a:gsLst>
              <a:gs pos="0">
                <a:schemeClr val="accent1">
                  <a:lumMod val="40000"/>
                  <a:lumOff val="60000"/>
                  <a:alpha val="60000"/>
                </a:schemeClr>
              </a:gs>
              <a:gs pos="100000">
                <a:schemeClr val="accent1">
                  <a:lumMod val="40000"/>
                  <a:lumOff val="60000"/>
                </a:schemeClr>
              </a:gs>
            </a:gsLst>
            <a:path path="circle">
              <a:fillToRect l="50000" t="50000" r="50000" b="50000"/>
            </a:path>
          </a:gradFill>
          <a:ln w="12700">
            <a:solidFill>
              <a:schemeClr val="accent1">
                <a:lumMod val="60000"/>
                <a:lumOff val="4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任意多边形: 形状 8"/>
          <p:cNvSpPr/>
          <p:nvPr/>
        </p:nvSpPr>
        <p:spPr>
          <a:xfrm>
            <a:off x="4498252" y="3652994"/>
            <a:ext cx="3210737" cy="1609974"/>
          </a:xfrm>
          <a:custGeom>
            <a:avLst/>
            <a:gdLst>
              <a:gd name="connsiteX0" fmla="*/ 1949597 w 1950204"/>
              <a:gd name="connsiteY0" fmla="*/ 0 h 977899"/>
              <a:gd name="connsiteX1" fmla="*/ 1950063 w 1950204"/>
              <a:gd name="connsiteY1" fmla="*/ 0 h 977899"/>
              <a:gd name="connsiteX2" fmla="*/ 1950204 w 1950204"/>
              <a:gd name="connsiteY2" fmla="*/ 2797 h 977899"/>
              <a:gd name="connsiteX3" fmla="*/ 975102 w 1950204"/>
              <a:gd name="connsiteY3" fmla="*/ 977899 h 977899"/>
              <a:gd name="connsiteX4" fmla="*/ 0 w 1950204"/>
              <a:gd name="connsiteY4" fmla="*/ 2797 h 977899"/>
              <a:gd name="connsiteX5" fmla="*/ 0 w 1950204"/>
              <a:gd name="connsiteY5" fmla="*/ 2796 h 977899"/>
              <a:gd name="connsiteX6" fmla="*/ 5034 w 1950204"/>
              <a:gd name="connsiteY6" fmla="*/ 26047 h 977899"/>
              <a:gd name="connsiteX7" fmla="*/ 975101 w 1950204"/>
              <a:gd name="connsiteY7" fmla="*/ 230205 h 977899"/>
              <a:gd name="connsiteX8" fmla="*/ 1950202 w 1950204"/>
              <a:gd name="connsiteY8" fmla="*/ 2796 h 977899"/>
              <a:gd name="connsiteX9" fmla="*/ 141 w 1950204"/>
              <a:gd name="connsiteY9" fmla="*/ 0 h 977899"/>
              <a:gd name="connsiteX10" fmla="*/ 606 w 1950204"/>
              <a:gd name="connsiteY10" fmla="*/ 0 h 977899"/>
              <a:gd name="connsiteX11" fmla="*/ 0 w 1950204"/>
              <a:gd name="connsiteY11" fmla="*/ 2796 h 97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0204" h="977899">
                <a:moveTo>
                  <a:pt x="1949597" y="0"/>
                </a:moveTo>
                <a:lnTo>
                  <a:pt x="1950063" y="0"/>
                </a:lnTo>
                <a:lnTo>
                  <a:pt x="1950204" y="2797"/>
                </a:lnTo>
                <a:cubicBezTo>
                  <a:pt x="1950204" y="541331"/>
                  <a:pt x="1513636" y="977899"/>
                  <a:pt x="975102" y="977899"/>
                </a:cubicBezTo>
                <a:cubicBezTo>
                  <a:pt x="436568" y="977899"/>
                  <a:pt x="0" y="541331"/>
                  <a:pt x="0" y="2797"/>
                </a:cubicBezTo>
                <a:lnTo>
                  <a:pt x="0" y="2796"/>
                </a:lnTo>
                <a:lnTo>
                  <a:pt x="5034" y="26047"/>
                </a:lnTo>
                <a:cubicBezTo>
                  <a:pt x="54969" y="140720"/>
                  <a:pt x="470226" y="230205"/>
                  <a:pt x="975101" y="230205"/>
                </a:cubicBezTo>
                <a:cubicBezTo>
                  <a:pt x="1513634" y="230205"/>
                  <a:pt x="1950202" y="128391"/>
                  <a:pt x="1950202" y="2796"/>
                </a:cubicBezTo>
                <a:close/>
                <a:moveTo>
                  <a:pt x="141" y="0"/>
                </a:moveTo>
                <a:lnTo>
                  <a:pt x="606" y="0"/>
                </a:lnTo>
                <a:lnTo>
                  <a:pt x="0" y="2796"/>
                </a:lnTo>
                <a:close/>
              </a:path>
            </a:pathLst>
          </a:custGeom>
          <a:solidFill>
            <a:schemeClr val="accent1">
              <a:alpha val="78000"/>
            </a:schemeClr>
          </a:soli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任意多边形: 形状 9"/>
          <p:cNvSpPr/>
          <p:nvPr/>
        </p:nvSpPr>
        <p:spPr>
          <a:xfrm>
            <a:off x="5262126" y="2844783"/>
            <a:ext cx="1682988" cy="963074"/>
          </a:xfrm>
          <a:custGeom>
            <a:avLst/>
            <a:gdLst>
              <a:gd name="connsiteX0" fmla="*/ 511124 w 1022248"/>
              <a:gd name="connsiteY0" fmla="*/ 0 h 584972"/>
              <a:gd name="connsiteX1" fmla="*/ 1013855 w 1022248"/>
              <a:gd name="connsiteY1" fmla="*/ 409738 h 584972"/>
              <a:gd name="connsiteX2" fmla="*/ 1021316 w 1022248"/>
              <a:gd name="connsiteY2" fmla="*/ 483742 h 584972"/>
              <a:gd name="connsiteX3" fmla="*/ 1022248 w 1022248"/>
              <a:gd name="connsiteY3" fmla="*/ 492986 h 584972"/>
              <a:gd name="connsiteX4" fmla="*/ 1013853 w 1022248"/>
              <a:gd name="connsiteY4" fmla="*/ 508522 h 584972"/>
              <a:gd name="connsiteX5" fmla="*/ 511123 w 1022248"/>
              <a:gd name="connsiteY5" fmla="*/ 584972 h 584972"/>
              <a:gd name="connsiteX6" fmla="*/ 8393 w 1022248"/>
              <a:gd name="connsiteY6" fmla="*/ 508522 h 584972"/>
              <a:gd name="connsiteX7" fmla="*/ 0 w 1022248"/>
              <a:gd name="connsiteY7" fmla="*/ 492989 h 584972"/>
              <a:gd name="connsiteX8" fmla="*/ 933 w 1022248"/>
              <a:gd name="connsiteY8" fmla="*/ 483737 h 584972"/>
              <a:gd name="connsiteX9" fmla="*/ 8393 w 1022248"/>
              <a:gd name="connsiteY9" fmla="*/ 409738 h 584972"/>
              <a:gd name="connsiteX10" fmla="*/ 511124 w 1022248"/>
              <a:gd name="connsiteY10" fmla="*/ 0 h 58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48" h="584972">
                <a:moveTo>
                  <a:pt x="511124" y="0"/>
                </a:moveTo>
                <a:cubicBezTo>
                  <a:pt x="759107" y="0"/>
                  <a:pt x="966006" y="175901"/>
                  <a:pt x="1013855" y="409738"/>
                </a:cubicBezTo>
                <a:lnTo>
                  <a:pt x="1021316" y="483742"/>
                </a:lnTo>
                <a:lnTo>
                  <a:pt x="1022248" y="492986"/>
                </a:lnTo>
                <a:lnTo>
                  <a:pt x="1013853" y="508522"/>
                </a:lnTo>
                <a:cubicBezTo>
                  <a:pt x="966004" y="552152"/>
                  <a:pt x="759105" y="584972"/>
                  <a:pt x="511123" y="584972"/>
                </a:cubicBezTo>
                <a:cubicBezTo>
                  <a:pt x="263141" y="584972"/>
                  <a:pt x="56243" y="552152"/>
                  <a:pt x="8393" y="508522"/>
                </a:cubicBezTo>
                <a:lnTo>
                  <a:pt x="0" y="492989"/>
                </a:lnTo>
                <a:lnTo>
                  <a:pt x="933" y="483737"/>
                </a:lnTo>
                <a:lnTo>
                  <a:pt x="8393" y="409738"/>
                </a:lnTo>
                <a:cubicBezTo>
                  <a:pt x="56243" y="175901"/>
                  <a:pt x="263141" y="0"/>
                  <a:pt x="5111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Bullet2"/>
          <p:cNvSpPr/>
          <p:nvPr/>
        </p:nvSpPr>
        <p:spPr>
          <a:xfrm flipH="1">
            <a:off x="8939227" y="1611322"/>
            <a:ext cx="2581275" cy="487107"/>
          </a:xfrm>
          <a:prstGeom prst="roundRect">
            <a:avLst>
              <a:gd name="adj" fmla="val 50000"/>
            </a:avLst>
          </a:prstGeom>
          <a:gradFill flip="none" rotWithShape="0">
            <a:gsLst>
              <a:gs pos="0">
                <a:schemeClr val="accent1">
                  <a:lumMod val="60000"/>
                  <a:lumOff val="40000"/>
                </a:schemeClr>
              </a:gs>
              <a:gs pos="50000">
                <a:schemeClr val="accent1"/>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rmAutofit fontScale="92500" lnSpcReduction="10000"/>
          </a:bodyPr>
          <a:lstStyle/>
          <a:p>
            <a:pPr algn="r"/>
            <a:r>
              <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提升专业程度</a:t>
            </a:r>
            <a:endPar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Text2"/>
          <p:cNvSpPr txBox="1"/>
          <p:nvPr/>
        </p:nvSpPr>
        <p:spPr>
          <a:xfrm flipH="1">
            <a:off x="8939226" y="2098428"/>
            <a:ext cx="2581275" cy="897681"/>
          </a:xfrm>
          <a:prstGeom prst="rect">
            <a:avLst/>
          </a:prstGeom>
          <a:noFill/>
        </p:spPr>
        <p:txBody>
          <a:bodyPr wrap="square" rtlCol="0">
            <a:normAutofit/>
          </a:bodyPr>
          <a:lstStyle/>
          <a:p>
            <a:pPr algn="r">
              <a:lnSpc>
                <a:spcPct val="130000"/>
              </a:lnSpc>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专业知识库与数据库支撑，帮助提升专业化程度</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Bullet3"/>
          <p:cNvSpPr/>
          <p:nvPr/>
        </p:nvSpPr>
        <p:spPr>
          <a:xfrm>
            <a:off x="484079" y="3275082"/>
            <a:ext cx="2549433" cy="487107"/>
          </a:xfrm>
          <a:prstGeom prst="roundRect">
            <a:avLst>
              <a:gd name="adj" fmla="val 50000"/>
            </a:avLst>
          </a:prstGeom>
          <a:gradFill flip="none" rotWithShape="0">
            <a:gsLst>
              <a:gs pos="0">
                <a:schemeClr val="accent1">
                  <a:lumMod val="60000"/>
                  <a:lumOff val="40000"/>
                </a:schemeClr>
              </a:gs>
              <a:gs pos="50000">
                <a:schemeClr val="accent1"/>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rmAutofit fontScale="92500" lnSpcReduction="10000"/>
          </a:bodyPr>
          <a:lstStyle/>
          <a:p>
            <a:r>
              <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实时监测，预警防控</a:t>
            </a:r>
            <a:endPar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Text3"/>
          <p:cNvSpPr txBox="1"/>
          <p:nvPr/>
        </p:nvSpPr>
        <p:spPr>
          <a:xfrm>
            <a:off x="484079" y="3762188"/>
            <a:ext cx="2581275" cy="987552"/>
          </a:xfrm>
          <a:prstGeom prst="rect">
            <a:avLst/>
          </a:prstGeom>
          <a:noFill/>
        </p:spPr>
        <p:txBody>
          <a:bodyPr wrap="square" rtlCol="0">
            <a:normAutofit/>
          </a:bodyPr>
          <a:lstStyle/>
          <a:p>
            <a:pPr>
              <a:lnSpc>
                <a:spcPct val="140000"/>
              </a:lnSpc>
            </a:pPr>
            <a:r>
              <a:rPr lang="zh-CN" altLang="en-US" sz="1400" dirty="0">
                <a:solidFill>
                  <a:srgbClr val="05073B"/>
                </a:solidFill>
                <a:latin typeface="Arial" panose="020B0604020202020204" pitchFamily="34" charset="0"/>
                <a:ea typeface="微软雅黑" panose="020B0503020204020204" pitchFamily="34" charset="-122"/>
                <a:cs typeface="+mn-ea"/>
                <a:sym typeface="Arial" panose="020B0604020202020204" pitchFamily="34" charset="0"/>
              </a:rPr>
              <a:t>通过传感器、摄像头等设备实现生产现场的实时监测，对数据进行分析，提前预警防控</a:t>
            </a:r>
            <a:endParaRPr lang="zh-CN" altLang="en-US" sz="1400" dirty="0">
              <a:solidFill>
                <a:srgbClr val="05073B"/>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40000"/>
              </a:lnSpc>
            </a:pPr>
            <a:endParaRPr lang="zh-CN" altLang="en-US" sz="1400" dirty="0">
              <a:solidFill>
                <a:srgbClr val="05073B"/>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Bullet4"/>
          <p:cNvSpPr/>
          <p:nvPr/>
        </p:nvSpPr>
        <p:spPr>
          <a:xfrm flipH="1">
            <a:off x="9268792" y="3275082"/>
            <a:ext cx="2581275" cy="487107"/>
          </a:xfrm>
          <a:prstGeom prst="roundRect">
            <a:avLst>
              <a:gd name="adj" fmla="val 50000"/>
            </a:avLst>
          </a:prstGeom>
          <a:gradFill flip="none" rotWithShape="0">
            <a:gsLst>
              <a:gs pos="0">
                <a:schemeClr val="accent1">
                  <a:lumMod val="60000"/>
                  <a:lumOff val="40000"/>
                </a:schemeClr>
              </a:gs>
              <a:gs pos="50000">
                <a:schemeClr val="accent1"/>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rmAutofit fontScale="92500" lnSpcReduction="10000"/>
          </a:bodyPr>
          <a:lstStyle/>
          <a:p>
            <a:pPr algn="r"/>
            <a:r>
              <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提升应急响应</a:t>
            </a:r>
            <a:endPar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Text4"/>
          <p:cNvSpPr txBox="1"/>
          <p:nvPr/>
        </p:nvSpPr>
        <p:spPr>
          <a:xfrm flipH="1">
            <a:off x="9268791" y="3762188"/>
            <a:ext cx="2581275" cy="1176653"/>
          </a:xfrm>
          <a:prstGeom prst="rect">
            <a:avLst/>
          </a:prstGeom>
          <a:noFill/>
        </p:spPr>
        <p:txBody>
          <a:bodyPr wrap="square" rtlCol="0">
            <a:normAutofit/>
          </a:bodyPr>
          <a:lstStyle/>
          <a:p>
            <a:pPr algn="r">
              <a:lnSpc>
                <a:spcPct val="130000"/>
              </a:lnSpc>
            </a:pPr>
            <a:r>
              <a:rPr lang="zh-CN" altLang="en-US" sz="1400" dirty="0">
                <a:solidFill>
                  <a:srgbClr val="05073B"/>
                </a:solidFill>
                <a:latin typeface="Arial" panose="020B0604020202020204" pitchFamily="34" charset="0"/>
                <a:ea typeface="微软雅黑" panose="020B0503020204020204" pitchFamily="34" charset="-122"/>
                <a:cs typeface="+mn-ea"/>
                <a:sym typeface="Arial" panose="020B0604020202020204" pitchFamily="34" charset="0"/>
              </a:rPr>
              <a:t>紧急情况下，数字化系统可以迅速调动相关资源和信息，实现实时数据资源共享</a:t>
            </a:r>
            <a:endParaRPr lang="zh-CN" altLang="en-US" sz="1400" dirty="0">
              <a:solidFill>
                <a:srgbClr val="05073B"/>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Bullet5"/>
          <p:cNvSpPr/>
          <p:nvPr/>
        </p:nvSpPr>
        <p:spPr>
          <a:xfrm>
            <a:off x="845486" y="4938842"/>
            <a:ext cx="2549433" cy="487107"/>
          </a:xfrm>
          <a:prstGeom prst="roundRect">
            <a:avLst>
              <a:gd name="adj" fmla="val 50000"/>
            </a:avLst>
          </a:prstGeom>
          <a:gradFill flip="none" rotWithShape="0">
            <a:gsLst>
              <a:gs pos="0">
                <a:schemeClr val="accent1">
                  <a:lumMod val="60000"/>
                  <a:lumOff val="40000"/>
                </a:schemeClr>
              </a:gs>
              <a:gs pos="50000">
                <a:schemeClr val="accent1"/>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rmAutofit fontScale="92500" lnSpcReduction="10000"/>
          </a:bodyPr>
          <a:lstStyle/>
          <a:p>
            <a:r>
              <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体系化管控</a:t>
            </a:r>
            <a:endPar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5"/>
          <p:cNvSpPr txBox="1"/>
          <p:nvPr/>
        </p:nvSpPr>
        <p:spPr>
          <a:xfrm>
            <a:off x="845486" y="5425949"/>
            <a:ext cx="2549433" cy="987552"/>
          </a:xfrm>
          <a:prstGeom prst="rect">
            <a:avLst/>
          </a:prstGeom>
          <a:noFill/>
        </p:spPr>
        <p:txBody>
          <a:bodyPr wrap="square" rtlCol="0">
            <a:normAutofit/>
          </a:bodyPr>
          <a:lstStyle/>
          <a:p>
            <a:pPr>
              <a:lnSpc>
                <a:spcPct val="130000"/>
              </a:lnSpc>
            </a:pPr>
            <a:r>
              <a:rPr lang="zh-CN" altLang="en-US" sz="1400" dirty="0">
                <a:solidFill>
                  <a:srgbClr val="05073B"/>
                </a:solidFill>
                <a:latin typeface="Arial" panose="020B0604020202020204" pitchFamily="34" charset="0"/>
                <a:ea typeface="微软雅黑" panose="020B0503020204020204" pitchFamily="34" charset="-122"/>
                <a:cs typeface="+mn-ea"/>
                <a:sym typeface="Arial" panose="020B0604020202020204" pitchFamily="34" charset="0"/>
              </a:rPr>
              <a:t>成体系的进行管理，定人、定期、定任务，避免遗漏</a:t>
            </a:r>
            <a:endParaRPr lang="zh-CN" altLang="en-US" sz="1400" dirty="0">
              <a:solidFill>
                <a:srgbClr val="05073B"/>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Bullet6"/>
          <p:cNvSpPr/>
          <p:nvPr/>
        </p:nvSpPr>
        <p:spPr>
          <a:xfrm flipH="1">
            <a:off x="8939227" y="4938842"/>
            <a:ext cx="2581275" cy="487107"/>
          </a:xfrm>
          <a:prstGeom prst="roundRect">
            <a:avLst>
              <a:gd name="adj" fmla="val 50000"/>
            </a:avLst>
          </a:prstGeom>
          <a:gradFill flip="none" rotWithShape="0">
            <a:gsLst>
              <a:gs pos="0">
                <a:schemeClr val="accent1">
                  <a:lumMod val="60000"/>
                  <a:lumOff val="40000"/>
                </a:schemeClr>
              </a:gs>
              <a:gs pos="50000">
                <a:schemeClr val="accent1"/>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rmAutofit fontScale="92500" lnSpcReduction="10000"/>
          </a:bodyPr>
          <a:lstStyle/>
          <a:p>
            <a:pPr algn="r"/>
            <a:r>
              <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优化资源配置</a:t>
            </a:r>
            <a:endParaRPr kumimoji="1"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6"/>
          <p:cNvSpPr txBox="1"/>
          <p:nvPr/>
        </p:nvSpPr>
        <p:spPr>
          <a:xfrm flipH="1">
            <a:off x="8939226" y="5425948"/>
            <a:ext cx="2581275" cy="1176653"/>
          </a:xfrm>
          <a:prstGeom prst="rect">
            <a:avLst/>
          </a:prstGeom>
          <a:noFill/>
        </p:spPr>
        <p:txBody>
          <a:bodyPr wrap="square" rtlCol="0">
            <a:normAutofit/>
          </a:bodyPr>
          <a:lstStyle/>
          <a:p>
            <a:pPr algn="r">
              <a:lnSpc>
                <a:spcPct val="130000"/>
              </a:lnSpc>
            </a:pPr>
            <a:r>
              <a:rPr lang="zh-CN" altLang="en-US" sz="1400" b="0" i="0" dirty="0">
                <a:solidFill>
                  <a:srgbClr val="05073B"/>
                </a:solidFill>
                <a:effectLst/>
                <a:latin typeface="Arial" panose="020B0604020202020204" pitchFamily="34" charset="0"/>
                <a:ea typeface="微软雅黑" panose="020B0503020204020204" pitchFamily="34" charset="-122"/>
                <a:cs typeface="+mn-ea"/>
                <a:sym typeface="Arial" panose="020B0604020202020204" pitchFamily="34" charset="0"/>
              </a:rPr>
              <a:t>历史数据分析与处理，可以按需配置相应资源，以更优质的资源结构应用于现场</a:t>
            </a:r>
            <a:endParaRPr lang="zh-CN" altLang="en-US" sz="1400" b="0" i="0" dirty="0">
              <a:solidFill>
                <a:srgbClr val="05073B"/>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p:cNvSpPr txBox="1"/>
          <p:nvPr/>
        </p:nvSpPr>
        <p:spPr>
          <a:xfrm>
            <a:off x="1059542" y="203201"/>
            <a:ext cx="343870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安胜达数智化解决方案</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Bullet1"/>
          <p:cNvSpPr/>
          <p:nvPr/>
        </p:nvSpPr>
        <p:spPr>
          <a:xfrm>
            <a:off x="813644" y="1611326"/>
            <a:ext cx="2549433" cy="487107"/>
          </a:xfrm>
          <a:prstGeom prst="roundRect">
            <a:avLst>
              <a:gd name="adj" fmla="val 50000"/>
            </a:avLst>
          </a:prstGeom>
          <a:gradFill flip="none" rotWithShape="0">
            <a:gsLst>
              <a:gs pos="0">
                <a:schemeClr val="accent1">
                  <a:lumMod val="60000"/>
                  <a:lumOff val="40000"/>
                </a:schemeClr>
              </a:gs>
              <a:gs pos="50000">
                <a:schemeClr val="accent1"/>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rmAutofit lnSpcReduction="10000"/>
          </a:bodyPr>
          <a:lstStyle/>
          <a:p>
            <a:r>
              <a:rPr lang="zh-CN" altLang="en-US" b="1" i="0"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提高管理效率</a:t>
            </a:r>
            <a:endParaRPr kumimoji="1"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1"/>
          <p:cNvSpPr txBox="1"/>
          <p:nvPr/>
        </p:nvSpPr>
        <p:spPr>
          <a:xfrm>
            <a:off x="813644" y="2143620"/>
            <a:ext cx="2549434" cy="852490"/>
          </a:xfrm>
          <a:prstGeom prst="rect">
            <a:avLst/>
          </a:prstGeom>
          <a:noFill/>
        </p:spPr>
        <p:txBody>
          <a:bodyPr wrap="square" rtlCol="0">
            <a:normAutofit lnSpcReduction="10000"/>
          </a:bodyPr>
          <a:lstStyle/>
          <a:p>
            <a:pPr>
              <a:lnSpc>
                <a:spcPct val="130000"/>
              </a:lnSpc>
            </a:pPr>
            <a:r>
              <a:rPr lang="zh-CN" altLang="en-US" sz="1400" b="0" i="0" dirty="0">
                <a:solidFill>
                  <a:srgbClr val="05073B"/>
                </a:solidFill>
                <a:effectLst/>
                <a:latin typeface="Arial" panose="020B0604020202020204" pitchFamily="34" charset="0"/>
                <a:ea typeface="微软雅黑" panose="020B0503020204020204" pitchFamily="34" charset="-122"/>
                <a:cs typeface="+mn-ea"/>
                <a:sym typeface="Arial" panose="020B0604020202020204" pitchFamily="34" charset="0"/>
              </a:rPr>
              <a:t>快速收集、整理和分析安全生产数据，自动化和智能化数据处理</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4413082" y="3300538"/>
            <a:ext cx="3365835" cy="400110"/>
          </a:xfrm>
          <a:prstGeom prst="rect">
            <a:avLst/>
          </a:prstGeom>
          <a:noFill/>
        </p:spPr>
        <p:txBody>
          <a:bodyPr wrap="square">
            <a:spAutoFit/>
          </a:bodyPr>
          <a:lstStyle/>
          <a:p>
            <a:pPr algn="ctr"/>
            <a:r>
              <a:rPr lang="zh-CN" altLang="en-US" sz="20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聚焦痛点</a:t>
            </a:r>
            <a:endParaRPr lang="zh-CN" altLang="en-US" sz="20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Bullet2"/>
          <p:cNvSpPr/>
          <p:nvPr/>
        </p:nvSpPr>
        <p:spPr>
          <a:xfrm flipH="1">
            <a:off x="7372614" y="2296790"/>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人员不齐</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专业欠缺</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Bullet3"/>
          <p:cNvSpPr/>
          <p:nvPr/>
        </p:nvSpPr>
        <p:spPr>
          <a:xfrm>
            <a:off x="7474893" y="4360560"/>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信息不全</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管理滞后</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Bullet4"/>
          <p:cNvSpPr/>
          <p:nvPr/>
        </p:nvSpPr>
        <p:spPr>
          <a:xfrm flipH="1">
            <a:off x="5393920" y="5564854"/>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资源不明</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响应缓慢</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Bullet5"/>
          <p:cNvSpPr/>
          <p:nvPr/>
        </p:nvSpPr>
        <p:spPr>
          <a:xfrm>
            <a:off x="3396582" y="2285554"/>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缺乏体系</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管理杂乱</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Bullet6"/>
          <p:cNvSpPr/>
          <p:nvPr/>
        </p:nvSpPr>
        <p:spPr>
          <a:xfrm flipH="1">
            <a:off x="3309542" y="4363417"/>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敷衍应付</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缺乏闭环</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Bullet1"/>
          <p:cNvSpPr/>
          <p:nvPr/>
        </p:nvSpPr>
        <p:spPr>
          <a:xfrm>
            <a:off x="5392216" y="1251230"/>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内容繁杂</a:t>
            </a:r>
            <a:endParaRPr kumimoji="1" lang="en-US" altLang="zh-CN"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效率低下</a:t>
            </a:r>
            <a:endPar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31"/>
                                        </p:tgtEl>
                                        <p:attrNameLst>
                                          <p:attrName>style.opacity</p:attrName>
                                        </p:attrNameLst>
                                      </p:cBhvr>
                                      <p:to>
                                        <p:strVal val="0.6"/>
                                      </p:to>
                                    </p:set>
                                    <p:animEffect filter="image" prLst="opacity: 0.6">
                                      <p:cBhvr rctx="IE">
                                        <p:cTn id="7" dur="indefinite"/>
                                        <p:tgtEl>
                                          <p:spTgt spid="31"/>
                                        </p:tgtEl>
                                      </p:cBhvr>
                                    </p:animEffect>
                                  </p:childTnLst>
                                </p:cTn>
                              </p:par>
                              <p:par>
                                <p:cTn id="8" presetID="9" presetClass="emph" presetSubtype="0" grpId="0" nodeType="withEffect">
                                  <p:stCondLst>
                                    <p:cond delay="0"/>
                                  </p:stCondLst>
                                  <p:childTnLst>
                                    <p:set>
                                      <p:cBhvr>
                                        <p:cTn id="9" dur="indefinite"/>
                                        <p:tgtEl>
                                          <p:spTgt spid="29"/>
                                        </p:tgtEl>
                                        <p:attrNameLst>
                                          <p:attrName>style.opacity</p:attrName>
                                        </p:attrNameLst>
                                      </p:cBhvr>
                                      <p:to>
                                        <p:strVal val="0.6"/>
                                      </p:to>
                                    </p:set>
                                    <p:animEffect filter="image" prLst="opacity: 0.6">
                                      <p:cBhvr rctx="IE">
                                        <p:cTn id="10" dur="indefinite"/>
                                        <p:tgtEl>
                                          <p:spTgt spid="29"/>
                                        </p:tgtEl>
                                      </p:cBhvr>
                                    </p:animEffect>
                                  </p:childTnLst>
                                </p:cTn>
                              </p:par>
                              <p:par>
                                <p:cTn id="11" presetID="9" presetClass="emph" presetSubtype="0" grpId="0" nodeType="withEffect">
                                  <p:stCondLst>
                                    <p:cond delay="0"/>
                                  </p:stCondLst>
                                  <p:childTnLst>
                                    <p:set>
                                      <p:cBhvr>
                                        <p:cTn id="12" dur="indefinite"/>
                                        <p:tgtEl>
                                          <p:spTgt spid="26"/>
                                        </p:tgtEl>
                                        <p:attrNameLst>
                                          <p:attrName>style.opacity</p:attrName>
                                        </p:attrNameLst>
                                      </p:cBhvr>
                                      <p:to>
                                        <p:strVal val="0.6"/>
                                      </p:to>
                                    </p:set>
                                    <p:animEffect filter="image" prLst="opacity: 0.6">
                                      <p:cBhvr rctx="IE">
                                        <p:cTn id="13" dur="indefinite"/>
                                        <p:tgtEl>
                                          <p:spTgt spid="26"/>
                                        </p:tgtEl>
                                      </p:cBhvr>
                                    </p:animEffect>
                                  </p:childTnLst>
                                </p:cTn>
                              </p:par>
                              <p:par>
                                <p:cTn id="14" presetID="9" presetClass="emph" presetSubtype="0" grpId="0" nodeType="withEffect">
                                  <p:stCondLst>
                                    <p:cond delay="0"/>
                                  </p:stCondLst>
                                  <p:childTnLst>
                                    <p:set>
                                      <p:cBhvr>
                                        <p:cTn id="15" dur="indefinite"/>
                                        <p:tgtEl>
                                          <p:spTgt spid="30"/>
                                        </p:tgtEl>
                                        <p:attrNameLst>
                                          <p:attrName>style.opacity</p:attrName>
                                        </p:attrNameLst>
                                      </p:cBhvr>
                                      <p:to>
                                        <p:strVal val="0.6"/>
                                      </p:to>
                                    </p:set>
                                    <p:animEffect filter="image" prLst="opacity: 0.6">
                                      <p:cBhvr rctx="IE">
                                        <p:cTn id="16" dur="indefinite"/>
                                        <p:tgtEl>
                                          <p:spTgt spid="30"/>
                                        </p:tgtEl>
                                      </p:cBhvr>
                                    </p:animEffect>
                                  </p:childTnLst>
                                </p:cTn>
                              </p:par>
                              <p:par>
                                <p:cTn id="17" presetID="9" presetClass="emph" presetSubtype="0" grpId="0" nodeType="withEffect">
                                  <p:stCondLst>
                                    <p:cond delay="0"/>
                                  </p:stCondLst>
                                  <p:childTnLst>
                                    <p:set>
                                      <p:cBhvr>
                                        <p:cTn id="18" dur="indefinite"/>
                                        <p:tgtEl>
                                          <p:spTgt spid="28"/>
                                        </p:tgtEl>
                                        <p:attrNameLst>
                                          <p:attrName>style.opacity</p:attrName>
                                        </p:attrNameLst>
                                      </p:cBhvr>
                                      <p:to>
                                        <p:strVal val="0.6"/>
                                      </p:to>
                                    </p:set>
                                    <p:animEffect filter="image" prLst="opacity: 0.6">
                                      <p:cBhvr rctx="IE">
                                        <p:cTn id="19" dur="indefinite"/>
                                        <p:tgtEl>
                                          <p:spTgt spid="28"/>
                                        </p:tgtEl>
                                      </p:cBhvr>
                                    </p:animEffect>
                                  </p:childTnLst>
                                </p:cTn>
                              </p:par>
                              <p:par>
                                <p:cTn id="20" presetID="9" presetClass="emph" presetSubtype="0" grpId="0" nodeType="withEffect">
                                  <p:stCondLst>
                                    <p:cond delay="0"/>
                                  </p:stCondLst>
                                  <p:childTnLst>
                                    <p:set>
                                      <p:cBhvr>
                                        <p:cTn id="21" dur="indefinite"/>
                                        <p:tgtEl>
                                          <p:spTgt spid="27"/>
                                        </p:tgtEl>
                                        <p:attrNameLst>
                                          <p:attrName>style.opacity</p:attrName>
                                        </p:attrNameLst>
                                      </p:cBhvr>
                                      <p:to>
                                        <p:strVal val="0.6"/>
                                      </p:to>
                                    </p:set>
                                    <p:animEffect filter="image" prLst="opacity: 0.6">
                                      <p:cBhvr rctx="IE">
                                        <p:cTn id="22" dur="indefinite"/>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4" grpId="0" animBg="1"/>
      <p:bldP spid="15" grpId="0"/>
      <p:bldP spid="20" grpId="0" animBg="1"/>
      <p:bldP spid="21" grpId="0"/>
      <p:bldP spid="16" grpId="0" animBg="1"/>
      <p:bldP spid="17" grpId="0"/>
      <p:bldP spid="22" grpId="0" animBg="1"/>
      <p:bldP spid="23" grpId="0"/>
      <p:bldP spid="12" grpId="0" animBg="1"/>
      <p:bldP spid="13" grpId="0"/>
      <p:bldP spid="26" grpId="0" animBg="1"/>
      <p:bldP spid="27"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p:cNvSpPr/>
          <p:nvPr/>
        </p:nvSpPr>
        <p:spPr>
          <a:xfrm>
            <a:off x="18703" y="0"/>
            <a:ext cx="6525891" cy="6858000"/>
          </a:xfrm>
          <a:custGeom>
            <a:avLst/>
            <a:gdLst>
              <a:gd name="connsiteX0" fmla="*/ 2226360 w 6525891"/>
              <a:gd name="connsiteY0" fmla="*/ 1358639 h 6949440"/>
              <a:gd name="connsiteX1" fmla="*/ 44348 w 6525891"/>
              <a:gd name="connsiteY1" fmla="*/ 3540651 h 6949440"/>
              <a:gd name="connsiteX2" fmla="*/ 2226360 w 6525891"/>
              <a:gd name="connsiteY2" fmla="*/ 5722663 h 6949440"/>
              <a:gd name="connsiteX3" fmla="*/ 4408372 w 6525891"/>
              <a:gd name="connsiteY3" fmla="*/ 3540651 h 6949440"/>
              <a:gd name="connsiteX4" fmla="*/ 2226360 w 6525891"/>
              <a:gd name="connsiteY4" fmla="*/ 1358639 h 6949440"/>
              <a:gd name="connsiteX5" fmla="*/ 0 w 6525891"/>
              <a:gd name="connsiteY5" fmla="*/ 0 h 6949440"/>
              <a:gd name="connsiteX6" fmla="*/ 6525891 w 6525891"/>
              <a:gd name="connsiteY6" fmla="*/ 0 h 6949440"/>
              <a:gd name="connsiteX7" fmla="*/ 6525891 w 6525891"/>
              <a:gd name="connsiteY7" fmla="*/ 6949440 h 6949440"/>
              <a:gd name="connsiteX8" fmla="*/ 0 w 6525891"/>
              <a:gd name="connsiteY8" fmla="*/ 6949440 h 69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891" h="6949440">
                <a:moveTo>
                  <a:pt x="2226360" y="1358639"/>
                </a:moveTo>
                <a:cubicBezTo>
                  <a:pt x="1021268" y="1358639"/>
                  <a:pt x="44348" y="2335559"/>
                  <a:pt x="44348" y="3540651"/>
                </a:cubicBezTo>
                <a:cubicBezTo>
                  <a:pt x="44348" y="4745743"/>
                  <a:pt x="1021268" y="5722663"/>
                  <a:pt x="2226360" y="5722663"/>
                </a:cubicBezTo>
                <a:cubicBezTo>
                  <a:pt x="3431452" y="5722663"/>
                  <a:pt x="4408372" y="4745743"/>
                  <a:pt x="4408372" y="3540651"/>
                </a:cubicBezTo>
                <a:cubicBezTo>
                  <a:pt x="4408372" y="2335559"/>
                  <a:pt x="3431452" y="1358639"/>
                  <a:pt x="2226360" y="1358639"/>
                </a:cubicBezTo>
                <a:close/>
                <a:moveTo>
                  <a:pt x="0" y="0"/>
                </a:moveTo>
                <a:lnTo>
                  <a:pt x="6525891" y="0"/>
                </a:lnTo>
                <a:lnTo>
                  <a:pt x="6525891" y="6949440"/>
                </a:lnTo>
                <a:lnTo>
                  <a:pt x="0" y="6949440"/>
                </a:lnTo>
                <a:close/>
              </a:path>
            </a:pathLst>
          </a:custGeom>
          <a:gradFill flip="none" rotWithShape="1">
            <a:gsLst>
              <a:gs pos="0">
                <a:srgbClr val="6597F9">
                  <a:alpha val="0"/>
                </a:srgbClr>
              </a:gs>
              <a:gs pos="100000">
                <a:srgbClr val="2F7AF4">
                  <a:alpha val="39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任意多边形: 形状 4"/>
          <p:cNvSpPr/>
          <p:nvPr/>
        </p:nvSpPr>
        <p:spPr>
          <a:xfrm>
            <a:off x="0" y="1"/>
            <a:ext cx="12192001" cy="6857999"/>
          </a:xfrm>
          <a:custGeom>
            <a:avLst/>
            <a:gdLst>
              <a:gd name="connsiteX0" fmla="*/ 0 w 12192000"/>
              <a:gd name="connsiteY0" fmla="*/ 0 h 5022013"/>
              <a:gd name="connsiteX1" fmla="*/ 12192000 w 12192000"/>
              <a:gd name="connsiteY1" fmla="*/ 0 h 5022013"/>
              <a:gd name="connsiteX2" fmla="*/ 12192000 w 12192000"/>
              <a:gd name="connsiteY2" fmla="*/ 5022013 h 5022013"/>
              <a:gd name="connsiteX3" fmla="*/ 0 w 12192000"/>
              <a:gd name="connsiteY3" fmla="*/ 5022013 h 5022013"/>
            </a:gdLst>
            <a:ahLst/>
            <a:cxnLst>
              <a:cxn ang="0">
                <a:pos x="connsiteX0" y="connsiteY0"/>
              </a:cxn>
              <a:cxn ang="0">
                <a:pos x="connsiteX1" y="connsiteY1"/>
              </a:cxn>
              <a:cxn ang="0">
                <a:pos x="connsiteX2" y="connsiteY2"/>
              </a:cxn>
              <a:cxn ang="0">
                <a:pos x="connsiteX3" y="connsiteY3"/>
              </a:cxn>
            </a:cxnLst>
            <a:rect l="l" t="t" r="r" b="b"/>
            <a:pathLst>
              <a:path w="12192000" h="5022013">
                <a:moveTo>
                  <a:pt x="0" y="0"/>
                </a:moveTo>
                <a:lnTo>
                  <a:pt x="12192000" y="0"/>
                </a:lnTo>
                <a:lnTo>
                  <a:pt x="12192000" y="5022013"/>
                </a:lnTo>
                <a:lnTo>
                  <a:pt x="0" y="5022013"/>
                </a:lnTo>
                <a:close/>
              </a:path>
            </a:pathLst>
          </a:custGeom>
          <a:gradFill flip="none" rotWithShape="1">
            <a:gsLst>
              <a:gs pos="0">
                <a:schemeClr val="accent1">
                  <a:alpha val="0"/>
                </a:schemeClr>
              </a:gs>
              <a:gs pos="100000">
                <a:schemeClr val="accent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3" name="组合 42"/>
          <p:cNvGrpSpPr/>
          <p:nvPr/>
        </p:nvGrpSpPr>
        <p:grpSpPr>
          <a:xfrm>
            <a:off x="6046625" y="805976"/>
            <a:ext cx="5029646" cy="1718547"/>
            <a:chOff x="6850573" y="950134"/>
            <a:chExt cx="4668326" cy="1718547"/>
          </a:xfrm>
        </p:grpSpPr>
        <p:sp>
          <p:nvSpPr>
            <p:cNvPr id="38" name="ComponentBackground1"/>
            <p:cNvSpPr/>
            <p:nvPr/>
          </p:nvSpPr>
          <p:spPr>
            <a:xfrm>
              <a:off x="6850573" y="950134"/>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1"/>
            <p:cNvSpPr txBox="1"/>
            <p:nvPr/>
          </p:nvSpPr>
          <p:spPr>
            <a:xfrm>
              <a:off x="7389417" y="1763500"/>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5</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万</a:t>
              </a: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企业现场安全行业技术服务经验</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多年服务经验沉淀成安胜达数智化解决方案</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Bullet1"/>
            <p:cNvSpPr txBox="1"/>
            <p:nvPr/>
          </p:nvSpPr>
          <p:spPr>
            <a:xfrm>
              <a:off x="7389417" y="1134386"/>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不是软件供应商，而是行业风险治理专家</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Icon3"/>
            <p:cNvSpPr/>
            <p:nvPr/>
          </p:nvSpPr>
          <p:spPr>
            <a:xfrm>
              <a:off x="7020226" y="1574075"/>
              <a:ext cx="304996" cy="317663"/>
            </a:xfrm>
            <a:custGeom>
              <a:avLst/>
              <a:gdLst>
                <a:gd name="connsiteX0" fmla="*/ 305881 w 580455"/>
                <a:gd name="connsiteY0" fmla="*/ 347561 h 604560"/>
                <a:gd name="connsiteX1" fmla="*/ 318791 w 580455"/>
                <a:gd name="connsiteY1" fmla="*/ 354606 h 604560"/>
                <a:gd name="connsiteX2" fmla="*/ 394760 w 580455"/>
                <a:gd name="connsiteY2" fmla="*/ 392054 h 604560"/>
                <a:gd name="connsiteX3" fmla="*/ 423736 w 580455"/>
                <a:gd name="connsiteY3" fmla="*/ 418750 h 604560"/>
                <a:gd name="connsiteX4" fmla="*/ 399032 w 580455"/>
                <a:gd name="connsiteY4" fmla="*/ 443499 h 604560"/>
                <a:gd name="connsiteX5" fmla="*/ 392438 w 580455"/>
                <a:gd name="connsiteY5" fmla="*/ 450081 h 604560"/>
                <a:gd name="connsiteX6" fmla="*/ 376186 w 580455"/>
                <a:gd name="connsiteY6" fmla="*/ 466209 h 604560"/>
                <a:gd name="connsiteX7" fmla="*/ 335229 w 580455"/>
                <a:gd name="connsiteY7" fmla="*/ 507180 h 604560"/>
                <a:gd name="connsiteX8" fmla="*/ 277927 w 580455"/>
                <a:gd name="connsiteY8" fmla="*/ 449895 h 604560"/>
                <a:gd name="connsiteX9" fmla="*/ 272726 w 580455"/>
                <a:gd name="connsiteY9" fmla="*/ 444704 h 604560"/>
                <a:gd name="connsiteX10" fmla="*/ 296316 w 580455"/>
                <a:gd name="connsiteY10" fmla="*/ 415691 h 604560"/>
                <a:gd name="connsiteX11" fmla="*/ 329935 w 580455"/>
                <a:gd name="connsiteY11" fmla="*/ 418286 h 604560"/>
                <a:gd name="connsiteX12" fmla="*/ 139503 w 580455"/>
                <a:gd name="connsiteY12" fmla="*/ 347561 h 604560"/>
                <a:gd name="connsiteX13" fmla="*/ 114992 w 580455"/>
                <a:gd name="connsiteY13" fmla="*/ 418308 h 604560"/>
                <a:gd name="connsiteX14" fmla="*/ 148509 w 580455"/>
                <a:gd name="connsiteY14" fmla="*/ 415712 h 604560"/>
                <a:gd name="connsiteX15" fmla="*/ 171535 w 580455"/>
                <a:gd name="connsiteY15" fmla="*/ 443992 h 604560"/>
                <a:gd name="connsiteX16" fmla="*/ 96887 w 580455"/>
                <a:gd name="connsiteY16" fmla="*/ 518541 h 604560"/>
                <a:gd name="connsiteX17" fmla="*/ 8034 w 580455"/>
                <a:gd name="connsiteY17" fmla="*/ 518541 h 604560"/>
                <a:gd name="connsiteX18" fmla="*/ 142 w 580455"/>
                <a:gd name="connsiteY18" fmla="*/ 509083 h 604560"/>
                <a:gd name="connsiteX19" fmla="*/ 12212 w 580455"/>
                <a:gd name="connsiteY19" fmla="*/ 442045 h 604560"/>
                <a:gd name="connsiteX20" fmla="*/ 50093 w 580455"/>
                <a:gd name="connsiteY20" fmla="*/ 391975 h 604560"/>
                <a:gd name="connsiteX21" fmla="*/ 124277 w 580455"/>
                <a:gd name="connsiteY21" fmla="*/ 355350 h 604560"/>
                <a:gd name="connsiteX22" fmla="*/ 568769 w 580455"/>
                <a:gd name="connsiteY22" fmla="*/ 338458 h 604560"/>
                <a:gd name="connsiteX23" fmla="*/ 569977 w 580455"/>
                <a:gd name="connsiteY23" fmla="*/ 338458 h 604560"/>
                <a:gd name="connsiteX24" fmla="*/ 580376 w 580455"/>
                <a:gd name="connsiteY24" fmla="*/ 350048 h 604560"/>
                <a:gd name="connsiteX25" fmla="*/ 576662 w 580455"/>
                <a:gd name="connsiteY25" fmla="*/ 428580 h 604560"/>
                <a:gd name="connsiteX26" fmla="*/ 570627 w 580455"/>
                <a:gd name="connsiteY26" fmla="*/ 440170 h 604560"/>
                <a:gd name="connsiteX27" fmla="*/ 566634 w 580455"/>
                <a:gd name="connsiteY27" fmla="*/ 441283 h 604560"/>
                <a:gd name="connsiteX28" fmla="*/ 558927 w 580455"/>
                <a:gd name="connsiteY28" fmla="*/ 436554 h 604560"/>
                <a:gd name="connsiteX29" fmla="*/ 534692 w 580455"/>
                <a:gd name="connsiteY29" fmla="*/ 412633 h 604560"/>
                <a:gd name="connsiteX30" fmla="*/ 525686 w 580455"/>
                <a:gd name="connsiteY30" fmla="*/ 421626 h 604560"/>
                <a:gd name="connsiteX31" fmla="*/ 451403 w 580455"/>
                <a:gd name="connsiteY31" fmla="*/ 495801 h 604560"/>
                <a:gd name="connsiteX32" fmla="*/ 444811 w 580455"/>
                <a:gd name="connsiteY32" fmla="*/ 502384 h 604560"/>
                <a:gd name="connsiteX33" fmla="*/ 428562 w 580455"/>
                <a:gd name="connsiteY33" fmla="*/ 518517 h 604560"/>
                <a:gd name="connsiteX34" fmla="*/ 352051 w 580455"/>
                <a:gd name="connsiteY34" fmla="*/ 594917 h 604560"/>
                <a:gd name="connsiteX35" fmla="*/ 347594 w 580455"/>
                <a:gd name="connsiteY35" fmla="*/ 599368 h 604560"/>
                <a:gd name="connsiteX36" fmla="*/ 335152 w 580455"/>
                <a:gd name="connsiteY36" fmla="*/ 604560 h 604560"/>
                <a:gd name="connsiteX37" fmla="*/ 322616 w 580455"/>
                <a:gd name="connsiteY37" fmla="*/ 599368 h 604560"/>
                <a:gd name="connsiteX38" fmla="*/ 318159 w 580455"/>
                <a:gd name="connsiteY38" fmla="*/ 594917 h 604560"/>
                <a:gd name="connsiteX39" fmla="*/ 301910 w 580455"/>
                <a:gd name="connsiteY39" fmla="*/ 578784 h 604560"/>
                <a:gd name="connsiteX40" fmla="*/ 225399 w 580455"/>
                <a:gd name="connsiteY40" fmla="*/ 502384 h 604560"/>
                <a:gd name="connsiteX41" fmla="*/ 221685 w 580455"/>
                <a:gd name="connsiteY41" fmla="*/ 498676 h 604560"/>
                <a:gd name="connsiteX42" fmla="*/ 141460 w 580455"/>
                <a:gd name="connsiteY42" fmla="*/ 578784 h 604560"/>
                <a:gd name="connsiteX43" fmla="*/ 129018 w 580455"/>
                <a:gd name="connsiteY43" fmla="*/ 583976 h 604560"/>
                <a:gd name="connsiteX44" fmla="*/ 116483 w 580455"/>
                <a:gd name="connsiteY44" fmla="*/ 578784 h 604560"/>
                <a:gd name="connsiteX45" fmla="*/ 112026 w 580455"/>
                <a:gd name="connsiteY45" fmla="*/ 574334 h 604560"/>
                <a:gd name="connsiteX46" fmla="*/ 112026 w 580455"/>
                <a:gd name="connsiteY46" fmla="*/ 549300 h 604560"/>
                <a:gd name="connsiteX47" fmla="*/ 204879 w 580455"/>
                <a:gd name="connsiteY47" fmla="*/ 456581 h 604560"/>
                <a:gd name="connsiteX48" fmla="*/ 209243 w 580455"/>
                <a:gd name="connsiteY48" fmla="*/ 452131 h 604560"/>
                <a:gd name="connsiteX49" fmla="*/ 221685 w 580455"/>
                <a:gd name="connsiteY49" fmla="*/ 446939 h 604560"/>
                <a:gd name="connsiteX50" fmla="*/ 234220 w 580455"/>
                <a:gd name="connsiteY50" fmla="*/ 452131 h 604560"/>
                <a:gd name="connsiteX51" fmla="*/ 238677 w 580455"/>
                <a:gd name="connsiteY51" fmla="*/ 456581 h 604560"/>
                <a:gd name="connsiteX52" fmla="*/ 255019 w 580455"/>
                <a:gd name="connsiteY52" fmla="*/ 472900 h 604560"/>
                <a:gd name="connsiteX53" fmla="*/ 331530 w 580455"/>
                <a:gd name="connsiteY53" fmla="*/ 549300 h 604560"/>
                <a:gd name="connsiteX54" fmla="*/ 335244 w 580455"/>
                <a:gd name="connsiteY54" fmla="*/ 553009 h 604560"/>
                <a:gd name="connsiteX55" fmla="*/ 399220 w 580455"/>
                <a:gd name="connsiteY55" fmla="*/ 489126 h 604560"/>
                <a:gd name="connsiteX56" fmla="*/ 415469 w 580455"/>
                <a:gd name="connsiteY56" fmla="*/ 472900 h 604560"/>
                <a:gd name="connsiteX57" fmla="*/ 422062 w 580455"/>
                <a:gd name="connsiteY57" fmla="*/ 466409 h 604560"/>
                <a:gd name="connsiteX58" fmla="*/ 496344 w 580455"/>
                <a:gd name="connsiteY58" fmla="*/ 392235 h 604560"/>
                <a:gd name="connsiteX59" fmla="*/ 505444 w 580455"/>
                <a:gd name="connsiteY59" fmla="*/ 383056 h 604560"/>
                <a:gd name="connsiteX60" fmla="*/ 480745 w 580455"/>
                <a:gd name="connsiteY60" fmla="*/ 358300 h 604560"/>
                <a:gd name="connsiteX61" fmla="*/ 477495 w 580455"/>
                <a:gd name="connsiteY61" fmla="*/ 347730 h 604560"/>
                <a:gd name="connsiteX62" fmla="*/ 488173 w 580455"/>
                <a:gd name="connsiteY62" fmla="*/ 342259 h 604560"/>
                <a:gd name="connsiteX63" fmla="*/ 568769 w 580455"/>
                <a:gd name="connsiteY63" fmla="*/ 338458 h 604560"/>
                <a:gd name="connsiteX64" fmla="*/ 454183 w 580455"/>
                <a:gd name="connsiteY64" fmla="*/ 93949 h 604560"/>
                <a:gd name="connsiteX65" fmla="*/ 460309 w 580455"/>
                <a:gd name="connsiteY65" fmla="*/ 93949 h 604560"/>
                <a:gd name="connsiteX66" fmla="*/ 474233 w 580455"/>
                <a:gd name="connsiteY66" fmla="*/ 107852 h 604560"/>
                <a:gd name="connsiteX67" fmla="*/ 484072 w 580455"/>
                <a:gd name="connsiteY67" fmla="*/ 119160 h 604560"/>
                <a:gd name="connsiteX68" fmla="*/ 505607 w 580455"/>
                <a:gd name="connsiteY68" fmla="*/ 125648 h 604560"/>
                <a:gd name="connsiteX69" fmla="*/ 509692 w 580455"/>
                <a:gd name="connsiteY69" fmla="*/ 133990 h 604560"/>
                <a:gd name="connsiteX70" fmla="*/ 504308 w 580455"/>
                <a:gd name="connsiteY70" fmla="*/ 151971 h 604560"/>
                <a:gd name="connsiteX71" fmla="*/ 495304 w 580455"/>
                <a:gd name="connsiteY71" fmla="*/ 155771 h 604560"/>
                <a:gd name="connsiteX72" fmla="*/ 461145 w 580455"/>
                <a:gd name="connsiteY72" fmla="*/ 149005 h 604560"/>
                <a:gd name="connsiteX73" fmla="*/ 451955 w 580455"/>
                <a:gd name="connsiteY73" fmla="*/ 150859 h 604560"/>
                <a:gd name="connsiteX74" fmla="*/ 448799 w 580455"/>
                <a:gd name="connsiteY74" fmla="*/ 173845 h 604560"/>
                <a:gd name="connsiteX75" fmla="*/ 463651 w 580455"/>
                <a:gd name="connsiteY75" fmla="*/ 182095 h 604560"/>
                <a:gd name="connsiteX76" fmla="*/ 490756 w 580455"/>
                <a:gd name="connsiteY76" fmla="*/ 194329 h 604560"/>
                <a:gd name="connsiteX77" fmla="*/ 506350 w 580455"/>
                <a:gd name="connsiteY77" fmla="*/ 268109 h 604560"/>
                <a:gd name="connsiteX78" fmla="*/ 479338 w 580455"/>
                <a:gd name="connsiteY78" fmla="*/ 285441 h 604560"/>
                <a:gd name="connsiteX79" fmla="*/ 472748 w 580455"/>
                <a:gd name="connsiteY79" fmla="*/ 293968 h 604560"/>
                <a:gd name="connsiteX80" fmla="*/ 472748 w 580455"/>
                <a:gd name="connsiteY80" fmla="*/ 308242 h 604560"/>
                <a:gd name="connsiteX81" fmla="*/ 466343 w 580455"/>
                <a:gd name="connsiteY81" fmla="*/ 314916 h 604560"/>
                <a:gd name="connsiteX82" fmla="*/ 450841 w 580455"/>
                <a:gd name="connsiteY82" fmla="*/ 314916 h 604560"/>
                <a:gd name="connsiteX83" fmla="*/ 444158 w 580455"/>
                <a:gd name="connsiteY83" fmla="*/ 307871 h 604560"/>
                <a:gd name="connsiteX84" fmla="*/ 444065 w 580455"/>
                <a:gd name="connsiteY84" fmla="*/ 297398 h 604560"/>
                <a:gd name="connsiteX85" fmla="*/ 436361 w 580455"/>
                <a:gd name="connsiteY85" fmla="*/ 288222 h 604560"/>
                <a:gd name="connsiteX86" fmla="*/ 408885 w 580455"/>
                <a:gd name="connsiteY86" fmla="*/ 280343 h 604560"/>
                <a:gd name="connsiteX87" fmla="*/ 403594 w 580455"/>
                <a:gd name="connsiteY87" fmla="*/ 268109 h 604560"/>
                <a:gd name="connsiteX88" fmla="*/ 408142 w 580455"/>
                <a:gd name="connsiteY88" fmla="*/ 252259 h 604560"/>
                <a:gd name="connsiteX89" fmla="*/ 417332 w 580455"/>
                <a:gd name="connsiteY89" fmla="*/ 248366 h 604560"/>
                <a:gd name="connsiteX90" fmla="*/ 447778 w 580455"/>
                <a:gd name="connsiteY90" fmla="*/ 257449 h 604560"/>
                <a:gd name="connsiteX91" fmla="*/ 467735 w 580455"/>
                <a:gd name="connsiteY91" fmla="*/ 254854 h 604560"/>
                <a:gd name="connsiteX92" fmla="*/ 471448 w 580455"/>
                <a:gd name="connsiteY92" fmla="*/ 227697 h 604560"/>
                <a:gd name="connsiteX93" fmla="*/ 460031 w 580455"/>
                <a:gd name="connsiteY93" fmla="*/ 221023 h 604560"/>
                <a:gd name="connsiteX94" fmla="*/ 428935 w 580455"/>
                <a:gd name="connsiteY94" fmla="*/ 207028 h 604560"/>
                <a:gd name="connsiteX95" fmla="*/ 404058 w 580455"/>
                <a:gd name="connsiteY95" fmla="*/ 165040 h 604560"/>
                <a:gd name="connsiteX96" fmla="*/ 438032 w 580455"/>
                <a:gd name="connsiteY96" fmla="*/ 122126 h 604560"/>
                <a:gd name="connsiteX97" fmla="*/ 446386 w 580455"/>
                <a:gd name="connsiteY97" fmla="*/ 110540 h 604560"/>
                <a:gd name="connsiteX98" fmla="*/ 446386 w 580455"/>
                <a:gd name="connsiteY98" fmla="*/ 101735 h 604560"/>
                <a:gd name="connsiteX99" fmla="*/ 454183 w 580455"/>
                <a:gd name="connsiteY99" fmla="*/ 93949 h 604560"/>
                <a:gd name="connsiteX100" fmla="*/ 214214 w 580455"/>
                <a:gd name="connsiteY100" fmla="*/ 12 h 604560"/>
                <a:gd name="connsiteX101" fmla="*/ 264937 w 580455"/>
                <a:gd name="connsiteY101" fmla="*/ 20932 h 604560"/>
                <a:gd name="connsiteX102" fmla="*/ 345155 w 580455"/>
                <a:gd name="connsiteY102" fmla="*/ 176648 h 604560"/>
                <a:gd name="connsiteX103" fmla="*/ 384149 w 580455"/>
                <a:gd name="connsiteY103" fmla="*/ 276565 h 604560"/>
                <a:gd name="connsiteX104" fmla="*/ 282578 w 580455"/>
                <a:gd name="connsiteY104" fmla="*/ 307708 h 604560"/>
                <a:gd name="connsiteX105" fmla="*/ 282578 w 580455"/>
                <a:gd name="connsiteY105" fmla="*/ 329397 h 604560"/>
                <a:gd name="connsiteX106" fmla="*/ 282763 w 580455"/>
                <a:gd name="connsiteY106" fmla="*/ 331066 h 604560"/>
                <a:gd name="connsiteX107" fmla="*/ 250825 w 580455"/>
                <a:gd name="connsiteY107" fmla="*/ 424124 h 604560"/>
                <a:gd name="connsiteX108" fmla="*/ 221672 w 580455"/>
                <a:gd name="connsiteY108" fmla="*/ 414855 h 604560"/>
                <a:gd name="connsiteX109" fmla="*/ 193819 w 580455"/>
                <a:gd name="connsiteY109" fmla="*/ 423197 h 604560"/>
                <a:gd name="connsiteX110" fmla="*/ 162066 w 580455"/>
                <a:gd name="connsiteY110" fmla="*/ 330509 h 604560"/>
                <a:gd name="connsiteX111" fmla="*/ 162066 w 580455"/>
                <a:gd name="connsiteY111" fmla="*/ 308172 h 604560"/>
                <a:gd name="connsiteX112" fmla="*/ 59195 w 580455"/>
                <a:gd name="connsiteY112" fmla="*/ 275082 h 604560"/>
                <a:gd name="connsiteX113" fmla="*/ 101718 w 580455"/>
                <a:gd name="connsiteY113" fmla="*/ 154681 h 604560"/>
                <a:gd name="connsiteX114" fmla="*/ 174786 w 580455"/>
                <a:gd name="connsiteY114" fmla="*/ 7493 h 604560"/>
                <a:gd name="connsiteX115" fmla="*/ 214214 w 580455"/>
                <a:gd name="connsiteY115" fmla="*/ 12 h 60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80455" h="604560">
                  <a:moveTo>
                    <a:pt x="305881" y="347561"/>
                  </a:moveTo>
                  <a:cubicBezTo>
                    <a:pt x="310246" y="350064"/>
                    <a:pt x="314426" y="352381"/>
                    <a:pt x="318791" y="354606"/>
                  </a:cubicBezTo>
                  <a:lnTo>
                    <a:pt x="394760" y="392054"/>
                  </a:lnTo>
                  <a:cubicBezTo>
                    <a:pt x="406926" y="398172"/>
                    <a:pt x="416956" y="407441"/>
                    <a:pt x="423736" y="418750"/>
                  </a:cubicBezTo>
                  <a:lnTo>
                    <a:pt x="399032" y="443499"/>
                  </a:lnTo>
                  <a:lnTo>
                    <a:pt x="392438" y="450081"/>
                  </a:lnTo>
                  <a:lnTo>
                    <a:pt x="376186" y="466209"/>
                  </a:lnTo>
                  <a:lnTo>
                    <a:pt x="335229" y="507180"/>
                  </a:lnTo>
                  <a:lnTo>
                    <a:pt x="277927" y="449895"/>
                  </a:lnTo>
                  <a:lnTo>
                    <a:pt x="272726" y="444704"/>
                  </a:lnTo>
                  <a:lnTo>
                    <a:pt x="296316" y="415691"/>
                  </a:lnTo>
                  <a:lnTo>
                    <a:pt x="329935" y="418286"/>
                  </a:lnTo>
                  <a:close/>
                  <a:moveTo>
                    <a:pt x="139503" y="347561"/>
                  </a:moveTo>
                  <a:lnTo>
                    <a:pt x="114992" y="418308"/>
                  </a:lnTo>
                  <a:lnTo>
                    <a:pt x="148509" y="415712"/>
                  </a:lnTo>
                  <a:lnTo>
                    <a:pt x="171535" y="443992"/>
                  </a:lnTo>
                  <a:lnTo>
                    <a:pt x="96887" y="518541"/>
                  </a:lnTo>
                  <a:lnTo>
                    <a:pt x="8034" y="518541"/>
                  </a:lnTo>
                  <a:cubicBezTo>
                    <a:pt x="2928" y="518541"/>
                    <a:pt x="-786" y="513998"/>
                    <a:pt x="142" y="509083"/>
                  </a:cubicBezTo>
                  <a:lnTo>
                    <a:pt x="12212" y="442045"/>
                  </a:lnTo>
                  <a:cubicBezTo>
                    <a:pt x="16205" y="420255"/>
                    <a:pt x="30317" y="401711"/>
                    <a:pt x="50093" y="391975"/>
                  </a:cubicBezTo>
                  <a:lnTo>
                    <a:pt x="124277" y="355350"/>
                  </a:lnTo>
                  <a:close/>
                  <a:moveTo>
                    <a:pt x="568769" y="338458"/>
                  </a:moveTo>
                  <a:lnTo>
                    <a:pt x="569977" y="338458"/>
                  </a:lnTo>
                  <a:cubicBezTo>
                    <a:pt x="577683" y="338458"/>
                    <a:pt x="581026" y="341981"/>
                    <a:pt x="580376" y="350048"/>
                  </a:cubicBezTo>
                  <a:cubicBezTo>
                    <a:pt x="579169" y="376287"/>
                    <a:pt x="577776" y="402341"/>
                    <a:pt x="576662" y="428580"/>
                  </a:cubicBezTo>
                  <a:cubicBezTo>
                    <a:pt x="576569" y="433402"/>
                    <a:pt x="575455" y="437574"/>
                    <a:pt x="570627" y="440170"/>
                  </a:cubicBezTo>
                  <a:cubicBezTo>
                    <a:pt x="569141" y="440912"/>
                    <a:pt x="567841" y="441283"/>
                    <a:pt x="566634" y="441283"/>
                  </a:cubicBezTo>
                  <a:cubicBezTo>
                    <a:pt x="563384" y="441283"/>
                    <a:pt x="561156" y="438779"/>
                    <a:pt x="558927" y="436554"/>
                  </a:cubicBezTo>
                  <a:lnTo>
                    <a:pt x="534692" y="412633"/>
                  </a:lnTo>
                  <a:lnTo>
                    <a:pt x="525686" y="421626"/>
                  </a:lnTo>
                  <a:lnTo>
                    <a:pt x="451403" y="495801"/>
                  </a:lnTo>
                  <a:lnTo>
                    <a:pt x="444811" y="502384"/>
                  </a:lnTo>
                  <a:lnTo>
                    <a:pt x="428562" y="518517"/>
                  </a:lnTo>
                  <a:lnTo>
                    <a:pt x="352051" y="594917"/>
                  </a:lnTo>
                  <a:lnTo>
                    <a:pt x="347594" y="599368"/>
                  </a:lnTo>
                  <a:cubicBezTo>
                    <a:pt x="344158" y="602891"/>
                    <a:pt x="339701" y="604560"/>
                    <a:pt x="335152" y="604560"/>
                  </a:cubicBezTo>
                  <a:cubicBezTo>
                    <a:pt x="330695" y="604560"/>
                    <a:pt x="326052" y="602891"/>
                    <a:pt x="322616" y="599368"/>
                  </a:cubicBezTo>
                  <a:lnTo>
                    <a:pt x="318159" y="594917"/>
                  </a:lnTo>
                  <a:lnTo>
                    <a:pt x="301910" y="578784"/>
                  </a:lnTo>
                  <a:lnTo>
                    <a:pt x="225399" y="502384"/>
                  </a:lnTo>
                  <a:lnTo>
                    <a:pt x="221685" y="498676"/>
                  </a:lnTo>
                  <a:lnTo>
                    <a:pt x="141460" y="578784"/>
                  </a:lnTo>
                  <a:cubicBezTo>
                    <a:pt x="138025" y="582215"/>
                    <a:pt x="133568" y="583976"/>
                    <a:pt x="129018" y="583976"/>
                  </a:cubicBezTo>
                  <a:cubicBezTo>
                    <a:pt x="124561" y="583976"/>
                    <a:pt x="119918" y="582215"/>
                    <a:pt x="116483" y="578784"/>
                  </a:cubicBezTo>
                  <a:lnTo>
                    <a:pt x="112026" y="574334"/>
                  </a:lnTo>
                  <a:cubicBezTo>
                    <a:pt x="105062" y="567473"/>
                    <a:pt x="105062" y="556254"/>
                    <a:pt x="112026" y="549300"/>
                  </a:cubicBezTo>
                  <a:lnTo>
                    <a:pt x="204879" y="456581"/>
                  </a:lnTo>
                  <a:lnTo>
                    <a:pt x="209243" y="452131"/>
                  </a:lnTo>
                  <a:cubicBezTo>
                    <a:pt x="212679" y="448700"/>
                    <a:pt x="217136" y="446939"/>
                    <a:pt x="221685" y="446939"/>
                  </a:cubicBezTo>
                  <a:cubicBezTo>
                    <a:pt x="226142" y="446939"/>
                    <a:pt x="230785" y="448700"/>
                    <a:pt x="234220" y="452131"/>
                  </a:cubicBezTo>
                  <a:lnTo>
                    <a:pt x="238677" y="456581"/>
                  </a:lnTo>
                  <a:lnTo>
                    <a:pt x="255019" y="472900"/>
                  </a:lnTo>
                  <a:lnTo>
                    <a:pt x="331530" y="549300"/>
                  </a:lnTo>
                  <a:lnTo>
                    <a:pt x="335244" y="553009"/>
                  </a:lnTo>
                  <a:lnTo>
                    <a:pt x="399220" y="489126"/>
                  </a:lnTo>
                  <a:lnTo>
                    <a:pt x="415469" y="472900"/>
                  </a:lnTo>
                  <a:lnTo>
                    <a:pt x="422062" y="466409"/>
                  </a:lnTo>
                  <a:lnTo>
                    <a:pt x="496344" y="392235"/>
                  </a:lnTo>
                  <a:lnTo>
                    <a:pt x="505444" y="383056"/>
                  </a:lnTo>
                  <a:cubicBezTo>
                    <a:pt x="497087" y="374896"/>
                    <a:pt x="489009" y="366644"/>
                    <a:pt x="480745" y="358300"/>
                  </a:cubicBezTo>
                  <a:cubicBezTo>
                    <a:pt x="477866" y="355518"/>
                    <a:pt x="475174" y="352644"/>
                    <a:pt x="477495" y="347730"/>
                  </a:cubicBezTo>
                  <a:cubicBezTo>
                    <a:pt x="479816" y="342630"/>
                    <a:pt x="483902" y="342538"/>
                    <a:pt x="488173" y="342259"/>
                  </a:cubicBezTo>
                  <a:cubicBezTo>
                    <a:pt x="515008" y="340869"/>
                    <a:pt x="541842" y="339663"/>
                    <a:pt x="568769" y="338458"/>
                  </a:cubicBezTo>
                  <a:close/>
                  <a:moveTo>
                    <a:pt x="454183" y="93949"/>
                  </a:moveTo>
                  <a:lnTo>
                    <a:pt x="460309" y="93949"/>
                  </a:lnTo>
                  <a:cubicBezTo>
                    <a:pt x="474233" y="93949"/>
                    <a:pt x="474233" y="93949"/>
                    <a:pt x="474233" y="107852"/>
                  </a:cubicBezTo>
                  <a:cubicBezTo>
                    <a:pt x="474233" y="117584"/>
                    <a:pt x="474233" y="117677"/>
                    <a:pt x="484072" y="119160"/>
                  </a:cubicBezTo>
                  <a:cubicBezTo>
                    <a:pt x="491498" y="120272"/>
                    <a:pt x="498646" y="122497"/>
                    <a:pt x="505607" y="125648"/>
                  </a:cubicBezTo>
                  <a:cubicBezTo>
                    <a:pt x="509413" y="127316"/>
                    <a:pt x="510806" y="129912"/>
                    <a:pt x="509692" y="133990"/>
                  </a:cubicBezTo>
                  <a:cubicBezTo>
                    <a:pt x="507928" y="139922"/>
                    <a:pt x="506350" y="146039"/>
                    <a:pt x="504308" y="151971"/>
                  </a:cubicBezTo>
                  <a:cubicBezTo>
                    <a:pt x="502451" y="157533"/>
                    <a:pt x="500781" y="158367"/>
                    <a:pt x="495304" y="155771"/>
                  </a:cubicBezTo>
                  <a:cubicBezTo>
                    <a:pt x="484536" y="150488"/>
                    <a:pt x="473119" y="148356"/>
                    <a:pt x="461145" y="149005"/>
                  </a:cubicBezTo>
                  <a:cubicBezTo>
                    <a:pt x="457896" y="149098"/>
                    <a:pt x="454833" y="149561"/>
                    <a:pt x="451955" y="150859"/>
                  </a:cubicBezTo>
                  <a:cubicBezTo>
                    <a:pt x="441559" y="155401"/>
                    <a:pt x="439981" y="166801"/>
                    <a:pt x="448799" y="173845"/>
                  </a:cubicBezTo>
                  <a:cubicBezTo>
                    <a:pt x="453255" y="177275"/>
                    <a:pt x="458267" y="179870"/>
                    <a:pt x="463651" y="182095"/>
                  </a:cubicBezTo>
                  <a:cubicBezTo>
                    <a:pt x="472748" y="185895"/>
                    <a:pt x="482030" y="189510"/>
                    <a:pt x="490756" y="194329"/>
                  </a:cubicBezTo>
                  <a:cubicBezTo>
                    <a:pt x="518324" y="209623"/>
                    <a:pt x="525843" y="244381"/>
                    <a:pt x="506350" y="268109"/>
                  </a:cubicBezTo>
                  <a:cubicBezTo>
                    <a:pt x="499295" y="276728"/>
                    <a:pt x="490106" y="282475"/>
                    <a:pt x="479338" y="285441"/>
                  </a:cubicBezTo>
                  <a:cubicBezTo>
                    <a:pt x="474604" y="286646"/>
                    <a:pt x="472562" y="289149"/>
                    <a:pt x="472748" y="293968"/>
                  </a:cubicBezTo>
                  <a:cubicBezTo>
                    <a:pt x="473026" y="298788"/>
                    <a:pt x="472748" y="303422"/>
                    <a:pt x="472748" y="308242"/>
                  </a:cubicBezTo>
                  <a:cubicBezTo>
                    <a:pt x="472655" y="312598"/>
                    <a:pt x="470520" y="314823"/>
                    <a:pt x="466343" y="314916"/>
                  </a:cubicBezTo>
                  <a:cubicBezTo>
                    <a:pt x="461145" y="315101"/>
                    <a:pt x="455947" y="315101"/>
                    <a:pt x="450841" y="314916"/>
                  </a:cubicBezTo>
                  <a:cubicBezTo>
                    <a:pt x="446386" y="314823"/>
                    <a:pt x="444158" y="312320"/>
                    <a:pt x="444158" y="307871"/>
                  </a:cubicBezTo>
                  <a:cubicBezTo>
                    <a:pt x="444065" y="304349"/>
                    <a:pt x="444065" y="300827"/>
                    <a:pt x="444065" y="297398"/>
                  </a:cubicBezTo>
                  <a:cubicBezTo>
                    <a:pt x="444065" y="289705"/>
                    <a:pt x="443787" y="289334"/>
                    <a:pt x="436361" y="288222"/>
                  </a:cubicBezTo>
                  <a:cubicBezTo>
                    <a:pt x="426893" y="286646"/>
                    <a:pt x="417610" y="284514"/>
                    <a:pt x="408885" y="280343"/>
                  </a:cubicBezTo>
                  <a:cubicBezTo>
                    <a:pt x="402109" y="277099"/>
                    <a:pt x="401366" y="275431"/>
                    <a:pt x="403594" y="268109"/>
                  </a:cubicBezTo>
                  <a:cubicBezTo>
                    <a:pt x="405079" y="262825"/>
                    <a:pt x="406564" y="257449"/>
                    <a:pt x="408142" y="252259"/>
                  </a:cubicBezTo>
                  <a:cubicBezTo>
                    <a:pt x="409999" y="246234"/>
                    <a:pt x="411762" y="245400"/>
                    <a:pt x="417332" y="248366"/>
                  </a:cubicBezTo>
                  <a:cubicBezTo>
                    <a:pt x="426985" y="253371"/>
                    <a:pt x="437103" y="256152"/>
                    <a:pt x="447778" y="257449"/>
                  </a:cubicBezTo>
                  <a:cubicBezTo>
                    <a:pt x="454554" y="258376"/>
                    <a:pt x="461423" y="257635"/>
                    <a:pt x="467735" y="254854"/>
                  </a:cubicBezTo>
                  <a:cubicBezTo>
                    <a:pt x="479617" y="249664"/>
                    <a:pt x="481473" y="235946"/>
                    <a:pt x="471448" y="227697"/>
                  </a:cubicBezTo>
                  <a:cubicBezTo>
                    <a:pt x="467921" y="224824"/>
                    <a:pt x="464115" y="222784"/>
                    <a:pt x="460031" y="221023"/>
                  </a:cubicBezTo>
                  <a:cubicBezTo>
                    <a:pt x="449635" y="216482"/>
                    <a:pt x="438774" y="212960"/>
                    <a:pt x="428935" y="207028"/>
                  </a:cubicBezTo>
                  <a:cubicBezTo>
                    <a:pt x="412969" y="197573"/>
                    <a:pt x="402851" y="184412"/>
                    <a:pt x="404058" y="165040"/>
                  </a:cubicBezTo>
                  <a:cubicBezTo>
                    <a:pt x="405450" y="143166"/>
                    <a:pt x="417796" y="129448"/>
                    <a:pt x="438032" y="122126"/>
                  </a:cubicBezTo>
                  <a:cubicBezTo>
                    <a:pt x="446293" y="119067"/>
                    <a:pt x="446386" y="119160"/>
                    <a:pt x="446386" y="110540"/>
                  </a:cubicBezTo>
                  <a:cubicBezTo>
                    <a:pt x="446386" y="107574"/>
                    <a:pt x="446293" y="104701"/>
                    <a:pt x="446386" y="101735"/>
                  </a:cubicBezTo>
                  <a:cubicBezTo>
                    <a:pt x="446664" y="95339"/>
                    <a:pt x="447778" y="94227"/>
                    <a:pt x="454183" y="93949"/>
                  </a:cubicBezTo>
                  <a:close/>
                  <a:moveTo>
                    <a:pt x="214214" y="12"/>
                  </a:moveTo>
                  <a:cubicBezTo>
                    <a:pt x="248017" y="599"/>
                    <a:pt x="264937" y="20932"/>
                    <a:pt x="264937" y="20932"/>
                  </a:cubicBezTo>
                  <a:cubicBezTo>
                    <a:pt x="334477" y="14537"/>
                    <a:pt x="353696" y="90263"/>
                    <a:pt x="345155" y="176648"/>
                  </a:cubicBezTo>
                  <a:cubicBezTo>
                    <a:pt x="336613" y="263033"/>
                    <a:pt x="384149" y="276565"/>
                    <a:pt x="384149" y="276565"/>
                  </a:cubicBezTo>
                  <a:cubicBezTo>
                    <a:pt x="351468" y="309747"/>
                    <a:pt x="282578" y="307708"/>
                    <a:pt x="282578" y="307708"/>
                  </a:cubicBezTo>
                  <a:lnTo>
                    <a:pt x="282578" y="329397"/>
                  </a:lnTo>
                  <a:lnTo>
                    <a:pt x="282763" y="331066"/>
                  </a:lnTo>
                  <a:lnTo>
                    <a:pt x="250825" y="424124"/>
                  </a:lnTo>
                  <a:cubicBezTo>
                    <a:pt x="242376" y="418007"/>
                    <a:pt x="232256" y="414855"/>
                    <a:pt x="221672" y="414855"/>
                  </a:cubicBezTo>
                  <a:cubicBezTo>
                    <a:pt x="211645" y="414855"/>
                    <a:pt x="201989" y="417821"/>
                    <a:pt x="193819" y="423197"/>
                  </a:cubicBezTo>
                  <a:lnTo>
                    <a:pt x="162066" y="330509"/>
                  </a:lnTo>
                  <a:lnTo>
                    <a:pt x="162066" y="308172"/>
                  </a:lnTo>
                  <a:cubicBezTo>
                    <a:pt x="82592" y="308820"/>
                    <a:pt x="59195" y="275082"/>
                    <a:pt x="59195" y="275082"/>
                  </a:cubicBezTo>
                  <a:cubicBezTo>
                    <a:pt x="59195" y="275082"/>
                    <a:pt x="104596" y="274341"/>
                    <a:pt x="101718" y="154681"/>
                  </a:cubicBezTo>
                  <a:cubicBezTo>
                    <a:pt x="98932" y="35021"/>
                    <a:pt x="154267" y="15278"/>
                    <a:pt x="174786" y="7493"/>
                  </a:cubicBezTo>
                  <a:cubicBezTo>
                    <a:pt x="189803" y="1816"/>
                    <a:pt x="202947" y="-183"/>
                    <a:pt x="214214" y="12"/>
                  </a:cubicBezTo>
                  <a:close/>
                </a:path>
              </a:pathLst>
            </a:custGeom>
            <a:gradFill flip="none" rotWithShape="1">
              <a:gsLst>
                <a:gs pos="0">
                  <a:schemeClr val="accent1"/>
                </a:gs>
                <a:gs pos="100000">
                  <a:schemeClr val="accent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组合 43"/>
          <p:cNvGrpSpPr/>
          <p:nvPr/>
        </p:nvGrpSpPr>
        <p:grpSpPr>
          <a:xfrm>
            <a:off x="6046625" y="2628768"/>
            <a:ext cx="5029646" cy="1718547"/>
            <a:chOff x="6850573" y="2772926"/>
            <a:chExt cx="4668326" cy="1718547"/>
          </a:xfrm>
        </p:grpSpPr>
        <p:sp>
          <p:nvSpPr>
            <p:cNvPr id="32" name="ComponentBackground2"/>
            <p:cNvSpPr/>
            <p:nvPr/>
          </p:nvSpPr>
          <p:spPr>
            <a:xfrm>
              <a:off x="6850573" y="2772926"/>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2"/>
            <p:cNvSpPr txBox="1"/>
            <p:nvPr/>
          </p:nvSpPr>
          <p:spPr>
            <a:xfrm>
              <a:off x="7386519" y="3586292"/>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用专业数据库支撑安全管理，直观呈现各项量化指标，让每一笔投入都能看到数据面成效</a:t>
              </a:r>
              <a:endParaRPr lang="zh-CN" altLang="en-US" sz="1600"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Bullet2"/>
            <p:cNvSpPr txBox="1"/>
            <p:nvPr/>
          </p:nvSpPr>
          <p:spPr>
            <a:xfrm>
              <a:off x="7386519" y="2957178"/>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不是被动合规，而是用数据弥补专业空缺</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Icon1"/>
            <p:cNvSpPr/>
            <p:nvPr/>
          </p:nvSpPr>
          <p:spPr>
            <a:xfrm>
              <a:off x="7016792" y="3393473"/>
              <a:ext cx="306068" cy="309437"/>
            </a:xfrm>
            <a:custGeom>
              <a:avLst/>
              <a:gdLst>
                <a:gd name="connsiteX0" fmla="*/ 32552 w 571147"/>
                <a:gd name="connsiteY0" fmla="*/ 406999 h 577432"/>
                <a:gd name="connsiteX1" fmla="*/ 111849 w 571147"/>
                <a:gd name="connsiteY1" fmla="*/ 406999 h 577432"/>
                <a:gd name="connsiteX2" fmla="*/ 137666 w 571147"/>
                <a:gd name="connsiteY2" fmla="*/ 432794 h 577432"/>
                <a:gd name="connsiteX3" fmla="*/ 137666 w 571147"/>
                <a:gd name="connsiteY3" fmla="*/ 550715 h 577432"/>
                <a:gd name="connsiteX4" fmla="*/ 111849 w 571147"/>
                <a:gd name="connsiteY4" fmla="*/ 577432 h 577432"/>
                <a:gd name="connsiteX5" fmla="*/ 32552 w 571147"/>
                <a:gd name="connsiteY5" fmla="*/ 577432 h 577432"/>
                <a:gd name="connsiteX6" fmla="*/ 6734 w 571147"/>
                <a:gd name="connsiteY6" fmla="*/ 550715 h 577432"/>
                <a:gd name="connsiteX7" fmla="*/ 6734 w 571147"/>
                <a:gd name="connsiteY7" fmla="*/ 432794 h 577432"/>
                <a:gd name="connsiteX8" fmla="*/ 32552 w 571147"/>
                <a:gd name="connsiteY8" fmla="*/ 406999 h 577432"/>
                <a:gd name="connsiteX9" fmla="*/ 236302 w 571147"/>
                <a:gd name="connsiteY9" fmla="*/ 314976 h 577432"/>
                <a:gd name="connsiteX10" fmla="*/ 315688 w 571147"/>
                <a:gd name="connsiteY10" fmla="*/ 314976 h 577432"/>
                <a:gd name="connsiteX11" fmla="*/ 341535 w 571147"/>
                <a:gd name="connsiteY11" fmla="*/ 340761 h 577432"/>
                <a:gd name="connsiteX12" fmla="*/ 341535 w 571147"/>
                <a:gd name="connsiteY12" fmla="*/ 550726 h 577432"/>
                <a:gd name="connsiteX13" fmla="*/ 315688 w 571147"/>
                <a:gd name="connsiteY13" fmla="*/ 577432 h 577432"/>
                <a:gd name="connsiteX14" fmla="*/ 236302 w 571147"/>
                <a:gd name="connsiteY14" fmla="*/ 577432 h 577432"/>
                <a:gd name="connsiteX15" fmla="*/ 210455 w 571147"/>
                <a:gd name="connsiteY15" fmla="*/ 550726 h 577432"/>
                <a:gd name="connsiteX16" fmla="*/ 210455 w 571147"/>
                <a:gd name="connsiteY16" fmla="*/ 340761 h 577432"/>
                <a:gd name="connsiteX17" fmla="*/ 236302 w 571147"/>
                <a:gd name="connsiteY17" fmla="*/ 314976 h 577432"/>
                <a:gd name="connsiteX18" fmla="*/ 440171 w 571147"/>
                <a:gd name="connsiteY18" fmla="*/ 209935 h 577432"/>
                <a:gd name="connsiteX19" fmla="*/ 518634 w 571147"/>
                <a:gd name="connsiteY19" fmla="*/ 209935 h 577432"/>
                <a:gd name="connsiteX20" fmla="*/ 545404 w 571147"/>
                <a:gd name="connsiteY20" fmla="*/ 235724 h 577432"/>
                <a:gd name="connsiteX21" fmla="*/ 545404 w 571147"/>
                <a:gd name="connsiteY21" fmla="*/ 550722 h 577432"/>
                <a:gd name="connsiteX22" fmla="*/ 518634 w 571147"/>
                <a:gd name="connsiteY22" fmla="*/ 577432 h 577432"/>
                <a:gd name="connsiteX23" fmla="*/ 440171 w 571147"/>
                <a:gd name="connsiteY23" fmla="*/ 577432 h 577432"/>
                <a:gd name="connsiteX24" fmla="*/ 414324 w 571147"/>
                <a:gd name="connsiteY24" fmla="*/ 550722 h 577432"/>
                <a:gd name="connsiteX25" fmla="*/ 414324 w 571147"/>
                <a:gd name="connsiteY25" fmla="*/ 235724 h 577432"/>
                <a:gd name="connsiteX26" fmla="*/ 440171 w 571147"/>
                <a:gd name="connsiteY26" fmla="*/ 209935 h 577432"/>
                <a:gd name="connsiteX27" fmla="*/ 296320 w 571147"/>
                <a:gd name="connsiteY27" fmla="*/ 121530 h 577432"/>
                <a:gd name="connsiteX28" fmla="*/ 361828 w 571147"/>
                <a:gd name="connsiteY28" fmla="*/ 134423 h 577432"/>
                <a:gd name="connsiteX29" fmla="*/ 370132 w 571147"/>
                <a:gd name="connsiteY29" fmla="*/ 141791 h 577432"/>
                <a:gd name="connsiteX30" fmla="*/ 371055 w 571147"/>
                <a:gd name="connsiteY30" fmla="*/ 152843 h 577432"/>
                <a:gd name="connsiteX31" fmla="*/ 346143 w 571147"/>
                <a:gd name="connsiteY31" fmla="*/ 213626 h 577432"/>
                <a:gd name="connsiteX32" fmla="*/ 334149 w 571147"/>
                <a:gd name="connsiteY32" fmla="*/ 221915 h 577432"/>
                <a:gd name="connsiteX33" fmla="*/ 333226 w 571147"/>
                <a:gd name="connsiteY33" fmla="*/ 221915 h 577432"/>
                <a:gd name="connsiteX34" fmla="*/ 322154 w 571147"/>
                <a:gd name="connsiteY34" fmla="*/ 215468 h 577432"/>
                <a:gd name="connsiteX35" fmla="*/ 308314 w 571147"/>
                <a:gd name="connsiteY35" fmla="*/ 190602 h 577432"/>
                <a:gd name="connsiteX36" fmla="*/ 19522 w 571147"/>
                <a:gd name="connsiteY36" fmla="*/ 339798 h 577432"/>
                <a:gd name="connsiteX37" fmla="*/ 13064 w 571147"/>
                <a:gd name="connsiteY37" fmla="*/ 340719 h 577432"/>
                <a:gd name="connsiteX38" fmla="*/ 1069 w 571147"/>
                <a:gd name="connsiteY38" fmla="*/ 334272 h 577432"/>
                <a:gd name="connsiteX39" fmla="*/ 7528 w 571147"/>
                <a:gd name="connsiteY39" fmla="*/ 315853 h 577432"/>
                <a:gd name="connsiteX40" fmla="*/ 296320 w 571147"/>
                <a:gd name="connsiteY40" fmla="*/ 167578 h 577432"/>
                <a:gd name="connsiteX41" fmla="*/ 281557 w 571147"/>
                <a:gd name="connsiteY41" fmla="*/ 139949 h 577432"/>
                <a:gd name="connsiteX42" fmla="*/ 283402 w 571147"/>
                <a:gd name="connsiteY42" fmla="*/ 126135 h 577432"/>
                <a:gd name="connsiteX43" fmla="*/ 296320 w 571147"/>
                <a:gd name="connsiteY43" fmla="*/ 121530 h 577432"/>
                <a:gd name="connsiteX44" fmla="*/ 484451 w 571147"/>
                <a:gd name="connsiteY44" fmla="*/ 100307 h 577432"/>
                <a:gd name="connsiteX45" fmla="*/ 502944 w 571147"/>
                <a:gd name="connsiteY45" fmla="*/ 115101 h 577432"/>
                <a:gd name="connsiteX46" fmla="*/ 484451 w 571147"/>
                <a:gd name="connsiteY46" fmla="*/ 129896 h 577432"/>
                <a:gd name="connsiteX47" fmla="*/ 475278 w 571147"/>
                <a:gd name="connsiteY47" fmla="*/ 51633 h 577432"/>
                <a:gd name="connsiteX48" fmla="*/ 475278 w 571147"/>
                <a:gd name="connsiteY48" fmla="*/ 78263 h 577432"/>
                <a:gd name="connsiteX49" fmla="*/ 458708 w 571147"/>
                <a:gd name="connsiteY49" fmla="*/ 64489 h 577432"/>
                <a:gd name="connsiteX50" fmla="*/ 475278 w 571147"/>
                <a:gd name="connsiteY50" fmla="*/ 51633 h 577432"/>
                <a:gd name="connsiteX51" fmla="*/ 479865 w 571147"/>
                <a:gd name="connsiteY51" fmla="*/ 23014 h 577432"/>
                <a:gd name="connsiteX52" fmla="*/ 475255 w 571147"/>
                <a:gd name="connsiteY52" fmla="*/ 27617 h 577432"/>
                <a:gd name="connsiteX53" fmla="*/ 475255 w 571147"/>
                <a:gd name="connsiteY53" fmla="*/ 35901 h 577432"/>
                <a:gd name="connsiteX54" fmla="*/ 439295 w 571147"/>
                <a:gd name="connsiteY54" fmla="*/ 67200 h 577432"/>
                <a:gd name="connsiteX55" fmla="*/ 475255 w 571147"/>
                <a:gd name="connsiteY55" fmla="*/ 98499 h 577432"/>
                <a:gd name="connsiteX56" fmla="*/ 475255 w 571147"/>
                <a:gd name="connsiteY56" fmla="*/ 129798 h 577432"/>
                <a:gd name="connsiteX57" fmla="*/ 446671 w 571147"/>
                <a:gd name="connsiteY57" fmla="*/ 107704 h 577432"/>
                <a:gd name="connsiteX58" fmla="*/ 437451 w 571147"/>
                <a:gd name="connsiteY58" fmla="*/ 117830 h 577432"/>
                <a:gd name="connsiteX59" fmla="*/ 475255 w 571147"/>
                <a:gd name="connsiteY59" fmla="*/ 145447 h 577432"/>
                <a:gd name="connsiteX60" fmla="*/ 475255 w 571147"/>
                <a:gd name="connsiteY60" fmla="*/ 154652 h 577432"/>
                <a:gd name="connsiteX61" fmla="*/ 479865 w 571147"/>
                <a:gd name="connsiteY61" fmla="*/ 159255 h 577432"/>
                <a:gd name="connsiteX62" fmla="*/ 484475 w 571147"/>
                <a:gd name="connsiteY62" fmla="*/ 154652 h 577432"/>
                <a:gd name="connsiteX63" fmla="*/ 484475 w 571147"/>
                <a:gd name="connsiteY63" fmla="*/ 145447 h 577432"/>
                <a:gd name="connsiteX64" fmla="*/ 522279 w 571147"/>
                <a:gd name="connsiteY64" fmla="*/ 113228 h 577432"/>
                <a:gd name="connsiteX65" fmla="*/ 484475 w 571147"/>
                <a:gd name="connsiteY65" fmla="*/ 80088 h 577432"/>
                <a:gd name="connsiteX66" fmla="*/ 484475 w 571147"/>
                <a:gd name="connsiteY66" fmla="*/ 51551 h 577432"/>
                <a:gd name="connsiteX67" fmla="*/ 511214 w 571147"/>
                <a:gd name="connsiteY67" fmla="*/ 68121 h 577432"/>
                <a:gd name="connsiteX68" fmla="*/ 520435 w 571147"/>
                <a:gd name="connsiteY68" fmla="*/ 58915 h 577432"/>
                <a:gd name="connsiteX69" fmla="*/ 484475 w 571147"/>
                <a:gd name="connsiteY69" fmla="*/ 35901 h 577432"/>
                <a:gd name="connsiteX70" fmla="*/ 484475 w 571147"/>
                <a:gd name="connsiteY70" fmla="*/ 27617 h 577432"/>
                <a:gd name="connsiteX71" fmla="*/ 479865 w 571147"/>
                <a:gd name="connsiteY71" fmla="*/ 23014 h 577432"/>
                <a:gd name="connsiteX72" fmla="*/ 479865 w 571147"/>
                <a:gd name="connsiteY72" fmla="*/ 0 h 577432"/>
                <a:gd name="connsiteX73" fmla="*/ 571147 w 571147"/>
                <a:gd name="connsiteY73" fmla="*/ 91135 h 577432"/>
                <a:gd name="connsiteX74" fmla="*/ 479865 w 571147"/>
                <a:gd name="connsiteY74" fmla="*/ 182269 h 577432"/>
                <a:gd name="connsiteX75" fmla="*/ 388582 w 571147"/>
                <a:gd name="connsiteY75" fmla="*/ 91135 h 577432"/>
                <a:gd name="connsiteX76" fmla="*/ 479865 w 571147"/>
                <a:gd name="connsiteY76"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1147" h="577432">
                  <a:moveTo>
                    <a:pt x="32552" y="406999"/>
                  </a:moveTo>
                  <a:lnTo>
                    <a:pt x="111849" y="406999"/>
                  </a:lnTo>
                  <a:cubicBezTo>
                    <a:pt x="125680" y="406999"/>
                    <a:pt x="137666" y="418054"/>
                    <a:pt x="137666" y="432794"/>
                  </a:cubicBezTo>
                  <a:lnTo>
                    <a:pt x="137666" y="550715"/>
                  </a:lnTo>
                  <a:cubicBezTo>
                    <a:pt x="137666" y="565456"/>
                    <a:pt x="125680" y="577432"/>
                    <a:pt x="111849" y="577432"/>
                  </a:cubicBezTo>
                  <a:lnTo>
                    <a:pt x="32552" y="577432"/>
                  </a:lnTo>
                  <a:cubicBezTo>
                    <a:pt x="18721" y="577432"/>
                    <a:pt x="6734" y="565456"/>
                    <a:pt x="6734" y="550715"/>
                  </a:cubicBezTo>
                  <a:lnTo>
                    <a:pt x="6734" y="432794"/>
                  </a:lnTo>
                  <a:cubicBezTo>
                    <a:pt x="6734" y="418054"/>
                    <a:pt x="18721" y="406999"/>
                    <a:pt x="32552" y="406999"/>
                  </a:cubicBezTo>
                  <a:close/>
                  <a:moveTo>
                    <a:pt x="236302" y="314976"/>
                  </a:moveTo>
                  <a:lnTo>
                    <a:pt x="315688" y="314976"/>
                  </a:lnTo>
                  <a:cubicBezTo>
                    <a:pt x="329535" y="314976"/>
                    <a:pt x="341535" y="326948"/>
                    <a:pt x="341535" y="340761"/>
                  </a:cubicBezTo>
                  <a:lnTo>
                    <a:pt x="341535" y="550726"/>
                  </a:lnTo>
                  <a:cubicBezTo>
                    <a:pt x="341535" y="565460"/>
                    <a:pt x="329535" y="577432"/>
                    <a:pt x="315688" y="577432"/>
                  </a:cubicBezTo>
                  <a:lnTo>
                    <a:pt x="236302" y="577432"/>
                  </a:lnTo>
                  <a:cubicBezTo>
                    <a:pt x="221532" y="577432"/>
                    <a:pt x="210455" y="565460"/>
                    <a:pt x="210455" y="550726"/>
                  </a:cubicBezTo>
                  <a:lnTo>
                    <a:pt x="210455" y="340761"/>
                  </a:lnTo>
                  <a:cubicBezTo>
                    <a:pt x="210455" y="326948"/>
                    <a:pt x="221532" y="314976"/>
                    <a:pt x="236302" y="314976"/>
                  </a:cubicBezTo>
                  <a:close/>
                  <a:moveTo>
                    <a:pt x="440171" y="209935"/>
                  </a:moveTo>
                  <a:lnTo>
                    <a:pt x="518634" y="209935"/>
                  </a:lnTo>
                  <a:cubicBezTo>
                    <a:pt x="533404" y="209935"/>
                    <a:pt x="545404" y="221909"/>
                    <a:pt x="545404" y="235724"/>
                  </a:cubicBezTo>
                  <a:lnTo>
                    <a:pt x="545404" y="550722"/>
                  </a:lnTo>
                  <a:cubicBezTo>
                    <a:pt x="545404" y="565458"/>
                    <a:pt x="533404" y="577432"/>
                    <a:pt x="518634" y="577432"/>
                  </a:cubicBezTo>
                  <a:lnTo>
                    <a:pt x="440171" y="577432"/>
                  </a:lnTo>
                  <a:cubicBezTo>
                    <a:pt x="425401" y="577432"/>
                    <a:pt x="414324" y="565458"/>
                    <a:pt x="414324" y="550722"/>
                  </a:cubicBezTo>
                  <a:lnTo>
                    <a:pt x="414324" y="235724"/>
                  </a:lnTo>
                  <a:cubicBezTo>
                    <a:pt x="414324" y="221909"/>
                    <a:pt x="425401" y="209935"/>
                    <a:pt x="440171" y="209935"/>
                  </a:cubicBezTo>
                  <a:close/>
                  <a:moveTo>
                    <a:pt x="296320" y="121530"/>
                  </a:moveTo>
                  <a:lnTo>
                    <a:pt x="361828" y="134423"/>
                  </a:lnTo>
                  <a:cubicBezTo>
                    <a:pt x="365519" y="135344"/>
                    <a:pt x="368287" y="138107"/>
                    <a:pt x="370132" y="141791"/>
                  </a:cubicBezTo>
                  <a:cubicBezTo>
                    <a:pt x="371978" y="144554"/>
                    <a:pt x="372900" y="149159"/>
                    <a:pt x="371055" y="152843"/>
                  </a:cubicBezTo>
                  <a:lnTo>
                    <a:pt x="346143" y="213626"/>
                  </a:lnTo>
                  <a:cubicBezTo>
                    <a:pt x="344298" y="219152"/>
                    <a:pt x="339685" y="221915"/>
                    <a:pt x="334149" y="221915"/>
                  </a:cubicBezTo>
                  <a:cubicBezTo>
                    <a:pt x="334149" y="221915"/>
                    <a:pt x="334149" y="221915"/>
                    <a:pt x="333226" y="221915"/>
                  </a:cubicBezTo>
                  <a:cubicBezTo>
                    <a:pt x="328613" y="221915"/>
                    <a:pt x="323999" y="219152"/>
                    <a:pt x="322154" y="215468"/>
                  </a:cubicBezTo>
                  <a:lnTo>
                    <a:pt x="308314" y="190602"/>
                  </a:lnTo>
                  <a:lnTo>
                    <a:pt x="19522" y="339798"/>
                  </a:lnTo>
                  <a:cubicBezTo>
                    <a:pt x="16754" y="340719"/>
                    <a:pt x="14909" y="340719"/>
                    <a:pt x="13064" y="340719"/>
                  </a:cubicBezTo>
                  <a:cubicBezTo>
                    <a:pt x="8450" y="340719"/>
                    <a:pt x="3837" y="337956"/>
                    <a:pt x="1069" y="334272"/>
                  </a:cubicBezTo>
                  <a:cubicBezTo>
                    <a:pt x="-1699" y="327826"/>
                    <a:pt x="1069" y="319537"/>
                    <a:pt x="7528" y="315853"/>
                  </a:cubicBezTo>
                  <a:lnTo>
                    <a:pt x="296320" y="167578"/>
                  </a:lnTo>
                  <a:lnTo>
                    <a:pt x="281557" y="139949"/>
                  </a:lnTo>
                  <a:cubicBezTo>
                    <a:pt x="279712" y="135344"/>
                    <a:pt x="279712" y="129819"/>
                    <a:pt x="283402" y="126135"/>
                  </a:cubicBezTo>
                  <a:cubicBezTo>
                    <a:pt x="286170" y="121530"/>
                    <a:pt x="291706" y="119688"/>
                    <a:pt x="296320" y="121530"/>
                  </a:cubicBezTo>
                  <a:close/>
                  <a:moveTo>
                    <a:pt x="484451" y="100307"/>
                  </a:moveTo>
                  <a:cubicBezTo>
                    <a:pt x="492773" y="102156"/>
                    <a:pt x="502944" y="104930"/>
                    <a:pt x="502944" y="115101"/>
                  </a:cubicBezTo>
                  <a:cubicBezTo>
                    <a:pt x="502944" y="125273"/>
                    <a:pt x="493698" y="128971"/>
                    <a:pt x="484451" y="129896"/>
                  </a:cubicBezTo>
                  <a:close/>
                  <a:moveTo>
                    <a:pt x="475278" y="51633"/>
                  </a:moveTo>
                  <a:lnTo>
                    <a:pt x="475278" y="78263"/>
                  </a:lnTo>
                  <a:cubicBezTo>
                    <a:pt x="464232" y="76426"/>
                    <a:pt x="458708" y="71835"/>
                    <a:pt x="458708" y="64489"/>
                  </a:cubicBezTo>
                  <a:cubicBezTo>
                    <a:pt x="458708" y="58061"/>
                    <a:pt x="465152" y="51633"/>
                    <a:pt x="475278" y="51633"/>
                  </a:cubicBezTo>
                  <a:close/>
                  <a:moveTo>
                    <a:pt x="479865" y="23014"/>
                  </a:moveTo>
                  <a:cubicBezTo>
                    <a:pt x="477099" y="23014"/>
                    <a:pt x="475255" y="25775"/>
                    <a:pt x="475255" y="27617"/>
                  </a:cubicBezTo>
                  <a:lnTo>
                    <a:pt x="475255" y="35901"/>
                  </a:lnTo>
                  <a:cubicBezTo>
                    <a:pt x="456814" y="36822"/>
                    <a:pt x="439295" y="46948"/>
                    <a:pt x="439295" y="67200"/>
                  </a:cubicBezTo>
                  <a:cubicBezTo>
                    <a:pt x="439295" y="84691"/>
                    <a:pt x="453125" y="93896"/>
                    <a:pt x="475255" y="98499"/>
                  </a:cubicBezTo>
                  <a:lnTo>
                    <a:pt x="475255" y="129798"/>
                  </a:lnTo>
                  <a:cubicBezTo>
                    <a:pt x="450359" y="128877"/>
                    <a:pt x="463268" y="107704"/>
                    <a:pt x="446671" y="107704"/>
                  </a:cubicBezTo>
                  <a:cubicBezTo>
                    <a:pt x="441139" y="107704"/>
                    <a:pt x="437451" y="111387"/>
                    <a:pt x="437451" y="117830"/>
                  </a:cubicBezTo>
                  <a:cubicBezTo>
                    <a:pt x="437451" y="129798"/>
                    <a:pt x="450359" y="144526"/>
                    <a:pt x="475255" y="145447"/>
                  </a:cubicBezTo>
                  <a:lnTo>
                    <a:pt x="475255" y="154652"/>
                  </a:lnTo>
                  <a:cubicBezTo>
                    <a:pt x="475255" y="157414"/>
                    <a:pt x="477099" y="159255"/>
                    <a:pt x="479865" y="159255"/>
                  </a:cubicBezTo>
                  <a:cubicBezTo>
                    <a:pt x="482631" y="159255"/>
                    <a:pt x="484475" y="157414"/>
                    <a:pt x="484475" y="154652"/>
                  </a:cubicBezTo>
                  <a:lnTo>
                    <a:pt x="484475" y="145447"/>
                  </a:lnTo>
                  <a:cubicBezTo>
                    <a:pt x="506604" y="143606"/>
                    <a:pt x="522279" y="133480"/>
                    <a:pt x="522279" y="113228"/>
                  </a:cubicBezTo>
                  <a:cubicBezTo>
                    <a:pt x="522279" y="90214"/>
                    <a:pt x="504760" y="84691"/>
                    <a:pt x="484475" y="80088"/>
                  </a:cubicBezTo>
                  <a:lnTo>
                    <a:pt x="484475" y="51551"/>
                  </a:lnTo>
                  <a:cubicBezTo>
                    <a:pt x="501072" y="51551"/>
                    <a:pt x="501072" y="68121"/>
                    <a:pt x="511214" y="68121"/>
                  </a:cubicBezTo>
                  <a:cubicBezTo>
                    <a:pt x="515825" y="68121"/>
                    <a:pt x="520435" y="64439"/>
                    <a:pt x="520435" y="58915"/>
                  </a:cubicBezTo>
                  <a:cubicBezTo>
                    <a:pt x="520435" y="43266"/>
                    <a:pt x="496462" y="35901"/>
                    <a:pt x="484475" y="35901"/>
                  </a:cubicBezTo>
                  <a:lnTo>
                    <a:pt x="484475" y="27617"/>
                  </a:lnTo>
                  <a:cubicBezTo>
                    <a:pt x="484475" y="25775"/>
                    <a:pt x="482631" y="23014"/>
                    <a:pt x="479865" y="23014"/>
                  </a:cubicBezTo>
                  <a:close/>
                  <a:moveTo>
                    <a:pt x="479865" y="0"/>
                  </a:moveTo>
                  <a:cubicBezTo>
                    <a:pt x="529655" y="0"/>
                    <a:pt x="571147" y="40504"/>
                    <a:pt x="571147" y="91135"/>
                  </a:cubicBezTo>
                  <a:cubicBezTo>
                    <a:pt x="571147" y="141765"/>
                    <a:pt x="529655" y="182269"/>
                    <a:pt x="479865" y="182269"/>
                  </a:cubicBezTo>
                  <a:cubicBezTo>
                    <a:pt x="429152" y="182269"/>
                    <a:pt x="388582" y="141765"/>
                    <a:pt x="388582" y="91135"/>
                  </a:cubicBezTo>
                  <a:cubicBezTo>
                    <a:pt x="388582" y="40504"/>
                    <a:pt x="429152" y="0"/>
                    <a:pt x="479865" y="0"/>
                  </a:cubicBezTo>
                  <a:close/>
                </a:path>
              </a:pathLst>
            </a:custGeom>
            <a:gradFill flip="none" rotWithShape="1">
              <a:gsLst>
                <a:gs pos="0">
                  <a:schemeClr val="accent2"/>
                </a:gs>
                <a:gs pos="100000">
                  <a:schemeClr val="accent2">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组合 44"/>
          <p:cNvGrpSpPr/>
          <p:nvPr/>
        </p:nvGrpSpPr>
        <p:grpSpPr>
          <a:xfrm>
            <a:off x="6046625" y="4451561"/>
            <a:ext cx="5029646" cy="1718547"/>
            <a:chOff x="6850573" y="4595719"/>
            <a:chExt cx="4668326" cy="1718547"/>
          </a:xfrm>
        </p:grpSpPr>
        <p:sp>
          <p:nvSpPr>
            <p:cNvPr id="28" name="ComponentBackground3"/>
            <p:cNvSpPr/>
            <p:nvPr/>
          </p:nvSpPr>
          <p:spPr>
            <a:xfrm>
              <a:off x="6850573" y="4595719"/>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3"/>
            <p:cNvSpPr txBox="1"/>
            <p:nvPr/>
          </p:nvSpPr>
          <p:spPr>
            <a:xfrm>
              <a:off x="7402592" y="5409085"/>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数智化提升现场安全管控效率</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优化跨部门协调参与安全管理</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Bullet3"/>
            <p:cNvSpPr txBox="1"/>
            <p:nvPr/>
          </p:nvSpPr>
          <p:spPr>
            <a:xfrm>
              <a:off x="7402592" y="4779971"/>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rPr>
                <a:t>不负成本负担，用效率重构安全管理价值</a:t>
              </a:r>
              <a:endPar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Icon2"/>
            <p:cNvSpPr/>
            <p:nvPr/>
          </p:nvSpPr>
          <p:spPr>
            <a:xfrm>
              <a:off x="7000718" y="5212653"/>
              <a:ext cx="370363" cy="269867"/>
            </a:xfrm>
            <a:custGeom>
              <a:avLst/>
              <a:gdLst>
                <a:gd name="connsiteX0" fmla="*/ 599232 w 607134"/>
                <a:gd name="connsiteY0" fmla="*/ 258567 h 442390"/>
                <a:gd name="connsiteX1" fmla="*/ 600074 w 607134"/>
                <a:gd name="connsiteY1" fmla="*/ 258567 h 442390"/>
                <a:gd name="connsiteX2" fmla="*/ 606995 w 607134"/>
                <a:gd name="connsiteY2" fmla="*/ 266502 h 442390"/>
                <a:gd name="connsiteX3" fmla="*/ 604470 w 607134"/>
                <a:gd name="connsiteY3" fmla="*/ 320837 h 442390"/>
                <a:gd name="connsiteX4" fmla="*/ 600261 w 607134"/>
                <a:gd name="connsiteY4" fmla="*/ 328866 h 442390"/>
                <a:gd name="connsiteX5" fmla="*/ 597455 w 607134"/>
                <a:gd name="connsiteY5" fmla="*/ 329613 h 442390"/>
                <a:gd name="connsiteX6" fmla="*/ 592218 w 607134"/>
                <a:gd name="connsiteY6" fmla="*/ 326439 h 442390"/>
                <a:gd name="connsiteX7" fmla="*/ 575571 w 607134"/>
                <a:gd name="connsiteY7" fmla="*/ 309728 h 442390"/>
                <a:gd name="connsiteX8" fmla="*/ 569304 w 607134"/>
                <a:gd name="connsiteY8" fmla="*/ 315983 h 442390"/>
                <a:gd name="connsiteX9" fmla="*/ 517959 w 607134"/>
                <a:gd name="connsiteY9" fmla="*/ 367236 h 442390"/>
                <a:gd name="connsiteX10" fmla="*/ 513283 w 607134"/>
                <a:gd name="connsiteY10" fmla="*/ 371811 h 442390"/>
                <a:gd name="connsiteX11" fmla="*/ 502060 w 607134"/>
                <a:gd name="connsiteY11" fmla="*/ 383014 h 442390"/>
                <a:gd name="connsiteX12" fmla="*/ 449218 w 607134"/>
                <a:gd name="connsiteY12" fmla="*/ 435855 h 442390"/>
                <a:gd name="connsiteX13" fmla="*/ 446225 w 607134"/>
                <a:gd name="connsiteY13" fmla="*/ 438842 h 442390"/>
                <a:gd name="connsiteX14" fmla="*/ 437621 w 607134"/>
                <a:gd name="connsiteY14" fmla="*/ 442390 h 442390"/>
                <a:gd name="connsiteX15" fmla="*/ 429016 w 607134"/>
                <a:gd name="connsiteY15" fmla="*/ 438842 h 442390"/>
                <a:gd name="connsiteX16" fmla="*/ 426024 w 607134"/>
                <a:gd name="connsiteY16" fmla="*/ 435855 h 442390"/>
                <a:gd name="connsiteX17" fmla="*/ 414801 w 607134"/>
                <a:gd name="connsiteY17" fmla="*/ 424652 h 442390"/>
                <a:gd name="connsiteX18" fmla="*/ 361959 w 607134"/>
                <a:gd name="connsiteY18" fmla="*/ 371811 h 442390"/>
                <a:gd name="connsiteX19" fmla="*/ 359340 w 607134"/>
                <a:gd name="connsiteY19" fmla="*/ 369197 h 442390"/>
                <a:gd name="connsiteX20" fmla="*/ 303786 w 607134"/>
                <a:gd name="connsiteY20" fmla="*/ 424652 h 442390"/>
                <a:gd name="connsiteX21" fmla="*/ 295182 w 607134"/>
                <a:gd name="connsiteY21" fmla="*/ 428200 h 442390"/>
                <a:gd name="connsiteX22" fmla="*/ 286577 w 607134"/>
                <a:gd name="connsiteY22" fmla="*/ 424652 h 442390"/>
                <a:gd name="connsiteX23" fmla="*/ 283585 w 607134"/>
                <a:gd name="connsiteY23" fmla="*/ 421664 h 442390"/>
                <a:gd name="connsiteX24" fmla="*/ 283585 w 607134"/>
                <a:gd name="connsiteY24" fmla="*/ 404300 h 442390"/>
                <a:gd name="connsiteX25" fmla="*/ 347743 w 607134"/>
                <a:gd name="connsiteY25" fmla="*/ 340349 h 442390"/>
                <a:gd name="connsiteX26" fmla="*/ 350736 w 607134"/>
                <a:gd name="connsiteY26" fmla="*/ 337362 h 442390"/>
                <a:gd name="connsiteX27" fmla="*/ 359340 w 607134"/>
                <a:gd name="connsiteY27" fmla="*/ 333721 h 442390"/>
                <a:gd name="connsiteX28" fmla="*/ 367944 w 607134"/>
                <a:gd name="connsiteY28" fmla="*/ 337362 h 442390"/>
                <a:gd name="connsiteX29" fmla="*/ 370937 w 607134"/>
                <a:gd name="connsiteY29" fmla="*/ 340349 h 442390"/>
                <a:gd name="connsiteX30" fmla="*/ 382160 w 607134"/>
                <a:gd name="connsiteY30" fmla="*/ 351552 h 442390"/>
                <a:gd name="connsiteX31" fmla="*/ 435002 w 607134"/>
                <a:gd name="connsiteY31" fmla="*/ 404300 h 442390"/>
                <a:gd name="connsiteX32" fmla="*/ 437621 w 607134"/>
                <a:gd name="connsiteY32" fmla="*/ 406914 h 442390"/>
                <a:gd name="connsiteX33" fmla="*/ 481858 w 607134"/>
                <a:gd name="connsiteY33" fmla="*/ 362755 h 442390"/>
                <a:gd name="connsiteX34" fmla="*/ 493081 w 607134"/>
                <a:gd name="connsiteY34" fmla="*/ 351552 h 442390"/>
                <a:gd name="connsiteX35" fmla="*/ 497757 w 607134"/>
                <a:gd name="connsiteY35" fmla="*/ 346978 h 442390"/>
                <a:gd name="connsiteX36" fmla="*/ 549103 w 607134"/>
                <a:gd name="connsiteY36" fmla="*/ 295630 h 442390"/>
                <a:gd name="connsiteX37" fmla="*/ 555463 w 607134"/>
                <a:gd name="connsiteY37" fmla="*/ 289282 h 442390"/>
                <a:gd name="connsiteX38" fmla="*/ 538347 w 607134"/>
                <a:gd name="connsiteY38" fmla="*/ 272291 h 442390"/>
                <a:gd name="connsiteX39" fmla="*/ 536103 w 607134"/>
                <a:gd name="connsiteY39" fmla="*/ 264915 h 442390"/>
                <a:gd name="connsiteX40" fmla="*/ 543491 w 607134"/>
                <a:gd name="connsiteY40" fmla="*/ 261181 h 442390"/>
                <a:gd name="connsiteX41" fmla="*/ 357967 w 607134"/>
                <a:gd name="connsiteY41" fmla="*/ 251864 h 442390"/>
                <a:gd name="connsiteX42" fmla="*/ 358060 w 607134"/>
                <a:gd name="connsiteY42" fmla="*/ 251864 h 442390"/>
                <a:gd name="connsiteX43" fmla="*/ 358247 w 607134"/>
                <a:gd name="connsiteY43" fmla="*/ 251864 h 442390"/>
                <a:gd name="connsiteX44" fmla="*/ 358434 w 607134"/>
                <a:gd name="connsiteY44" fmla="*/ 251864 h 442390"/>
                <a:gd name="connsiteX45" fmla="*/ 366666 w 607134"/>
                <a:gd name="connsiteY45" fmla="*/ 298464 h 442390"/>
                <a:gd name="connsiteX46" fmla="*/ 370969 w 607134"/>
                <a:gd name="connsiteY46" fmla="*/ 310417 h 442390"/>
                <a:gd name="connsiteX47" fmla="*/ 359370 w 607134"/>
                <a:gd name="connsiteY47" fmla="*/ 308549 h 442390"/>
                <a:gd name="connsiteX48" fmla="*/ 344964 w 607134"/>
                <a:gd name="connsiteY48" fmla="*/ 311351 h 442390"/>
                <a:gd name="connsiteX49" fmla="*/ 349641 w 607134"/>
                <a:gd name="connsiteY49" fmla="*/ 298464 h 442390"/>
                <a:gd name="connsiteX50" fmla="*/ 357967 w 607134"/>
                <a:gd name="connsiteY50" fmla="*/ 251864 h 442390"/>
                <a:gd name="connsiteX51" fmla="*/ 300431 w 607134"/>
                <a:gd name="connsiteY51" fmla="*/ 226742 h 442390"/>
                <a:gd name="connsiteX52" fmla="*/ 330633 w 607134"/>
                <a:gd name="connsiteY52" fmla="*/ 321784 h 442390"/>
                <a:gd name="connsiteX53" fmla="*/ 329979 w 607134"/>
                <a:gd name="connsiteY53" fmla="*/ 322531 h 442390"/>
                <a:gd name="connsiteX54" fmla="*/ 276775 w 607134"/>
                <a:gd name="connsiteY54" fmla="*/ 375748 h 442390"/>
                <a:gd name="connsiteX55" fmla="*/ 274250 w 607134"/>
                <a:gd name="connsiteY55" fmla="*/ 378175 h 442390"/>
                <a:gd name="connsiteX56" fmla="*/ 194023 w 607134"/>
                <a:gd name="connsiteY56" fmla="*/ 378175 h 442390"/>
                <a:gd name="connsiteX57" fmla="*/ 138668 w 607134"/>
                <a:gd name="connsiteY57" fmla="*/ 378175 h 442390"/>
                <a:gd name="connsiteX58" fmla="*/ 138294 w 607134"/>
                <a:gd name="connsiteY58" fmla="*/ 378175 h 442390"/>
                <a:gd name="connsiteX59" fmla="*/ 0 w 607134"/>
                <a:gd name="connsiteY59" fmla="*/ 378175 h 442390"/>
                <a:gd name="connsiteX60" fmla="*/ 35532 w 607134"/>
                <a:gd name="connsiteY60" fmla="*/ 276784 h 442390"/>
                <a:gd name="connsiteX61" fmla="*/ 89672 w 607134"/>
                <a:gd name="connsiteY61" fmla="*/ 250643 h 442390"/>
                <a:gd name="connsiteX62" fmla="*/ 115666 w 607134"/>
                <a:gd name="connsiteY62" fmla="*/ 332988 h 442390"/>
                <a:gd name="connsiteX63" fmla="*/ 119313 w 607134"/>
                <a:gd name="connsiteY63" fmla="*/ 344191 h 442390"/>
                <a:gd name="connsiteX64" fmla="*/ 131001 w 607134"/>
                <a:gd name="connsiteY64" fmla="*/ 311141 h 442390"/>
                <a:gd name="connsiteX65" fmla="*/ 138014 w 607134"/>
                <a:gd name="connsiteY65" fmla="*/ 271929 h 442390"/>
                <a:gd name="connsiteX66" fmla="*/ 138107 w 607134"/>
                <a:gd name="connsiteY66" fmla="*/ 271929 h 442390"/>
                <a:gd name="connsiteX67" fmla="*/ 138294 w 607134"/>
                <a:gd name="connsiteY67" fmla="*/ 271929 h 442390"/>
                <a:gd name="connsiteX68" fmla="*/ 138388 w 607134"/>
                <a:gd name="connsiteY68" fmla="*/ 271929 h 442390"/>
                <a:gd name="connsiteX69" fmla="*/ 138481 w 607134"/>
                <a:gd name="connsiteY69" fmla="*/ 271929 h 442390"/>
                <a:gd name="connsiteX70" fmla="*/ 145494 w 607134"/>
                <a:gd name="connsiteY70" fmla="*/ 311141 h 442390"/>
                <a:gd name="connsiteX71" fmla="*/ 157182 w 607134"/>
                <a:gd name="connsiteY71" fmla="*/ 344191 h 442390"/>
                <a:gd name="connsiteX72" fmla="*/ 160829 w 607134"/>
                <a:gd name="connsiteY72" fmla="*/ 332988 h 442390"/>
                <a:gd name="connsiteX73" fmla="*/ 186917 w 607134"/>
                <a:gd name="connsiteY73" fmla="*/ 250643 h 442390"/>
                <a:gd name="connsiteX74" fmla="*/ 218147 w 607134"/>
                <a:gd name="connsiteY74" fmla="*/ 267168 h 442390"/>
                <a:gd name="connsiteX75" fmla="*/ 236287 w 607134"/>
                <a:gd name="connsiteY75" fmla="*/ 257738 h 442390"/>
                <a:gd name="connsiteX76" fmla="*/ 300431 w 607134"/>
                <a:gd name="connsiteY76" fmla="*/ 226742 h 442390"/>
                <a:gd name="connsiteX77" fmla="*/ 415939 w 607134"/>
                <a:gd name="connsiteY77" fmla="*/ 226531 h 442390"/>
                <a:gd name="connsiteX78" fmla="*/ 480205 w 607134"/>
                <a:gd name="connsiteY78" fmla="*/ 257526 h 442390"/>
                <a:gd name="connsiteX79" fmla="*/ 516219 w 607134"/>
                <a:gd name="connsiteY79" fmla="*/ 293189 h 442390"/>
                <a:gd name="connsiteX80" fmla="*/ 480205 w 607134"/>
                <a:gd name="connsiteY80" fmla="*/ 329133 h 442390"/>
                <a:gd name="connsiteX81" fmla="*/ 475527 w 607134"/>
                <a:gd name="connsiteY81" fmla="*/ 333707 h 442390"/>
                <a:gd name="connsiteX82" fmla="*/ 464302 w 607134"/>
                <a:gd name="connsiteY82" fmla="*/ 344910 h 442390"/>
                <a:gd name="connsiteX83" fmla="*/ 437922 w 607134"/>
                <a:gd name="connsiteY83" fmla="*/ 371331 h 442390"/>
                <a:gd name="connsiteX84" fmla="*/ 400224 w 607134"/>
                <a:gd name="connsiteY84" fmla="*/ 333707 h 442390"/>
                <a:gd name="connsiteX85" fmla="*/ 388999 w 607134"/>
                <a:gd name="connsiteY85" fmla="*/ 322504 h 442390"/>
                <a:gd name="connsiteX86" fmla="*/ 386379 w 607134"/>
                <a:gd name="connsiteY86" fmla="*/ 319890 h 442390"/>
                <a:gd name="connsiteX87" fmla="*/ 507496 w 607134"/>
                <a:gd name="connsiteY87" fmla="*/ 81942 h 442390"/>
                <a:gd name="connsiteX88" fmla="*/ 511706 w 607134"/>
                <a:gd name="connsiteY88" fmla="*/ 81942 h 442390"/>
                <a:gd name="connsiteX89" fmla="*/ 521342 w 607134"/>
                <a:gd name="connsiteY89" fmla="*/ 91561 h 442390"/>
                <a:gd name="connsiteX90" fmla="*/ 528171 w 607134"/>
                <a:gd name="connsiteY90" fmla="*/ 99405 h 442390"/>
                <a:gd name="connsiteX91" fmla="*/ 543138 w 607134"/>
                <a:gd name="connsiteY91" fmla="*/ 103887 h 442390"/>
                <a:gd name="connsiteX92" fmla="*/ 546038 w 607134"/>
                <a:gd name="connsiteY92" fmla="*/ 109770 h 442390"/>
                <a:gd name="connsiteX93" fmla="*/ 542390 w 607134"/>
                <a:gd name="connsiteY93" fmla="*/ 122190 h 442390"/>
                <a:gd name="connsiteX94" fmla="*/ 536122 w 607134"/>
                <a:gd name="connsiteY94" fmla="*/ 124805 h 442390"/>
                <a:gd name="connsiteX95" fmla="*/ 512454 w 607134"/>
                <a:gd name="connsiteY95" fmla="*/ 120043 h 442390"/>
                <a:gd name="connsiteX96" fmla="*/ 506093 w 607134"/>
                <a:gd name="connsiteY96" fmla="*/ 121350 h 442390"/>
                <a:gd name="connsiteX97" fmla="*/ 503848 w 607134"/>
                <a:gd name="connsiteY97" fmla="*/ 137225 h 442390"/>
                <a:gd name="connsiteX98" fmla="*/ 514045 w 607134"/>
                <a:gd name="connsiteY98" fmla="*/ 143015 h 442390"/>
                <a:gd name="connsiteX99" fmla="*/ 532755 w 607134"/>
                <a:gd name="connsiteY99" fmla="*/ 151420 h 442390"/>
                <a:gd name="connsiteX100" fmla="*/ 543606 w 607134"/>
                <a:gd name="connsiteY100" fmla="*/ 202500 h 442390"/>
                <a:gd name="connsiteX101" fmla="*/ 524896 w 607134"/>
                <a:gd name="connsiteY101" fmla="*/ 214454 h 442390"/>
                <a:gd name="connsiteX102" fmla="*/ 520406 w 607134"/>
                <a:gd name="connsiteY102" fmla="*/ 220430 h 442390"/>
                <a:gd name="connsiteX103" fmla="*/ 520406 w 607134"/>
                <a:gd name="connsiteY103" fmla="*/ 230235 h 442390"/>
                <a:gd name="connsiteX104" fmla="*/ 516103 w 607134"/>
                <a:gd name="connsiteY104" fmla="*/ 234905 h 442390"/>
                <a:gd name="connsiteX105" fmla="*/ 505345 w 607134"/>
                <a:gd name="connsiteY105" fmla="*/ 234905 h 442390"/>
                <a:gd name="connsiteX106" fmla="*/ 500761 w 607134"/>
                <a:gd name="connsiteY106" fmla="*/ 230049 h 442390"/>
                <a:gd name="connsiteX107" fmla="*/ 500574 w 607134"/>
                <a:gd name="connsiteY107" fmla="*/ 222765 h 442390"/>
                <a:gd name="connsiteX108" fmla="*/ 495241 w 607134"/>
                <a:gd name="connsiteY108" fmla="*/ 216415 h 442390"/>
                <a:gd name="connsiteX109" fmla="*/ 476251 w 607134"/>
                <a:gd name="connsiteY109" fmla="*/ 210998 h 442390"/>
                <a:gd name="connsiteX110" fmla="*/ 472415 w 607134"/>
                <a:gd name="connsiteY110" fmla="*/ 202781 h 442390"/>
                <a:gd name="connsiteX111" fmla="*/ 475503 w 607134"/>
                <a:gd name="connsiteY111" fmla="*/ 191761 h 442390"/>
                <a:gd name="connsiteX112" fmla="*/ 481864 w 607134"/>
                <a:gd name="connsiteY112" fmla="*/ 189053 h 442390"/>
                <a:gd name="connsiteX113" fmla="*/ 503006 w 607134"/>
                <a:gd name="connsiteY113" fmla="*/ 195403 h 442390"/>
                <a:gd name="connsiteX114" fmla="*/ 516851 w 607134"/>
                <a:gd name="connsiteY114" fmla="*/ 193536 h 442390"/>
                <a:gd name="connsiteX115" fmla="*/ 519471 w 607134"/>
                <a:gd name="connsiteY115" fmla="*/ 174765 h 442390"/>
                <a:gd name="connsiteX116" fmla="*/ 511612 w 607134"/>
                <a:gd name="connsiteY116" fmla="*/ 170096 h 442390"/>
                <a:gd name="connsiteX117" fmla="*/ 490003 w 607134"/>
                <a:gd name="connsiteY117" fmla="*/ 160384 h 442390"/>
                <a:gd name="connsiteX118" fmla="*/ 472790 w 607134"/>
                <a:gd name="connsiteY118" fmla="*/ 131249 h 442390"/>
                <a:gd name="connsiteX119" fmla="*/ 496270 w 607134"/>
                <a:gd name="connsiteY119" fmla="*/ 101553 h 442390"/>
                <a:gd name="connsiteX120" fmla="*/ 502070 w 607134"/>
                <a:gd name="connsiteY120" fmla="*/ 93522 h 442390"/>
                <a:gd name="connsiteX121" fmla="*/ 502070 w 607134"/>
                <a:gd name="connsiteY121" fmla="*/ 87452 h 442390"/>
                <a:gd name="connsiteX122" fmla="*/ 507496 w 607134"/>
                <a:gd name="connsiteY122" fmla="*/ 81942 h 442390"/>
                <a:gd name="connsiteX123" fmla="*/ 134605 w 607134"/>
                <a:gd name="connsiteY123" fmla="*/ 60480 h 442390"/>
                <a:gd name="connsiteX124" fmla="*/ 169671 w 607134"/>
                <a:gd name="connsiteY124" fmla="*/ 67763 h 442390"/>
                <a:gd name="connsiteX125" fmla="*/ 186690 w 607134"/>
                <a:gd name="connsiteY125" fmla="*/ 83637 h 442390"/>
                <a:gd name="connsiteX126" fmla="*/ 205392 w 607134"/>
                <a:gd name="connsiteY126" fmla="*/ 143119 h 442390"/>
                <a:gd name="connsiteX127" fmla="*/ 202961 w 607134"/>
                <a:gd name="connsiteY127" fmla="*/ 152176 h 442390"/>
                <a:gd name="connsiteX128" fmla="*/ 208946 w 607134"/>
                <a:gd name="connsiteY128" fmla="*/ 177108 h 442390"/>
                <a:gd name="connsiteX129" fmla="*/ 196789 w 607134"/>
                <a:gd name="connsiteY129" fmla="*/ 198118 h 442390"/>
                <a:gd name="connsiteX130" fmla="*/ 154336 w 607134"/>
                <a:gd name="connsiteY130" fmla="*/ 250596 h 442390"/>
                <a:gd name="connsiteX131" fmla="*/ 123291 w 607134"/>
                <a:gd name="connsiteY131" fmla="*/ 250596 h 442390"/>
                <a:gd name="connsiteX132" fmla="*/ 80837 w 607134"/>
                <a:gd name="connsiteY132" fmla="*/ 198118 h 442390"/>
                <a:gd name="connsiteX133" fmla="*/ 69055 w 607134"/>
                <a:gd name="connsiteY133" fmla="*/ 177108 h 442390"/>
                <a:gd name="connsiteX134" fmla="*/ 75040 w 607134"/>
                <a:gd name="connsiteY134" fmla="*/ 152176 h 442390"/>
                <a:gd name="connsiteX135" fmla="*/ 72515 w 607134"/>
                <a:gd name="connsiteY135" fmla="*/ 143119 h 442390"/>
                <a:gd name="connsiteX136" fmla="*/ 72421 w 607134"/>
                <a:gd name="connsiteY136" fmla="*/ 113892 h 442390"/>
                <a:gd name="connsiteX137" fmla="*/ 89440 w 607134"/>
                <a:gd name="connsiteY137" fmla="*/ 84011 h 442390"/>
                <a:gd name="connsiteX138" fmla="*/ 105337 w 607134"/>
                <a:gd name="connsiteY138" fmla="*/ 70938 h 442390"/>
                <a:gd name="connsiteX139" fmla="*/ 120672 w 607134"/>
                <a:gd name="connsiteY139" fmla="*/ 63094 h 442390"/>
                <a:gd name="connsiteX140" fmla="*/ 134605 w 607134"/>
                <a:gd name="connsiteY140" fmla="*/ 60480 h 442390"/>
                <a:gd name="connsiteX141" fmla="*/ 352835 w 607134"/>
                <a:gd name="connsiteY141" fmla="*/ 356 h 442390"/>
                <a:gd name="connsiteX142" fmla="*/ 394262 w 607134"/>
                <a:gd name="connsiteY142" fmla="*/ 9042 h 442390"/>
                <a:gd name="connsiteX143" fmla="*/ 414461 w 607134"/>
                <a:gd name="connsiteY143" fmla="*/ 27720 h 442390"/>
                <a:gd name="connsiteX144" fmla="*/ 436624 w 607134"/>
                <a:gd name="connsiteY144" fmla="*/ 97951 h 442390"/>
                <a:gd name="connsiteX145" fmla="*/ 433819 w 607134"/>
                <a:gd name="connsiteY145" fmla="*/ 108784 h 442390"/>
                <a:gd name="connsiteX146" fmla="*/ 440926 w 607134"/>
                <a:gd name="connsiteY146" fmla="*/ 138296 h 442390"/>
                <a:gd name="connsiteX147" fmla="*/ 426525 w 607134"/>
                <a:gd name="connsiteY147" fmla="*/ 163045 h 442390"/>
                <a:gd name="connsiteX148" fmla="*/ 376401 w 607134"/>
                <a:gd name="connsiteY148" fmla="*/ 224964 h 442390"/>
                <a:gd name="connsiteX149" fmla="*/ 339743 w 607134"/>
                <a:gd name="connsiteY149" fmla="*/ 225057 h 442390"/>
                <a:gd name="connsiteX150" fmla="*/ 289806 w 607134"/>
                <a:gd name="connsiteY150" fmla="*/ 163232 h 442390"/>
                <a:gd name="connsiteX151" fmla="*/ 275311 w 607134"/>
                <a:gd name="connsiteY151" fmla="*/ 138389 h 442390"/>
                <a:gd name="connsiteX152" fmla="*/ 282419 w 607134"/>
                <a:gd name="connsiteY152" fmla="*/ 108877 h 442390"/>
                <a:gd name="connsiteX153" fmla="*/ 279520 w 607134"/>
                <a:gd name="connsiteY153" fmla="*/ 98044 h 442390"/>
                <a:gd name="connsiteX154" fmla="*/ 279426 w 607134"/>
                <a:gd name="connsiteY154" fmla="*/ 63582 h 442390"/>
                <a:gd name="connsiteX155" fmla="*/ 299625 w 607134"/>
                <a:gd name="connsiteY155" fmla="*/ 28187 h 442390"/>
                <a:gd name="connsiteX156" fmla="*/ 318328 w 607134"/>
                <a:gd name="connsiteY156" fmla="*/ 12777 h 442390"/>
                <a:gd name="connsiteX157" fmla="*/ 336377 w 607134"/>
                <a:gd name="connsiteY157" fmla="*/ 3438 h 442390"/>
                <a:gd name="connsiteX158" fmla="*/ 352835 w 607134"/>
                <a:gd name="connsiteY158" fmla="*/ 356 h 4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607134" h="442390">
                  <a:moveTo>
                    <a:pt x="599232" y="258567"/>
                  </a:moveTo>
                  <a:lnTo>
                    <a:pt x="600074" y="258567"/>
                  </a:lnTo>
                  <a:cubicBezTo>
                    <a:pt x="605499" y="258567"/>
                    <a:pt x="607743" y="261088"/>
                    <a:pt x="606995" y="266502"/>
                  </a:cubicBezTo>
                  <a:cubicBezTo>
                    <a:pt x="606247" y="284707"/>
                    <a:pt x="605218" y="302726"/>
                    <a:pt x="604470" y="320837"/>
                  </a:cubicBezTo>
                  <a:cubicBezTo>
                    <a:pt x="604376" y="324198"/>
                    <a:pt x="603628" y="326999"/>
                    <a:pt x="600261" y="328866"/>
                  </a:cubicBezTo>
                  <a:cubicBezTo>
                    <a:pt x="599232" y="329426"/>
                    <a:pt x="598391" y="329613"/>
                    <a:pt x="597455" y="329613"/>
                  </a:cubicBezTo>
                  <a:cubicBezTo>
                    <a:pt x="595398" y="329613"/>
                    <a:pt x="593901" y="328026"/>
                    <a:pt x="592218" y="326439"/>
                  </a:cubicBezTo>
                  <a:lnTo>
                    <a:pt x="575571" y="309728"/>
                  </a:lnTo>
                  <a:lnTo>
                    <a:pt x="569304" y="315983"/>
                  </a:lnTo>
                  <a:lnTo>
                    <a:pt x="517959" y="367236"/>
                  </a:lnTo>
                  <a:lnTo>
                    <a:pt x="513283" y="371811"/>
                  </a:lnTo>
                  <a:lnTo>
                    <a:pt x="502060" y="383014"/>
                  </a:lnTo>
                  <a:lnTo>
                    <a:pt x="449218" y="435855"/>
                  </a:lnTo>
                  <a:lnTo>
                    <a:pt x="446225" y="438842"/>
                  </a:lnTo>
                  <a:cubicBezTo>
                    <a:pt x="443887" y="441176"/>
                    <a:pt x="440707" y="442390"/>
                    <a:pt x="437621" y="442390"/>
                  </a:cubicBezTo>
                  <a:cubicBezTo>
                    <a:pt x="434534" y="442390"/>
                    <a:pt x="431355" y="441176"/>
                    <a:pt x="429016" y="438842"/>
                  </a:cubicBezTo>
                  <a:lnTo>
                    <a:pt x="426024" y="435855"/>
                  </a:lnTo>
                  <a:lnTo>
                    <a:pt x="414801" y="424652"/>
                  </a:lnTo>
                  <a:lnTo>
                    <a:pt x="361959" y="371811"/>
                  </a:lnTo>
                  <a:lnTo>
                    <a:pt x="359340" y="369197"/>
                  </a:lnTo>
                  <a:lnTo>
                    <a:pt x="303786" y="424652"/>
                  </a:lnTo>
                  <a:cubicBezTo>
                    <a:pt x="301448" y="426986"/>
                    <a:pt x="298362" y="428200"/>
                    <a:pt x="295182" y="428200"/>
                  </a:cubicBezTo>
                  <a:cubicBezTo>
                    <a:pt x="292095" y="428200"/>
                    <a:pt x="289009" y="426986"/>
                    <a:pt x="286577" y="424652"/>
                  </a:cubicBezTo>
                  <a:lnTo>
                    <a:pt x="283585" y="421664"/>
                  </a:lnTo>
                  <a:cubicBezTo>
                    <a:pt x="278908" y="416903"/>
                    <a:pt x="278908" y="409061"/>
                    <a:pt x="283585" y="404300"/>
                  </a:cubicBezTo>
                  <a:lnTo>
                    <a:pt x="347743" y="340349"/>
                  </a:lnTo>
                  <a:lnTo>
                    <a:pt x="350736" y="337362"/>
                  </a:lnTo>
                  <a:cubicBezTo>
                    <a:pt x="353074" y="335028"/>
                    <a:pt x="356160" y="333721"/>
                    <a:pt x="359340" y="333721"/>
                  </a:cubicBezTo>
                  <a:cubicBezTo>
                    <a:pt x="362426" y="333721"/>
                    <a:pt x="365513" y="335028"/>
                    <a:pt x="367944" y="337362"/>
                  </a:cubicBezTo>
                  <a:lnTo>
                    <a:pt x="370937" y="340349"/>
                  </a:lnTo>
                  <a:lnTo>
                    <a:pt x="382160" y="351552"/>
                  </a:lnTo>
                  <a:lnTo>
                    <a:pt x="435002" y="404300"/>
                  </a:lnTo>
                  <a:lnTo>
                    <a:pt x="437621" y="406914"/>
                  </a:lnTo>
                  <a:lnTo>
                    <a:pt x="481858" y="362755"/>
                  </a:lnTo>
                  <a:lnTo>
                    <a:pt x="493081" y="351552"/>
                  </a:lnTo>
                  <a:lnTo>
                    <a:pt x="497757" y="346978"/>
                  </a:lnTo>
                  <a:lnTo>
                    <a:pt x="549103" y="295630"/>
                  </a:lnTo>
                  <a:lnTo>
                    <a:pt x="555463" y="289282"/>
                  </a:lnTo>
                  <a:cubicBezTo>
                    <a:pt x="549758" y="283680"/>
                    <a:pt x="544146" y="277986"/>
                    <a:pt x="538347" y="272291"/>
                  </a:cubicBezTo>
                  <a:cubicBezTo>
                    <a:pt x="536383" y="270237"/>
                    <a:pt x="534513" y="268370"/>
                    <a:pt x="536103" y="264915"/>
                  </a:cubicBezTo>
                  <a:cubicBezTo>
                    <a:pt x="537786" y="261461"/>
                    <a:pt x="540592" y="261274"/>
                    <a:pt x="543491" y="261181"/>
                  </a:cubicBezTo>
                  <a:close/>
                  <a:moveTo>
                    <a:pt x="357967" y="251864"/>
                  </a:moveTo>
                  <a:lnTo>
                    <a:pt x="358060" y="251864"/>
                  </a:lnTo>
                  <a:lnTo>
                    <a:pt x="358247" y="251864"/>
                  </a:lnTo>
                  <a:lnTo>
                    <a:pt x="358434" y="251864"/>
                  </a:lnTo>
                  <a:cubicBezTo>
                    <a:pt x="364328" y="251864"/>
                    <a:pt x="398658" y="254012"/>
                    <a:pt x="366666" y="298464"/>
                  </a:cubicBezTo>
                  <a:lnTo>
                    <a:pt x="370969" y="310417"/>
                  </a:lnTo>
                  <a:cubicBezTo>
                    <a:pt x="367228" y="309110"/>
                    <a:pt x="363299" y="308549"/>
                    <a:pt x="359370" y="308549"/>
                  </a:cubicBezTo>
                  <a:cubicBezTo>
                    <a:pt x="354318" y="308549"/>
                    <a:pt x="349454" y="309483"/>
                    <a:pt x="344964" y="311351"/>
                  </a:cubicBezTo>
                  <a:lnTo>
                    <a:pt x="349641" y="298464"/>
                  </a:lnTo>
                  <a:cubicBezTo>
                    <a:pt x="317649" y="254012"/>
                    <a:pt x="351980" y="251864"/>
                    <a:pt x="357967" y="251864"/>
                  </a:cubicBezTo>
                  <a:close/>
                  <a:moveTo>
                    <a:pt x="300431" y="226742"/>
                  </a:moveTo>
                  <a:lnTo>
                    <a:pt x="330633" y="321784"/>
                  </a:lnTo>
                  <a:lnTo>
                    <a:pt x="329979" y="322531"/>
                  </a:lnTo>
                  <a:lnTo>
                    <a:pt x="276775" y="375748"/>
                  </a:lnTo>
                  <a:lnTo>
                    <a:pt x="274250" y="378175"/>
                  </a:lnTo>
                  <a:lnTo>
                    <a:pt x="194023" y="378175"/>
                  </a:lnTo>
                  <a:lnTo>
                    <a:pt x="138668" y="378175"/>
                  </a:lnTo>
                  <a:lnTo>
                    <a:pt x="138294" y="378175"/>
                  </a:lnTo>
                  <a:lnTo>
                    <a:pt x="0" y="378175"/>
                  </a:lnTo>
                  <a:cubicBezTo>
                    <a:pt x="748" y="320851"/>
                    <a:pt x="-1589" y="290228"/>
                    <a:pt x="35532" y="276784"/>
                  </a:cubicBezTo>
                  <a:cubicBezTo>
                    <a:pt x="69288" y="263807"/>
                    <a:pt x="89672" y="250643"/>
                    <a:pt x="89672" y="250643"/>
                  </a:cubicBezTo>
                  <a:lnTo>
                    <a:pt x="115666" y="332988"/>
                  </a:lnTo>
                  <a:lnTo>
                    <a:pt x="119313" y="344191"/>
                  </a:lnTo>
                  <a:lnTo>
                    <a:pt x="131001" y="311141"/>
                  </a:lnTo>
                  <a:cubicBezTo>
                    <a:pt x="104071" y="273796"/>
                    <a:pt x="133058" y="271929"/>
                    <a:pt x="138014" y="271929"/>
                  </a:cubicBezTo>
                  <a:lnTo>
                    <a:pt x="138107" y="271929"/>
                  </a:lnTo>
                  <a:lnTo>
                    <a:pt x="138294" y="271929"/>
                  </a:lnTo>
                  <a:lnTo>
                    <a:pt x="138388" y="271929"/>
                  </a:lnTo>
                  <a:lnTo>
                    <a:pt x="138481" y="271929"/>
                  </a:lnTo>
                  <a:cubicBezTo>
                    <a:pt x="143530" y="271929"/>
                    <a:pt x="172330" y="273796"/>
                    <a:pt x="145494" y="311141"/>
                  </a:cubicBezTo>
                  <a:lnTo>
                    <a:pt x="157182" y="344191"/>
                  </a:lnTo>
                  <a:lnTo>
                    <a:pt x="160829" y="332988"/>
                  </a:lnTo>
                  <a:lnTo>
                    <a:pt x="186917" y="250643"/>
                  </a:lnTo>
                  <a:cubicBezTo>
                    <a:pt x="186917" y="250643"/>
                    <a:pt x="198231" y="257925"/>
                    <a:pt x="218147" y="267168"/>
                  </a:cubicBezTo>
                  <a:cubicBezTo>
                    <a:pt x="223196" y="263433"/>
                    <a:pt x="228994" y="260352"/>
                    <a:pt x="236287" y="257738"/>
                  </a:cubicBezTo>
                  <a:cubicBezTo>
                    <a:pt x="276401" y="242427"/>
                    <a:pt x="300431" y="226742"/>
                    <a:pt x="300431" y="226742"/>
                  </a:cubicBezTo>
                  <a:close/>
                  <a:moveTo>
                    <a:pt x="415939" y="226531"/>
                  </a:moveTo>
                  <a:cubicBezTo>
                    <a:pt x="415939" y="226531"/>
                    <a:pt x="439980" y="242215"/>
                    <a:pt x="480205" y="257526"/>
                  </a:cubicBezTo>
                  <a:cubicBezTo>
                    <a:pt x="500223" y="264902"/>
                    <a:pt x="510700" y="276478"/>
                    <a:pt x="516219" y="293189"/>
                  </a:cubicBezTo>
                  <a:lnTo>
                    <a:pt x="480205" y="329133"/>
                  </a:lnTo>
                  <a:lnTo>
                    <a:pt x="475527" y="333707"/>
                  </a:lnTo>
                  <a:lnTo>
                    <a:pt x="464302" y="344910"/>
                  </a:lnTo>
                  <a:lnTo>
                    <a:pt x="437922" y="371331"/>
                  </a:lnTo>
                  <a:lnTo>
                    <a:pt x="400224" y="333707"/>
                  </a:lnTo>
                  <a:lnTo>
                    <a:pt x="388999" y="322504"/>
                  </a:lnTo>
                  <a:lnTo>
                    <a:pt x="386379" y="319890"/>
                  </a:lnTo>
                  <a:close/>
                  <a:moveTo>
                    <a:pt x="507496" y="81942"/>
                  </a:moveTo>
                  <a:lnTo>
                    <a:pt x="511706" y="81942"/>
                  </a:lnTo>
                  <a:cubicBezTo>
                    <a:pt x="521342" y="81942"/>
                    <a:pt x="521342" y="81942"/>
                    <a:pt x="521342" y="91561"/>
                  </a:cubicBezTo>
                  <a:cubicBezTo>
                    <a:pt x="521435" y="98284"/>
                    <a:pt x="521435" y="98284"/>
                    <a:pt x="528171" y="99405"/>
                  </a:cubicBezTo>
                  <a:cubicBezTo>
                    <a:pt x="533409" y="100245"/>
                    <a:pt x="538367" y="101739"/>
                    <a:pt x="543138" y="103887"/>
                  </a:cubicBezTo>
                  <a:cubicBezTo>
                    <a:pt x="545851" y="105101"/>
                    <a:pt x="546880" y="106969"/>
                    <a:pt x="546038" y="109770"/>
                  </a:cubicBezTo>
                  <a:cubicBezTo>
                    <a:pt x="544916" y="113973"/>
                    <a:pt x="543793" y="118082"/>
                    <a:pt x="542390" y="122190"/>
                  </a:cubicBezTo>
                  <a:cubicBezTo>
                    <a:pt x="541174" y="126019"/>
                    <a:pt x="539864" y="126579"/>
                    <a:pt x="536122" y="124805"/>
                  </a:cubicBezTo>
                  <a:cubicBezTo>
                    <a:pt x="528638" y="121163"/>
                    <a:pt x="520780" y="119576"/>
                    <a:pt x="512454" y="120043"/>
                  </a:cubicBezTo>
                  <a:cubicBezTo>
                    <a:pt x="510209" y="120229"/>
                    <a:pt x="508058" y="120416"/>
                    <a:pt x="506093" y="121350"/>
                  </a:cubicBezTo>
                  <a:cubicBezTo>
                    <a:pt x="498890" y="124525"/>
                    <a:pt x="497767" y="132369"/>
                    <a:pt x="503848" y="137225"/>
                  </a:cubicBezTo>
                  <a:cubicBezTo>
                    <a:pt x="506841" y="139747"/>
                    <a:pt x="510490" y="141521"/>
                    <a:pt x="514045" y="143015"/>
                  </a:cubicBezTo>
                  <a:cubicBezTo>
                    <a:pt x="520312" y="145630"/>
                    <a:pt x="526767" y="148058"/>
                    <a:pt x="532755" y="151420"/>
                  </a:cubicBezTo>
                  <a:cubicBezTo>
                    <a:pt x="552026" y="162065"/>
                    <a:pt x="557077" y="186065"/>
                    <a:pt x="543606" y="202500"/>
                  </a:cubicBezTo>
                  <a:cubicBezTo>
                    <a:pt x="538648" y="208477"/>
                    <a:pt x="532380" y="212493"/>
                    <a:pt x="524896" y="214454"/>
                  </a:cubicBezTo>
                  <a:cubicBezTo>
                    <a:pt x="521716" y="215294"/>
                    <a:pt x="520312" y="217068"/>
                    <a:pt x="520406" y="220430"/>
                  </a:cubicBezTo>
                  <a:cubicBezTo>
                    <a:pt x="520593" y="223699"/>
                    <a:pt x="520406" y="227060"/>
                    <a:pt x="520406" y="230235"/>
                  </a:cubicBezTo>
                  <a:cubicBezTo>
                    <a:pt x="520406" y="233224"/>
                    <a:pt x="518909" y="234718"/>
                    <a:pt x="516103" y="234905"/>
                  </a:cubicBezTo>
                  <a:cubicBezTo>
                    <a:pt x="512454" y="234998"/>
                    <a:pt x="508993" y="234998"/>
                    <a:pt x="505345" y="234905"/>
                  </a:cubicBezTo>
                  <a:cubicBezTo>
                    <a:pt x="502258" y="234905"/>
                    <a:pt x="500761" y="233037"/>
                    <a:pt x="500761" y="230049"/>
                  </a:cubicBezTo>
                  <a:cubicBezTo>
                    <a:pt x="500574" y="227621"/>
                    <a:pt x="500574" y="225193"/>
                    <a:pt x="500574" y="222765"/>
                  </a:cubicBezTo>
                  <a:cubicBezTo>
                    <a:pt x="500480" y="217442"/>
                    <a:pt x="500387" y="217348"/>
                    <a:pt x="495241" y="216415"/>
                  </a:cubicBezTo>
                  <a:cubicBezTo>
                    <a:pt x="488786" y="215294"/>
                    <a:pt x="482238" y="213800"/>
                    <a:pt x="476251" y="210998"/>
                  </a:cubicBezTo>
                  <a:cubicBezTo>
                    <a:pt x="471667" y="208757"/>
                    <a:pt x="471199" y="207450"/>
                    <a:pt x="472415" y="202781"/>
                  </a:cubicBezTo>
                  <a:cubicBezTo>
                    <a:pt x="473444" y="199139"/>
                    <a:pt x="474380" y="195403"/>
                    <a:pt x="475503" y="191761"/>
                  </a:cubicBezTo>
                  <a:cubicBezTo>
                    <a:pt x="476906" y="187559"/>
                    <a:pt x="478028" y="187092"/>
                    <a:pt x="481864" y="189053"/>
                  </a:cubicBezTo>
                  <a:cubicBezTo>
                    <a:pt x="488506" y="192508"/>
                    <a:pt x="495616" y="194563"/>
                    <a:pt x="503006" y="195403"/>
                  </a:cubicBezTo>
                  <a:cubicBezTo>
                    <a:pt x="507683" y="195870"/>
                    <a:pt x="512454" y="195403"/>
                    <a:pt x="516851" y="193536"/>
                  </a:cubicBezTo>
                  <a:cubicBezTo>
                    <a:pt x="525083" y="189894"/>
                    <a:pt x="526393" y="180462"/>
                    <a:pt x="519471" y="174765"/>
                  </a:cubicBezTo>
                  <a:cubicBezTo>
                    <a:pt x="517038" y="172711"/>
                    <a:pt x="514419" y="171404"/>
                    <a:pt x="511612" y="170096"/>
                  </a:cubicBezTo>
                  <a:cubicBezTo>
                    <a:pt x="504316" y="166921"/>
                    <a:pt x="496832" y="164493"/>
                    <a:pt x="490003" y="160384"/>
                  </a:cubicBezTo>
                  <a:cubicBezTo>
                    <a:pt x="479057" y="153848"/>
                    <a:pt x="471948" y="144696"/>
                    <a:pt x="472790" y="131249"/>
                  </a:cubicBezTo>
                  <a:cubicBezTo>
                    <a:pt x="473632" y="116121"/>
                    <a:pt x="482238" y="106595"/>
                    <a:pt x="496270" y="101553"/>
                  </a:cubicBezTo>
                  <a:cubicBezTo>
                    <a:pt x="501977" y="99498"/>
                    <a:pt x="502070" y="99498"/>
                    <a:pt x="502070" y="93522"/>
                  </a:cubicBezTo>
                  <a:lnTo>
                    <a:pt x="502070" y="87452"/>
                  </a:lnTo>
                  <a:cubicBezTo>
                    <a:pt x="502258" y="82876"/>
                    <a:pt x="503006" y="82129"/>
                    <a:pt x="507496" y="81942"/>
                  </a:cubicBezTo>
                  <a:close/>
                  <a:moveTo>
                    <a:pt x="134605" y="60480"/>
                  </a:moveTo>
                  <a:cubicBezTo>
                    <a:pt x="149847" y="59079"/>
                    <a:pt x="161443" y="62907"/>
                    <a:pt x="169671" y="67763"/>
                  </a:cubicBezTo>
                  <a:cubicBezTo>
                    <a:pt x="182015" y="74673"/>
                    <a:pt x="186690" y="83637"/>
                    <a:pt x="186690" y="83637"/>
                  </a:cubicBezTo>
                  <a:cubicBezTo>
                    <a:pt x="186690" y="83637"/>
                    <a:pt x="215024" y="85692"/>
                    <a:pt x="205392" y="143119"/>
                  </a:cubicBezTo>
                  <a:cubicBezTo>
                    <a:pt x="204831" y="146107"/>
                    <a:pt x="204083" y="149095"/>
                    <a:pt x="202961" y="152176"/>
                  </a:cubicBezTo>
                  <a:cubicBezTo>
                    <a:pt x="208572" y="151616"/>
                    <a:pt x="215117" y="154978"/>
                    <a:pt x="208946" y="177108"/>
                  </a:cubicBezTo>
                  <a:cubicBezTo>
                    <a:pt x="204270" y="193262"/>
                    <a:pt x="200062" y="197931"/>
                    <a:pt x="196789" y="198118"/>
                  </a:cubicBezTo>
                  <a:cubicBezTo>
                    <a:pt x="193797" y="217447"/>
                    <a:pt x="178368" y="241819"/>
                    <a:pt x="154336" y="250596"/>
                  </a:cubicBezTo>
                  <a:cubicBezTo>
                    <a:pt x="144330" y="254051"/>
                    <a:pt x="133390" y="254051"/>
                    <a:pt x="123291" y="250596"/>
                  </a:cubicBezTo>
                  <a:cubicBezTo>
                    <a:pt x="98698" y="242005"/>
                    <a:pt x="83829" y="217447"/>
                    <a:pt x="80837" y="198118"/>
                  </a:cubicBezTo>
                  <a:cubicBezTo>
                    <a:pt x="77658" y="197744"/>
                    <a:pt x="73263" y="193262"/>
                    <a:pt x="69055" y="177108"/>
                  </a:cubicBezTo>
                  <a:cubicBezTo>
                    <a:pt x="62696" y="154978"/>
                    <a:pt x="69429" y="151709"/>
                    <a:pt x="75040" y="152176"/>
                  </a:cubicBezTo>
                  <a:cubicBezTo>
                    <a:pt x="73917" y="149188"/>
                    <a:pt x="72982" y="146107"/>
                    <a:pt x="72515" y="143119"/>
                  </a:cubicBezTo>
                  <a:cubicBezTo>
                    <a:pt x="70551" y="132754"/>
                    <a:pt x="69990" y="123043"/>
                    <a:pt x="72421" y="113892"/>
                  </a:cubicBezTo>
                  <a:cubicBezTo>
                    <a:pt x="75227" y="101566"/>
                    <a:pt x="81959" y="91574"/>
                    <a:pt x="89440" y="84011"/>
                  </a:cubicBezTo>
                  <a:cubicBezTo>
                    <a:pt x="94209" y="78875"/>
                    <a:pt x="99539" y="74486"/>
                    <a:pt x="105337" y="70938"/>
                  </a:cubicBezTo>
                  <a:cubicBezTo>
                    <a:pt x="109919" y="67670"/>
                    <a:pt x="115062" y="64962"/>
                    <a:pt x="120672" y="63094"/>
                  </a:cubicBezTo>
                  <a:cubicBezTo>
                    <a:pt x="124974" y="61694"/>
                    <a:pt x="129649" y="60666"/>
                    <a:pt x="134605" y="60480"/>
                  </a:cubicBezTo>
                  <a:close/>
                  <a:moveTo>
                    <a:pt x="352835" y="356"/>
                  </a:moveTo>
                  <a:cubicBezTo>
                    <a:pt x="370790" y="-1325"/>
                    <a:pt x="384443" y="3158"/>
                    <a:pt x="394262" y="9042"/>
                  </a:cubicBezTo>
                  <a:cubicBezTo>
                    <a:pt x="408944" y="16980"/>
                    <a:pt x="414461" y="27720"/>
                    <a:pt x="414461" y="27720"/>
                  </a:cubicBezTo>
                  <a:cubicBezTo>
                    <a:pt x="414461" y="27720"/>
                    <a:pt x="448033" y="30055"/>
                    <a:pt x="436624" y="97951"/>
                  </a:cubicBezTo>
                  <a:cubicBezTo>
                    <a:pt x="436063" y="101593"/>
                    <a:pt x="435035" y="105142"/>
                    <a:pt x="433819" y="108784"/>
                  </a:cubicBezTo>
                  <a:cubicBezTo>
                    <a:pt x="440365" y="108130"/>
                    <a:pt x="448407" y="112053"/>
                    <a:pt x="440926" y="138296"/>
                  </a:cubicBezTo>
                  <a:cubicBezTo>
                    <a:pt x="435409" y="157348"/>
                    <a:pt x="430452" y="162858"/>
                    <a:pt x="426525" y="163045"/>
                  </a:cubicBezTo>
                  <a:cubicBezTo>
                    <a:pt x="423065" y="185832"/>
                    <a:pt x="404829" y="214784"/>
                    <a:pt x="376401" y="224964"/>
                  </a:cubicBezTo>
                  <a:cubicBezTo>
                    <a:pt x="364712" y="229353"/>
                    <a:pt x="351619" y="229353"/>
                    <a:pt x="339743" y="225057"/>
                  </a:cubicBezTo>
                  <a:cubicBezTo>
                    <a:pt x="310847" y="214971"/>
                    <a:pt x="293266" y="186019"/>
                    <a:pt x="289806" y="163232"/>
                  </a:cubicBezTo>
                  <a:cubicBezTo>
                    <a:pt x="285879" y="162858"/>
                    <a:pt x="280922" y="157441"/>
                    <a:pt x="275311" y="138389"/>
                  </a:cubicBezTo>
                  <a:cubicBezTo>
                    <a:pt x="267830" y="112146"/>
                    <a:pt x="275685" y="108317"/>
                    <a:pt x="282419" y="108877"/>
                  </a:cubicBezTo>
                  <a:cubicBezTo>
                    <a:pt x="281203" y="105329"/>
                    <a:pt x="280174" y="101686"/>
                    <a:pt x="279520" y="98044"/>
                  </a:cubicBezTo>
                  <a:cubicBezTo>
                    <a:pt x="277182" y="85903"/>
                    <a:pt x="276527" y="74509"/>
                    <a:pt x="279426" y="63582"/>
                  </a:cubicBezTo>
                  <a:cubicBezTo>
                    <a:pt x="282886" y="49013"/>
                    <a:pt x="290741" y="37339"/>
                    <a:pt x="299625" y="28187"/>
                  </a:cubicBezTo>
                  <a:cubicBezTo>
                    <a:pt x="305236" y="22210"/>
                    <a:pt x="311595" y="16980"/>
                    <a:pt x="318328" y="12777"/>
                  </a:cubicBezTo>
                  <a:cubicBezTo>
                    <a:pt x="323659" y="8948"/>
                    <a:pt x="329831" y="5679"/>
                    <a:pt x="336377" y="3438"/>
                  </a:cubicBezTo>
                  <a:cubicBezTo>
                    <a:pt x="341520" y="1664"/>
                    <a:pt x="347037" y="543"/>
                    <a:pt x="352835" y="356"/>
                  </a:cubicBezTo>
                  <a:close/>
                </a:path>
              </a:pathLst>
            </a:custGeom>
            <a:gradFill flip="none" rotWithShape="1">
              <a:gsLst>
                <a:gs pos="0">
                  <a:schemeClr val="accent3"/>
                </a:gs>
                <a:gs pos="100000">
                  <a:schemeClr val="accent3">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 name="组合 1"/>
          <p:cNvGrpSpPr/>
          <p:nvPr/>
        </p:nvGrpSpPr>
        <p:grpSpPr>
          <a:xfrm>
            <a:off x="338969" y="1665250"/>
            <a:ext cx="4971502" cy="3682758"/>
            <a:chOff x="1150949" y="4175192"/>
            <a:chExt cx="4971502" cy="3682758"/>
          </a:xfrm>
        </p:grpSpPr>
        <p:sp>
          <p:nvSpPr>
            <p:cNvPr id="15" name="圆: 空心 14"/>
            <p:cNvSpPr/>
            <p:nvPr/>
          </p:nvSpPr>
          <p:spPr>
            <a:xfrm>
              <a:off x="1150949" y="4175192"/>
              <a:ext cx="3682760" cy="3682758"/>
            </a:xfrm>
            <a:prstGeom prst="donut">
              <a:avLst>
                <a:gd name="adj" fmla="val 11975"/>
              </a:avLst>
            </a:prstGeom>
            <a:gradFill flip="none" rotWithShape="1">
              <a:gsLst>
                <a:gs pos="9000">
                  <a:schemeClr val="accent1">
                    <a:alpha val="0"/>
                  </a:schemeClr>
                </a:gs>
                <a:gs pos="100000">
                  <a:schemeClr val="accent1">
                    <a:alpha val="2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tIns="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itle"/>
            <p:cNvSpPr/>
            <p:nvPr/>
          </p:nvSpPr>
          <p:spPr>
            <a:xfrm>
              <a:off x="1708336" y="4753771"/>
              <a:ext cx="2519197" cy="2514453"/>
            </a:xfrm>
            <a:prstGeom prst="ellipse">
              <a:avLst/>
            </a:prstGeom>
            <a:gradFill flip="none" rotWithShape="1">
              <a:gsLst>
                <a:gs pos="52000">
                  <a:schemeClr val="accent1"/>
                </a:gs>
                <a:gs pos="100000">
                  <a:schemeClr val="accent1">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200000"/>
                </a:lnSpc>
              </a:pPr>
              <a:r>
                <a:rPr lang="zh-CN" altLang="en-US" sz="2400" b="1" dirty="0">
                  <a:latin typeface="Arial" panose="020B0604020202020204" pitchFamily="34" charset="0"/>
                  <a:ea typeface="微软雅黑" panose="020B0503020204020204" pitchFamily="34" charset="-122"/>
                  <a:cs typeface="+mn-ea"/>
                  <a:sym typeface="Arial" panose="020B0604020202020204" pitchFamily="34" charset="0"/>
                </a:rPr>
                <a:t>选择安胜达</a:t>
              </a:r>
              <a:endParaRPr lang="en-US" altLang="zh-CN" sz="24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图形 5"/>
            <p:cNvSpPr/>
            <p:nvPr/>
          </p:nvSpPr>
          <p:spPr>
            <a:xfrm flipH="1">
              <a:off x="4388508" y="4819703"/>
              <a:ext cx="1733943" cy="2399062"/>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791910"/>
            <a:ext cx="12192000" cy="2066090"/>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1267460" y="1314450"/>
            <a:ext cx="4065905" cy="829945"/>
          </a:xfrm>
          <a:prstGeom prst="rect">
            <a:avLst/>
          </a:prstGeom>
          <a:noFill/>
        </p:spPr>
        <p:txBody>
          <a:bodyPr wrap="square" rtlCol="0">
            <a:spAutoFit/>
          </a:bodyPr>
          <a:lstStyle/>
          <a:p>
            <a:r>
              <a:rPr lang="zh-CN" altLang="en-US" sz="4800" b="1" i="1" dirty="0">
                <a:latin typeface="Arial" panose="020B0604020202020204" pitchFamily="34" charset="0"/>
                <a:ea typeface="微软雅黑" panose="020B0503020204020204" pitchFamily="34" charset="-122"/>
                <a:sym typeface="Arial" panose="020B0604020202020204" pitchFamily="34" charset="0"/>
              </a:rPr>
              <a:t>物联监测</a:t>
            </a:r>
            <a:r>
              <a:rPr lang="en-US" altLang="zh-CN" sz="4800" b="1" i="1" dirty="0">
                <a:latin typeface="Arial" panose="020B0604020202020204" pitchFamily="34" charset="0"/>
                <a:ea typeface="微软雅黑" panose="020B0503020204020204" pitchFamily="34" charset="-122"/>
                <a:sym typeface="Arial" panose="020B0604020202020204" pitchFamily="34" charset="0"/>
              </a:rPr>
              <a:t> 02</a:t>
            </a:r>
            <a:endParaRPr lang="en-US" altLang="zh-CN" sz="4800" b="1" i="1"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连接符 12"/>
          <p:cNvCxnSpPr/>
          <p:nvPr/>
        </p:nvCxnSpPr>
        <p:spPr>
          <a:xfrm>
            <a:off x="1332230" y="2346960"/>
            <a:ext cx="3903980" cy="0"/>
          </a:xfrm>
          <a:prstGeom prst="line">
            <a:avLst/>
          </a:prstGeom>
          <a:ln>
            <a:solidFill>
              <a:srgbClr val="0152D9"/>
            </a:solidFill>
          </a:ln>
        </p:spPr>
        <p:style>
          <a:lnRef idx="1">
            <a:schemeClr val="accent1"/>
          </a:lnRef>
          <a:fillRef idx="0">
            <a:schemeClr val="accent1"/>
          </a:fillRef>
          <a:effectRef idx="0">
            <a:schemeClr val="accent1"/>
          </a:effectRef>
          <a:fontRef idx="minor">
            <a:schemeClr val="tx1"/>
          </a:fontRef>
        </p:style>
      </p:cxnSp>
      <p:pic>
        <p:nvPicPr>
          <p:cNvPr id="2" name="图片 1" descr="千库网_2.5D互联网经济场景_元素编号11730179"/>
          <p:cNvPicPr>
            <a:picLocks noChangeAspect="1"/>
          </p:cNvPicPr>
          <p:nvPr/>
        </p:nvPicPr>
        <p:blipFill>
          <a:blip r:embed="rId1">
            <a:lum bright="-6000" contrast="6000"/>
          </a:blip>
          <a:stretch>
            <a:fillRect/>
          </a:stretch>
        </p:blipFill>
        <p:spPr>
          <a:xfrm>
            <a:off x="5897880" y="0"/>
            <a:ext cx="5595620" cy="5595620"/>
          </a:xfrm>
          <a:prstGeom prst="rect">
            <a:avLst/>
          </a:prstGeom>
        </p:spPr>
      </p:pic>
      <p:sp>
        <p:nvSpPr>
          <p:cNvPr id="8" name="文本框 7"/>
          <p:cNvSpPr txBox="1"/>
          <p:nvPr/>
        </p:nvSpPr>
        <p:spPr>
          <a:xfrm>
            <a:off x="1390650" y="2722880"/>
            <a:ext cx="2948305" cy="645160"/>
          </a:xfrm>
          <a:prstGeom prst="rect">
            <a:avLst/>
          </a:prstGeom>
          <a:noFill/>
        </p:spPr>
        <p:txBody>
          <a:bodyPr wrap="square" rtlCol="0">
            <a:spAutoFit/>
          </a:bodyPr>
          <a:lstStyle/>
          <a:p>
            <a:pPr>
              <a:lnSpc>
                <a:spcPct val="150000"/>
              </a:lnSpc>
            </a:pPr>
            <a:r>
              <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安全相伴，智护长青</a:t>
            </a:r>
            <a:endParaRPr lang="zh-CN" altLang="en-US" sz="2400" b="1" dirty="0">
              <a:solidFill>
                <a:srgbClr val="0152D9"/>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731" name="文本框 730"/>
          <p:cNvSpPr txBox="1"/>
          <p:nvPr/>
        </p:nvSpPr>
        <p:spPr>
          <a:xfrm>
            <a:off x="1332230" y="5366901"/>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消防值守</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2" name="文本框 731"/>
          <p:cNvSpPr txBox="1"/>
          <p:nvPr/>
        </p:nvSpPr>
        <p:spPr>
          <a:xfrm>
            <a:off x="3126105" y="5366385"/>
            <a:ext cx="1567180"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粉尘涉爆</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3" name="文本框 732"/>
          <p:cNvSpPr txBox="1"/>
          <p:nvPr/>
        </p:nvSpPr>
        <p:spPr>
          <a:xfrm>
            <a:off x="5142230" y="5366385"/>
            <a:ext cx="1540510"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可燃气体</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7131592" y="5366266"/>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化学品存储</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p:cNvSpPr txBox="1"/>
          <p:nvPr/>
        </p:nvSpPr>
        <p:spPr>
          <a:xfrm>
            <a:off x="1315720" y="6067941"/>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化学品泄漏</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3109595" y="6067425"/>
            <a:ext cx="1567180"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腐蚀监测</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5125720" y="6067425"/>
            <a:ext cx="1540510"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区域授权管控</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7115082" y="6067306"/>
            <a:ext cx="1409251" cy="337185"/>
          </a:xfrm>
          <a:prstGeom prst="rect">
            <a:avLst/>
          </a:prstGeom>
          <a:solidFill>
            <a:schemeClr val="bg1"/>
          </a:solidFill>
          <a:ln>
            <a:noFill/>
          </a:ln>
        </p:spPr>
        <p:txBody>
          <a:bodyPr wrap="square" rtlCol="0">
            <a:spAutoFit/>
          </a:bodyPr>
          <a:lstStyle/>
          <a:p>
            <a:pPr algn="ctr"/>
            <a:r>
              <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货架安全</a:t>
            </a:r>
            <a:endParaRPr lang="zh-CN" altLang="en-US" sz="16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tags/tag1.xml><?xml version="1.0" encoding="utf-8"?>
<p:tagLst xmlns:p="http://schemas.openxmlformats.org/presentationml/2006/main">
  <p:tag name="ISLIDE.VECTOR" val="#836746;#255437;"/>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ISLIDE.VECTOR" val="#331493;"/>
</p:tagLst>
</file>

<file path=ppt/tags/tag14.xml><?xml version="1.0" encoding="utf-8"?>
<p:tagLst xmlns:p="http://schemas.openxmlformats.org/presentationml/2006/main">
  <p:tag name="ISLIDE.VECTOR" val="#331493;"/>
</p:tagLst>
</file>

<file path=ppt/tags/tag15.xml><?xml version="1.0" encoding="utf-8"?>
<p:tagLst xmlns:p="http://schemas.openxmlformats.org/presentationml/2006/main">
  <p:tag name="ISLIDE.VECTOR" val="#331493;"/>
</p:tagLst>
</file>

<file path=ppt/tags/tag16.xml><?xml version="1.0" encoding="utf-8"?>
<p:tagLst xmlns:p="http://schemas.openxmlformats.org/presentationml/2006/main">
  <p:tag name="KSO_WM_BEAUTIFY_FLAG" val=""/>
  <p:tag name="KSO_WM_DIAGRAM_VIRTUALLY_FRAME" val="{&quot;height&quot;:286.85,&quot;left&quot;:66.15,&quot;top&quot;:108.75,&quot;width&quot;:331.8}"/>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 name="KSO_WM_DIAGRAM_VIRTUALLY_FRAME" val="{&quot;height&quot;:286.85,&quot;left&quot;:66.15,&quot;top&quot;:108.75,&quot;width&quot;:331.8}"/>
</p:tagLst>
</file>

<file path=ppt/tags/tag2.xml><?xml version="1.0" encoding="utf-8"?>
<p:tagLst xmlns:p="http://schemas.openxmlformats.org/presentationml/2006/main">
  <p:tag name="ISLIDE.PICTURE" val="#670209;#1007639;"/>
</p:tagLst>
</file>

<file path=ppt/tags/tag20.xml><?xml version="1.0" encoding="utf-8"?>
<p:tagLst xmlns:p="http://schemas.openxmlformats.org/presentationml/2006/main">
  <p:tag name="KSO_WM_BEAUTIFY_FLAG" val=""/>
  <p:tag name="KSO_WM_DIAGRAM_VIRTUALLY_FRAME" val="{&quot;height&quot;:286.85,&quot;left&quot;:66.15,&quot;top&quot;:108.75,&quot;width&quot;:331.8}"/>
</p:tagLst>
</file>

<file path=ppt/tags/tag21.xml><?xml version="1.0" encoding="utf-8"?>
<p:tagLst xmlns:p="http://schemas.openxmlformats.org/presentationml/2006/main">
  <p:tag name="KSO_WM_BEAUTIFY_FLAG" val=""/>
  <p:tag name="KSO_WM_DIAGRAM_VIRTUALLY_FRAME" val="{&quot;height&quot;:286.85,&quot;left&quot;:66.15,&quot;top&quot;:108.75,&quot;width&quot;:331.8}"/>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ISLIDE.ICON" val="#92274;#119869;#401260;#399833;"/>
</p:tagLst>
</file>

<file path=ppt/tags/tag27.xml><?xml version="1.0" encoding="utf-8"?>
<p:tagLst xmlns:p="http://schemas.openxmlformats.org/presentationml/2006/main">
  <p:tag name="ISLIDE.ICON" val="#92274;#119869;#401260;#399833;"/>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ISLIDE.TEMPLATE" val="https://www.islide.cc;"/>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ISLIDE.VECTOR" val="#836746;#255437;#836746;"/>
</p:tagLst>
</file>

<file path=ppt/tags/tag33.xml><?xml version="1.0" encoding="utf-8"?>
<p:tagLst xmlns:p="http://schemas.openxmlformats.org/presentationml/2006/main">
  <p:tag name="ISLIDE.PICTURE" val="#668128;"/>
</p:tagLst>
</file>

<file path=ppt/tags/tag34.xml><?xml version="1.0" encoding="utf-8"?>
<p:tagLst xmlns:p="http://schemas.openxmlformats.org/presentationml/2006/main">
  <p:tag name="ISLIDE.VECTOR" val="#836746;#255437;"/>
</p:tagLst>
</file>

<file path=ppt/tags/tag35.xml><?xml version="1.0" encoding="utf-8"?>
<p:tagLst xmlns:p="http://schemas.openxmlformats.org/presentationml/2006/main">
  <p:tag name="PA" val="v5.2.5"/>
</p:tagLst>
</file>

<file path=ppt/tags/tag36.xml><?xml version="1.0" encoding="utf-8"?>
<p:tagLst xmlns:p="http://schemas.openxmlformats.org/presentationml/2006/main">
  <p:tag name="PA" val="v5.2.5"/>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3_默认设计模板">
  <a:themeElements>
    <a:clrScheme name="">
      <a:dk1>
        <a:srgbClr val="000000"/>
      </a:dk1>
      <a:lt1>
        <a:srgbClr val="FFFFFF"/>
      </a:lt1>
      <a:dk2>
        <a:srgbClr val="778495"/>
      </a:dk2>
      <a:lt2>
        <a:srgbClr val="F0F0F0"/>
      </a:lt2>
      <a:accent1>
        <a:srgbClr val="2373F3"/>
      </a:accent1>
      <a:accent2>
        <a:srgbClr val="1AAAFF"/>
      </a:accent2>
      <a:accent3>
        <a:srgbClr val="37C6FF"/>
      </a:accent3>
      <a:accent4>
        <a:srgbClr val="7BB0FF"/>
      </a:accent4>
      <a:accent5>
        <a:srgbClr val="A5A5A5"/>
      </a:accent5>
      <a:accent6>
        <a:srgbClr val="C9C9C9"/>
      </a:accent6>
      <a:hlink>
        <a:srgbClr val="4472C4"/>
      </a:hlink>
      <a:folHlink>
        <a:srgbClr val="BFBFBF"/>
      </a:folHlink>
    </a:clrScheme>
    <a:fontScheme name="d9285b87-a69d-4f45-98d0-9739428908e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3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4639</Words>
  <Application>WPS 演示</Application>
  <PresentationFormat>宽屏</PresentationFormat>
  <Paragraphs>622</Paragraphs>
  <Slides>32</Slides>
  <Notes>79</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32</vt:i4>
      </vt:variant>
    </vt:vector>
  </HeadingPairs>
  <TitlesOfParts>
    <vt:vector size="50" baseType="lpstr">
      <vt:lpstr>Arial</vt:lpstr>
      <vt:lpstr>宋体</vt:lpstr>
      <vt:lpstr>Wingdings</vt:lpstr>
      <vt:lpstr>Times New Roman</vt:lpstr>
      <vt:lpstr>Source Han Sans CN Regular</vt:lpstr>
      <vt:lpstr>Source Han Sans CN Medium</vt:lpstr>
      <vt:lpstr>微软雅黑</vt:lpstr>
      <vt:lpstr>黑体</vt:lpstr>
      <vt:lpstr>阿里巴巴普惠体 Light</vt:lpstr>
      <vt:lpstr>Arial Unicode MS</vt:lpstr>
      <vt:lpstr>等线</vt:lpstr>
      <vt:lpstr>Source Han Sans CN Heavy</vt:lpstr>
      <vt:lpstr>思源黑体 CN Light</vt:lpstr>
      <vt:lpstr>PingFang-SC-Regular</vt:lpstr>
      <vt:lpstr>Segoe Print</vt:lpstr>
      <vt:lpstr>Wingdings</vt:lpstr>
      <vt:lpstr>张海山锐谐体</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安胜达</Company>
  <LinksUpToDate>false</LinksUpToDate>
  <SharedDoc>false</SharedDoc>
  <HyperlinksChanged>false</HyperlinksChanged>
  <AppVersion>14.0000</AppVersion>
  <Manager>ASD</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liuyiyun;lijuliang</dc:creator>
  <dc:description>抄也要动脑子，直接套模板，不动脑子毫无用处系列;</dc:description>
  <cp:lastModifiedBy>化聪。</cp:lastModifiedBy>
  <cp:revision>287</cp:revision>
  <dcterms:created xsi:type="dcterms:W3CDTF">2022-01-25T08:29:00Z</dcterms:created>
  <dcterms:modified xsi:type="dcterms:W3CDTF">2026-01-30T06:50:20Z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2052-12.1.0.24657</vt:lpwstr>
  </property>
  <property fmtid="{D5CDD505-2E9C-101B-9397-08002B2CF9AE}" pid="13" name="ICV">
    <vt:lpwstr>A35CBCFC289240F480FF70D8819893AA</vt:lpwstr>
  </property>
</Properties>
</file>