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3010" r:id="rId3"/>
    <p:sldId id="2798" r:id="rId5"/>
    <p:sldId id="3021" r:id="rId6"/>
    <p:sldId id="2538" r:id="rId7"/>
    <p:sldId id="3011" r:id="rId8"/>
    <p:sldId id="12346" r:id="rId9"/>
    <p:sldId id="12347" r:id="rId10"/>
    <p:sldId id="2629" r:id="rId11"/>
    <p:sldId id="2566" r:id="rId12"/>
    <p:sldId id="2567" r:id="rId13"/>
    <p:sldId id="13470" r:id="rId14"/>
    <p:sldId id="2568" r:id="rId15"/>
    <p:sldId id="13447" r:id="rId16"/>
    <p:sldId id="2569" r:id="rId17"/>
    <p:sldId id="13471" r:id="rId18"/>
    <p:sldId id="13472" r:id="rId19"/>
    <p:sldId id="13473" r:id="rId20"/>
    <p:sldId id="2570" r:id="rId21"/>
    <p:sldId id="13445" r:id="rId22"/>
    <p:sldId id="2571" r:id="rId23"/>
    <p:sldId id="2572" r:id="rId24"/>
    <p:sldId id="2573" r:id="rId25"/>
    <p:sldId id="13462" r:id="rId26"/>
    <p:sldId id="13475" r:id="rId27"/>
    <p:sldId id="13474" r:id="rId28"/>
    <p:sldId id="12348" r:id="rId29"/>
    <p:sldId id="2576" r:id="rId30"/>
    <p:sldId id="13448"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641" userDrawn="1">
          <p15:clr>
            <a:srgbClr val="A4A3A4"/>
          </p15:clr>
        </p15:guide>
        <p15:guide id="5" orient="horz" pos="3865" userDrawn="1">
          <p15:clr>
            <a:srgbClr val="A4A3A4"/>
          </p15:clr>
        </p15:guide>
        <p15:guide id="8" pos="3840" userDrawn="1">
          <p15:clr>
            <a:srgbClr val="A4A3A4"/>
          </p15:clr>
        </p15:guide>
        <p15:guide id="10" pos="3250" userDrawn="1">
          <p15:clr>
            <a:srgbClr val="A4A3A4"/>
          </p15:clr>
        </p15:guide>
        <p15:guide id="11" pos="43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xue" initials="s" lastIdx="1" clrIdx="0"/>
  <p:cmAuthor id="7" name="ceg008" initials="c" lastIdx="2" clrIdx="0"/>
  <p:cmAuthor id="8" name="宋洁然" initials="宋" lastIdx="2" clrIdx="1"/>
  <p:cmAuthor id="2" name="微软用户" initials="微" lastIdx="1" clrIdx="0"/>
  <p:cmAuthor id="9" name="ming qiu" initials="m" lastIdx="17" clrIdx="1"/>
  <p:cmAuthor id="3" name="Lenovo User" initials="L" lastIdx="1" clrIdx="0"/>
  <p:cmAuthor id="4" name="a" initials="a" lastIdx="3" clrIdx="0"/>
  <p:cmAuthor id="5" name="mr" initials="m" lastIdx="1" clrIdx="1"/>
  <p:cmAuthor id="6" name="番茄花园" initials="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784"/>
    <a:srgbClr val="2373F3"/>
    <a:srgbClr val="0152D9"/>
    <a:srgbClr val="007AFF"/>
    <a:srgbClr val="F8951E"/>
    <a:srgbClr val="747A99"/>
    <a:srgbClr val="00BEFF"/>
    <a:srgbClr val="EFF4FD"/>
    <a:srgbClr val="BCD3FB"/>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8" autoAdjust="0"/>
    <p:restoredTop sz="86114" autoAdjust="0"/>
  </p:normalViewPr>
  <p:slideViewPr>
    <p:cSldViewPr showGuides="1">
      <p:cViewPr varScale="1">
        <p:scale>
          <a:sx n="99" d="100"/>
          <a:sy n="99" d="100"/>
        </p:scale>
        <p:origin x="108" y="354"/>
      </p:cViewPr>
      <p:guideLst>
        <p:guide orient="horz" pos="641"/>
        <p:guide orient="horz" pos="3865"/>
        <p:guide pos="3840"/>
        <p:guide pos="3250"/>
        <p:guide pos="439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1E7D3-8E86-46F9-BE74-3E0F11EDA0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DDBD1-E7F7-485E-B73F-E49F25D8613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a:p>
            <a:r>
              <a:rPr lang="zh-CN" altLang="en-US"/>
              <a:t>还支持自定义培训内容，任何类目培训需求基本都能满足。</a:t>
            </a:r>
            <a:endParaRPr lang="zh-CN" altLang="en-US"/>
          </a:p>
          <a:p>
            <a:r>
              <a:rPr lang="zh-CN" altLang="en-US"/>
              <a:t>同时，这里就是应用了相关</a:t>
            </a:r>
            <a:r>
              <a:rPr lang="en-US" altLang="zh-CN"/>
              <a:t>AI</a:t>
            </a:r>
            <a:r>
              <a:rPr lang="zh-CN" altLang="en-US"/>
              <a:t>技术，生成培训课件与试卷的地方；为您做下演示。</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后续针对相关方管理，我们还会进一步升级迭代成</a:t>
            </a:r>
            <a:r>
              <a:rPr lang="zh-CN" altLang="en-US">
                <a:latin typeface="微软雅黑" panose="020B0503020204020204" pitchFamily="34" charset="-122"/>
                <a:ea typeface="微软雅黑" panose="020B0503020204020204" pitchFamily="34" charset="-122"/>
                <a:sym typeface="+mn-ea"/>
              </a:rPr>
              <a:t>与特殊作业挂钩，与访客、培训结果挂钩；这样针对整个厂区第三方合作商的管控，就形成了一个闭环。</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后续针对相关方管理，我们还会进一步升级迭代成</a:t>
            </a:r>
            <a:r>
              <a:rPr lang="zh-CN" altLang="en-US">
                <a:latin typeface="微软雅黑" panose="020B0503020204020204" pitchFamily="34" charset="-122"/>
                <a:ea typeface="微软雅黑" panose="020B0503020204020204" pitchFamily="34" charset="-122"/>
                <a:sym typeface="+mn-ea"/>
              </a:rPr>
              <a:t>与特殊作业挂钩，与访客、培训结果挂钩；这样针对整个厂区第三方合作商的管控，就形成了一个闭环。</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八大作业是国家标准版作业要求及流程基准；</a:t>
            </a:r>
            <a:endParaRPr lang="zh-CN" altLang="en-US"/>
          </a:p>
          <a:p>
            <a:r>
              <a:rPr lang="zh-CN" altLang="en-US"/>
              <a:t>通用作业是根据多个客户反馈而开发出来的功能，主要用来满足客户自己厂内的危险作业票实际流程以及表单制式情况。</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请注意：目前已在开发相关方与培训挂钩的功能点，该功能上线后可满足客户在相关方入场作业前的培训需求。</a:t>
            </a: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这里说的智能识别隐患，就是有</a:t>
            </a:r>
            <a:r>
              <a:rPr lang="en-US" altLang="zh-CN"/>
              <a:t>AI</a:t>
            </a:r>
            <a:r>
              <a:rPr lang="zh-CN" altLang="en-US"/>
              <a:t>技术的地方。来为您演示一下</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备注：安全生产监控大屏，可自动统计系统内的公司各项台账情况，并汇总统计成图表。点击对应统计图即可查看到该项信息的多维度情况。例如点击左上角的</a:t>
            </a:r>
            <a:r>
              <a:rPr lang="en-US" altLang="zh-CN" dirty="0"/>
              <a:t>“</a:t>
            </a:r>
            <a:r>
              <a:rPr lang="zh-CN" altLang="en-US" dirty="0"/>
              <a:t>隐患各阶段</a:t>
            </a:r>
            <a:r>
              <a:rPr lang="en-US" altLang="zh-CN" dirty="0"/>
              <a:t>”</a:t>
            </a:r>
            <a:endParaRPr lang="en-US" altLang="zh-CN"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即可看到企业在系统内的隐患详情数据分布情况</a:t>
            </a:r>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数据大屏上的各项数据展示可根据实际需要进行自行勾选，比如数据统计维度可以</a:t>
            </a:r>
            <a:r>
              <a:rPr lang="en-US" altLang="zh-CN" dirty="0"/>
              <a:t>“</a:t>
            </a:r>
            <a:r>
              <a:rPr lang="zh-CN" altLang="en-US" dirty="0"/>
              <a:t>月度、季度、年度</a:t>
            </a:r>
            <a:r>
              <a:rPr lang="en-US" altLang="zh-CN" dirty="0"/>
              <a:t>”</a:t>
            </a:r>
            <a:r>
              <a:rPr lang="zh-CN" altLang="en-US" dirty="0"/>
              <a:t>三种展出，模块展示和各项指数展示内容均可按需勾选</a:t>
            </a:r>
            <a:endParaRPr lang="zh-CN" altLang="en-US" dirty="0"/>
          </a:p>
          <a:p>
            <a:r>
              <a:rPr lang="zh-CN" altLang="en-US" dirty="0"/>
              <a:t>这一功能，主要是可将厂内安全生产管理工作量化，一方面方便对上汇报，一方面可根据结果为导向、向下持续优化安全生产工作。</a:t>
            </a:r>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675CAC-2AE5-4CA1-95C9-68C0ACE32F7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天工云枢是一款基于云端信息化技术的安全管理数字化平台，通过整合分散数据、智能分析风险、优化管理流程，实现企业安全管理的透明化、规范化、智能化。</a:t>
            </a:r>
            <a:endParaRPr lang="en-US" altLang="zh-CN"/>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值得一提的是，在双重预防模块和教育培训模块，我们嵌入了</a:t>
            </a:r>
            <a:r>
              <a:rPr lang="en-US" altLang="zh-CN" dirty="0"/>
              <a:t>AI</a:t>
            </a:r>
            <a:r>
              <a:rPr lang="zh-CN" altLang="en-US" dirty="0"/>
              <a:t>技术。</a:t>
            </a:r>
            <a:endParaRPr lang="zh-CN" altLang="en-US" dirty="0"/>
          </a:p>
          <a:p>
            <a:r>
              <a:rPr lang="zh-CN" altLang="en-US" dirty="0"/>
              <a:t>一个是在移动端的</a:t>
            </a:r>
            <a:r>
              <a:rPr lang="en-US" altLang="zh-CN" dirty="0"/>
              <a:t>“</a:t>
            </a:r>
            <a:r>
              <a:rPr lang="zh-CN" altLang="en-US" dirty="0"/>
              <a:t>随手拍隐患</a:t>
            </a:r>
            <a:r>
              <a:rPr lang="en-US" altLang="zh-CN" dirty="0"/>
              <a:t>”</a:t>
            </a:r>
            <a:r>
              <a:rPr lang="zh-CN" altLang="en-US" dirty="0"/>
              <a:t>功能，工作人员可以拍摄现场照片，使用该功能来智能识别隐患，同时还有对应的标准引用与隐患解读。能帮助新手员工快速进入工作模式，同时也能帮助有一定工作经验的员工提高隐患排查工作效率。</a:t>
            </a:r>
            <a:endParaRPr lang="zh-CN" altLang="en-US" dirty="0"/>
          </a:p>
          <a:p>
            <a:r>
              <a:rPr lang="zh-CN" altLang="en-US" dirty="0"/>
              <a:t>还有一个是教育培训平台</a:t>
            </a:r>
            <a:r>
              <a:rPr lang="en-US" altLang="zh-CN" dirty="0"/>
              <a:t>PC</a:t>
            </a:r>
            <a:r>
              <a:rPr lang="zh-CN" altLang="en-US" dirty="0"/>
              <a:t>端，实现了培训课件与试卷</a:t>
            </a:r>
            <a:r>
              <a:rPr lang="en-US" altLang="zh-CN" dirty="0"/>
              <a:t>AI</a:t>
            </a:r>
            <a:r>
              <a:rPr lang="zh-CN" altLang="en-US" dirty="0"/>
              <a:t>生成制作应用，减少培训课件制作的信息收集、汇总时间。稍后将演示给您查看。</a:t>
            </a: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9191625" y="260350"/>
            <a:ext cx="2581275" cy="362585"/>
            <a:chOff x="10684" y="386"/>
            <a:chExt cx="4065" cy="571"/>
          </a:xfrm>
        </p:grpSpPr>
        <p:sp>
          <p:nvSpPr>
            <p:cNvPr id="5" name="文本框 4"/>
            <p:cNvSpPr txBox="1"/>
            <p:nvPr/>
          </p:nvSpPr>
          <p:spPr>
            <a:xfrm>
              <a:off x="12122" y="454"/>
              <a:ext cx="2448" cy="434"/>
            </a:xfrm>
            <a:prstGeom prst="rect">
              <a:avLst/>
            </a:prstGeom>
            <a:noFill/>
          </p:spPr>
          <p:txBody>
            <a:bodyPr wrap="none" rtlCol="0">
              <a:spAutoFit/>
            </a:bodyPr>
            <a:lstStyle/>
            <a:p>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6" name="矩形 5"/>
            <p:cNvSpPr/>
            <p:nvPr/>
          </p:nvSpPr>
          <p:spPr>
            <a:xfrm>
              <a:off x="11220" y="393"/>
              <a:ext cx="3529"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ea typeface="+mn-ea"/>
              </a:endParaRPr>
            </a:p>
          </p:txBody>
        </p:sp>
        <p:sp>
          <p:nvSpPr>
            <p:cNvPr id="7" name="矩形 6"/>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n-ea"/>
                  <a:ea typeface="+mn-ea"/>
                </a:rPr>
                <a:t>安胜达</a:t>
              </a:r>
              <a:endParaRPr lang="zh-CN" altLang="en-US" sz="1400" dirty="0">
                <a:latin typeface="+mn-ea"/>
                <a:ea typeface="+mn-ea"/>
              </a:endParaRPr>
            </a:p>
          </p:txBody>
        </p:sp>
      </p:grp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600" y="6387578"/>
            <a:ext cx="12196600" cy="470422"/>
          </a:xfrm>
          <a:prstGeom prst="rect">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7207135" y="6468901"/>
            <a:ext cx="4794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lumMod val="95000"/>
                  </a:schemeClr>
                </a:solidFill>
                <a:latin typeface="+mn-ea"/>
                <a:ea typeface="+mn-ea"/>
              </a:rPr>
              <a:t>江苏安胜达安全科技 </a:t>
            </a:r>
            <a:r>
              <a:rPr lang="en-US" altLang="zh-CN" sz="1400" b="1" dirty="0" err="1">
                <a:solidFill>
                  <a:schemeClr val="bg1">
                    <a:lumMod val="95000"/>
                  </a:schemeClr>
                </a:solidFill>
                <a:latin typeface="+mn-ea"/>
                <a:ea typeface="+mn-ea"/>
              </a:rPr>
              <a:t>Ascenda</a:t>
            </a:r>
            <a:r>
              <a:rPr lang="en-US" altLang="zh-CN" sz="1400" b="1" dirty="0">
                <a:solidFill>
                  <a:schemeClr val="bg1">
                    <a:lumMod val="95000"/>
                  </a:schemeClr>
                </a:solidFill>
                <a:latin typeface="+mn-ea"/>
                <a:ea typeface="+mn-ea"/>
              </a:rPr>
              <a:t> Safety Technology</a:t>
            </a:r>
            <a:endParaRPr lang="zh-CN" altLang="en-US" sz="1400" b="1" dirty="0">
              <a:solidFill>
                <a:schemeClr val="bg1">
                  <a:lumMod val="95000"/>
                </a:schemeClr>
              </a:solidFill>
              <a:latin typeface="+mn-ea"/>
              <a:ea typeface="+mn-ea"/>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9191625" y="260350"/>
            <a:ext cx="2581275" cy="362585"/>
            <a:chOff x="10684" y="386"/>
            <a:chExt cx="4065" cy="571"/>
          </a:xfrm>
        </p:grpSpPr>
        <p:sp>
          <p:nvSpPr>
            <p:cNvPr id="10" name="文本框 9"/>
            <p:cNvSpPr txBox="1"/>
            <p:nvPr/>
          </p:nvSpPr>
          <p:spPr>
            <a:xfrm>
              <a:off x="12122" y="454"/>
              <a:ext cx="2448" cy="434"/>
            </a:xfrm>
            <a:prstGeom prst="rect">
              <a:avLst/>
            </a:prstGeom>
            <a:noFill/>
          </p:spPr>
          <p:txBody>
            <a:bodyPr wrap="none" rtlCol="0">
              <a:spAutoFit/>
            </a:bodyPr>
            <a:p>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11" name="矩形 10"/>
            <p:cNvSpPr/>
            <p:nvPr/>
          </p:nvSpPr>
          <p:spPr>
            <a:xfrm>
              <a:off x="11220" y="393"/>
              <a:ext cx="3529"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mn-ea"/>
                <a:ea typeface="+mn-ea"/>
              </a:endParaRPr>
            </a:p>
          </p:txBody>
        </p:sp>
        <p:sp>
          <p:nvSpPr>
            <p:cNvPr id="12" name="矩形 11"/>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latin typeface="+mn-ea"/>
                  <a:ea typeface="+mn-ea"/>
                </a:rPr>
                <a:t>安胜达</a:t>
              </a:r>
              <a:endParaRPr lang="zh-CN" altLang="en-US" sz="1400" dirty="0">
                <a:latin typeface="+mn-ea"/>
                <a:ea typeface="+mn-ea"/>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EFF4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txStyles>
    <p:titleStyle>
      <a:lvl1pPr algn="ctr" rtl="0" eaLnBrk="0" fontAlgn="base" hangingPunct="0">
        <a:spcBef>
          <a:spcPct val="0"/>
        </a:spcBef>
        <a:spcAft>
          <a:spcPct val="0"/>
        </a:spcAft>
        <a:buFont typeface="Arial" panose="020B0604020202020204" pitchFamily="34" charset="0"/>
        <a:defRPr sz="5865" b="1" kern="1200">
          <a:solidFill>
            <a:srgbClr val="FFFF00"/>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5pPr>
      <a:lvl6pPr marL="6096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6pPr>
      <a:lvl7pPr marL="12192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7pPr>
      <a:lvl8pPr marL="18288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8pPr>
      <a:lvl9pPr marL="24384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b="1" kern="1200">
          <a:solidFill>
            <a:schemeClr val="bg1"/>
          </a:solidFill>
          <a:latin typeface="+mn-lt"/>
          <a:ea typeface="+mn-ea"/>
          <a:cs typeface="+mn-cs"/>
        </a:defRPr>
      </a:lvl1pPr>
      <a:lvl2pPr marL="990600" lvl="1" indent="-381000" algn="l" rtl="0" eaLnBrk="0" fontAlgn="base" hangingPunct="0">
        <a:spcBef>
          <a:spcPct val="20000"/>
        </a:spcBef>
        <a:spcAft>
          <a:spcPct val="0"/>
        </a:spcAft>
        <a:buFont typeface="Arial" panose="020B0604020202020204" pitchFamily="34" charset="0"/>
        <a:buChar char="–"/>
        <a:defRPr sz="3735" b="1" kern="1200">
          <a:solidFill>
            <a:schemeClr val="bg1"/>
          </a:solidFill>
          <a:latin typeface="+mn-lt"/>
          <a:ea typeface="+mn-ea"/>
          <a:cs typeface="+mn-cs"/>
        </a:defRPr>
      </a:lvl2pPr>
      <a:lvl3pPr marL="1524000" lvl="2" indent="-304800" algn="l" rtl="0" eaLnBrk="0" fontAlgn="base" hangingPunct="0">
        <a:spcBef>
          <a:spcPct val="20000"/>
        </a:spcBef>
        <a:spcAft>
          <a:spcPct val="0"/>
        </a:spcAft>
        <a:buFont typeface="Arial" panose="020B0604020202020204" pitchFamily="34" charset="0"/>
        <a:buChar char="•"/>
        <a:defRPr sz="3200" b="1" kern="1200">
          <a:solidFill>
            <a:schemeClr val="bg1"/>
          </a:solidFill>
          <a:latin typeface="+mn-lt"/>
          <a:ea typeface="+mn-ea"/>
          <a:cs typeface="+mn-cs"/>
        </a:defRPr>
      </a:lvl3pPr>
      <a:lvl4pPr marL="2133600" lvl="3"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4pPr>
      <a:lvl5pPr marL="2743200" lvl="4"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5pPr>
      <a:lvl6pPr marL="3352800" lvl="5"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6pPr>
      <a:lvl7pPr marL="3962400" lvl="6"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7pPr>
      <a:lvl8pPr marL="4572000" lvl="7"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8pPr>
      <a:lvl9pPr marL="5181600" lvl="8"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9pPr>
    </p:bodyStyle>
    <p:otherStyle>
      <a:lvl1pPr marL="0" lvl="0" indent="0" algn="l" defTabSz="12192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3048000" lvl="5"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3657600" lvl="6"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4267200" lvl="7"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4876800" lvl="8"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24.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30.pn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1.jpe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tags" Target="../tags/tag1.xml"/><Relationship Id="rId2" Type="http://schemas.microsoft.com/office/2007/relationships/hdphoto" Target="../media/image8.wdp"/><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34.jpe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3" Type="http://schemas.openxmlformats.org/officeDocument/2006/relationships/notesSlide" Target="../notesSlides/notesSlide26.xml"/><Relationship Id="rId42" Type="http://schemas.openxmlformats.org/officeDocument/2006/relationships/slideLayout" Target="../slideLayouts/slideLayout1.xml"/><Relationship Id="rId41" Type="http://schemas.openxmlformats.org/officeDocument/2006/relationships/tags" Target="../tags/tag37.xml"/><Relationship Id="rId40" Type="http://schemas.openxmlformats.org/officeDocument/2006/relationships/image" Target="../media/image47.png"/><Relationship Id="rId4" Type="http://schemas.openxmlformats.org/officeDocument/2006/relationships/tags" Target="../tags/tag8.xml"/><Relationship Id="rId39" Type="http://schemas.openxmlformats.org/officeDocument/2006/relationships/tags" Target="../tags/tag36.xml"/><Relationship Id="rId38" Type="http://schemas.openxmlformats.org/officeDocument/2006/relationships/image" Target="../media/image46.png"/><Relationship Id="rId37" Type="http://schemas.openxmlformats.org/officeDocument/2006/relationships/tags" Target="../tags/tag35.xml"/><Relationship Id="rId36" Type="http://schemas.openxmlformats.org/officeDocument/2006/relationships/image" Target="../media/image45.png"/><Relationship Id="rId35" Type="http://schemas.openxmlformats.org/officeDocument/2006/relationships/tags" Target="../tags/tag34.xml"/><Relationship Id="rId34" Type="http://schemas.openxmlformats.org/officeDocument/2006/relationships/image" Target="../media/image44.png"/><Relationship Id="rId33" Type="http://schemas.openxmlformats.org/officeDocument/2006/relationships/tags" Target="../tags/tag33.xml"/><Relationship Id="rId32" Type="http://schemas.openxmlformats.org/officeDocument/2006/relationships/image" Target="../media/image43.png"/><Relationship Id="rId31" Type="http://schemas.openxmlformats.org/officeDocument/2006/relationships/tags" Target="../tags/tag32.xml"/><Relationship Id="rId30" Type="http://schemas.openxmlformats.org/officeDocument/2006/relationships/image" Target="../media/image42.png"/><Relationship Id="rId3" Type="http://schemas.openxmlformats.org/officeDocument/2006/relationships/tags" Target="../tags/tag7.xml"/><Relationship Id="rId29" Type="http://schemas.openxmlformats.org/officeDocument/2006/relationships/tags" Target="../tags/tag31.xml"/><Relationship Id="rId28" Type="http://schemas.openxmlformats.org/officeDocument/2006/relationships/image" Target="../media/image41.png"/><Relationship Id="rId27" Type="http://schemas.openxmlformats.org/officeDocument/2006/relationships/tags" Target="../tags/tag30.xml"/><Relationship Id="rId26" Type="http://schemas.openxmlformats.org/officeDocument/2006/relationships/image" Target="../media/image40.png"/><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48.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50.png"/><Relationship Id="rId2" Type="http://schemas.microsoft.com/office/2007/relationships/hdphoto" Target="../media/image6.wdp"/><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1.sv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saturation sat="400000"/>
                    </a14:imgEffect>
                  </a14:imgLayer>
                </a14:imgProps>
              </a:ext>
            </a:extLst>
          </a:blip>
          <a:srcRect b="6250"/>
          <a:stretch>
            <a:fillRect/>
          </a:stretch>
        </p:blipFill>
        <p:spPr>
          <a:xfrm flipH="1" flipV="1">
            <a:off x="0" y="0"/>
            <a:ext cx="12192000" cy="6858000"/>
          </a:xfrm>
          <a:prstGeom prst="rect">
            <a:avLst/>
          </a:prstGeom>
        </p:spPr>
      </p:pic>
      <p:sp>
        <p:nvSpPr>
          <p:cNvPr id="3" name="矩形 2"/>
          <p:cNvSpPr/>
          <p:nvPr/>
        </p:nvSpPr>
        <p:spPr>
          <a:xfrm>
            <a:off x="0" y="0"/>
            <a:ext cx="12192000" cy="6858000"/>
          </a:xfrm>
          <a:prstGeom prst="rect">
            <a:avLst/>
          </a:prstGeom>
          <a:gradFill flip="none" rotWithShape="1">
            <a:gsLst>
              <a:gs pos="0">
                <a:srgbClr val="007AFF">
                  <a:alpha val="0"/>
                </a:srgbClr>
              </a:gs>
              <a:gs pos="35000">
                <a:srgbClr val="007AFF">
                  <a:alpha val="49000"/>
                </a:srgbClr>
              </a:gs>
              <a:gs pos="100000">
                <a:srgbClr val="007AFF">
                  <a:alpha val="82000"/>
                </a:srgb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组合 8"/>
          <p:cNvGrpSpPr/>
          <p:nvPr/>
        </p:nvGrpSpPr>
        <p:grpSpPr>
          <a:xfrm>
            <a:off x="4548087" y="365023"/>
            <a:ext cx="3095827" cy="1473389"/>
            <a:chOff x="4895533" y="404003"/>
            <a:chExt cx="2410460" cy="1147204"/>
          </a:xfrm>
        </p:grpSpPr>
        <p:pic>
          <p:nvPicPr>
            <p:cNvPr id="10" name="图片 9"/>
            <p:cNvPicPr>
              <a:picLocks noChangeAspect="1"/>
            </p:cNvPicPr>
            <p:nvPr/>
          </p:nvPicPr>
          <p:blipFill>
            <a:blip r:embed="rId3" cstate="print">
              <a:biLevel thresh="50000"/>
              <a:extLst>
                <a:ext uri="{BEBA8EAE-BF5A-486C-A8C5-ECC9F3942E4B}">
                  <a14:imgProps xmlns:a14="http://schemas.microsoft.com/office/drawing/2010/main">
                    <a14:imgLayer r:embed="rId4">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14873" y="404003"/>
              <a:ext cx="762255" cy="762255"/>
            </a:xfrm>
            <a:prstGeom prst="rect">
              <a:avLst/>
            </a:prstGeom>
          </p:spPr>
        </p:pic>
        <p:pic>
          <p:nvPicPr>
            <p:cNvPr id="11" name="图片 10" descr="安胜达logo"/>
            <p:cNvPicPr>
              <a:picLocks noChangeAspect="1"/>
            </p:cNvPicPr>
            <p:nvPr/>
          </p:nvPicPr>
          <p:blipFill rotWithShape="1">
            <a:blip r:embed="rId5">
              <a:biLevel thresh="25000"/>
              <a:extLst>
                <a:ext uri="{BEBA8EAE-BF5A-486C-A8C5-ECC9F3942E4B}">
                  <a14:imgProps xmlns:a14="http://schemas.microsoft.com/office/drawing/2010/main">
                    <a14:imgLayer r:embed="rId6">
                      <a14:imgEffect>
                        <a14:brightnessContrast bright="40000" contrast="-40000"/>
                      </a14:imgEffect>
                    </a14:imgLayer>
                  </a14:imgProps>
                </a:ext>
              </a:extLst>
            </a:blip>
            <a:srcRect t="57701"/>
            <a:stretch>
              <a:fillRect/>
            </a:stretch>
          </p:blipFill>
          <p:spPr>
            <a:xfrm>
              <a:off x="4895533" y="1076324"/>
              <a:ext cx="2410460" cy="474883"/>
            </a:xfrm>
            <a:prstGeom prst="rect">
              <a:avLst/>
            </a:prstGeom>
          </p:spPr>
        </p:pic>
      </p:grpSp>
      <p:sp>
        <p:nvSpPr>
          <p:cNvPr id="16" name="矩形: 圆角 15"/>
          <p:cNvSpPr/>
          <p:nvPr/>
        </p:nvSpPr>
        <p:spPr>
          <a:xfrm>
            <a:off x="3180080" y="2205355"/>
            <a:ext cx="5819775" cy="639445"/>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2373F3"/>
                </a:solidFill>
                <a:latin typeface="Arial" panose="020B0604020202020204" pitchFamily="34" charset="0"/>
                <a:ea typeface="微软雅黑" panose="020B0503020204020204" pitchFamily="34" charset="-122"/>
                <a:cs typeface="+mn-ea"/>
                <a:sym typeface="Arial" panose="020B0604020202020204" pitchFamily="34" charset="0"/>
              </a:rPr>
              <a:t>【天工云枢】安全生产信息化系统</a:t>
            </a:r>
            <a:endParaRPr lang="zh-CN" altLang="en-US" sz="2800" b="1">
              <a:solidFill>
                <a:srgbClr val="2373F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p:cNvSpPr txBox="1"/>
          <p:nvPr/>
        </p:nvSpPr>
        <p:spPr>
          <a:xfrm>
            <a:off x="4159235" y="3515217"/>
            <a:ext cx="3873531" cy="826553"/>
          </a:xfrm>
          <a:custGeom>
            <a:avLst/>
            <a:gdLst/>
            <a:ahLst/>
            <a:cxnLst/>
            <a:rect l="l" t="t" r="r" b="b"/>
            <a:pathLst>
              <a:path w="3552444" h="758038">
                <a:moveTo>
                  <a:pt x="1056132" y="483718"/>
                </a:moveTo>
                <a:lnTo>
                  <a:pt x="1056132" y="640995"/>
                </a:lnTo>
                <a:lnTo>
                  <a:pt x="1151230" y="640995"/>
                </a:lnTo>
                <a:lnTo>
                  <a:pt x="1151230" y="483718"/>
                </a:lnTo>
                <a:close/>
                <a:moveTo>
                  <a:pt x="1484986" y="481889"/>
                </a:moveTo>
                <a:lnTo>
                  <a:pt x="1484986" y="640080"/>
                </a:lnTo>
                <a:lnTo>
                  <a:pt x="1580084" y="640080"/>
                </a:lnTo>
                <a:lnTo>
                  <a:pt x="1580084" y="481889"/>
                </a:lnTo>
                <a:close/>
                <a:moveTo>
                  <a:pt x="1296620" y="357531"/>
                </a:moveTo>
                <a:lnTo>
                  <a:pt x="1297534" y="373990"/>
                </a:lnTo>
                <a:lnTo>
                  <a:pt x="1297534" y="750723"/>
                </a:lnTo>
                <a:lnTo>
                  <a:pt x="909828" y="750723"/>
                </a:lnTo>
                <a:lnTo>
                  <a:pt x="909828" y="426111"/>
                </a:lnTo>
                <a:cubicBezTo>
                  <a:pt x="906780" y="397459"/>
                  <a:pt x="897941" y="379476"/>
                  <a:pt x="883311" y="372161"/>
                </a:cubicBezTo>
                <a:lnTo>
                  <a:pt x="1078993" y="372161"/>
                </a:lnTo>
                <a:lnTo>
                  <a:pt x="1078078" y="373990"/>
                </a:lnTo>
                <a:lnTo>
                  <a:pt x="1265530" y="373990"/>
                </a:lnTo>
                <a:cubicBezTo>
                  <a:pt x="1283208" y="371551"/>
                  <a:pt x="1293572" y="366065"/>
                  <a:pt x="1296620" y="357531"/>
                </a:cubicBezTo>
                <a:close/>
                <a:moveTo>
                  <a:pt x="1726388" y="354787"/>
                </a:moveTo>
                <a:lnTo>
                  <a:pt x="1726388" y="750723"/>
                </a:lnTo>
                <a:lnTo>
                  <a:pt x="1339596" y="750723"/>
                </a:lnTo>
                <a:lnTo>
                  <a:pt x="1339596" y="430683"/>
                </a:lnTo>
                <a:cubicBezTo>
                  <a:pt x="1336548" y="399593"/>
                  <a:pt x="1327709" y="380086"/>
                  <a:pt x="1313079" y="372161"/>
                </a:cubicBezTo>
                <a:lnTo>
                  <a:pt x="1687983" y="372161"/>
                </a:lnTo>
                <a:cubicBezTo>
                  <a:pt x="1709928" y="370942"/>
                  <a:pt x="1722730" y="365151"/>
                  <a:pt x="1726388" y="354787"/>
                </a:cubicBezTo>
                <a:close/>
                <a:moveTo>
                  <a:pt x="95098" y="206655"/>
                </a:moveTo>
                <a:lnTo>
                  <a:pt x="280721" y="206655"/>
                </a:lnTo>
                <a:lnTo>
                  <a:pt x="318212" y="293523"/>
                </a:lnTo>
                <a:lnTo>
                  <a:pt x="491033" y="293523"/>
                </a:lnTo>
                <a:lnTo>
                  <a:pt x="528524" y="206655"/>
                </a:lnTo>
                <a:lnTo>
                  <a:pt x="716890" y="206655"/>
                </a:lnTo>
                <a:cubicBezTo>
                  <a:pt x="701040" y="216408"/>
                  <a:pt x="685496" y="234696"/>
                  <a:pt x="670256" y="261519"/>
                </a:cubicBezTo>
                <a:lnTo>
                  <a:pt x="656540" y="293523"/>
                </a:lnTo>
                <a:lnTo>
                  <a:pt x="736092" y="293523"/>
                </a:lnTo>
                <a:cubicBezTo>
                  <a:pt x="765963" y="283769"/>
                  <a:pt x="780898" y="272796"/>
                  <a:pt x="780898" y="260604"/>
                </a:cubicBezTo>
                <a:lnTo>
                  <a:pt x="780898" y="403251"/>
                </a:lnTo>
                <a:lnTo>
                  <a:pt x="198425" y="403251"/>
                </a:lnTo>
                <a:lnTo>
                  <a:pt x="156363" y="745236"/>
                </a:lnTo>
                <a:lnTo>
                  <a:pt x="0" y="745236"/>
                </a:lnTo>
                <a:lnTo>
                  <a:pt x="54865" y="293523"/>
                </a:lnTo>
                <a:lnTo>
                  <a:pt x="55779" y="293523"/>
                </a:lnTo>
                <a:lnTo>
                  <a:pt x="54865" y="258775"/>
                </a:lnTo>
                <a:cubicBezTo>
                  <a:pt x="55474" y="267310"/>
                  <a:pt x="61722" y="274625"/>
                  <a:pt x="73610" y="280721"/>
                </a:cubicBezTo>
                <a:cubicBezTo>
                  <a:pt x="85497" y="286817"/>
                  <a:pt x="96622" y="291084"/>
                  <a:pt x="106985" y="293523"/>
                </a:cubicBezTo>
                <a:lnTo>
                  <a:pt x="152705" y="293523"/>
                </a:lnTo>
                <a:lnTo>
                  <a:pt x="140818" y="265176"/>
                </a:lnTo>
                <a:cubicBezTo>
                  <a:pt x="126188" y="235915"/>
                  <a:pt x="110948" y="216408"/>
                  <a:pt x="95098" y="206655"/>
                </a:cubicBezTo>
                <a:close/>
                <a:moveTo>
                  <a:pt x="3314700" y="144475"/>
                </a:moveTo>
                <a:lnTo>
                  <a:pt x="3310129" y="307239"/>
                </a:lnTo>
                <a:lnTo>
                  <a:pt x="3366821" y="307239"/>
                </a:lnTo>
                <a:lnTo>
                  <a:pt x="3366821" y="144475"/>
                </a:lnTo>
                <a:close/>
                <a:moveTo>
                  <a:pt x="2920594" y="144475"/>
                </a:moveTo>
                <a:lnTo>
                  <a:pt x="2916022" y="307239"/>
                </a:lnTo>
                <a:lnTo>
                  <a:pt x="2970886" y="307239"/>
                </a:lnTo>
                <a:lnTo>
                  <a:pt x="2970886" y="144475"/>
                </a:lnTo>
                <a:close/>
                <a:moveTo>
                  <a:pt x="1194207" y="135331"/>
                </a:moveTo>
                <a:lnTo>
                  <a:pt x="1194207" y="224943"/>
                </a:lnTo>
                <a:lnTo>
                  <a:pt x="1438352" y="224943"/>
                </a:lnTo>
                <a:lnTo>
                  <a:pt x="1438352" y="135331"/>
                </a:lnTo>
                <a:close/>
                <a:moveTo>
                  <a:pt x="3122676" y="34747"/>
                </a:moveTo>
                <a:lnTo>
                  <a:pt x="3122676" y="307239"/>
                </a:lnTo>
                <a:lnTo>
                  <a:pt x="3158338" y="307239"/>
                </a:lnTo>
                <a:lnTo>
                  <a:pt x="3163824" y="101499"/>
                </a:lnTo>
                <a:cubicBezTo>
                  <a:pt x="3163824" y="89307"/>
                  <a:pt x="3161081" y="75743"/>
                  <a:pt x="3155595" y="60808"/>
                </a:cubicBezTo>
                <a:cubicBezTo>
                  <a:pt x="3150108" y="45873"/>
                  <a:pt x="3139135" y="37186"/>
                  <a:pt x="3122676" y="34747"/>
                </a:cubicBezTo>
                <a:close/>
                <a:moveTo>
                  <a:pt x="292608" y="13716"/>
                </a:moveTo>
                <a:lnTo>
                  <a:pt x="501092" y="13716"/>
                </a:lnTo>
                <a:cubicBezTo>
                  <a:pt x="495605" y="24689"/>
                  <a:pt x="492862" y="38710"/>
                  <a:pt x="492862" y="55779"/>
                </a:cubicBezTo>
                <a:cubicBezTo>
                  <a:pt x="492862" y="63703"/>
                  <a:pt x="493167" y="69799"/>
                  <a:pt x="493776" y="74067"/>
                </a:cubicBezTo>
                <a:lnTo>
                  <a:pt x="719633" y="74067"/>
                </a:lnTo>
                <a:cubicBezTo>
                  <a:pt x="729996" y="71628"/>
                  <a:pt x="741122" y="67361"/>
                  <a:pt x="753009" y="61265"/>
                </a:cubicBezTo>
                <a:cubicBezTo>
                  <a:pt x="764896" y="55169"/>
                  <a:pt x="770840" y="47854"/>
                  <a:pt x="770840" y="39319"/>
                </a:cubicBezTo>
                <a:lnTo>
                  <a:pt x="770840" y="74067"/>
                </a:lnTo>
                <a:lnTo>
                  <a:pt x="771754" y="74067"/>
                </a:lnTo>
                <a:lnTo>
                  <a:pt x="771754" y="181966"/>
                </a:lnTo>
                <a:lnTo>
                  <a:pt x="36576" y="181966"/>
                </a:lnTo>
                <a:lnTo>
                  <a:pt x="36576" y="74067"/>
                </a:lnTo>
                <a:lnTo>
                  <a:pt x="37491" y="74067"/>
                </a:lnTo>
                <a:lnTo>
                  <a:pt x="36576" y="40234"/>
                </a:lnTo>
                <a:cubicBezTo>
                  <a:pt x="37186" y="48159"/>
                  <a:pt x="43892" y="55321"/>
                  <a:pt x="56693" y="61722"/>
                </a:cubicBezTo>
                <a:cubicBezTo>
                  <a:pt x="69495" y="68123"/>
                  <a:pt x="80772" y="72238"/>
                  <a:pt x="90526" y="74067"/>
                </a:cubicBezTo>
                <a:lnTo>
                  <a:pt x="332842" y="74067"/>
                </a:lnTo>
                <a:lnTo>
                  <a:pt x="328270" y="50292"/>
                </a:lnTo>
                <a:cubicBezTo>
                  <a:pt x="319126" y="33223"/>
                  <a:pt x="307239" y="21031"/>
                  <a:pt x="292608" y="13716"/>
                </a:cubicBezTo>
                <a:close/>
                <a:moveTo>
                  <a:pt x="2583180" y="12802"/>
                </a:moveTo>
                <a:lnTo>
                  <a:pt x="2583180" y="156363"/>
                </a:lnTo>
                <a:lnTo>
                  <a:pt x="2296059" y="162763"/>
                </a:lnTo>
                <a:lnTo>
                  <a:pt x="2296059" y="241402"/>
                </a:lnTo>
                <a:lnTo>
                  <a:pt x="2505456" y="241402"/>
                </a:lnTo>
                <a:cubicBezTo>
                  <a:pt x="2539594" y="235915"/>
                  <a:pt x="2556663" y="224028"/>
                  <a:pt x="2556663" y="205740"/>
                </a:cubicBezTo>
                <a:lnTo>
                  <a:pt x="2556663" y="351130"/>
                </a:lnTo>
                <a:lnTo>
                  <a:pt x="2296059" y="351130"/>
                </a:lnTo>
                <a:lnTo>
                  <a:pt x="2296059" y="443484"/>
                </a:lnTo>
                <a:lnTo>
                  <a:pt x="2561235" y="443484"/>
                </a:lnTo>
                <a:cubicBezTo>
                  <a:pt x="2576475" y="442265"/>
                  <a:pt x="2589277" y="438760"/>
                  <a:pt x="2599640" y="432969"/>
                </a:cubicBezTo>
                <a:cubicBezTo>
                  <a:pt x="2610003" y="427177"/>
                  <a:pt x="2615184" y="419100"/>
                  <a:pt x="2615184" y="408737"/>
                </a:cubicBezTo>
                <a:lnTo>
                  <a:pt x="2615184" y="553212"/>
                </a:lnTo>
                <a:lnTo>
                  <a:pt x="2296059" y="553212"/>
                </a:lnTo>
                <a:lnTo>
                  <a:pt x="2296059" y="747065"/>
                </a:lnTo>
                <a:lnTo>
                  <a:pt x="1999793" y="747065"/>
                </a:lnTo>
                <a:lnTo>
                  <a:pt x="1999793" y="637337"/>
                </a:lnTo>
                <a:lnTo>
                  <a:pt x="2140611" y="637337"/>
                </a:lnTo>
                <a:lnTo>
                  <a:pt x="2140611" y="553212"/>
                </a:lnTo>
                <a:lnTo>
                  <a:pt x="1823314" y="553212"/>
                </a:lnTo>
                <a:lnTo>
                  <a:pt x="1823314" y="410566"/>
                </a:lnTo>
                <a:cubicBezTo>
                  <a:pt x="1823314" y="420319"/>
                  <a:pt x="1827276" y="427787"/>
                  <a:pt x="1835201" y="432969"/>
                </a:cubicBezTo>
                <a:cubicBezTo>
                  <a:pt x="1843126" y="438150"/>
                  <a:pt x="1852575" y="441655"/>
                  <a:pt x="1863548" y="443484"/>
                </a:cubicBezTo>
                <a:lnTo>
                  <a:pt x="2140611" y="443484"/>
                </a:lnTo>
                <a:lnTo>
                  <a:pt x="2140611" y="351130"/>
                </a:lnTo>
                <a:lnTo>
                  <a:pt x="1869034" y="351130"/>
                </a:lnTo>
                <a:lnTo>
                  <a:pt x="1869034" y="206655"/>
                </a:lnTo>
                <a:cubicBezTo>
                  <a:pt x="1869034" y="217627"/>
                  <a:pt x="1874063" y="225857"/>
                  <a:pt x="1884122" y="231343"/>
                </a:cubicBezTo>
                <a:cubicBezTo>
                  <a:pt x="1894180" y="236830"/>
                  <a:pt x="1905000" y="240183"/>
                  <a:pt x="1916583" y="241402"/>
                </a:cubicBezTo>
                <a:lnTo>
                  <a:pt x="2140611" y="241402"/>
                </a:lnTo>
                <a:lnTo>
                  <a:pt x="2140611" y="166421"/>
                </a:lnTo>
                <a:lnTo>
                  <a:pt x="1848003" y="172822"/>
                </a:lnTo>
                <a:lnTo>
                  <a:pt x="1848003" y="33833"/>
                </a:lnTo>
                <a:cubicBezTo>
                  <a:pt x="1848003" y="50902"/>
                  <a:pt x="1863548" y="60351"/>
                  <a:pt x="1894637" y="62179"/>
                </a:cubicBezTo>
                <a:lnTo>
                  <a:pt x="1901952" y="61265"/>
                </a:lnTo>
                <a:lnTo>
                  <a:pt x="2531974" y="47549"/>
                </a:lnTo>
                <a:cubicBezTo>
                  <a:pt x="2542947" y="46939"/>
                  <a:pt x="2554224" y="43891"/>
                  <a:pt x="2565807" y="38405"/>
                </a:cubicBezTo>
                <a:cubicBezTo>
                  <a:pt x="2577389" y="32919"/>
                  <a:pt x="2583180" y="24384"/>
                  <a:pt x="2583180" y="12802"/>
                </a:cubicBezTo>
                <a:close/>
                <a:moveTo>
                  <a:pt x="1593800" y="8230"/>
                </a:moveTo>
                <a:lnTo>
                  <a:pt x="1593800" y="334671"/>
                </a:lnTo>
                <a:lnTo>
                  <a:pt x="1039673" y="334671"/>
                </a:lnTo>
                <a:lnTo>
                  <a:pt x="1038759" y="335585"/>
                </a:lnTo>
                <a:lnTo>
                  <a:pt x="1038759" y="93269"/>
                </a:lnTo>
                <a:cubicBezTo>
                  <a:pt x="1038149" y="79858"/>
                  <a:pt x="1035711" y="66599"/>
                  <a:pt x="1031444" y="53493"/>
                </a:cubicBezTo>
                <a:cubicBezTo>
                  <a:pt x="1027177" y="40386"/>
                  <a:pt x="1019861" y="31090"/>
                  <a:pt x="1009498" y="25603"/>
                </a:cubicBezTo>
                <a:lnTo>
                  <a:pt x="1559967" y="25603"/>
                </a:lnTo>
                <a:cubicBezTo>
                  <a:pt x="1578864" y="23165"/>
                  <a:pt x="1590142" y="17374"/>
                  <a:pt x="1593800" y="8230"/>
                </a:cubicBezTo>
                <a:close/>
                <a:moveTo>
                  <a:pt x="3122676" y="0"/>
                </a:moveTo>
                <a:lnTo>
                  <a:pt x="3122676" y="33833"/>
                </a:lnTo>
                <a:lnTo>
                  <a:pt x="3338475" y="33833"/>
                </a:lnTo>
                <a:lnTo>
                  <a:pt x="3338475" y="34747"/>
                </a:lnTo>
                <a:lnTo>
                  <a:pt x="3469234" y="34747"/>
                </a:lnTo>
                <a:cubicBezTo>
                  <a:pt x="3503371" y="24384"/>
                  <a:pt x="3520440" y="12802"/>
                  <a:pt x="3520440" y="0"/>
                </a:cubicBezTo>
                <a:lnTo>
                  <a:pt x="3520440" y="307239"/>
                </a:lnTo>
                <a:lnTo>
                  <a:pt x="3521355" y="307239"/>
                </a:lnTo>
                <a:cubicBezTo>
                  <a:pt x="3542081" y="298095"/>
                  <a:pt x="3552444" y="288646"/>
                  <a:pt x="3552444" y="278892"/>
                </a:cubicBezTo>
                <a:lnTo>
                  <a:pt x="3552444" y="416052"/>
                </a:lnTo>
                <a:lnTo>
                  <a:pt x="3520440" y="416052"/>
                </a:lnTo>
                <a:lnTo>
                  <a:pt x="3520440" y="758038"/>
                </a:lnTo>
                <a:lnTo>
                  <a:pt x="3326588" y="758038"/>
                </a:lnTo>
                <a:lnTo>
                  <a:pt x="3326588" y="653796"/>
                </a:lnTo>
                <a:lnTo>
                  <a:pt x="3366821" y="653796"/>
                </a:lnTo>
                <a:lnTo>
                  <a:pt x="3366821" y="416052"/>
                </a:lnTo>
                <a:lnTo>
                  <a:pt x="3306471" y="416052"/>
                </a:lnTo>
                <a:lnTo>
                  <a:pt x="3296413" y="758038"/>
                </a:lnTo>
                <a:lnTo>
                  <a:pt x="3145536" y="758038"/>
                </a:lnTo>
                <a:lnTo>
                  <a:pt x="3154680" y="416052"/>
                </a:lnTo>
                <a:lnTo>
                  <a:pt x="3122676" y="416052"/>
                </a:lnTo>
                <a:lnTo>
                  <a:pt x="3122676" y="758038"/>
                </a:lnTo>
                <a:lnTo>
                  <a:pt x="2939796" y="758038"/>
                </a:lnTo>
                <a:lnTo>
                  <a:pt x="2939796" y="653796"/>
                </a:lnTo>
                <a:lnTo>
                  <a:pt x="2970886" y="653796"/>
                </a:lnTo>
                <a:lnTo>
                  <a:pt x="2970886" y="416052"/>
                </a:lnTo>
                <a:lnTo>
                  <a:pt x="2912364" y="416052"/>
                </a:lnTo>
                <a:lnTo>
                  <a:pt x="2902306" y="758038"/>
                </a:lnTo>
                <a:lnTo>
                  <a:pt x="2748687" y="758038"/>
                </a:lnTo>
                <a:lnTo>
                  <a:pt x="2758745" y="416052"/>
                </a:lnTo>
                <a:lnTo>
                  <a:pt x="2715768" y="416052"/>
                </a:lnTo>
                <a:lnTo>
                  <a:pt x="2715768" y="274320"/>
                </a:lnTo>
                <a:cubicBezTo>
                  <a:pt x="2715768" y="285293"/>
                  <a:pt x="2731008" y="296266"/>
                  <a:pt x="2761488" y="307239"/>
                </a:cubicBezTo>
                <a:lnTo>
                  <a:pt x="2767889" y="96927"/>
                </a:lnTo>
                <a:cubicBezTo>
                  <a:pt x="2767279" y="82296"/>
                  <a:pt x="2763317" y="68123"/>
                  <a:pt x="2756002" y="54407"/>
                </a:cubicBezTo>
                <a:cubicBezTo>
                  <a:pt x="2748687" y="40691"/>
                  <a:pt x="2735885" y="33833"/>
                  <a:pt x="2717597" y="33833"/>
                </a:cubicBezTo>
                <a:lnTo>
                  <a:pt x="2943454" y="33833"/>
                </a:lnTo>
                <a:lnTo>
                  <a:pt x="2943454" y="34747"/>
                </a:lnTo>
                <a:lnTo>
                  <a:pt x="3071470" y="34747"/>
                </a:lnTo>
                <a:cubicBezTo>
                  <a:pt x="3105608" y="24384"/>
                  <a:pt x="3122676" y="12802"/>
                  <a:pt x="3122676" y="0"/>
                </a:cubicBezTo>
                <a:close/>
              </a:path>
            </a:pathLst>
          </a:custGeom>
          <a:gradFill flip="none" rotWithShape="1">
            <a:gsLst>
              <a:gs pos="0">
                <a:schemeClr val="bg1"/>
              </a:gs>
              <a:gs pos="100000">
                <a:srgbClr val="EE9436"/>
              </a:gs>
              <a:gs pos="85000">
                <a:schemeClr val="accent3">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4254423" y="5397266"/>
            <a:ext cx="3683155" cy="368300"/>
          </a:xfrm>
          <a:prstGeom prst="rect">
            <a:avLst/>
          </a:prstGeom>
          <a:noFill/>
        </p:spPr>
        <p:txBody>
          <a:bodyPr wrap="square" rtlCol="0">
            <a:spAutoFit/>
          </a:bodyPr>
          <a:lstStyle/>
          <a:p>
            <a:pPr algn="ct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让安全管理</a:t>
            </a: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一目了然</a:t>
            </a: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750" fill="hold"/>
                                        <p:tgtEl>
                                          <p:spTgt spid="21"/>
                                        </p:tgtEl>
                                        <p:attrNameLst>
                                          <p:attrName>style.color</p:attrName>
                                        </p:attrNameLst>
                                      </p:cBhvr>
                                      <p:to>
                                        <a:srgbClr val="FFC000"/>
                                      </p:to>
                                    </p:animClr>
                                    <p:animClr clrSpc="rgb" dir="cw">
                                      <p:cBhvr>
                                        <p:cTn id="7" dur="750" fill="hold"/>
                                        <p:tgtEl>
                                          <p:spTgt spid="21"/>
                                        </p:tgtEl>
                                        <p:attrNameLst>
                                          <p:attrName>fillcolor</p:attrName>
                                        </p:attrNameLst>
                                      </p:cBhvr>
                                      <p:to>
                                        <a:srgbClr val="FFC000"/>
                                      </p:to>
                                    </p:animClr>
                                    <p:set>
                                      <p:cBhvr>
                                        <p:cTn id="8" dur="750" fill="hold"/>
                                        <p:tgtEl>
                                          <p:spTgt spid="21"/>
                                        </p:tgtEl>
                                        <p:attrNameLst>
                                          <p:attrName>fill.type</p:attrName>
                                        </p:attrNameLst>
                                      </p:cBhvr>
                                      <p:to>
                                        <p:strVal val="solid"/>
                                      </p:to>
                                    </p:set>
                                    <p:set>
                                      <p:cBhvr>
                                        <p:cTn id="9" dur="75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2083557"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文本框 30">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31">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文本框 32">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文本框 33">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矩形: 圆角 34"/>
          <p:cNvSpPr/>
          <p:nvPr/>
        </p:nvSpPr>
        <p:spPr>
          <a:xfrm>
            <a:off x="690967" y="181784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文本框 37"/>
          <p:cNvSpPr txBox="1"/>
          <p:nvPr/>
        </p:nvSpPr>
        <p:spPr>
          <a:xfrm>
            <a:off x="916012" y="2001927"/>
            <a:ext cx="23351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文本框 38"/>
          <p:cNvSpPr txBox="1"/>
          <p:nvPr/>
        </p:nvSpPr>
        <p:spPr>
          <a:xfrm>
            <a:off x="924436" y="2545792"/>
            <a:ext cx="6898763" cy="338554"/>
          </a:xfrm>
          <a:prstGeom prst="rect">
            <a:avLst/>
          </a:prstGeom>
          <a:noFill/>
        </p:spPr>
        <p:txBody>
          <a:bodyPr wrap="square" rtlCol="0">
            <a:spAutoFit/>
          </a:bodyPr>
          <a:lstStyle/>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结合标准、制度、操作规程等基础模板库，制度化全流程管控</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2" name="图片 41"/>
          <p:cNvPicPr>
            <a:picLocks noChangeAspect="1"/>
          </p:cNvPicPr>
          <p:nvPr/>
        </p:nvPicPr>
        <p:blipFill>
          <a:blip r:embed="rId1"/>
          <a:stretch>
            <a:fillRect/>
          </a:stretch>
        </p:blipFill>
        <p:spPr>
          <a:xfrm>
            <a:off x="930888" y="3037443"/>
            <a:ext cx="444166" cy="444166"/>
          </a:xfrm>
          <a:prstGeom prst="rect">
            <a:avLst/>
          </a:prstGeom>
        </p:spPr>
      </p:pic>
      <p:sp>
        <p:nvSpPr>
          <p:cNvPr id="43" name="文本框 42"/>
          <p:cNvSpPr txBox="1"/>
          <p:nvPr/>
        </p:nvSpPr>
        <p:spPr>
          <a:xfrm>
            <a:off x="1368603" y="3090249"/>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内设制度模板，规章制度管理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4" name="图片 43"/>
          <p:cNvPicPr>
            <a:picLocks noChangeAspect="1"/>
          </p:cNvPicPr>
          <p:nvPr/>
        </p:nvPicPr>
        <p:blipFill>
          <a:blip r:embed="rId1"/>
          <a:stretch>
            <a:fillRect/>
          </a:stretch>
        </p:blipFill>
        <p:spPr>
          <a:xfrm>
            <a:off x="937339" y="3627848"/>
            <a:ext cx="444166" cy="444166"/>
          </a:xfrm>
          <a:prstGeom prst="rect">
            <a:avLst/>
          </a:prstGeom>
        </p:spPr>
      </p:pic>
      <p:sp>
        <p:nvSpPr>
          <p:cNvPr id="45" name="文本框 44"/>
          <p:cNvSpPr txBox="1"/>
          <p:nvPr/>
        </p:nvSpPr>
        <p:spPr>
          <a:xfrm>
            <a:off x="1375054" y="3680654"/>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通知签发、推送</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6" name="图片 45"/>
          <p:cNvPicPr>
            <a:picLocks noChangeAspect="1"/>
          </p:cNvPicPr>
          <p:nvPr/>
        </p:nvPicPr>
        <p:blipFill>
          <a:blip r:embed="rId1"/>
          <a:stretch>
            <a:fillRect/>
          </a:stretch>
        </p:blipFill>
        <p:spPr>
          <a:xfrm>
            <a:off x="943790" y="4218253"/>
            <a:ext cx="444166" cy="444166"/>
          </a:xfrm>
          <a:prstGeom prst="rect">
            <a:avLst/>
          </a:prstGeom>
        </p:spPr>
      </p:pic>
      <p:sp>
        <p:nvSpPr>
          <p:cNvPr id="47" name="文本框 46"/>
          <p:cNvSpPr txBox="1"/>
          <p:nvPr/>
        </p:nvSpPr>
        <p:spPr>
          <a:xfrm>
            <a:off x="1381505" y="4271059"/>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操作规程编制、发布、管理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 name="图片 4"/>
          <p:cNvPicPr>
            <a:picLocks noChangeAspect="1"/>
          </p:cNvPicPr>
          <p:nvPr/>
        </p:nvPicPr>
        <p:blipFill>
          <a:blip r:embed="rId2"/>
          <a:stretch>
            <a:fillRect/>
          </a:stretch>
        </p:blipFill>
        <p:spPr>
          <a:xfrm>
            <a:off x="6764932" y="2715069"/>
            <a:ext cx="3902378" cy="2570051"/>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880" y="1735455"/>
            <a:ext cx="10751185" cy="4554855"/>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910932" y="1867307"/>
            <a:ext cx="4392588" cy="46037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924437" y="3393134"/>
            <a:ext cx="444166" cy="444166"/>
          </a:xfrm>
          <a:prstGeom prst="rect">
            <a:avLst/>
          </a:prstGeom>
        </p:spPr>
      </p:pic>
      <p:sp>
        <p:nvSpPr>
          <p:cNvPr id="11" name="文本框 10"/>
          <p:cNvSpPr txBox="1"/>
          <p:nvPr/>
        </p:nvSpPr>
        <p:spPr>
          <a:xfrm>
            <a:off x="1362150" y="3445940"/>
            <a:ext cx="5133797"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培训课件与试卷在线制作生成</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930888" y="3911784"/>
            <a:ext cx="444166" cy="444166"/>
          </a:xfrm>
          <a:prstGeom prst="rect">
            <a:avLst/>
          </a:prstGeom>
        </p:spPr>
      </p:pic>
      <p:sp>
        <p:nvSpPr>
          <p:cNvPr id="13" name="文本框 12"/>
          <p:cNvSpPr txBox="1"/>
          <p:nvPr/>
        </p:nvSpPr>
        <p:spPr>
          <a:xfrm>
            <a:off x="1368603" y="3964590"/>
            <a:ext cx="5133797"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支持原有培训课件和试卷在线上传，进行存档管理</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937339" y="4502189"/>
            <a:ext cx="444166" cy="444166"/>
          </a:xfrm>
          <a:prstGeom prst="rect">
            <a:avLst/>
          </a:prstGeom>
        </p:spPr>
      </p:pic>
      <p:sp>
        <p:nvSpPr>
          <p:cNvPr id="15" name="文本框 14"/>
          <p:cNvSpPr txBox="1"/>
          <p:nvPr/>
        </p:nvSpPr>
        <p:spPr>
          <a:xfrm>
            <a:off x="1374775" y="4554855"/>
            <a:ext cx="4879340"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支持学员移动端学习</a:t>
            </a:r>
            <a:r>
              <a:rPr lang="en-US" altLang="zh-CN" dirty="0">
                <a:latin typeface="Arial" panose="020B0604020202020204" pitchFamily="34" charset="0"/>
                <a:ea typeface="微软雅黑" panose="020B0503020204020204" pitchFamily="34" charset="-122"/>
                <a:sym typeface="Arial" panose="020B0604020202020204" pitchFamily="34" charset="0"/>
              </a:rPr>
              <a:t>&amp;</a:t>
            </a:r>
            <a:r>
              <a:rPr lang="zh-CN" altLang="en-US" dirty="0">
                <a:latin typeface="Arial" panose="020B0604020202020204" pitchFamily="34" charset="0"/>
                <a:ea typeface="微软雅黑" panose="020B0503020204020204" pitchFamily="34" charset="-122"/>
                <a:sym typeface="Arial" panose="020B0604020202020204" pitchFamily="34" charset="0"/>
              </a:rPr>
              <a:t>考试，形成员工学习能力画像</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a:blip r:embed="rId1"/>
          <a:stretch>
            <a:fillRect/>
          </a:stretch>
        </p:blipFill>
        <p:spPr>
          <a:xfrm>
            <a:off x="943790" y="5092594"/>
            <a:ext cx="444166" cy="444166"/>
          </a:xfrm>
          <a:prstGeom prst="rect">
            <a:avLst/>
          </a:prstGeom>
        </p:spPr>
      </p:pic>
      <p:sp>
        <p:nvSpPr>
          <p:cNvPr id="22" name="文本框 21"/>
          <p:cNvSpPr txBox="1"/>
          <p:nvPr/>
        </p:nvSpPr>
        <p:spPr>
          <a:xfrm>
            <a:off x="1381505" y="5145400"/>
            <a:ext cx="5114442"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线下培训参与人员扫描打卡、自动统计，名单导出</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1"/>
          <a:stretch>
            <a:fillRect/>
          </a:stretch>
        </p:blipFill>
        <p:spPr>
          <a:xfrm>
            <a:off x="937339" y="5682999"/>
            <a:ext cx="444166" cy="444166"/>
          </a:xfrm>
          <a:prstGeom prst="rect">
            <a:avLst/>
          </a:prstGeom>
        </p:spPr>
      </p:pic>
      <p:sp>
        <p:nvSpPr>
          <p:cNvPr id="24" name="文本框 23"/>
          <p:cNvSpPr txBox="1"/>
          <p:nvPr/>
        </p:nvSpPr>
        <p:spPr>
          <a:xfrm>
            <a:off x="1375054" y="5735805"/>
            <a:ext cx="5442216"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培训效果评估记录，持续优化</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7" name="图片 26"/>
          <p:cNvPicPr/>
          <p:nvPr/>
        </p:nvPicPr>
        <p:blipFill>
          <a:blip r:embed="rId2"/>
          <a:stretch>
            <a:fillRect/>
          </a:stretch>
        </p:blipFill>
        <p:spPr>
          <a:xfrm>
            <a:off x="6382385" y="4077335"/>
            <a:ext cx="4555374" cy="2059200"/>
          </a:xfrm>
          <a:prstGeom prst="rect">
            <a:avLst/>
          </a:prstGeom>
        </p:spPr>
      </p:pic>
      <p:pic>
        <p:nvPicPr>
          <p:cNvPr id="28" name="图片 27"/>
          <p:cNvPicPr/>
          <p:nvPr/>
        </p:nvPicPr>
        <p:blipFill>
          <a:blip r:embed="rId3"/>
          <a:stretch>
            <a:fillRect/>
          </a:stretch>
        </p:blipFill>
        <p:spPr>
          <a:xfrm>
            <a:off x="6383655" y="1916430"/>
            <a:ext cx="4554220" cy="2058035"/>
          </a:xfrm>
          <a:prstGeom prst="rect">
            <a:avLst/>
          </a:prstGeom>
        </p:spPr>
      </p:pic>
      <p:sp>
        <p:nvSpPr>
          <p:cNvPr id="2" name="文本框 1"/>
          <p:cNvSpPr txBox="1"/>
          <p:nvPr/>
        </p:nvSpPr>
        <p:spPr>
          <a:xfrm>
            <a:off x="911225" y="2435225"/>
            <a:ext cx="4838065" cy="829945"/>
          </a:xfrm>
          <a:prstGeom prst="rect">
            <a:avLst/>
          </a:prstGeom>
          <a:noFill/>
        </p:spPr>
        <p:txBody>
          <a:bodyPr wrap="square" rtlCol="0">
            <a:spAutoFit/>
          </a:bodyPr>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线上员工学习能力画像生成、进度监控；</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线下培训扫码打卡签到、名单统计。</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l">
              <a:buClrTx/>
              <a:buSzTx/>
              <a:buFontTx/>
            </a:pPr>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参训人员一键勾选，培训名单可查可导。</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3421959"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hlinkClick r:id="" action="ppaction://noaction"/>
          </p:cNvPr>
          <p:cNvSpPr txBox="1"/>
          <p:nvPr/>
        </p:nvSpPr>
        <p:spPr>
          <a:xfrm>
            <a:off x="2038863" y="1115053"/>
            <a:ext cx="1431758" cy="338554"/>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8554"/>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6054069" y="1115053"/>
            <a:ext cx="1431758" cy="338554"/>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hlinkClick r:id="" action="ppaction://noaction"/>
          </p:cNvPr>
          <p:cNvSpPr txBox="1"/>
          <p:nvPr/>
        </p:nvSpPr>
        <p:spPr>
          <a:xfrm>
            <a:off x="7392471" y="1115053"/>
            <a:ext cx="1431758" cy="338554"/>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hlinkClick r:id="" action="ppaction://noaction"/>
          </p:cNvPr>
          <p:cNvSpPr txBox="1"/>
          <p:nvPr/>
        </p:nvSpPr>
        <p:spPr>
          <a:xfrm>
            <a:off x="8730873" y="1115053"/>
            <a:ext cx="1431758" cy="338554"/>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10069275" y="1115053"/>
            <a:ext cx="1431758" cy="338554"/>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646273" y="1115053"/>
            <a:ext cx="1431758" cy="338554"/>
          </a:xfrm>
          <a:prstGeom prst="rect">
            <a:avLst/>
          </a:prstGeom>
          <a:noFill/>
        </p:spPr>
        <p:txBody>
          <a:bodyPr wrap="square" rtlCol="0">
            <a:spAutoFit/>
          </a:bodyPr>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3421959"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967" y="181784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30617" y="1916837"/>
            <a:ext cx="23351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50471" y="2493087"/>
            <a:ext cx="6898763" cy="337185"/>
          </a:xfrm>
          <a:prstGeom prst="rect">
            <a:avLst/>
          </a:prstGeom>
          <a:noFill/>
        </p:spPr>
        <p:txBody>
          <a:bodyPr wrap="square" rtlCol="0">
            <a:spAutoFit/>
          </a:bodyPr>
          <a:lstStyle/>
          <a:p>
            <a:pPr algn="l">
              <a:buClrTx/>
              <a:buSzTx/>
              <a:buFontTx/>
            </a:pPr>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线上线下培训均支持，满足多项培训需求。</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6" name="图片 25"/>
          <p:cNvPicPr>
            <a:picLocks noChangeAspect="1"/>
          </p:cNvPicPr>
          <p:nvPr/>
        </p:nvPicPr>
        <p:blipFill>
          <a:blip r:embed="rId1"/>
          <a:stretch>
            <a:fillRect/>
          </a:stretch>
        </p:blipFill>
        <p:spPr>
          <a:xfrm>
            <a:off x="924437" y="2962604"/>
            <a:ext cx="444166" cy="444166"/>
          </a:xfrm>
          <a:prstGeom prst="rect">
            <a:avLst/>
          </a:prstGeom>
        </p:spPr>
      </p:pic>
      <p:sp>
        <p:nvSpPr>
          <p:cNvPr id="27" name="文本框 26"/>
          <p:cNvSpPr txBox="1"/>
          <p:nvPr/>
        </p:nvSpPr>
        <p:spPr>
          <a:xfrm>
            <a:off x="1362151" y="3015410"/>
            <a:ext cx="5694183"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新员工三级培训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930888" y="3409499"/>
            <a:ext cx="444166" cy="444166"/>
          </a:xfrm>
          <a:prstGeom prst="rect">
            <a:avLst/>
          </a:prstGeom>
        </p:spPr>
      </p:pic>
      <p:sp>
        <p:nvSpPr>
          <p:cNvPr id="29" name="文本框 28"/>
          <p:cNvSpPr txBox="1"/>
          <p:nvPr/>
        </p:nvSpPr>
        <p:spPr>
          <a:xfrm>
            <a:off x="1368603" y="3462305"/>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承包商入场培训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937339" y="3856394"/>
            <a:ext cx="444166" cy="444166"/>
          </a:xfrm>
          <a:prstGeom prst="rect">
            <a:avLst/>
          </a:prstGeom>
        </p:spPr>
      </p:pic>
      <p:sp>
        <p:nvSpPr>
          <p:cNvPr id="31" name="文本框 30"/>
          <p:cNvSpPr txBox="1"/>
          <p:nvPr/>
        </p:nvSpPr>
        <p:spPr>
          <a:xfrm>
            <a:off x="1375054" y="3909200"/>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岗位安全操作培训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2" name="图片 31"/>
          <p:cNvPicPr>
            <a:picLocks noChangeAspect="1"/>
          </p:cNvPicPr>
          <p:nvPr/>
        </p:nvPicPr>
        <p:blipFill>
          <a:blip r:embed="rId1"/>
          <a:stretch>
            <a:fillRect/>
          </a:stretch>
        </p:blipFill>
        <p:spPr>
          <a:xfrm>
            <a:off x="943790" y="4303289"/>
            <a:ext cx="444166" cy="444166"/>
          </a:xfrm>
          <a:prstGeom prst="rect">
            <a:avLst/>
          </a:prstGeom>
        </p:spPr>
      </p:pic>
      <p:sp>
        <p:nvSpPr>
          <p:cNvPr id="33" name="文本框 32"/>
          <p:cNvSpPr txBox="1"/>
          <p:nvPr/>
        </p:nvSpPr>
        <p:spPr>
          <a:xfrm>
            <a:off x="1381505" y="4356095"/>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作业前安全交底培训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4" name="图片 33"/>
          <p:cNvPicPr>
            <a:picLocks noChangeAspect="1"/>
          </p:cNvPicPr>
          <p:nvPr/>
        </p:nvPicPr>
        <p:blipFill>
          <a:blip r:embed="rId1"/>
          <a:stretch>
            <a:fillRect/>
          </a:stretch>
        </p:blipFill>
        <p:spPr>
          <a:xfrm>
            <a:off x="937339" y="4750184"/>
            <a:ext cx="444166" cy="444166"/>
          </a:xfrm>
          <a:prstGeom prst="rect">
            <a:avLst/>
          </a:prstGeom>
        </p:spPr>
      </p:pic>
      <p:sp>
        <p:nvSpPr>
          <p:cNvPr id="35" name="文本框 34"/>
          <p:cNvSpPr txBox="1"/>
          <p:nvPr/>
        </p:nvSpPr>
        <p:spPr>
          <a:xfrm>
            <a:off x="1375054" y="4802990"/>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隐患整改专项培训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6" name="组合 65"/>
          <p:cNvGrpSpPr/>
          <p:nvPr/>
        </p:nvGrpSpPr>
        <p:grpSpPr>
          <a:xfrm>
            <a:off x="7304405" y="2643505"/>
            <a:ext cx="3875405" cy="2600325"/>
            <a:chOff x="4270704" y="2415262"/>
            <a:chExt cx="6929201" cy="3300322"/>
          </a:xfrm>
        </p:grpSpPr>
        <p:sp>
          <p:nvSpPr>
            <p:cNvPr id="61" name="object 3"/>
            <p:cNvSpPr/>
            <p:nvPr/>
          </p:nvSpPr>
          <p:spPr>
            <a:xfrm>
              <a:off x="4270704" y="2415262"/>
              <a:ext cx="5635862" cy="3300322"/>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组合 12"/>
            <p:cNvGrpSpPr/>
            <p:nvPr/>
          </p:nvGrpSpPr>
          <p:grpSpPr>
            <a:xfrm>
              <a:off x="9552384" y="2420888"/>
              <a:ext cx="1647521" cy="3168352"/>
              <a:chOff x="6172776" y="2182475"/>
              <a:chExt cx="2052492" cy="3947153"/>
            </a:xfrm>
          </p:grpSpPr>
          <p:grpSp>
            <p:nvGrpSpPr>
              <p:cNvPr id="15" name="组合 14"/>
              <p:cNvGrpSpPr/>
              <p:nvPr/>
            </p:nvGrpSpPr>
            <p:grpSpPr>
              <a:xfrm>
                <a:off x="6172776" y="2182475"/>
                <a:ext cx="2052492" cy="3947153"/>
                <a:chOff x="9645988" y="2899822"/>
                <a:chExt cx="2052492" cy="3947153"/>
              </a:xfrm>
            </p:grpSpPr>
            <p:grpSp>
              <p:nvGrpSpPr>
                <p:cNvPr id="49" name="图形 34"/>
                <p:cNvGrpSpPr/>
                <p:nvPr/>
              </p:nvGrpSpPr>
              <p:grpSpPr>
                <a:xfrm>
                  <a:off x="9645988" y="3429000"/>
                  <a:ext cx="2052492" cy="922740"/>
                  <a:chOff x="2098686" y="2364866"/>
                  <a:chExt cx="1443037" cy="648747"/>
                </a:xfrm>
                <a:solidFill>
                  <a:srgbClr val="202020"/>
                </a:solidFill>
              </p:grpSpPr>
              <p:grpSp>
                <p:nvGrpSpPr>
                  <p:cNvPr id="56" name="图形 34"/>
                  <p:cNvGrpSpPr/>
                  <p:nvPr/>
                </p:nvGrpSpPr>
                <p:grpSpPr>
                  <a:xfrm>
                    <a:off x="2098686" y="2364866"/>
                    <a:ext cx="15430" cy="648747"/>
                    <a:chOff x="2098686" y="2364866"/>
                    <a:chExt cx="15430" cy="648747"/>
                  </a:xfrm>
                  <a:solidFill>
                    <a:srgbClr val="202020"/>
                  </a:solidFill>
                </p:grpSpPr>
                <p:sp>
                  <p:nvSpPr>
                    <p:cNvPr id="58" name="任意多边形: 形状 57"/>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任意多边形: 形状 58"/>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任意多边形: 形状 59"/>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7" name="任意多边形: 形状 56"/>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图形 34"/>
                <p:cNvGrpSpPr/>
                <p:nvPr/>
              </p:nvGrpSpPr>
              <p:grpSpPr>
                <a:xfrm>
                  <a:off x="9667936" y="2899822"/>
                  <a:ext cx="2008733" cy="3947153"/>
                  <a:chOff x="2114117" y="1992819"/>
                  <a:chExt cx="1412271" cy="2775109"/>
                </a:xfrm>
              </p:grpSpPr>
              <p:sp>
                <p:nvSpPr>
                  <p:cNvPr id="54" name="任意多边形: 形状 53"/>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任意多边形: 形状 54"/>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图形 34"/>
                <p:cNvGrpSpPr/>
                <p:nvPr/>
              </p:nvGrpSpPr>
              <p:grpSpPr>
                <a:xfrm>
                  <a:off x="9689476" y="3003464"/>
                  <a:ext cx="1965651" cy="3739871"/>
                  <a:chOff x="2129261" y="2065686"/>
                  <a:chExt cx="1381982" cy="2629376"/>
                </a:xfrm>
                <a:solidFill>
                  <a:srgbClr val="4E4E4E"/>
                </a:solidFill>
              </p:grpSpPr>
              <p:sp>
                <p:nvSpPr>
                  <p:cNvPr id="52" name="任意多边形: 形状 51"/>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任意多边形: 形状 52"/>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23" name="图片 22"/>
              <p:cNvPicPr>
                <a:picLocks noChangeAspect="1"/>
              </p:cNvPicPr>
              <p:nvPr/>
            </p:nvPicPr>
            <p:blipFill>
              <a:blip r:embed="rId3"/>
              <a:srcRect b="3518"/>
              <a:stretch>
                <a:fillRect/>
              </a:stretch>
            </p:blipFill>
            <p:spPr>
              <a:xfrm>
                <a:off x="6319099" y="2276872"/>
                <a:ext cx="1759846" cy="3759697"/>
              </a:xfrm>
              <a:custGeom>
                <a:avLst/>
                <a:gdLst>
                  <a:gd name="connsiteX0" fmla="*/ 214736 w 1759846"/>
                  <a:gd name="connsiteY0" fmla="*/ 0 h 3759697"/>
                  <a:gd name="connsiteX1" fmla="*/ 1545110 w 1759846"/>
                  <a:gd name="connsiteY1" fmla="*/ 0 h 3759697"/>
                  <a:gd name="connsiteX2" fmla="*/ 1759846 w 1759846"/>
                  <a:gd name="connsiteY2" fmla="*/ 214736 h 3759697"/>
                  <a:gd name="connsiteX3" fmla="*/ 1759846 w 1759846"/>
                  <a:gd name="connsiteY3" fmla="*/ 3544961 h 3759697"/>
                  <a:gd name="connsiteX4" fmla="*/ 1545110 w 1759846"/>
                  <a:gd name="connsiteY4" fmla="*/ 3759697 h 3759697"/>
                  <a:gd name="connsiteX5" fmla="*/ 214736 w 1759846"/>
                  <a:gd name="connsiteY5" fmla="*/ 3759697 h 3759697"/>
                  <a:gd name="connsiteX6" fmla="*/ 0 w 1759846"/>
                  <a:gd name="connsiteY6" fmla="*/ 3544961 h 3759697"/>
                  <a:gd name="connsiteX7" fmla="*/ 0 w 1759846"/>
                  <a:gd name="connsiteY7" fmla="*/ 214736 h 3759697"/>
                  <a:gd name="connsiteX8" fmla="*/ 214736 w 1759846"/>
                  <a:gd name="connsiteY8" fmla="*/ 0 h 375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846" h="3759697">
                    <a:moveTo>
                      <a:pt x="214736" y="0"/>
                    </a:moveTo>
                    <a:lnTo>
                      <a:pt x="1545110" y="0"/>
                    </a:lnTo>
                    <a:cubicBezTo>
                      <a:pt x="1663705" y="0"/>
                      <a:pt x="1759846" y="96141"/>
                      <a:pt x="1759846" y="214736"/>
                    </a:cubicBezTo>
                    <a:lnTo>
                      <a:pt x="1759846" y="3544961"/>
                    </a:lnTo>
                    <a:cubicBezTo>
                      <a:pt x="1759846" y="3663556"/>
                      <a:pt x="1663705" y="3759697"/>
                      <a:pt x="1545110" y="3759697"/>
                    </a:cubicBezTo>
                    <a:lnTo>
                      <a:pt x="214736" y="3759697"/>
                    </a:lnTo>
                    <a:cubicBezTo>
                      <a:pt x="96141" y="3759697"/>
                      <a:pt x="0" y="3663556"/>
                      <a:pt x="0" y="3544961"/>
                    </a:cubicBezTo>
                    <a:lnTo>
                      <a:pt x="0" y="214736"/>
                    </a:lnTo>
                    <a:cubicBezTo>
                      <a:pt x="0" y="96141"/>
                      <a:pt x="96141" y="0"/>
                      <a:pt x="214736" y="0"/>
                    </a:cubicBezTo>
                    <a:close/>
                  </a:path>
                </a:pathLst>
              </a:custGeom>
            </p:spPr>
          </p:pic>
          <p:grpSp>
            <p:nvGrpSpPr>
              <p:cNvPr id="36" name="组合 35"/>
              <p:cNvGrpSpPr/>
              <p:nvPr/>
            </p:nvGrpSpPr>
            <p:grpSpPr>
              <a:xfrm>
                <a:off x="6686968" y="2182475"/>
                <a:ext cx="1024108" cy="218257"/>
                <a:chOff x="10190240" y="2251379"/>
                <a:chExt cx="1024108" cy="218257"/>
              </a:xfrm>
            </p:grpSpPr>
            <p:sp>
              <p:nvSpPr>
                <p:cNvPr id="37" name="矩形: 圆角 36"/>
                <p:cNvSpPr/>
                <p:nvPr/>
              </p:nvSpPr>
              <p:spPr>
                <a:xfrm>
                  <a:off x="10190240" y="2251379"/>
                  <a:ext cx="1024108" cy="21825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8" name="组合 37"/>
                <p:cNvGrpSpPr/>
                <p:nvPr/>
              </p:nvGrpSpPr>
              <p:grpSpPr>
                <a:xfrm>
                  <a:off x="10395843" y="2320135"/>
                  <a:ext cx="612902" cy="80744"/>
                  <a:chOff x="3337721" y="6058737"/>
                  <a:chExt cx="851911" cy="112231"/>
                </a:xfrm>
              </p:grpSpPr>
              <p:sp>
                <p:nvSpPr>
                  <p:cNvPr id="39" name="任意多边形: 形状 38"/>
                  <p:cNvSpPr/>
                  <p:nvPr/>
                </p:nvSpPr>
                <p:spPr>
                  <a:xfrm>
                    <a:off x="3603802" y="6088491"/>
                    <a:ext cx="407126" cy="53102"/>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0" name="图形 34"/>
                  <p:cNvGrpSpPr/>
                  <p:nvPr/>
                </p:nvGrpSpPr>
                <p:grpSpPr>
                  <a:xfrm>
                    <a:off x="4077401" y="6058737"/>
                    <a:ext cx="112231" cy="112231"/>
                    <a:chOff x="2956793" y="2063209"/>
                    <a:chExt cx="56768" cy="56768"/>
                  </a:xfrm>
                  <a:solidFill>
                    <a:srgbClr val="202020"/>
                  </a:solidFill>
                </p:grpSpPr>
                <p:sp>
                  <p:nvSpPr>
                    <p:cNvPr id="47" name="任意多边形: 形状 46"/>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8" name="图片 47"/>
                    <p:cNvPicPr>
                      <a:picLocks noChangeAspect="1"/>
                    </p:cNvPicPr>
                    <p:nvPr/>
                  </p:nvPicPr>
                  <p:blipFill>
                    <a:blip r:embed="rId4"/>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41" name="图形 34"/>
                  <p:cNvGrpSpPr/>
                  <p:nvPr/>
                </p:nvGrpSpPr>
                <p:grpSpPr>
                  <a:xfrm>
                    <a:off x="3449201" y="6078509"/>
                    <a:ext cx="72687" cy="72687"/>
                    <a:chOff x="2639039" y="2073210"/>
                    <a:chExt cx="36766" cy="36766"/>
                  </a:xfrm>
                  <a:solidFill>
                    <a:srgbClr val="202020"/>
                  </a:solidFill>
                </p:grpSpPr>
                <p:sp>
                  <p:nvSpPr>
                    <p:cNvPr id="45" name="任意多边形: 形状 44"/>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6" name="图片 45"/>
                    <p:cNvPicPr>
                      <a:picLocks noChangeAspect="1"/>
                    </p:cNvPicPr>
                    <p:nvPr/>
                  </p:nvPicPr>
                  <p:blipFill>
                    <a:blip r:embed="rId5"/>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42" name="图形 34"/>
                  <p:cNvGrpSpPr/>
                  <p:nvPr/>
                </p:nvGrpSpPr>
                <p:grpSpPr>
                  <a:xfrm>
                    <a:off x="3337721" y="6078509"/>
                    <a:ext cx="72687" cy="72687"/>
                    <a:chOff x="2582651" y="2073210"/>
                    <a:chExt cx="36766" cy="36766"/>
                  </a:xfrm>
                  <a:solidFill>
                    <a:srgbClr val="202020"/>
                  </a:solidFill>
                </p:grpSpPr>
                <p:sp>
                  <p:nvSpPr>
                    <p:cNvPr id="43" name="任意多边形: 形状 42"/>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4" name="图片 43"/>
                    <p:cNvPicPr>
                      <a:picLocks noChangeAspect="1"/>
                    </p:cNvPicPr>
                    <p:nvPr/>
                  </p:nvPicPr>
                  <p:blipFill>
                    <a:blip r:embed="rId6"/>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grpSp>
        </p:grpSp>
        <p:pic>
          <p:nvPicPr>
            <p:cNvPr id="64" name="图片 63"/>
            <p:cNvPicPr>
              <a:picLocks noChangeAspect="1"/>
            </p:cNvPicPr>
            <p:nvPr/>
          </p:nvPicPr>
          <p:blipFill>
            <a:blip r:embed="rId7"/>
            <a:stretch>
              <a:fillRect/>
            </a:stretch>
          </p:blipFill>
          <p:spPr>
            <a:xfrm>
              <a:off x="4898314" y="2683364"/>
              <a:ext cx="4320231" cy="2764117"/>
            </a:xfrm>
            <a:prstGeom prst="rect">
              <a:avLst/>
            </a:prstGeom>
          </p:spPr>
        </p:pic>
      </p:grpSp>
      <p:pic>
        <p:nvPicPr>
          <p:cNvPr id="3" name="图片 2"/>
          <p:cNvPicPr>
            <a:picLocks noChangeAspect="1"/>
          </p:cNvPicPr>
          <p:nvPr/>
        </p:nvPicPr>
        <p:blipFill>
          <a:blip r:embed="rId1"/>
          <a:stretch>
            <a:fillRect/>
          </a:stretch>
        </p:blipFill>
        <p:spPr>
          <a:xfrm>
            <a:off x="4423388" y="3412039"/>
            <a:ext cx="444166" cy="444166"/>
          </a:xfrm>
          <a:prstGeom prst="rect">
            <a:avLst/>
          </a:prstGeom>
        </p:spPr>
      </p:pic>
      <p:sp>
        <p:nvSpPr>
          <p:cNvPr id="5" name="文本框 4"/>
          <p:cNvSpPr txBox="1"/>
          <p:nvPr/>
        </p:nvSpPr>
        <p:spPr>
          <a:xfrm>
            <a:off x="4861103" y="3464845"/>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应急能力提升培训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9" name="图片 8"/>
          <p:cNvPicPr>
            <a:picLocks noChangeAspect="1"/>
          </p:cNvPicPr>
          <p:nvPr/>
        </p:nvPicPr>
        <p:blipFill>
          <a:blip r:embed="rId1"/>
          <a:stretch>
            <a:fillRect/>
          </a:stretch>
        </p:blipFill>
        <p:spPr>
          <a:xfrm>
            <a:off x="4429839" y="3858934"/>
            <a:ext cx="444166" cy="444166"/>
          </a:xfrm>
          <a:prstGeom prst="rect">
            <a:avLst/>
          </a:prstGeom>
        </p:spPr>
      </p:pic>
      <p:sp>
        <p:nvSpPr>
          <p:cNvPr id="10" name="文本框 9"/>
          <p:cNvSpPr txBox="1"/>
          <p:nvPr/>
        </p:nvSpPr>
        <p:spPr>
          <a:xfrm>
            <a:off x="4867554" y="391174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管理层安全领导力培训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图片 10"/>
          <p:cNvPicPr>
            <a:picLocks noChangeAspect="1"/>
          </p:cNvPicPr>
          <p:nvPr/>
        </p:nvPicPr>
        <p:blipFill>
          <a:blip r:embed="rId1"/>
          <a:stretch>
            <a:fillRect/>
          </a:stretch>
        </p:blipFill>
        <p:spPr>
          <a:xfrm>
            <a:off x="4436290" y="4305829"/>
            <a:ext cx="444166" cy="444166"/>
          </a:xfrm>
          <a:prstGeom prst="rect">
            <a:avLst/>
          </a:prstGeom>
        </p:spPr>
      </p:pic>
      <p:sp>
        <p:nvSpPr>
          <p:cNvPr id="12" name="文本框 11"/>
          <p:cNvSpPr txBox="1"/>
          <p:nvPr/>
        </p:nvSpPr>
        <p:spPr>
          <a:xfrm>
            <a:off x="4874005" y="4358635"/>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线上培训学习看课，考试</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4443174" y="4752724"/>
            <a:ext cx="444166" cy="444166"/>
          </a:xfrm>
          <a:prstGeom prst="rect">
            <a:avLst/>
          </a:prstGeom>
        </p:spPr>
      </p:pic>
      <p:sp>
        <p:nvSpPr>
          <p:cNvPr id="22" name="文本框 21"/>
          <p:cNvSpPr txBox="1"/>
          <p:nvPr/>
        </p:nvSpPr>
        <p:spPr>
          <a:xfrm>
            <a:off x="4880889" y="480553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线上、线下培训均可管理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2" name="图片 61"/>
          <p:cNvPicPr>
            <a:picLocks noChangeAspect="1"/>
          </p:cNvPicPr>
          <p:nvPr/>
        </p:nvPicPr>
        <p:blipFill>
          <a:blip r:embed="rId1"/>
          <a:stretch>
            <a:fillRect/>
          </a:stretch>
        </p:blipFill>
        <p:spPr>
          <a:xfrm>
            <a:off x="4406878" y="2964999"/>
            <a:ext cx="444166" cy="444166"/>
          </a:xfrm>
          <a:prstGeom prst="rect">
            <a:avLst/>
          </a:prstGeom>
        </p:spPr>
      </p:pic>
      <p:sp>
        <p:nvSpPr>
          <p:cNvPr id="63" name="文本框 62"/>
          <p:cNvSpPr txBox="1"/>
          <p:nvPr/>
        </p:nvSpPr>
        <p:spPr>
          <a:xfrm>
            <a:off x="4844593" y="3017805"/>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季节</a:t>
            </a:r>
            <a:r>
              <a:rPr lang="en-US" altLang="zh-CN"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专项培训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5" name="图片 64"/>
          <p:cNvPicPr>
            <a:picLocks noChangeAspect="1"/>
          </p:cNvPicPr>
          <p:nvPr/>
        </p:nvPicPr>
        <p:blipFill>
          <a:blip r:embed="rId1"/>
          <a:stretch>
            <a:fillRect/>
          </a:stretch>
        </p:blipFill>
        <p:spPr>
          <a:xfrm>
            <a:off x="950674" y="5190874"/>
            <a:ext cx="444166" cy="444166"/>
          </a:xfrm>
          <a:prstGeom prst="rect">
            <a:avLst/>
          </a:prstGeom>
        </p:spPr>
      </p:pic>
      <p:sp>
        <p:nvSpPr>
          <p:cNvPr id="67" name="文本框 66"/>
          <p:cNvSpPr txBox="1"/>
          <p:nvPr/>
        </p:nvSpPr>
        <p:spPr>
          <a:xfrm>
            <a:off x="1388389" y="524368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事故安全警示教育</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8" name="图片 67"/>
          <p:cNvPicPr>
            <a:picLocks noChangeAspect="1"/>
          </p:cNvPicPr>
          <p:nvPr/>
        </p:nvPicPr>
        <p:blipFill>
          <a:blip r:embed="rId1"/>
          <a:stretch>
            <a:fillRect/>
          </a:stretch>
        </p:blipFill>
        <p:spPr>
          <a:xfrm>
            <a:off x="4450159" y="5176269"/>
            <a:ext cx="444166" cy="444166"/>
          </a:xfrm>
          <a:prstGeom prst="rect">
            <a:avLst/>
          </a:prstGeom>
        </p:spPr>
      </p:pic>
      <p:sp>
        <p:nvSpPr>
          <p:cNvPr id="69" name="文本框 68"/>
          <p:cNvSpPr txBox="1"/>
          <p:nvPr/>
        </p:nvSpPr>
        <p:spPr>
          <a:xfrm>
            <a:off x="4887874" y="5229075"/>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线下培训虚拟教室签到打卡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1" name="图片 70"/>
          <p:cNvPicPr>
            <a:picLocks noChangeAspect="1"/>
          </p:cNvPicPr>
          <p:nvPr/>
        </p:nvPicPr>
        <p:blipFill>
          <a:blip r:embed="rId1"/>
          <a:stretch>
            <a:fillRect/>
          </a:stretch>
        </p:blipFill>
        <p:spPr>
          <a:xfrm>
            <a:off x="957659" y="5582034"/>
            <a:ext cx="444166" cy="444166"/>
          </a:xfrm>
          <a:prstGeom prst="rect">
            <a:avLst/>
          </a:prstGeom>
        </p:spPr>
      </p:pic>
      <p:sp>
        <p:nvSpPr>
          <p:cNvPr id="72" name="文本框 71"/>
          <p:cNvSpPr txBox="1"/>
          <p:nvPr/>
        </p:nvSpPr>
        <p:spPr>
          <a:xfrm>
            <a:off x="1395374" y="563484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年度全员复训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3" name="图片 72"/>
          <p:cNvPicPr>
            <a:picLocks noChangeAspect="1"/>
          </p:cNvPicPr>
          <p:nvPr/>
        </p:nvPicPr>
        <p:blipFill>
          <a:blip r:embed="rId1"/>
          <a:stretch>
            <a:fillRect/>
          </a:stretch>
        </p:blipFill>
        <p:spPr>
          <a:xfrm>
            <a:off x="4457144" y="5580764"/>
            <a:ext cx="444166" cy="444166"/>
          </a:xfrm>
          <a:prstGeom prst="rect">
            <a:avLst/>
          </a:prstGeom>
        </p:spPr>
      </p:pic>
      <p:sp>
        <p:nvSpPr>
          <p:cNvPr id="74" name="文本框 73"/>
          <p:cNvSpPr txBox="1"/>
          <p:nvPr/>
        </p:nvSpPr>
        <p:spPr>
          <a:xfrm>
            <a:off x="4894859" y="5633570"/>
            <a:ext cx="4521290" cy="338554"/>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移动学习，测验</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059542" y="203201"/>
            <a:ext cx="4528458" cy="460375"/>
          </a:xfrm>
          <a:prstGeom prst="rect">
            <a:avLst/>
          </a:prstGeom>
          <a:noFill/>
        </p:spPr>
        <p:txBody>
          <a:bodyPr wrap="square" rtlCol="0">
            <a:spAutoFit/>
          </a:bodyPr>
          <a:lstStyle/>
          <a:p>
            <a:r>
              <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教育培训</a:t>
            </a:r>
            <a:r>
              <a:rPr lang="en-US" alt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场景应用</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组合 3"/>
          <p:cNvGrpSpPr/>
          <p:nvPr/>
        </p:nvGrpSpPr>
        <p:grpSpPr>
          <a:xfrm>
            <a:off x="746862" y="2148672"/>
            <a:ext cx="3959066" cy="1862018"/>
            <a:chOff x="495300" y="1904499"/>
            <a:chExt cx="3959066" cy="1862018"/>
          </a:xfrm>
        </p:grpSpPr>
        <p:grpSp>
          <p:nvGrpSpPr>
            <p:cNvPr id="5" name="组合 4"/>
            <p:cNvGrpSpPr/>
            <p:nvPr/>
          </p:nvGrpSpPr>
          <p:grpSpPr>
            <a:xfrm>
              <a:off x="495300" y="1904499"/>
              <a:ext cx="3959066" cy="1862018"/>
              <a:chOff x="660400" y="2898118"/>
              <a:chExt cx="3959066" cy="1862018"/>
            </a:xfrm>
          </p:grpSpPr>
          <p:sp>
            <p:nvSpPr>
              <p:cNvPr id="7" name="Bullet"/>
              <p:cNvSpPr txBox="1"/>
              <p:nvPr/>
            </p:nvSpPr>
            <p:spPr>
              <a:xfrm>
                <a:off x="660400" y="2898118"/>
                <a:ext cx="3736280" cy="523349"/>
              </a:xfrm>
              <a:prstGeom prst="rect">
                <a:avLst/>
              </a:prstGeom>
            </p:spPr>
            <p:txBody>
              <a:bodyPr anchor="b">
                <a:normAutofit fontScale="92500" lnSpcReduction="20000"/>
              </a:bodyPr>
              <a:lstStyle>
                <a:lvl1pPr algn="l" defTabSz="914400" rtl="0" eaLnBrk="1" latinLnBrk="0" hangingPunct="1">
                  <a:lnSpc>
                    <a:spcPct val="100000"/>
                  </a:lnSpc>
                  <a:spcBef>
                    <a:spcPct val="0"/>
                  </a:spcBef>
                  <a:buNone/>
                  <a:defRPr sz="4000" b="1" kern="1200">
                    <a:solidFill>
                      <a:schemeClr val="accent2"/>
                    </a:solidFill>
                    <a:latin typeface="+mj-lt"/>
                    <a:ea typeface="+mj-ea"/>
                    <a:cs typeface="+mj-cs"/>
                  </a:defRPr>
                </a:lvl1pPr>
              </a:lstStyle>
              <a:p>
                <a:pPr>
                  <a:lnSpc>
                    <a:spcPct val="120000"/>
                  </a:lnSpc>
                </a:pPr>
                <a:r>
                  <a:rPr lang="zh-CN" alt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培训课件与试卷</a:t>
                </a:r>
                <a:r>
                  <a:rPr lang="en-US" altLang="zh-CN"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生成</a:t>
                </a:r>
                <a:endParaRPr lang="zh-CN" alt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
              <p:cNvSpPr txBox="1"/>
              <p:nvPr/>
            </p:nvSpPr>
            <p:spPr>
              <a:xfrm>
                <a:off x="660400" y="3637368"/>
                <a:ext cx="3959066" cy="1122768"/>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spcBef>
                    <a:spcPts val="0"/>
                  </a:spcBef>
                </a:pPr>
                <a:r>
                  <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填写培训主题相关的文案或上传已构思好的课件框架文件至</a:t>
                </a:r>
                <a:r>
                  <a:rPr lang="en-US" altLang="zh-CN"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课件生成处，点击页面按钮进行课件自动生成。</a:t>
                </a: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gn="just">
                  <a:spcBef>
                    <a:spcPts val="0"/>
                  </a:spcBef>
                </a:pP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6" name="直接连接符 5"/>
            <p:cNvCxnSpPr/>
            <p:nvPr/>
          </p:nvCxnSpPr>
          <p:spPr>
            <a:xfrm>
              <a:off x="562874" y="2529256"/>
              <a:ext cx="366870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Number"/>
          <p:cNvSpPr txBox="1"/>
          <p:nvPr/>
        </p:nvSpPr>
        <p:spPr>
          <a:xfrm>
            <a:off x="695960" y="5072380"/>
            <a:ext cx="5540375" cy="607695"/>
          </a:xfrm>
          <a:prstGeom prst="rect">
            <a:avLst/>
          </a:prstGeom>
          <a:noFill/>
        </p:spPr>
        <p:txBody>
          <a:bodyPr wrap="square" rtlCol="0">
            <a:spAutoFit/>
          </a:bodyPr>
          <a:lstStyle/>
          <a:p>
            <a:pPr algn="l">
              <a:lnSpc>
                <a:spcPct val="120000"/>
              </a:lnSpc>
            </a:pPr>
            <a:r>
              <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真</a:t>
            </a:r>
            <a:r>
              <a:rPr lang="en-US" altLang="zh-CN"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a:t>
            </a:r>
            <a:r>
              <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全自动</a:t>
            </a:r>
            <a:r>
              <a:rPr lang="en-US" altLang="zh-CN"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生成课件！</a:t>
            </a:r>
            <a:endPar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67" name="组合 66"/>
          <p:cNvGrpSpPr/>
          <p:nvPr/>
        </p:nvGrpSpPr>
        <p:grpSpPr>
          <a:xfrm>
            <a:off x="660400" y="1018234"/>
            <a:ext cx="751872" cy="406400"/>
            <a:chOff x="673100" y="609600"/>
            <a:chExt cx="963336" cy="520700"/>
          </a:xfrm>
        </p:grpSpPr>
        <p:sp>
          <p:nvSpPr>
            <p:cNvPr id="68" name="椭圆 67"/>
            <p:cNvSpPr/>
            <p:nvPr/>
          </p:nvSpPr>
          <p:spPr>
            <a:xfrm>
              <a:off x="673100" y="609600"/>
              <a:ext cx="520700" cy="520700"/>
            </a:xfrm>
            <a:prstGeom prst="ellipse">
              <a:avLst/>
            </a:prstGeom>
            <a:gradFill>
              <a:gsLst>
                <a:gs pos="50000">
                  <a:schemeClr val="accent1"/>
                </a:gs>
                <a:gs pos="100000">
                  <a:schemeClr val="accent1">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椭圆 71"/>
            <p:cNvSpPr/>
            <p:nvPr/>
          </p:nvSpPr>
          <p:spPr>
            <a:xfrm>
              <a:off x="1115736" y="609600"/>
              <a:ext cx="520700" cy="520700"/>
            </a:xfrm>
            <a:prstGeom prst="ellipse">
              <a:avLst/>
            </a:prstGeom>
            <a:gradFill>
              <a:gsLst>
                <a:gs pos="50000">
                  <a:schemeClr val="accent2"/>
                </a:gs>
                <a:gs pos="100000">
                  <a:schemeClr val="accent2">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1"/>
          <a:stretch>
            <a:fillRect/>
          </a:stretch>
        </p:blipFill>
        <p:spPr>
          <a:xfrm>
            <a:off x="5349240" y="1890395"/>
            <a:ext cx="6151245" cy="388112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4760361"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711351" y="183269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文本框 21">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16012" y="2001927"/>
            <a:ext cx="23351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24436" y="2545792"/>
            <a:ext cx="6987664" cy="338554"/>
          </a:xfrm>
          <a:prstGeom prst="rect">
            <a:avLst/>
          </a:prstGeom>
          <a:noFill/>
        </p:spPr>
        <p:txBody>
          <a:bodyPr wrap="square" rtlCol="0">
            <a:spAutoFit/>
          </a:bodyPr>
          <a:lstStyle/>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针对现场进行重点管理，把控相关方、特殊作业等高风险内容</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6" name="图片 25"/>
          <p:cNvPicPr>
            <a:picLocks noChangeAspect="1"/>
          </p:cNvPicPr>
          <p:nvPr/>
        </p:nvPicPr>
        <p:blipFill>
          <a:blip r:embed="rId1"/>
          <a:stretch>
            <a:fillRect/>
          </a:stretch>
        </p:blipFill>
        <p:spPr>
          <a:xfrm>
            <a:off x="924437" y="3034359"/>
            <a:ext cx="444166" cy="444166"/>
          </a:xfrm>
          <a:prstGeom prst="rect">
            <a:avLst/>
          </a:prstGeom>
        </p:spPr>
      </p:pic>
      <p:sp>
        <p:nvSpPr>
          <p:cNvPr id="27" name="文本框 26"/>
          <p:cNvSpPr txBox="1"/>
          <p:nvPr/>
        </p:nvSpPr>
        <p:spPr>
          <a:xfrm>
            <a:off x="1362151" y="3087165"/>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作业安全管理、作业许可全流程审批</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930888" y="3624764"/>
            <a:ext cx="444166" cy="444166"/>
          </a:xfrm>
          <a:prstGeom prst="rect">
            <a:avLst/>
          </a:prstGeom>
        </p:spPr>
      </p:pic>
      <p:sp>
        <p:nvSpPr>
          <p:cNvPr id="29" name="文本框 28"/>
          <p:cNvSpPr txBox="1"/>
          <p:nvPr/>
        </p:nvSpPr>
        <p:spPr>
          <a:xfrm>
            <a:off x="1368603" y="3677570"/>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智能巡检，巡检计划任务智能推送，闭环执行</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937339" y="4215169"/>
            <a:ext cx="444166" cy="444166"/>
          </a:xfrm>
          <a:prstGeom prst="rect">
            <a:avLst/>
          </a:prstGeom>
        </p:spPr>
      </p:pic>
      <p:sp>
        <p:nvSpPr>
          <p:cNvPr id="31" name="文本框 30"/>
          <p:cNvSpPr txBox="1"/>
          <p:nvPr/>
        </p:nvSpPr>
        <p:spPr>
          <a:xfrm>
            <a:off x="1375054" y="4267975"/>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设备设施管理，检维修记录，特种设备档案</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943790" y="4858380"/>
            <a:ext cx="444166" cy="444166"/>
          </a:xfrm>
          <a:prstGeom prst="rect">
            <a:avLst/>
          </a:prstGeom>
        </p:spPr>
      </p:pic>
      <p:sp>
        <p:nvSpPr>
          <p:cNvPr id="5" name="文本框 4"/>
          <p:cNvSpPr txBox="1"/>
          <p:nvPr/>
        </p:nvSpPr>
        <p:spPr>
          <a:xfrm>
            <a:off x="1381505" y="4911186"/>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相关方管理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1" name="组合 40"/>
          <p:cNvGrpSpPr/>
          <p:nvPr/>
        </p:nvGrpSpPr>
        <p:grpSpPr>
          <a:xfrm>
            <a:off x="8115300" y="1993900"/>
            <a:ext cx="2052492" cy="3947153"/>
            <a:chOff x="8005908" y="2009147"/>
            <a:chExt cx="2052492" cy="3947153"/>
          </a:xfrm>
        </p:grpSpPr>
        <p:grpSp>
          <p:nvGrpSpPr>
            <p:cNvPr id="7" name="组合 6"/>
            <p:cNvGrpSpPr/>
            <p:nvPr/>
          </p:nvGrpSpPr>
          <p:grpSpPr>
            <a:xfrm>
              <a:off x="8005908" y="2009147"/>
              <a:ext cx="2052492" cy="3947153"/>
              <a:chOff x="9645988" y="2899822"/>
              <a:chExt cx="2052492" cy="3947153"/>
            </a:xfrm>
          </p:grpSpPr>
          <p:grpSp>
            <p:nvGrpSpPr>
              <p:cNvPr id="42" name="图形 34"/>
              <p:cNvGrpSpPr/>
              <p:nvPr/>
            </p:nvGrpSpPr>
            <p:grpSpPr>
              <a:xfrm>
                <a:off x="9645988" y="3429000"/>
                <a:ext cx="2052492" cy="922740"/>
                <a:chOff x="2098686" y="2364866"/>
                <a:chExt cx="1443037" cy="648747"/>
              </a:xfrm>
              <a:solidFill>
                <a:srgbClr val="202020"/>
              </a:solidFill>
            </p:grpSpPr>
            <p:grpSp>
              <p:nvGrpSpPr>
                <p:cNvPr id="49" name="图形 34"/>
                <p:cNvGrpSpPr/>
                <p:nvPr/>
              </p:nvGrpSpPr>
              <p:grpSpPr>
                <a:xfrm>
                  <a:off x="2098686" y="2364866"/>
                  <a:ext cx="15430" cy="648747"/>
                  <a:chOff x="2098686" y="2364866"/>
                  <a:chExt cx="15430" cy="648747"/>
                </a:xfrm>
                <a:solidFill>
                  <a:srgbClr val="202020"/>
                </a:solidFill>
              </p:grpSpPr>
              <p:sp>
                <p:nvSpPr>
                  <p:cNvPr id="51" name="任意多边形: 形状 50"/>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任意多边形: 形状 51"/>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任意多边形: 形状 52"/>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0" name="任意多边形: 形状 49"/>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图形 34"/>
              <p:cNvGrpSpPr/>
              <p:nvPr/>
            </p:nvGrpSpPr>
            <p:grpSpPr>
              <a:xfrm>
                <a:off x="9667936" y="2899822"/>
                <a:ext cx="2008733" cy="3947153"/>
                <a:chOff x="2114117" y="1992819"/>
                <a:chExt cx="1412271" cy="2775109"/>
              </a:xfrm>
            </p:grpSpPr>
            <p:sp>
              <p:nvSpPr>
                <p:cNvPr id="47" name="任意多边形: 形状 46"/>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任意多边形: 形状 47"/>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图形 34"/>
              <p:cNvGrpSpPr/>
              <p:nvPr/>
            </p:nvGrpSpPr>
            <p:grpSpPr>
              <a:xfrm>
                <a:off x="9689476" y="3003464"/>
                <a:ext cx="1965651" cy="3739871"/>
                <a:chOff x="2129261" y="2065686"/>
                <a:chExt cx="1381982" cy="2629376"/>
              </a:xfrm>
              <a:solidFill>
                <a:srgbClr val="4E4E4E"/>
              </a:solidFill>
            </p:grpSpPr>
            <p:sp>
              <p:nvSpPr>
                <p:cNvPr id="45" name="任意多边形: 形状 44"/>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任意多边形: 形状 45"/>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40" name="图片 39"/>
            <p:cNvPicPr>
              <a:picLocks noChangeAspect="1"/>
            </p:cNvPicPr>
            <p:nvPr/>
          </p:nvPicPr>
          <p:blipFill>
            <a:blip r:embed="rId2"/>
            <a:srcRect l="2244" r="2244"/>
            <a:stretch>
              <a:fillRect/>
            </a:stretch>
          </p:blipFill>
          <p:spPr>
            <a:xfrm>
              <a:off x="8160044" y="2145556"/>
              <a:ext cx="1744221" cy="3708377"/>
            </a:xfrm>
            <a:custGeom>
              <a:avLst/>
              <a:gdLst>
                <a:gd name="connsiteX0" fmla="*/ 290709 w 1744221"/>
                <a:gd name="connsiteY0" fmla="*/ 0 h 3708377"/>
                <a:gd name="connsiteX1" fmla="*/ 1453512 w 1744221"/>
                <a:gd name="connsiteY1" fmla="*/ 0 h 3708377"/>
                <a:gd name="connsiteX2" fmla="*/ 1744221 w 1744221"/>
                <a:gd name="connsiteY2" fmla="*/ 290709 h 3708377"/>
                <a:gd name="connsiteX3" fmla="*/ 1744221 w 1744221"/>
                <a:gd name="connsiteY3" fmla="*/ 3417668 h 3708377"/>
                <a:gd name="connsiteX4" fmla="*/ 1453512 w 1744221"/>
                <a:gd name="connsiteY4" fmla="*/ 3708377 h 3708377"/>
                <a:gd name="connsiteX5" fmla="*/ 290709 w 1744221"/>
                <a:gd name="connsiteY5" fmla="*/ 3708377 h 3708377"/>
                <a:gd name="connsiteX6" fmla="*/ 0 w 1744221"/>
                <a:gd name="connsiteY6" fmla="*/ 3417668 h 3708377"/>
                <a:gd name="connsiteX7" fmla="*/ 0 w 1744221"/>
                <a:gd name="connsiteY7" fmla="*/ 290709 h 3708377"/>
                <a:gd name="connsiteX8" fmla="*/ 290709 w 1744221"/>
                <a:gd name="connsiteY8" fmla="*/ 0 h 3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221" h="3708377">
                  <a:moveTo>
                    <a:pt x="290709" y="0"/>
                  </a:moveTo>
                  <a:lnTo>
                    <a:pt x="1453512" y="0"/>
                  </a:lnTo>
                  <a:cubicBezTo>
                    <a:pt x="1614066" y="0"/>
                    <a:pt x="1744221" y="130155"/>
                    <a:pt x="1744221" y="290709"/>
                  </a:cubicBezTo>
                  <a:lnTo>
                    <a:pt x="1744221" y="3417668"/>
                  </a:lnTo>
                  <a:cubicBezTo>
                    <a:pt x="1744221" y="3578222"/>
                    <a:pt x="1614066" y="3708377"/>
                    <a:pt x="1453512" y="3708377"/>
                  </a:cubicBezTo>
                  <a:lnTo>
                    <a:pt x="290709" y="3708377"/>
                  </a:lnTo>
                  <a:cubicBezTo>
                    <a:pt x="130155" y="3708377"/>
                    <a:pt x="0" y="3578222"/>
                    <a:pt x="0" y="3417668"/>
                  </a:cubicBezTo>
                  <a:lnTo>
                    <a:pt x="0" y="290709"/>
                  </a:lnTo>
                  <a:cubicBezTo>
                    <a:pt x="0" y="130155"/>
                    <a:pt x="130155" y="0"/>
                    <a:pt x="290709" y="0"/>
                  </a:cubicBezTo>
                  <a:close/>
                </a:path>
              </a:pathLst>
            </a:custGeom>
          </p:spPr>
        </p:pic>
        <p:grpSp>
          <p:nvGrpSpPr>
            <p:cNvPr id="11" name="组合 10"/>
            <p:cNvGrpSpPr/>
            <p:nvPr/>
          </p:nvGrpSpPr>
          <p:grpSpPr>
            <a:xfrm>
              <a:off x="8520100" y="2009147"/>
              <a:ext cx="1024108" cy="218257"/>
              <a:chOff x="10190240" y="2251379"/>
              <a:chExt cx="1024108" cy="218257"/>
            </a:xfrm>
          </p:grpSpPr>
          <p:sp>
            <p:nvSpPr>
              <p:cNvPr id="12" name="矩形: 圆角 11"/>
              <p:cNvSpPr/>
              <p:nvPr/>
            </p:nvSpPr>
            <p:spPr>
              <a:xfrm>
                <a:off x="10190240" y="2251379"/>
                <a:ext cx="1024108" cy="21825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组合 12"/>
              <p:cNvGrpSpPr/>
              <p:nvPr/>
            </p:nvGrpSpPr>
            <p:grpSpPr>
              <a:xfrm>
                <a:off x="10395843" y="2320135"/>
                <a:ext cx="612902" cy="80744"/>
                <a:chOff x="3337721" y="6058737"/>
                <a:chExt cx="851911" cy="112231"/>
              </a:xfrm>
            </p:grpSpPr>
            <p:sp>
              <p:nvSpPr>
                <p:cNvPr id="14" name="任意多边形: 形状 13"/>
                <p:cNvSpPr/>
                <p:nvPr/>
              </p:nvSpPr>
              <p:spPr>
                <a:xfrm>
                  <a:off x="3603802" y="6088491"/>
                  <a:ext cx="407126" cy="53102"/>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5" name="图形 34"/>
                <p:cNvGrpSpPr/>
                <p:nvPr/>
              </p:nvGrpSpPr>
              <p:grpSpPr>
                <a:xfrm>
                  <a:off x="4077401" y="6058737"/>
                  <a:ext cx="112231" cy="112231"/>
                  <a:chOff x="2956793" y="2063209"/>
                  <a:chExt cx="56768" cy="56768"/>
                </a:xfrm>
                <a:solidFill>
                  <a:srgbClr val="202020"/>
                </a:solidFill>
              </p:grpSpPr>
              <p:sp>
                <p:nvSpPr>
                  <p:cNvPr id="37" name="任意多边形: 形状 36"/>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9" name="图片 38"/>
                  <p:cNvPicPr>
                    <a:picLocks noChangeAspect="1"/>
                  </p:cNvPicPr>
                  <p:nvPr/>
                </p:nvPicPr>
                <p:blipFill>
                  <a:blip r:embed="rId3"/>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18" name="图形 34"/>
                <p:cNvGrpSpPr/>
                <p:nvPr/>
              </p:nvGrpSpPr>
              <p:grpSpPr>
                <a:xfrm>
                  <a:off x="3449201" y="6078509"/>
                  <a:ext cx="72687" cy="72687"/>
                  <a:chOff x="2639039" y="2073210"/>
                  <a:chExt cx="36766" cy="36766"/>
                </a:xfrm>
                <a:solidFill>
                  <a:srgbClr val="202020"/>
                </a:solidFill>
              </p:grpSpPr>
              <p:sp>
                <p:nvSpPr>
                  <p:cNvPr id="35" name="任意多边形: 形状 34"/>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6" name="图片 35"/>
                  <p:cNvPicPr>
                    <a:picLocks noChangeAspect="1"/>
                  </p:cNvPicPr>
                  <p:nvPr/>
                </p:nvPicPr>
                <p:blipFill>
                  <a:blip r:embed="rId4"/>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32" name="图形 34"/>
                <p:cNvGrpSpPr/>
                <p:nvPr/>
              </p:nvGrpSpPr>
              <p:grpSpPr>
                <a:xfrm>
                  <a:off x="3337721" y="6078509"/>
                  <a:ext cx="72687" cy="72687"/>
                  <a:chOff x="2582651" y="2073210"/>
                  <a:chExt cx="36766" cy="36766"/>
                </a:xfrm>
                <a:solidFill>
                  <a:srgbClr val="202020"/>
                </a:solidFill>
              </p:grpSpPr>
              <p:sp>
                <p:nvSpPr>
                  <p:cNvPr id="33" name="任意多边形: 形状 32"/>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4" name="图片 33"/>
                  <p:cNvPicPr>
                    <a:picLocks noChangeAspect="1"/>
                  </p:cNvPicPr>
                  <p:nvPr/>
                </p:nvPicPr>
                <p:blipFill>
                  <a:blip r:embed="rId5"/>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4760361"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文本框 21">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p:cNvSpPr txBox="1"/>
          <p:nvPr/>
        </p:nvSpPr>
        <p:spPr>
          <a:xfrm>
            <a:off x="210820" y="3284855"/>
            <a:ext cx="4076065" cy="2306955"/>
          </a:xfrm>
          <a:prstGeom prst="rect">
            <a:avLst/>
          </a:prstGeom>
        </p:spPr>
        <p:txBody>
          <a:bodyPr wrap="square">
            <a:spAutoFit/>
          </a:bodyPr>
          <a:p>
            <a:pPr marL="0" indent="457200" algn="just"/>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该功能以</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PC端</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移动端小程序</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为载体，融合了</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作业人员身份认证、动态电子签名、标准作业票模板、全流程数据存证</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四大核心功能，实现从</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作业申请、多级审批、现场执行、过程监察到归档管理</a:t>
            </a:r>
            <a:r>
              <a:rPr lang="en-US" altLang="zh-CN"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的全周期信息化闭环管理；</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57200" algn="just"/>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同时，若存在相关审批人员出差、请假以及跨部门协同审批等情况，</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支持在线流程转办</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nvSpPr>
        <p:spPr>
          <a:xfrm>
            <a:off x="269875" y="2277110"/>
            <a:ext cx="4115435" cy="592455"/>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Arial" panose="020B0604020202020204" pitchFamily="34" charset="0"/>
                <a:ea typeface="微软雅黑" panose="020B0503020204020204" pitchFamily="34" charset="-122"/>
                <a:sym typeface="Arial" panose="020B0604020202020204" pitchFamily="34" charset="0"/>
              </a:rPr>
              <a:t>链条清晰、作业可视</a:t>
            </a:r>
            <a:endParaRPr lang="zh-CN">
              <a:latin typeface="Arial" panose="020B0604020202020204" pitchFamily="34" charset="0"/>
              <a:ea typeface="微软雅黑" panose="020B0503020204020204" pitchFamily="34" charset="-122"/>
              <a:sym typeface="Arial" panose="020B0604020202020204" pitchFamily="34" charset="0"/>
            </a:endParaRPr>
          </a:p>
        </p:txBody>
      </p:sp>
      <p:pic>
        <p:nvPicPr>
          <p:cNvPr id="38" name="图片 37"/>
          <p:cNvPicPr>
            <a:picLocks noChangeAspect="1"/>
          </p:cNvPicPr>
          <p:nvPr/>
        </p:nvPicPr>
        <p:blipFill>
          <a:blip r:embed="rId1"/>
          <a:stretch>
            <a:fillRect/>
          </a:stretch>
        </p:blipFill>
        <p:spPr>
          <a:xfrm>
            <a:off x="4439920" y="2328545"/>
            <a:ext cx="5753735" cy="3469640"/>
          </a:xfrm>
          <a:prstGeom prst="rect">
            <a:avLst/>
          </a:prstGeom>
        </p:spPr>
      </p:pic>
      <p:sp>
        <p:nvSpPr>
          <p:cNvPr id="54" name="矩形 53"/>
          <p:cNvSpPr/>
          <p:nvPr/>
        </p:nvSpPr>
        <p:spPr>
          <a:xfrm>
            <a:off x="263525" y="2277110"/>
            <a:ext cx="4122420" cy="3528060"/>
          </a:xfrm>
          <a:prstGeom prst="rect">
            <a:avLst/>
          </a:prstGeom>
          <a:noFill/>
          <a:ln>
            <a:solidFill>
              <a:schemeClr val="tx2">
                <a:lumMod val="20000"/>
                <a:lumOff val="8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矩形 54"/>
          <p:cNvSpPr/>
          <p:nvPr/>
        </p:nvSpPr>
        <p:spPr>
          <a:xfrm>
            <a:off x="4393565" y="2263140"/>
            <a:ext cx="5841365"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56" name="矩形 55"/>
          <p:cNvSpPr/>
          <p:nvPr/>
        </p:nvSpPr>
        <p:spPr>
          <a:xfrm>
            <a:off x="10247630" y="2263140"/>
            <a:ext cx="1873250"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57" name="图片 56"/>
          <p:cNvPicPr/>
          <p:nvPr/>
        </p:nvPicPr>
        <p:blipFill>
          <a:blip r:embed="rId2"/>
          <a:stretch>
            <a:fillRect/>
          </a:stretch>
        </p:blipFill>
        <p:spPr>
          <a:xfrm>
            <a:off x="10269855" y="2328545"/>
            <a:ext cx="1811020" cy="3415030"/>
          </a:xfrm>
          <a:prstGeom prst="rect">
            <a:avLst/>
          </a:prstGeom>
        </p:spPr>
      </p:pic>
      <p:sp>
        <p:nvSpPr>
          <p:cNvPr id="58" name="文本框 57"/>
          <p:cNvSpPr txBox="1"/>
          <p:nvPr/>
        </p:nvSpPr>
        <p:spPr>
          <a:xfrm>
            <a:off x="2132965" y="1772285"/>
            <a:ext cx="7720965" cy="337185"/>
          </a:xfrm>
          <a:prstGeom prst="rect">
            <a:avLst/>
          </a:prstGeom>
          <a:noFill/>
        </p:spPr>
        <p:txBody>
          <a:bodyPr wrap="square" rtlCol="0" anchor="t">
            <a:spAutoFit/>
          </a:bodyPr>
          <a:p>
            <a:pPr marL="0" indent="457200" algn="just"/>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作业管理：支持在线流程转办、跨部门协同、现场作业</a:t>
            </a:r>
            <a:r>
              <a:rPr lang="en-US" altLang="zh-CN"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&amp;</a:t>
            </a:r>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旁站监督移动端签字</a:t>
            </a:r>
            <a:endPar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8"/>
          <p:cNvSpPr/>
          <p:nvPr/>
        </p:nvSpPr>
        <p:spPr>
          <a:xfrm>
            <a:off x="622935" y="1707515"/>
            <a:ext cx="5355590" cy="4132580"/>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0375"/>
          </a:xfrm>
          <a:prstGeom prst="rect">
            <a:avLst/>
          </a:prstGeom>
          <a:noFill/>
        </p:spPr>
        <p:txBody>
          <a:bodyPr wrap="square" rtlCol="0">
            <a:spAutoFit/>
          </a:bodyPr>
          <a:lstStyle/>
          <a:p>
            <a:r>
              <a:rPr lang="zh-CN" sz="2400" b="1" dirty="0">
                <a:solidFill>
                  <a:schemeClr val="accent1">
                    <a:lumMod val="50000"/>
                  </a:schemeClr>
                </a:solidFill>
                <a:cs typeface="+mn-ea"/>
                <a:sym typeface="Arial" panose="020B0604020202020204" pitchFamily="34" charset="0"/>
              </a:rPr>
              <a:t>功能介绍</a:t>
            </a:r>
            <a:endPar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772502" y="2001927"/>
            <a:ext cx="2335188" cy="46037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mn-ea"/>
              </a:rPr>
              <a:t>八大作业</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781050" y="2617470"/>
            <a:ext cx="5003165" cy="337185"/>
          </a:xfrm>
          <a:prstGeom prst="rect">
            <a:avLst/>
          </a:prstGeom>
          <a:noFill/>
        </p:spPr>
        <p:txBody>
          <a:bodyPr wrap="square" rtlCol="0">
            <a:spAutoFit/>
          </a:bodyPr>
          <a:lstStyle/>
          <a:p>
            <a:pPr marL="0" indent="0" latinLnBrk="1">
              <a:spcBef>
                <a:spcPct val="0"/>
              </a:spcBef>
              <a:spcAft>
                <a:spcPct val="0"/>
              </a:spcAft>
              <a:buFont typeface="Arial" panose="020B0604020202020204"/>
              <a:buNone/>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mn-ea"/>
              </a:rPr>
              <a:t>依据国家标准，默认作业措施、表单样板及审批流程。</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endParaRPr>
          </a:p>
        </p:txBody>
      </p:sp>
      <p:pic>
        <p:nvPicPr>
          <p:cNvPr id="26" name="图片 25"/>
          <p:cNvPicPr>
            <a:picLocks noChangeAspect="1"/>
          </p:cNvPicPr>
          <p:nvPr/>
        </p:nvPicPr>
        <p:blipFill>
          <a:blip r:embed="rId1"/>
          <a:stretch>
            <a:fillRect/>
          </a:stretch>
        </p:blipFill>
        <p:spPr>
          <a:xfrm>
            <a:off x="780927" y="3321379"/>
            <a:ext cx="444166" cy="444166"/>
          </a:xfrm>
          <a:prstGeom prst="rect">
            <a:avLst/>
          </a:prstGeom>
        </p:spPr>
      </p:pic>
      <p:sp>
        <p:nvSpPr>
          <p:cNvPr id="27" name="文本框 26"/>
          <p:cNvSpPr txBox="1"/>
          <p:nvPr/>
        </p:nvSpPr>
        <p:spPr>
          <a:xfrm>
            <a:off x="1218641" y="3374185"/>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八大作业设置</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1"/>
          <a:stretch>
            <a:fillRect/>
          </a:stretch>
        </p:blipFill>
        <p:spPr>
          <a:xfrm>
            <a:off x="787378" y="3911784"/>
            <a:ext cx="444166" cy="444166"/>
          </a:xfrm>
          <a:prstGeom prst="rect">
            <a:avLst/>
          </a:prstGeom>
        </p:spPr>
      </p:pic>
      <p:sp>
        <p:nvSpPr>
          <p:cNvPr id="29" name="文本框 28"/>
          <p:cNvSpPr txBox="1"/>
          <p:nvPr/>
        </p:nvSpPr>
        <p:spPr>
          <a:xfrm>
            <a:off x="1225093" y="3964590"/>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八大作业监督计划</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1"/>
          <a:stretch>
            <a:fillRect/>
          </a:stretch>
        </p:blipFill>
        <p:spPr>
          <a:xfrm>
            <a:off x="793829" y="4502189"/>
            <a:ext cx="444166" cy="444166"/>
          </a:xfrm>
          <a:prstGeom prst="rect">
            <a:avLst/>
          </a:prstGeom>
        </p:spPr>
      </p:pic>
      <p:sp>
        <p:nvSpPr>
          <p:cNvPr id="31" name="文本框 30"/>
          <p:cNvSpPr txBox="1"/>
          <p:nvPr/>
        </p:nvSpPr>
        <p:spPr>
          <a:xfrm>
            <a:off x="1231544" y="4554995"/>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八大作业监督任务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800280" y="5145400"/>
            <a:ext cx="444166" cy="444166"/>
          </a:xfrm>
          <a:prstGeom prst="rect">
            <a:avLst/>
          </a:prstGeom>
        </p:spPr>
      </p:pic>
      <p:sp>
        <p:nvSpPr>
          <p:cNvPr id="5" name="文本框 4"/>
          <p:cNvSpPr txBox="1"/>
          <p:nvPr/>
        </p:nvSpPr>
        <p:spPr>
          <a:xfrm>
            <a:off x="1237995" y="5198206"/>
            <a:ext cx="4521290" cy="337185"/>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八大作业审批台账</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圆角 8"/>
          <p:cNvSpPr/>
          <p:nvPr/>
        </p:nvSpPr>
        <p:spPr>
          <a:xfrm>
            <a:off x="6168390" y="1700530"/>
            <a:ext cx="5355590" cy="4132580"/>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6317957" y="1994942"/>
            <a:ext cx="2335188" cy="460375"/>
          </a:xfrm>
          <a:prstGeom prst="rect">
            <a:avLst/>
          </a:prstGeom>
          <a:noFill/>
        </p:spPr>
        <p:txBody>
          <a:bodyPr wrap="square" rtlCol="0">
            <a:spAutoFit/>
          </a:bodyPr>
          <a:p>
            <a:r>
              <a:rPr lang="zh-CN" altLang="en-US" sz="2400" b="1" dirty="0">
                <a:solidFill>
                  <a:srgbClr val="007AFF"/>
                </a:solidFill>
                <a:latin typeface="Arial" panose="020B0604020202020204" pitchFamily="34" charset="0"/>
                <a:ea typeface="微软雅黑" panose="020B0503020204020204" pitchFamily="34" charset="-122"/>
                <a:cs typeface="+mn-ea"/>
                <a:sym typeface="+mn-ea"/>
              </a:rPr>
              <a:t>通用作业</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6326382" y="3314394"/>
            <a:ext cx="444166" cy="444166"/>
          </a:xfrm>
          <a:prstGeom prst="rect">
            <a:avLst/>
          </a:prstGeom>
        </p:spPr>
      </p:pic>
      <p:sp>
        <p:nvSpPr>
          <p:cNvPr id="11" name="文本框 10"/>
          <p:cNvSpPr txBox="1"/>
          <p:nvPr/>
        </p:nvSpPr>
        <p:spPr>
          <a:xfrm>
            <a:off x="6764096" y="336720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通用作业设置</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6332833" y="3904799"/>
            <a:ext cx="444166" cy="444166"/>
          </a:xfrm>
          <a:prstGeom prst="rect">
            <a:avLst/>
          </a:prstGeom>
        </p:spPr>
      </p:pic>
      <p:sp>
        <p:nvSpPr>
          <p:cNvPr id="13" name="文本框 12"/>
          <p:cNvSpPr txBox="1"/>
          <p:nvPr/>
        </p:nvSpPr>
        <p:spPr>
          <a:xfrm>
            <a:off x="6770548" y="3957605"/>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通用作业监督计划</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6339284" y="4495204"/>
            <a:ext cx="444166" cy="444166"/>
          </a:xfrm>
          <a:prstGeom prst="rect">
            <a:avLst/>
          </a:prstGeom>
        </p:spPr>
      </p:pic>
      <p:sp>
        <p:nvSpPr>
          <p:cNvPr id="15" name="文本框 14"/>
          <p:cNvSpPr txBox="1"/>
          <p:nvPr/>
        </p:nvSpPr>
        <p:spPr>
          <a:xfrm>
            <a:off x="6776999" y="4548010"/>
            <a:ext cx="4521290" cy="33718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通用作业监督任务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7" name="图片 16"/>
          <p:cNvPicPr>
            <a:picLocks noChangeAspect="1"/>
          </p:cNvPicPr>
          <p:nvPr/>
        </p:nvPicPr>
        <p:blipFill>
          <a:blip r:embed="rId1"/>
          <a:stretch>
            <a:fillRect/>
          </a:stretch>
        </p:blipFill>
        <p:spPr>
          <a:xfrm>
            <a:off x="6345735" y="5138415"/>
            <a:ext cx="444166" cy="444166"/>
          </a:xfrm>
          <a:prstGeom prst="rect">
            <a:avLst/>
          </a:prstGeom>
        </p:spPr>
      </p:pic>
      <p:sp>
        <p:nvSpPr>
          <p:cNvPr id="18" name="文本框 17"/>
          <p:cNvSpPr txBox="1"/>
          <p:nvPr/>
        </p:nvSpPr>
        <p:spPr>
          <a:xfrm>
            <a:off x="6783450" y="5191221"/>
            <a:ext cx="4521290" cy="583565"/>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mn-ea"/>
              </a:rPr>
              <a:t>通用作业审批台账</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6345555" y="2564765"/>
            <a:ext cx="5080635" cy="583565"/>
          </a:xfrm>
          <a:prstGeom prst="rect">
            <a:avLst/>
          </a:prstGeom>
          <a:noFill/>
        </p:spPr>
        <p:txBody>
          <a:bodyPr wrap="square" rtlCol="0">
            <a:spAutoFit/>
          </a:bodyPr>
          <a:p>
            <a:pPr marL="0" indent="0" latinLnBrk="1">
              <a:spcBef>
                <a:spcPct val="0"/>
              </a:spcBef>
              <a:spcAft>
                <a:spcPct val="0"/>
              </a:spcAft>
              <a:buFont typeface="Arial" panose="020B0604020202020204"/>
              <a:buNone/>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sym typeface="+mn-ea"/>
              </a:rPr>
              <a:t>根据企业实际，</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rPr>
              <a:t>按八大作业合规标准来自定义属于自己厂内的审批表单、审批流程及审批人等。</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endParaRPr>
          </a:p>
        </p:txBody>
      </p:sp>
      <p:sp>
        <p:nvSpPr>
          <p:cNvPr id="261" name="文本框 260"/>
          <p:cNvSpPr txBox="1"/>
          <p:nvPr/>
        </p:nvSpPr>
        <p:spPr>
          <a:xfrm>
            <a:off x="2898458" y="904369"/>
            <a:ext cx="6395085" cy="645160"/>
          </a:xfrm>
          <a:prstGeom prst="rect">
            <a:avLst/>
          </a:prstGeom>
          <a:noFill/>
        </p:spPr>
        <p:txBody>
          <a:bodyPr wrap="square">
            <a:spAutoFit/>
          </a:bodyPr>
          <a:p>
            <a:pPr lvl="0" algn="ctr">
              <a:lnSpc>
                <a:spcPct val="150000"/>
              </a:lnSpc>
              <a:buClrTx/>
              <a:buSzTx/>
              <a:buFontTx/>
            </a:pPr>
            <a:r>
              <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作业管理：强制性与灵活性兼备</a:t>
            </a:r>
            <a:endPar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ŝḷíḑê"/>
          <p:cNvSpPr txBox="1"/>
          <p:nvPr/>
        </p:nvSpPr>
        <p:spPr>
          <a:xfrm>
            <a:off x="1054100" y="190500"/>
            <a:ext cx="1402080" cy="460375"/>
          </a:xfrm>
          <a:prstGeom prst="rect">
            <a:avLst/>
          </a:prstGeom>
          <a:noFill/>
        </p:spPr>
        <p:txBody>
          <a:bodyPr wrap="none" rtlCol="0">
            <a:spAutoFit/>
          </a:bodyPr>
          <a:lstStyle/>
          <a:p>
            <a:pPr algn="l"/>
            <a:r>
              <a:rPr lang="zh-CN" sz="2400" b="1" dirty="0">
                <a:solidFill>
                  <a:schemeClr val="accent1">
                    <a:lumMod val="50000"/>
                  </a:schemeClr>
                </a:solidFill>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1" name="文本框 260"/>
          <p:cNvSpPr txBox="1"/>
          <p:nvPr/>
        </p:nvSpPr>
        <p:spPr>
          <a:xfrm>
            <a:off x="2855278" y="1052324"/>
            <a:ext cx="6395085" cy="645160"/>
          </a:xfrm>
          <a:prstGeom prst="rect">
            <a:avLst/>
          </a:prstGeom>
          <a:noFill/>
        </p:spPr>
        <p:txBody>
          <a:bodyPr wrap="square">
            <a:spAutoFit/>
          </a:bodyPr>
          <a:lstStyle/>
          <a:p>
            <a:pPr algn="ctr">
              <a:lnSpc>
                <a:spcPct val="150000"/>
              </a:lnSpc>
            </a:pPr>
            <a:r>
              <a:rPr lang="zh-CN" altLang="en-US" sz="2400" b="1" i="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现场管理：相关方管理</a:t>
            </a:r>
            <a:endParaRPr lang="zh-CN" altLang="zh-CN" sz="2400" b="1" kern="100" dirty="0">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282575" y="3069590"/>
            <a:ext cx="4076065" cy="2553335"/>
          </a:xfrm>
          <a:prstGeom prst="rect">
            <a:avLst/>
          </a:prstGeom>
        </p:spPr>
        <p:txBody>
          <a:bodyPr wrap="square">
            <a:spAutoFit/>
          </a:bodyPr>
          <a:p>
            <a:pPr marL="0" indent="457200" algn="just"/>
            <a:r>
              <a:rPr lang="zh-CN" altLang="en-US" sz="160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mn-ea"/>
              </a:rPr>
              <a:t>该功能以</a:t>
            </a:r>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PC端</a:t>
            </a:r>
            <a:r>
              <a:rPr lang="zh-CN" altLang="en-US" sz="160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600" b="1">
                <a:solidFill>
                  <a:srgbClr val="0152D9"/>
                </a:solidFill>
                <a:latin typeface="微软雅黑" panose="020B0503020204020204" pitchFamily="34" charset="-122"/>
                <a:ea typeface="微软雅黑" panose="020B0503020204020204" pitchFamily="34" charset="-122"/>
                <a:cs typeface="微软雅黑" panose="020B0503020204020204" pitchFamily="34" charset="-122"/>
                <a:sym typeface="+mn-ea"/>
              </a:rPr>
              <a:t>移动端小程序</a:t>
            </a:r>
            <a:r>
              <a:rPr lang="zh-CN" altLang="en-US" sz="1600">
                <a:solidFill>
                  <a:srgbClr val="0D0D0D"/>
                </a:solidFill>
                <a:latin typeface="微软雅黑" panose="020B0503020204020204" pitchFamily="34" charset="-122"/>
                <a:ea typeface="微软雅黑" panose="020B0503020204020204" pitchFamily="34" charset="-122"/>
                <a:cs typeface="微软雅黑" panose="020B0503020204020204" pitchFamily="34" charset="-122"/>
                <a:sym typeface="+mn-ea"/>
              </a:rPr>
              <a:t>为载体，</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支持相</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关方类别</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公司性质</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联系方式</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以及</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资质等</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导入，以便实时管控相关方作业资质有效性；同时，</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相关方入场作业前，可在小程序上再次上传相关证书并关联作业项目</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，形成电子存档，进一步加强相关方作业人员的专业性管理。</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457200" algn="just"/>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后续，</a:t>
            </a:r>
            <a:r>
              <a:rPr lang="zh-CN" altLang="en-US" sz="1600" b="1" i="0">
                <a:solidFill>
                  <a:srgbClr val="0152D9"/>
                </a:solidFill>
                <a:latin typeface="微软雅黑" panose="020B0503020204020204" pitchFamily="34" charset="-122"/>
                <a:ea typeface="微软雅黑" panose="020B0503020204020204" pitchFamily="34" charset="-122"/>
                <a:cs typeface="微软雅黑" panose="020B0503020204020204" pitchFamily="34" charset="-122"/>
              </a:rPr>
              <a:t>相关方将与“教育培训”挂钩</a:t>
            </a:r>
            <a:r>
              <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rPr>
              <a:t>，支持相关方作业前在线培训，培训合格后方可入场作业。</a:t>
            </a:r>
            <a:endParaRPr lang="zh-CN" altLang="en-US" sz="1600" b="0" i="0">
              <a:solidFill>
                <a:srgbClr val="0D0D0D"/>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269875" y="2277110"/>
            <a:ext cx="4115435" cy="592455"/>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atin typeface="Arial" panose="020B0604020202020204" pitchFamily="34" charset="0"/>
                <a:ea typeface="微软雅黑" panose="020B0503020204020204" pitchFamily="34" charset="-122"/>
                <a:sym typeface="Arial" panose="020B0604020202020204" pitchFamily="34" charset="0"/>
              </a:rPr>
              <a:t>证件可查、作业可控</a:t>
            </a:r>
            <a:endParaRPr lang="zh-CN">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263525" y="2277110"/>
            <a:ext cx="4122420" cy="3528060"/>
          </a:xfrm>
          <a:prstGeom prst="rect">
            <a:avLst/>
          </a:prstGeom>
          <a:noFill/>
          <a:ln>
            <a:solidFill>
              <a:schemeClr val="tx2">
                <a:lumMod val="20000"/>
                <a:lumOff val="8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4393565" y="2263140"/>
            <a:ext cx="5841365"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5" name="矩形 4"/>
          <p:cNvSpPr/>
          <p:nvPr/>
        </p:nvSpPr>
        <p:spPr>
          <a:xfrm>
            <a:off x="10247630" y="2263140"/>
            <a:ext cx="1873250" cy="3542030"/>
          </a:xfrm>
          <a:prstGeom prst="rect">
            <a:avLst/>
          </a:prstGeom>
          <a:ln>
            <a:solidFill>
              <a:schemeClr val="bg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11" name="图片 10"/>
          <p:cNvPicPr/>
          <p:nvPr/>
        </p:nvPicPr>
        <p:blipFill>
          <a:blip r:embed="rId1"/>
          <a:stretch>
            <a:fillRect/>
          </a:stretch>
        </p:blipFill>
        <p:spPr>
          <a:xfrm>
            <a:off x="4439920" y="2277110"/>
            <a:ext cx="5752800" cy="3470400"/>
          </a:xfrm>
          <a:prstGeom prst="rect">
            <a:avLst/>
          </a:prstGeom>
        </p:spPr>
      </p:pic>
      <p:pic>
        <p:nvPicPr>
          <p:cNvPr id="12" name="图片 11"/>
          <p:cNvPicPr>
            <a:picLocks noChangeAspect="1"/>
          </p:cNvPicPr>
          <p:nvPr/>
        </p:nvPicPr>
        <p:blipFill>
          <a:blip r:embed="rId2"/>
          <a:stretch>
            <a:fillRect/>
          </a:stretch>
        </p:blipFill>
        <p:spPr>
          <a:xfrm>
            <a:off x="10272395" y="2277110"/>
            <a:ext cx="1812925" cy="3469640"/>
          </a:xfrm>
          <a:prstGeom prst="rect">
            <a:avLst/>
          </a:prstGeom>
        </p:spPr>
      </p:pic>
    </p:spTree>
    <p:custDataLst>
      <p:tags r:id="rId3"/>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a:xfrm>
            <a:off x="690967" y="181784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组合 2"/>
          <p:cNvGrpSpPr/>
          <p:nvPr/>
        </p:nvGrpSpPr>
        <p:grpSpPr>
          <a:xfrm>
            <a:off x="8115300" y="1993900"/>
            <a:ext cx="2052492" cy="3947153"/>
            <a:chOff x="2380921" y="5919576"/>
            <a:chExt cx="2852889" cy="5486400"/>
          </a:xfrm>
        </p:grpSpPr>
        <p:grpSp>
          <p:nvGrpSpPr>
            <p:cNvPr id="5" name="图形 34"/>
            <p:cNvGrpSpPr/>
            <p:nvPr/>
          </p:nvGrpSpPr>
          <p:grpSpPr>
            <a:xfrm>
              <a:off x="2380921" y="6655114"/>
              <a:ext cx="2852889" cy="1282575"/>
              <a:chOff x="2098686" y="2364866"/>
              <a:chExt cx="1443037" cy="648747"/>
            </a:xfrm>
            <a:solidFill>
              <a:srgbClr val="202020"/>
            </a:solidFill>
          </p:grpSpPr>
          <p:grpSp>
            <p:nvGrpSpPr>
              <p:cNvPr id="45" name="图形 34"/>
              <p:cNvGrpSpPr/>
              <p:nvPr/>
            </p:nvGrpSpPr>
            <p:grpSpPr>
              <a:xfrm>
                <a:off x="2098686" y="2364866"/>
                <a:ext cx="15430" cy="648747"/>
                <a:chOff x="2098686" y="2364866"/>
                <a:chExt cx="15430" cy="648747"/>
              </a:xfrm>
              <a:solidFill>
                <a:srgbClr val="202020"/>
              </a:solidFill>
            </p:grpSpPr>
            <p:sp>
              <p:nvSpPr>
                <p:cNvPr id="47" name="任意多边形: 形状 46"/>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任意多边形: 形状 47"/>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任意多边形: 形状 48"/>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6" name="任意多边形: 形状 45"/>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图形 34"/>
            <p:cNvGrpSpPr/>
            <p:nvPr/>
          </p:nvGrpSpPr>
          <p:grpSpPr>
            <a:xfrm>
              <a:off x="2411428" y="5919576"/>
              <a:ext cx="2792065" cy="5486400"/>
              <a:chOff x="2114117" y="1992819"/>
              <a:chExt cx="1412271" cy="2775109"/>
            </a:xfrm>
          </p:grpSpPr>
          <p:sp>
            <p:nvSpPr>
              <p:cNvPr id="43" name="任意多边形: 形状 42"/>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任意多边形: 形状 43"/>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图形 34"/>
            <p:cNvGrpSpPr/>
            <p:nvPr/>
          </p:nvGrpSpPr>
          <p:grpSpPr>
            <a:xfrm>
              <a:off x="2441368" y="6063634"/>
              <a:ext cx="2732183" cy="5198285"/>
              <a:chOff x="2129261" y="2065686"/>
              <a:chExt cx="1381982" cy="2629376"/>
            </a:xfrm>
            <a:solidFill>
              <a:srgbClr val="4E4E4E"/>
            </a:solidFill>
          </p:grpSpPr>
          <p:sp>
            <p:nvSpPr>
              <p:cNvPr id="41" name="任意多边形: 形状 40"/>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任意多边形: 形状 41"/>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组合 11"/>
            <p:cNvGrpSpPr/>
            <p:nvPr/>
          </p:nvGrpSpPr>
          <p:grpSpPr>
            <a:xfrm>
              <a:off x="3337721" y="6058737"/>
              <a:ext cx="851911" cy="112231"/>
              <a:chOff x="3337721" y="6058737"/>
              <a:chExt cx="851911" cy="112231"/>
            </a:xfrm>
          </p:grpSpPr>
          <p:sp>
            <p:nvSpPr>
              <p:cNvPr id="14" name="任意多边形: 形状 13"/>
              <p:cNvSpPr/>
              <p:nvPr/>
            </p:nvSpPr>
            <p:spPr>
              <a:xfrm>
                <a:off x="3603802" y="6088491"/>
                <a:ext cx="407126" cy="53102"/>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5" name="图形 34"/>
              <p:cNvGrpSpPr/>
              <p:nvPr/>
            </p:nvGrpSpPr>
            <p:grpSpPr>
              <a:xfrm>
                <a:off x="4077401" y="6058737"/>
                <a:ext cx="112231" cy="112231"/>
                <a:chOff x="2956793" y="2063209"/>
                <a:chExt cx="56768" cy="56768"/>
              </a:xfrm>
              <a:solidFill>
                <a:srgbClr val="202020"/>
              </a:solidFill>
            </p:grpSpPr>
            <p:sp>
              <p:nvSpPr>
                <p:cNvPr id="39" name="任意多边形: 形状 38"/>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0" name="图片 39"/>
                <p:cNvPicPr>
                  <a:picLocks noChangeAspect="1"/>
                </p:cNvPicPr>
                <p:nvPr/>
              </p:nvPicPr>
              <p:blipFill>
                <a:blip r:embed="rId1"/>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17" name="图形 34"/>
              <p:cNvGrpSpPr/>
              <p:nvPr/>
            </p:nvGrpSpPr>
            <p:grpSpPr>
              <a:xfrm>
                <a:off x="3449201" y="6078509"/>
                <a:ext cx="72687" cy="72687"/>
                <a:chOff x="2639039" y="2073210"/>
                <a:chExt cx="36766" cy="36766"/>
              </a:xfrm>
              <a:solidFill>
                <a:srgbClr val="202020"/>
              </a:solidFill>
            </p:grpSpPr>
            <p:sp>
              <p:nvSpPr>
                <p:cNvPr id="37" name="任意多边形: 形状 36"/>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8" name="图片 37"/>
                <p:cNvPicPr>
                  <a:picLocks noChangeAspect="1"/>
                </p:cNvPicPr>
                <p:nvPr/>
              </p:nvPicPr>
              <p:blipFill>
                <a:blip r:embed="rId2"/>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34" name="图形 34"/>
              <p:cNvGrpSpPr/>
              <p:nvPr/>
            </p:nvGrpSpPr>
            <p:grpSpPr>
              <a:xfrm>
                <a:off x="3337721" y="6078509"/>
                <a:ext cx="72687" cy="72687"/>
                <a:chOff x="2582651" y="2073210"/>
                <a:chExt cx="36766" cy="36766"/>
              </a:xfrm>
              <a:solidFill>
                <a:srgbClr val="202020"/>
              </a:solidFill>
            </p:grpSpPr>
            <p:sp>
              <p:nvSpPr>
                <p:cNvPr id="35" name="任意多边形: 形状 34"/>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6" name="图片 35"/>
                <p:cNvPicPr>
                  <a:picLocks noChangeAspect="1"/>
                </p:cNvPicPr>
                <p:nvPr/>
              </p:nvPicPr>
              <p:blipFill>
                <a:blip r:embed="rId3"/>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pic>
          <p:nvPicPr>
            <p:cNvPr id="13" name="图片 12"/>
            <p:cNvPicPr>
              <a:picLocks noChangeAspect="1"/>
            </p:cNvPicPr>
            <p:nvPr/>
          </p:nvPicPr>
          <p:blipFill>
            <a:blip r:embed="rId4"/>
            <a:srcRect t="497" b="698"/>
            <a:stretch>
              <a:fillRect/>
            </a:stretch>
          </p:blipFill>
          <p:spPr>
            <a:xfrm>
              <a:off x="2506285" y="6013758"/>
              <a:ext cx="2618441" cy="5298000"/>
            </a:xfrm>
            <a:custGeom>
              <a:avLst/>
              <a:gdLst>
                <a:gd name="connsiteX0" fmla="*/ 339959 w 2456445"/>
                <a:gd name="connsiteY0" fmla="*/ 0 h 5239433"/>
                <a:gd name="connsiteX1" fmla="*/ 553732 w 2456445"/>
                <a:gd name="connsiteY1" fmla="*/ 0 h 5239433"/>
                <a:gd name="connsiteX2" fmla="*/ 541339 w 2456445"/>
                <a:gd name="connsiteY2" fmla="*/ 64176 h 5239433"/>
                <a:gd name="connsiteX3" fmla="*/ 710853 w 2456445"/>
                <a:gd name="connsiteY3" fmla="*/ 233690 h 5239433"/>
                <a:gd name="connsiteX4" fmla="*/ 1713773 w 2456445"/>
                <a:gd name="connsiteY4" fmla="*/ 233690 h 5239433"/>
                <a:gd name="connsiteX5" fmla="*/ 1777949 w 2456445"/>
                <a:gd name="connsiteY5" fmla="*/ 221297 h 5239433"/>
                <a:gd name="connsiteX6" fmla="*/ 1870451 w 2456445"/>
                <a:gd name="connsiteY6" fmla="*/ 443 h 5239433"/>
                <a:gd name="connsiteX7" fmla="*/ 2098388 w 2456445"/>
                <a:gd name="connsiteY7" fmla="*/ 443 h 5239433"/>
                <a:gd name="connsiteX8" fmla="*/ 2448922 w 2456445"/>
                <a:gd name="connsiteY8" fmla="*/ 285721 h 5239433"/>
                <a:gd name="connsiteX9" fmla="*/ 2456445 w 2456445"/>
                <a:gd name="connsiteY9" fmla="*/ 357597 h 5239433"/>
                <a:gd name="connsiteX10" fmla="*/ 2456445 w 2456445"/>
                <a:gd name="connsiteY10" fmla="*/ 4882279 h 5239433"/>
                <a:gd name="connsiteX11" fmla="*/ 2449178 w 2456445"/>
                <a:gd name="connsiteY11" fmla="*/ 4954408 h 5239433"/>
                <a:gd name="connsiteX12" fmla="*/ 2099273 w 2456445"/>
                <a:gd name="connsiteY12" fmla="*/ 5239433 h 5239433"/>
                <a:gd name="connsiteX13" fmla="*/ 340844 w 2456445"/>
                <a:gd name="connsiteY13" fmla="*/ 5239433 h 5239433"/>
                <a:gd name="connsiteX14" fmla="*/ 11657 w 2456445"/>
                <a:gd name="connsiteY14" fmla="*/ 5021158 h 5239433"/>
                <a:gd name="connsiteX15" fmla="*/ 0 w 2456445"/>
                <a:gd name="connsiteY15" fmla="*/ 4983524 h 5239433"/>
                <a:gd name="connsiteX16" fmla="*/ 0 w 2456445"/>
                <a:gd name="connsiteY16" fmla="*/ 255886 h 5239433"/>
                <a:gd name="connsiteX17" fmla="*/ 11643 w 2456445"/>
                <a:gd name="connsiteY17" fmla="*/ 218275 h 5239433"/>
                <a:gd name="connsiteX18" fmla="*/ 339959 w 2456445"/>
                <a:gd name="connsiteY18" fmla="*/ 0 h 52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56445" h="5239433">
                  <a:moveTo>
                    <a:pt x="339959" y="0"/>
                  </a:moveTo>
                  <a:lnTo>
                    <a:pt x="553732" y="0"/>
                  </a:lnTo>
                  <a:cubicBezTo>
                    <a:pt x="545765" y="20359"/>
                    <a:pt x="541339" y="42046"/>
                    <a:pt x="541339" y="64176"/>
                  </a:cubicBezTo>
                  <a:cubicBezTo>
                    <a:pt x="541339" y="158006"/>
                    <a:pt x="617465" y="233690"/>
                    <a:pt x="710853" y="233690"/>
                  </a:cubicBezTo>
                  <a:lnTo>
                    <a:pt x="1713773" y="233690"/>
                  </a:lnTo>
                  <a:cubicBezTo>
                    <a:pt x="1735903" y="233690"/>
                    <a:pt x="1757590" y="229264"/>
                    <a:pt x="1777949" y="221297"/>
                  </a:cubicBezTo>
                  <a:cubicBezTo>
                    <a:pt x="1864255" y="185890"/>
                    <a:pt x="1906302" y="86749"/>
                    <a:pt x="1870451" y="443"/>
                  </a:cubicBezTo>
                  <a:lnTo>
                    <a:pt x="2098388" y="443"/>
                  </a:lnTo>
                  <a:cubicBezTo>
                    <a:pt x="2271497" y="443"/>
                    <a:pt x="2415127" y="123111"/>
                    <a:pt x="2448922" y="285721"/>
                  </a:cubicBezTo>
                  <a:lnTo>
                    <a:pt x="2456445" y="357597"/>
                  </a:lnTo>
                  <a:lnTo>
                    <a:pt x="2456445" y="4882279"/>
                  </a:lnTo>
                  <a:lnTo>
                    <a:pt x="2449178" y="4954408"/>
                  </a:lnTo>
                  <a:cubicBezTo>
                    <a:pt x="2415818" y="5117442"/>
                    <a:pt x="2271608" y="5239433"/>
                    <a:pt x="2099273" y="5239433"/>
                  </a:cubicBezTo>
                  <a:lnTo>
                    <a:pt x="340844" y="5239433"/>
                  </a:lnTo>
                  <a:cubicBezTo>
                    <a:pt x="192464" y="5239433"/>
                    <a:pt x="65744" y="5149310"/>
                    <a:pt x="11657" y="5021158"/>
                  </a:cubicBezTo>
                  <a:lnTo>
                    <a:pt x="0" y="4983524"/>
                  </a:lnTo>
                  <a:lnTo>
                    <a:pt x="0" y="255886"/>
                  </a:lnTo>
                  <a:lnTo>
                    <a:pt x="11643" y="218275"/>
                  </a:lnTo>
                  <a:cubicBezTo>
                    <a:pt x="65688" y="90123"/>
                    <a:pt x="192243" y="0"/>
                    <a:pt x="339959" y="0"/>
                  </a:cubicBezTo>
                  <a:close/>
                </a:path>
              </a:pathLst>
            </a:custGeom>
          </p:spPr>
        </p:pic>
      </p:grpSp>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6098763"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文本框 21"/>
          <p:cNvSpPr txBox="1"/>
          <p:nvPr/>
        </p:nvSpPr>
        <p:spPr>
          <a:xfrm>
            <a:off x="916012" y="2001927"/>
            <a:ext cx="43925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风险分级管控与隐患排查治理</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924436" y="2545792"/>
            <a:ext cx="6987664" cy="338554"/>
          </a:xfrm>
          <a:prstGeom prst="rect">
            <a:avLst/>
          </a:prstGeom>
          <a:noFill/>
        </p:spPr>
        <p:txBody>
          <a:bodyPr wrap="square" rtlCol="0">
            <a:spAutoFit/>
          </a:bodyPr>
          <a:lstStyle/>
          <a:p>
            <a:r>
              <a:rPr lang="zh-CN" altLang="en-US" sz="1600" dirty="0">
                <a:solidFill>
                  <a:srgbClr val="3D446E"/>
                </a:solidFill>
                <a:latin typeface="Arial" panose="020B0604020202020204" pitchFamily="34" charset="0"/>
                <a:ea typeface="微软雅黑" panose="020B0503020204020204" pitchFamily="34" charset="-122"/>
                <a:cs typeface="+mn-ea"/>
                <a:sym typeface="Arial" panose="020B0604020202020204" pitchFamily="34" charset="0"/>
              </a:rPr>
              <a:t>结合风险库与隐患库，</a:t>
            </a:r>
            <a:r>
              <a:rPr lang="zh-CN" altLang="en-US" sz="1600" b="0" i="0" dirty="0">
                <a:solidFill>
                  <a:srgbClr val="3D446E"/>
                </a:solidFill>
                <a:effectLst/>
                <a:latin typeface="Arial" panose="020B0604020202020204" pitchFamily="34" charset="0"/>
                <a:ea typeface="微软雅黑" panose="020B0503020204020204" pitchFamily="34" charset="-122"/>
                <a:cs typeface="+mn-ea"/>
                <a:sym typeface="Arial" panose="020B0604020202020204" pitchFamily="34" charset="0"/>
              </a:rPr>
              <a:t>勾勾选选即完成双控机制建设</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4" name="图片 23"/>
          <p:cNvPicPr>
            <a:picLocks noChangeAspect="1"/>
          </p:cNvPicPr>
          <p:nvPr/>
        </p:nvPicPr>
        <p:blipFill>
          <a:blip r:embed="rId5"/>
          <a:stretch>
            <a:fillRect/>
          </a:stretch>
        </p:blipFill>
        <p:spPr>
          <a:xfrm>
            <a:off x="924437" y="2962604"/>
            <a:ext cx="444166" cy="444166"/>
          </a:xfrm>
          <a:prstGeom prst="rect">
            <a:avLst/>
          </a:prstGeom>
        </p:spPr>
      </p:pic>
      <p:sp>
        <p:nvSpPr>
          <p:cNvPr id="25" name="文本框 24"/>
          <p:cNvSpPr txBox="1"/>
          <p:nvPr/>
        </p:nvSpPr>
        <p:spPr>
          <a:xfrm>
            <a:off x="1362150" y="3015410"/>
            <a:ext cx="5133797"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建立企业标准风险库，形成风险辨识清单</a:t>
            </a:r>
            <a:endParaRPr lang="en-US" altLang="zh-CN"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6" name="图片 25"/>
          <p:cNvPicPr>
            <a:picLocks noChangeAspect="1"/>
          </p:cNvPicPr>
          <p:nvPr/>
        </p:nvPicPr>
        <p:blipFill>
          <a:blip r:embed="rId5"/>
          <a:stretch>
            <a:fillRect/>
          </a:stretch>
        </p:blipFill>
        <p:spPr>
          <a:xfrm>
            <a:off x="930888" y="3553009"/>
            <a:ext cx="444166" cy="444166"/>
          </a:xfrm>
          <a:prstGeom prst="rect">
            <a:avLst/>
          </a:prstGeom>
        </p:spPr>
      </p:pic>
      <p:sp>
        <p:nvSpPr>
          <p:cNvPr id="27" name="文本框 26"/>
          <p:cNvSpPr txBox="1"/>
          <p:nvPr/>
        </p:nvSpPr>
        <p:spPr>
          <a:xfrm>
            <a:off x="1368603" y="3605815"/>
            <a:ext cx="513379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每个风险点可形成唯一风险二维码，生成风险管控卡</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8" name="图片 27"/>
          <p:cNvPicPr>
            <a:picLocks noChangeAspect="1"/>
          </p:cNvPicPr>
          <p:nvPr/>
        </p:nvPicPr>
        <p:blipFill>
          <a:blip r:embed="rId5"/>
          <a:stretch>
            <a:fillRect/>
          </a:stretch>
        </p:blipFill>
        <p:spPr>
          <a:xfrm>
            <a:off x="937339" y="4143414"/>
            <a:ext cx="444166" cy="444166"/>
          </a:xfrm>
          <a:prstGeom prst="rect">
            <a:avLst/>
          </a:prstGeom>
        </p:spPr>
      </p:pic>
      <p:sp>
        <p:nvSpPr>
          <p:cNvPr id="29" name="文本框 28"/>
          <p:cNvSpPr txBox="1"/>
          <p:nvPr/>
        </p:nvSpPr>
        <p:spPr>
          <a:xfrm>
            <a:off x="1375054" y="4196220"/>
            <a:ext cx="4521290"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分区分级建立风险四色图</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30" name="图片 29"/>
          <p:cNvPicPr>
            <a:picLocks noChangeAspect="1"/>
          </p:cNvPicPr>
          <p:nvPr/>
        </p:nvPicPr>
        <p:blipFill>
          <a:blip r:embed="rId5"/>
          <a:stretch>
            <a:fillRect/>
          </a:stretch>
        </p:blipFill>
        <p:spPr>
          <a:xfrm>
            <a:off x="943790" y="4733819"/>
            <a:ext cx="444166" cy="444166"/>
          </a:xfrm>
          <a:prstGeom prst="rect">
            <a:avLst/>
          </a:prstGeom>
        </p:spPr>
      </p:pic>
      <p:sp>
        <p:nvSpPr>
          <p:cNvPr id="31" name="文本框 30"/>
          <p:cNvSpPr txBox="1"/>
          <p:nvPr/>
        </p:nvSpPr>
        <p:spPr>
          <a:xfrm>
            <a:off x="1381505" y="4786625"/>
            <a:ext cx="5114442"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智能识别隐患，智能匹配隐患库及法规标准</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32" name="图片 31"/>
          <p:cNvPicPr>
            <a:picLocks noChangeAspect="1"/>
          </p:cNvPicPr>
          <p:nvPr/>
        </p:nvPicPr>
        <p:blipFill>
          <a:blip r:embed="rId5"/>
          <a:stretch>
            <a:fillRect/>
          </a:stretch>
        </p:blipFill>
        <p:spPr>
          <a:xfrm>
            <a:off x="937339" y="5324224"/>
            <a:ext cx="444166" cy="444166"/>
          </a:xfrm>
          <a:prstGeom prst="rect">
            <a:avLst/>
          </a:prstGeom>
        </p:spPr>
      </p:pic>
      <p:sp>
        <p:nvSpPr>
          <p:cNvPr id="33" name="文本框 32"/>
          <p:cNvSpPr txBox="1"/>
          <p:nvPr/>
        </p:nvSpPr>
        <p:spPr>
          <a:xfrm>
            <a:off x="1375054" y="5377030"/>
            <a:ext cx="5442216"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隐患登记</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确认</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整改</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验收，全流程闭环治理</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059542" y="203201"/>
            <a:ext cx="4528458" cy="46037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双重预防模块</a:t>
            </a:r>
            <a:r>
              <a:rPr lang="en-US" alt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场景应用</a:t>
            </a:r>
            <a:endParaRPr lang="en-US" alt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rotWithShape="1">
          <a:blip r:embed="rId1"/>
          <a:srcRect t="9252"/>
          <a:stretch>
            <a:fillRect/>
          </a:stretch>
        </p:blipFill>
        <p:spPr>
          <a:xfrm>
            <a:off x="5455134" y="1259264"/>
            <a:ext cx="2349786" cy="4830498"/>
          </a:xfrm>
          <a:prstGeom prst="rect">
            <a:avLst/>
          </a:prstGeom>
        </p:spPr>
      </p:pic>
      <p:grpSp>
        <p:nvGrpSpPr>
          <p:cNvPr id="4" name="组合 3"/>
          <p:cNvGrpSpPr/>
          <p:nvPr/>
        </p:nvGrpSpPr>
        <p:grpSpPr>
          <a:xfrm>
            <a:off x="890372" y="2148672"/>
            <a:ext cx="3959066" cy="1862018"/>
            <a:chOff x="495300" y="1904499"/>
            <a:chExt cx="3959066" cy="1862018"/>
          </a:xfrm>
        </p:grpSpPr>
        <p:grpSp>
          <p:nvGrpSpPr>
            <p:cNvPr id="5" name="组合 4"/>
            <p:cNvGrpSpPr/>
            <p:nvPr/>
          </p:nvGrpSpPr>
          <p:grpSpPr>
            <a:xfrm>
              <a:off x="495300" y="1904499"/>
              <a:ext cx="3959066" cy="1862018"/>
              <a:chOff x="660400" y="2898118"/>
              <a:chExt cx="3959066" cy="1862018"/>
            </a:xfrm>
          </p:grpSpPr>
          <p:sp>
            <p:nvSpPr>
              <p:cNvPr id="7" name="Bullet"/>
              <p:cNvSpPr txBox="1"/>
              <p:nvPr/>
            </p:nvSpPr>
            <p:spPr>
              <a:xfrm>
                <a:off x="660400" y="2898118"/>
                <a:ext cx="3736280" cy="523349"/>
              </a:xfrm>
              <a:prstGeom prst="rect">
                <a:avLst/>
              </a:prstGeom>
            </p:spPr>
            <p:txBody>
              <a:bodyPr anchor="b">
                <a:normAutofit fontScale="92500" lnSpcReduction="10000"/>
              </a:bodyPr>
              <a:lstStyle>
                <a:lvl1pPr algn="l" defTabSz="914400" rtl="0" eaLnBrk="1" latinLnBrk="0" hangingPunct="1">
                  <a:lnSpc>
                    <a:spcPct val="100000"/>
                  </a:lnSpc>
                  <a:spcBef>
                    <a:spcPct val="0"/>
                  </a:spcBef>
                  <a:buNone/>
                  <a:defRPr sz="4000" b="1" kern="1200">
                    <a:solidFill>
                      <a:schemeClr val="accent2"/>
                    </a:solidFill>
                    <a:latin typeface="+mj-lt"/>
                    <a:ea typeface="+mj-ea"/>
                    <a:cs typeface="+mj-cs"/>
                  </a:defRPr>
                </a:lvl1pPr>
              </a:lstStyle>
              <a:p>
                <a:pPr>
                  <a:lnSpc>
                    <a:spcPct val="120000"/>
                  </a:lnSpc>
                </a:pPr>
                <a:r>
                  <a:rPr lang="en-US" altLang="zh-CN"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隐患分析、风险辨识</a:t>
                </a:r>
                <a:endParaRPr 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
              <p:cNvSpPr txBox="1"/>
              <p:nvPr/>
            </p:nvSpPr>
            <p:spPr>
              <a:xfrm>
                <a:off x="660400" y="3637368"/>
                <a:ext cx="3959066" cy="1122768"/>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Bef>
                    <a:spcPts val="0"/>
                  </a:spcBef>
                </a:pPr>
                <a:r>
                  <a:rPr lang="zh-CN" altLang="en-US" b="0" i="0" dirty="0">
                    <a:solidFill>
                      <a:srgbClr val="05073B"/>
                    </a:solidFill>
                    <a:effectLst/>
                    <a:latin typeface="Arial" panose="020B0604020202020204" pitchFamily="34" charset="0"/>
                    <a:ea typeface="微软雅黑" panose="020B0503020204020204" pitchFamily="34" charset="-122"/>
                    <a:cs typeface="+mn-ea"/>
                    <a:sym typeface="Arial" panose="020B0604020202020204" pitchFamily="34" charset="0"/>
                  </a:rPr>
                  <a:t>全员随手拍，智能识别出隐患，匹配法规依据、整改建议等</a:t>
                </a: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6" name="直接连接符 5"/>
            <p:cNvCxnSpPr/>
            <p:nvPr/>
          </p:nvCxnSpPr>
          <p:spPr>
            <a:xfrm>
              <a:off x="562874" y="2529256"/>
              <a:ext cx="366870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Number"/>
          <p:cNvSpPr txBox="1"/>
          <p:nvPr/>
        </p:nvSpPr>
        <p:spPr>
          <a:xfrm>
            <a:off x="1199617" y="5072376"/>
            <a:ext cx="3027680" cy="607695"/>
          </a:xfrm>
          <a:prstGeom prst="rect">
            <a:avLst/>
          </a:prstGeom>
          <a:noFill/>
        </p:spPr>
        <p:txBody>
          <a:bodyPr wrap="none" rtlCol="0">
            <a:spAutoFit/>
          </a:bodyPr>
          <a:lstStyle/>
          <a:p>
            <a:pPr algn="l">
              <a:lnSpc>
                <a:spcPct val="120000"/>
              </a:lnSpc>
            </a:pPr>
            <a:r>
              <a:rPr lang="zh-CN" altLang="en-US" sz="2800" b="1" i="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隐患排查轻轻松松</a:t>
            </a:r>
            <a:endParaRPr lang="zh-CN" altLang="en-US" sz="2800" b="1" i="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7" name="组合 66"/>
          <p:cNvGrpSpPr/>
          <p:nvPr/>
        </p:nvGrpSpPr>
        <p:grpSpPr>
          <a:xfrm>
            <a:off x="660400" y="1018234"/>
            <a:ext cx="751872" cy="406400"/>
            <a:chOff x="673100" y="609600"/>
            <a:chExt cx="963336" cy="520700"/>
          </a:xfrm>
        </p:grpSpPr>
        <p:sp>
          <p:nvSpPr>
            <p:cNvPr id="68" name="椭圆 67"/>
            <p:cNvSpPr/>
            <p:nvPr/>
          </p:nvSpPr>
          <p:spPr>
            <a:xfrm>
              <a:off x="673100" y="609600"/>
              <a:ext cx="520700" cy="520700"/>
            </a:xfrm>
            <a:prstGeom prst="ellipse">
              <a:avLst/>
            </a:prstGeom>
            <a:gradFill>
              <a:gsLst>
                <a:gs pos="50000">
                  <a:schemeClr val="accent1"/>
                </a:gs>
                <a:gs pos="100000">
                  <a:schemeClr val="accent1">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椭圆 71"/>
            <p:cNvSpPr/>
            <p:nvPr/>
          </p:nvSpPr>
          <p:spPr>
            <a:xfrm>
              <a:off x="1115736" y="609600"/>
              <a:ext cx="520700" cy="520700"/>
            </a:xfrm>
            <a:prstGeom prst="ellipse">
              <a:avLst/>
            </a:prstGeom>
            <a:gradFill>
              <a:gsLst>
                <a:gs pos="50000">
                  <a:schemeClr val="accent2"/>
                </a:gs>
                <a:gs pos="100000">
                  <a:schemeClr val="accent2">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10" name="图片 9"/>
          <p:cNvPicPr>
            <a:picLocks noChangeAspect="1"/>
          </p:cNvPicPr>
          <p:nvPr/>
        </p:nvPicPr>
        <p:blipFill rotWithShape="1">
          <a:blip r:embed="rId2"/>
          <a:srcRect t="4965"/>
          <a:stretch>
            <a:fillRect/>
          </a:stretch>
        </p:blipFill>
        <p:spPr>
          <a:xfrm>
            <a:off x="8352824" y="1259265"/>
            <a:ext cx="2295475" cy="4830498"/>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Bullet2"/>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人员不齐</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专业欠缺</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Bullet3"/>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信息不全</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管理滞后</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Bullet4"/>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资源不明</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响应缓慢</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Bullet5"/>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缺乏体系</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管理杂乱</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Bullet6"/>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敷衍应付</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缺乏闭环</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Bullet1"/>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内容繁杂</a:t>
            </a:r>
            <a:endParaRPr kumimoji="1" lang="en-US" altLang="zh-CN"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效率低下</a:t>
            </a:r>
            <a:endPar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任意多边形: 形状 78"/>
          <p:cNvSpPr/>
          <p:nvPr/>
        </p:nvSpPr>
        <p:spPr>
          <a:xfrm>
            <a:off x="795957" y="0"/>
            <a:ext cx="10600086" cy="6858000"/>
          </a:xfrm>
          <a:custGeom>
            <a:avLst/>
            <a:gdLst>
              <a:gd name="connsiteX0" fmla="*/ 1611893 w 10600086"/>
              <a:gd name="connsiteY0" fmla="*/ 0 h 6858000"/>
              <a:gd name="connsiteX1" fmla="*/ 8988194 w 10600086"/>
              <a:gd name="connsiteY1" fmla="*/ 0 h 6858000"/>
              <a:gd name="connsiteX2" fmla="*/ 9047739 w 10600086"/>
              <a:gd name="connsiteY2" fmla="*/ 56772 h 6858000"/>
              <a:gd name="connsiteX3" fmla="*/ 10600086 w 10600086"/>
              <a:gd name="connsiteY3" fmla="*/ 3804468 h 6858000"/>
              <a:gd name="connsiteX4" fmla="*/ 9694922 w 10600086"/>
              <a:gd name="connsiteY4" fmla="*/ 6767773 h 6858000"/>
              <a:gd name="connsiteX5" fmla="*/ 9630760 w 10600086"/>
              <a:gd name="connsiteY5" fmla="*/ 6858000 h 6858000"/>
              <a:gd name="connsiteX6" fmla="*/ 969327 w 10600086"/>
              <a:gd name="connsiteY6" fmla="*/ 6858000 h 6858000"/>
              <a:gd name="connsiteX7" fmla="*/ 905164 w 10600086"/>
              <a:gd name="connsiteY7" fmla="*/ 6767773 h 6858000"/>
              <a:gd name="connsiteX8" fmla="*/ 0 w 10600086"/>
              <a:gd name="connsiteY8" fmla="*/ 3804468 h 6858000"/>
              <a:gd name="connsiteX9" fmla="*/ 1552347 w 10600086"/>
              <a:gd name="connsiteY9" fmla="*/ 56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0086" h="6858000">
                <a:moveTo>
                  <a:pt x="1611893" y="0"/>
                </a:moveTo>
                <a:lnTo>
                  <a:pt x="8988194" y="0"/>
                </a:lnTo>
                <a:lnTo>
                  <a:pt x="9047739" y="56772"/>
                </a:lnTo>
                <a:cubicBezTo>
                  <a:pt x="10006859" y="1015891"/>
                  <a:pt x="10600086" y="2340902"/>
                  <a:pt x="10600086" y="3804468"/>
                </a:cubicBezTo>
                <a:cubicBezTo>
                  <a:pt x="10600086" y="4902143"/>
                  <a:pt x="10266396" y="5921880"/>
                  <a:pt x="9694922" y="6767773"/>
                </a:cubicBezTo>
                <a:lnTo>
                  <a:pt x="9630760" y="6858000"/>
                </a:lnTo>
                <a:lnTo>
                  <a:pt x="969327" y="6858000"/>
                </a:lnTo>
                <a:lnTo>
                  <a:pt x="905164" y="6767773"/>
                </a:lnTo>
                <a:cubicBezTo>
                  <a:pt x="333691" y="5921880"/>
                  <a:pt x="0" y="4902143"/>
                  <a:pt x="0" y="3804468"/>
                </a:cubicBezTo>
                <a:cubicBezTo>
                  <a:pt x="0" y="2340902"/>
                  <a:pt x="593228" y="1015891"/>
                  <a:pt x="1552347" y="56772"/>
                </a:cubicBezTo>
                <a:close/>
              </a:path>
            </a:pathLst>
          </a:custGeom>
          <a:gradFill>
            <a:gsLst>
              <a:gs pos="4000">
                <a:schemeClr val="tx2">
                  <a:alpha val="4000"/>
                </a:schemeClr>
              </a:gs>
              <a:gs pos="50000">
                <a:schemeClr val="tx2">
                  <a:alpha val="0"/>
                </a:schemeClr>
              </a:gs>
              <a:gs pos="96000">
                <a:schemeClr val="tx2">
                  <a:alpha val="4000"/>
                </a:schemeClr>
              </a:gs>
            </a:gsLst>
            <a:lin ang="108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椭圆 79"/>
          <p:cNvSpPr/>
          <p:nvPr/>
        </p:nvSpPr>
        <p:spPr>
          <a:xfrm>
            <a:off x="3017519" y="720605"/>
            <a:ext cx="6172200" cy="6172200"/>
          </a:xfrm>
          <a:prstGeom prst="ellipse">
            <a:avLst/>
          </a:prstGeom>
          <a:gradFill>
            <a:gsLst>
              <a:gs pos="4000">
                <a:schemeClr val="tx2">
                  <a:alpha val="8000"/>
                </a:schemeClr>
              </a:gs>
              <a:gs pos="50000">
                <a:schemeClr val="tx2">
                  <a:alpha val="0"/>
                </a:schemeClr>
              </a:gs>
              <a:gs pos="96000">
                <a:schemeClr val="tx2">
                  <a:alpha val="8000"/>
                </a:schemeClr>
              </a:gs>
            </a:gsLst>
            <a:lin ang="10800000" scaled="1"/>
          </a:gradFill>
          <a:ln w="31750">
            <a:gradFill flip="none" rotWithShape="1">
              <a:gsLst>
                <a:gs pos="100000">
                  <a:schemeClr val="accent1">
                    <a:alpha val="5000"/>
                  </a:schemeClr>
                </a:gs>
                <a:gs pos="0">
                  <a:schemeClr val="accent1">
                    <a:alpha val="6000"/>
                  </a:schemeClr>
                </a:gs>
                <a:gs pos="73000">
                  <a:srgbClr val="066DCA">
                    <a:alpha val="0"/>
                  </a:srgbClr>
                </a:gs>
                <a:gs pos="30000">
                  <a:schemeClr val="accent1">
                    <a:alpha val="0"/>
                  </a:schemeClr>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椭圆 81"/>
          <p:cNvSpPr/>
          <p:nvPr/>
        </p:nvSpPr>
        <p:spPr>
          <a:xfrm>
            <a:off x="3962457" y="1513143"/>
            <a:ext cx="4282325" cy="4282325"/>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椭圆 82"/>
          <p:cNvSpPr/>
          <p:nvPr/>
        </p:nvSpPr>
        <p:spPr>
          <a:xfrm>
            <a:off x="4498250" y="2045642"/>
            <a:ext cx="3210736" cy="3210736"/>
          </a:xfrm>
          <a:prstGeom prst="ellipse">
            <a:avLst/>
          </a:prstGeom>
          <a:gradFill flip="none" rotWithShape="1">
            <a:gsLst>
              <a:gs pos="50000">
                <a:schemeClr val="accent1">
                  <a:alpha val="31000"/>
                </a:schemeClr>
              </a:gs>
              <a:gs pos="0">
                <a:schemeClr val="bg1">
                  <a:alpha val="0"/>
                </a:schemeClr>
              </a:gs>
              <a:gs pos="100000">
                <a:schemeClr val="accent1"/>
              </a:gs>
            </a:gsLst>
            <a:path path="circle">
              <a:fillToRect l="50000" t="50000" r="50000" b="50000"/>
            </a:path>
            <a:tileRect/>
          </a:gra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任意多边形: 形状 83"/>
          <p:cNvSpPr/>
          <p:nvPr/>
        </p:nvSpPr>
        <p:spPr>
          <a:xfrm>
            <a:off x="5258779" y="3656416"/>
            <a:ext cx="1689682" cy="878050"/>
          </a:xfrm>
          <a:custGeom>
            <a:avLst/>
            <a:gdLst>
              <a:gd name="connsiteX0" fmla="*/ 1024281 w 1026314"/>
              <a:gd name="connsiteY0" fmla="*/ 0 h 533328"/>
              <a:gd name="connsiteX1" fmla="*/ 1026314 w 1026314"/>
              <a:gd name="connsiteY1" fmla="*/ 20171 h 533328"/>
              <a:gd name="connsiteX2" fmla="*/ 513157 w 1026314"/>
              <a:gd name="connsiteY2" fmla="*/ 533328 h 533328"/>
              <a:gd name="connsiteX3" fmla="*/ 0 w 1026314"/>
              <a:gd name="connsiteY3" fmla="*/ 20171 h 533328"/>
              <a:gd name="connsiteX4" fmla="*/ 2033 w 1026314"/>
              <a:gd name="connsiteY4" fmla="*/ 3 h 533328"/>
              <a:gd name="connsiteX5" fmla="*/ 10426 w 1026314"/>
              <a:gd name="connsiteY5" fmla="*/ 15536 h 533328"/>
              <a:gd name="connsiteX6" fmla="*/ 513156 w 1026314"/>
              <a:gd name="connsiteY6" fmla="*/ 91986 h 533328"/>
              <a:gd name="connsiteX7" fmla="*/ 1015886 w 1026314"/>
              <a:gd name="connsiteY7" fmla="*/ 15536 h 533328"/>
              <a:gd name="connsiteX8" fmla="*/ 1024281 w 1026314"/>
              <a:gd name="connsiteY8" fmla="*/ 0 h 5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14" h="533328">
                <a:moveTo>
                  <a:pt x="1024281" y="0"/>
                </a:moveTo>
                <a:lnTo>
                  <a:pt x="1026314" y="20171"/>
                </a:lnTo>
                <a:cubicBezTo>
                  <a:pt x="1026314" y="303580"/>
                  <a:pt x="796566" y="533328"/>
                  <a:pt x="513157" y="533328"/>
                </a:cubicBezTo>
                <a:cubicBezTo>
                  <a:pt x="229748" y="533328"/>
                  <a:pt x="0" y="303580"/>
                  <a:pt x="0" y="20171"/>
                </a:cubicBezTo>
                <a:lnTo>
                  <a:pt x="2033" y="3"/>
                </a:lnTo>
                <a:lnTo>
                  <a:pt x="10426" y="15536"/>
                </a:lnTo>
                <a:cubicBezTo>
                  <a:pt x="58276" y="59166"/>
                  <a:pt x="265174" y="91986"/>
                  <a:pt x="513156" y="91986"/>
                </a:cubicBezTo>
                <a:cubicBezTo>
                  <a:pt x="761138" y="91986"/>
                  <a:pt x="968037" y="59166"/>
                  <a:pt x="1015886" y="15536"/>
                </a:cubicBezTo>
                <a:lnTo>
                  <a:pt x="1024281"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任意多边形: 形状 84"/>
          <p:cNvSpPr/>
          <p:nvPr/>
        </p:nvSpPr>
        <p:spPr>
          <a:xfrm>
            <a:off x="4498253" y="3283201"/>
            <a:ext cx="3210734" cy="748794"/>
          </a:xfrm>
          <a:custGeom>
            <a:avLst/>
            <a:gdLst>
              <a:gd name="connsiteX0" fmla="*/ 975101 w 1950202"/>
              <a:gd name="connsiteY0" fmla="*/ 0 h 454818"/>
              <a:gd name="connsiteX1" fmla="*/ 1950202 w 1950202"/>
              <a:gd name="connsiteY1" fmla="*/ 227409 h 454818"/>
              <a:gd name="connsiteX2" fmla="*/ 975101 w 1950202"/>
              <a:gd name="connsiteY2" fmla="*/ 454818 h 454818"/>
              <a:gd name="connsiteX3" fmla="*/ 5034 w 1950202"/>
              <a:gd name="connsiteY3" fmla="*/ 250660 h 454818"/>
              <a:gd name="connsiteX4" fmla="*/ 0 w 1950202"/>
              <a:gd name="connsiteY4" fmla="*/ 227409 h 454818"/>
              <a:gd name="connsiteX5" fmla="*/ 0 w 1950202"/>
              <a:gd name="connsiteY5" fmla="*/ 227409 h 454818"/>
              <a:gd name="connsiteX6" fmla="*/ 5034 w 1950202"/>
              <a:gd name="connsiteY6" fmla="*/ 204158 h 454818"/>
              <a:gd name="connsiteX7" fmla="*/ 975101 w 1950202"/>
              <a:gd name="connsiteY7"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202" h="454818">
                <a:moveTo>
                  <a:pt x="975101" y="0"/>
                </a:moveTo>
                <a:cubicBezTo>
                  <a:pt x="1513634" y="0"/>
                  <a:pt x="1950202" y="101814"/>
                  <a:pt x="1950202" y="227409"/>
                </a:cubicBezTo>
                <a:cubicBezTo>
                  <a:pt x="1950202" y="353004"/>
                  <a:pt x="1513634" y="454818"/>
                  <a:pt x="975101" y="454818"/>
                </a:cubicBezTo>
                <a:cubicBezTo>
                  <a:pt x="470226" y="454818"/>
                  <a:pt x="54969" y="365333"/>
                  <a:pt x="5034" y="250660"/>
                </a:cubicBezTo>
                <a:lnTo>
                  <a:pt x="0" y="227409"/>
                </a:lnTo>
                <a:lnTo>
                  <a:pt x="0" y="227409"/>
                </a:lnTo>
                <a:lnTo>
                  <a:pt x="5034" y="204158"/>
                </a:lnTo>
                <a:cubicBezTo>
                  <a:pt x="54969" y="89485"/>
                  <a:pt x="470226" y="0"/>
                  <a:pt x="975101" y="0"/>
                </a:cubicBezTo>
                <a:close/>
              </a:path>
            </a:pathLst>
          </a:custGeom>
          <a:gradFill>
            <a:gsLst>
              <a:gs pos="0">
                <a:schemeClr val="accent1">
                  <a:lumMod val="40000"/>
                  <a:lumOff val="60000"/>
                  <a:alpha val="60000"/>
                </a:schemeClr>
              </a:gs>
              <a:gs pos="100000">
                <a:schemeClr val="accent1">
                  <a:lumMod val="40000"/>
                  <a:lumOff val="60000"/>
                </a:schemeClr>
              </a:gs>
            </a:gsLst>
            <a:path path="circle">
              <a:fillToRect l="50000" t="50000" r="50000" b="50000"/>
            </a:path>
          </a:gradFill>
          <a:ln w="12700">
            <a:solidFill>
              <a:schemeClr val="accent1">
                <a:lumMod val="60000"/>
                <a:lumOff val="4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任意多边形: 形状 85"/>
          <p:cNvSpPr/>
          <p:nvPr/>
        </p:nvSpPr>
        <p:spPr>
          <a:xfrm>
            <a:off x="4498252" y="3652994"/>
            <a:ext cx="3210737" cy="1609974"/>
          </a:xfrm>
          <a:custGeom>
            <a:avLst/>
            <a:gdLst>
              <a:gd name="connsiteX0" fmla="*/ 1949597 w 1950204"/>
              <a:gd name="connsiteY0" fmla="*/ 0 h 977899"/>
              <a:gd name="connsiteX1" fmla="*/ 1950063 w 1950204"/>
              <a:gd name="connsiteY1" fmla="*/ 0 h 977899"/>
              <a:gd name="connsiteX2" fmla="*/ 1950204 w 1950204"/>
              <a:gd name="connsiteY2" fmla="*/ 2797 h 977899"/>
              <a:gd name="connsiteX3" fmla="*/ 975102 w 1950204"/>
              <a:gd name="connsiteY3" fmla="*/ 977899 h 977899"/>
              <a:gd name="connsiteX4" fmla="*/ 0 w 1950204"/>
              <a:gd name="connsiteY4" fmla="*/ 2797 h 977899"/>
              <a:gd name="connsiteX5" fmla="*/ 0 w 1950204"/>
              <a:gd name="connsiteY5" fmla="*/ 2796 h 977899"/>
              <a:gd name="connsiteX6" fmla="*/ 5034 w 1950204"/>
              <a:gd name="connsiteY6" fmla="*/ 26047 h 977899"/>
              <a:gd name="connsiteX7" fmla="*/ 975101 w 1950204"/>
              <a:gd name="connsiteY7" fmla="*/ 230205 h 977899"/>
              <a:gd name="connsiteX8" fmla="*/ 1950202 w 1950204"/>
              <a:gd name="connsiteY8" fmla="*/ 2796 h 977899"/>
              <a:gd name="connsiteX9" fmla="*/ 141 w 1950204"/>
              <a:gd name="connsiteY9" fmla="*/ 0 h 977899"/>
              <a:gd name="connsiteX10" fmla="*/ 606 w 1950204"/>
              <a:gd name="connsiteY10" fmla="*/ 0 h 977899"/>
              <a:gd name="connsiteX11" fmla="*/ 0 w 1950204"/>
              <a:gd name="connsiteY11" fmla="*/ 2796 h 97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0204" h="977899">
                <a:moveTo>
                  <a:pt x="1949597" y="0"/>
                </a:moveTo>
                <a:lnTo>
                  <a:pt x="1950063" y="0"/>
                </a:lnTo>
                <a:lnTo>
                  <a:pt x="1950204" y="2797"/>
                </a:lnTo>
                <a:cubicBezTo>
                  <a:pt x="1950204" y="541331"/>
                  <a:pt x="1513636" y="977899"/>
                  <a:pt x="975102" y="977899"/>
                </a:cubicBezTo>
                <a:cubicBezTo>
                  <a:pt x="436568" y="977899"/>
                  <a:pt x="0" y="541331"/>
                  <a:pt x="0" y="2797"/>
                </a:cubicBezTo>
                <a:lnTo>
                  <a:pt x="0" y="2796"/>
                </a:lnTo>
                <a:lnTo>
                  <a:pt x="5034" y="26047"/>
                </a:lnTo>
                <a:cubicBezTo>
                  <a:pt x="54969" y="140720"/>
                  <a:pt x="470226" y="230205"/>
                  <a:pt x="975101" y="230205"/>
                </a:cubicBezTo>
                <a:cubicBezTo>
                  <a:pt x="1513634" y="230205"/>
                  <a:pt x="1950202" y="128391"/>
                  <a:pt x="1950202" y="2796"/>
                </a:cubicBezTo>
                <a:close/>
                <a:moveTo>
                  <a:pt x="141" y="0"/>
                </a:moveTo>
                <a:lnTo>
                  <a:pt x="606" y="0"/>
                </a:lnTo>
                <a:lnTo>
                  <a:pt x="0" y="2796"/>
                </a:lnTo>
                <a:close/>
              </a:path>
            </a:pathLst>
          </a:custGeom>
          <a:solidFill>
            <a:schemeClr val="accent1">
              <a:alpha val="78000"/>
            </a:schemeClr>
          </a:soli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任意多边形: 形状 86"/>
          <p:cNvSpPr/>
          <p:nvPr/>
        </p:nvSpPr>
        <p:spPr>
          <a:xfrm>
            <a:off x="5262126" y="2844783"/>
            <a:ext cx="1682988" cy="963074"/>
          </a:xfrm>
          <a:custGeom>
            <a:avLst/>
            <a:gdLst>
              <a:gd name="connsiteX0" fmla="*/ 511124 w 1022248"/>
              <a:gd name="connsiteY0" fmla="*/ 0 h 584972"/>
              <a:gd name="connsiteX1" fmla="*/ 1013855 w 1022248"/>
              <a:gd name="connsiteY1" fmla="*/ 409738 h 584972"/>
              <a:gd name="connsiteX2" fmla="*/ 1021316 w 1022248"/>
              <a:gd name="connsiteY2" fmla="*/ 483742 h 584972"/>
              <a:gd name="connsiteX3" fmla="*/ 1022248 w 1022248"/>
              <a:gd name="connsiteY3" fmla="*/ 492986 h 584972"/>
              <a:gd name="connsiteX4" fmla="*/ 1013853 w 1022248"/>
              <a:gd name="connsiteY4" fmla="*/ 508522 h 584972"/>
              <a:gd name="connsiteX5" fmla="*/ 511123 w 1022248"/>
              <a:gd name="connsiteY5" fmla="*/ 584972 h 584972"/>
              <a:gd name="connsiteX6" fmla="*/ 8393 w 1022248"/>
              <a:gd name="connsiteY6" fmla="*/ 508522 h 584972"/>
              <a:gd name="connsiteX7" fmla="*/ 0 w 1022248"/>
              <a:gd name="connsiteY7" fmla="*/ 492989 h 584972"/>
              <a:gd name="connsiteX8" fmla="*/ 933 w 1022248"/>
              <a:gd name="connsiteY8" fmla="*/ 483737 h 584972"/>
              <a:gd name="connsiteX9" fmla="*/ 8393 w 1022248"/>
              <a:gd name="connsiteY9" fmla="*/ 409738 h 584972"/>
              <a:gd name="connsiteX10" fmla="*/ 511124 w 1022248"/>
              <a:gd name="connsiteY10" fmla="*/ 0 h 58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48" h="584972">
                <a:moveTo>
                  <a:pt x="511124" y="0"/>
                </a:moveTo>
                <a:cubicBezTo>
                  <a:pt x="759107" y="0"/>
                  <a:pt x="966006" y="175901"/>
                  <a:pt x="1013855" y="409738"/>
                </a:cubicBezTo>
                <a:lnTo>
                  <a:pt x="1021316" y="483742"/>
                </a:lnTo>
                <a:lnTo>
                  <a:pt x="1022248" y="492986"/>
                </a:lnTo>
                <a:lnTo>
                  <a:pt x="1013853" y="508522"/>
                </a:lnTo>
                <a:cubicBezTo>
                  <a:pt x="966004" y="552152"/>
                  <a:pt x="759105" y="584972"/>
                  <a:pt x="511123" y="584972"/>
                </a:cubicBezTo>
                <a:cubicBezTo>
                  <a:pt x="263141" y="584972"/>
                  <a:pt x="56243" y="552152"/>
                  <a:pt x="8393" y="508522"/>
                </a:cubicBezTo>
                <a:lnTo>
                  <a:pt x="0" y="492989"/>
                </a:lnTo>
                <a:lnTo>
                  <a:pt x="933" y="483737"/>
                </a:lnTo>
                <a:lnTo>
                  <a:pt x="8393" y="409738"/>
                </a:lnTo>
                <a:cubicBezTo>
                  <a:pt x="56243" y="175901"/>
                  <a:pt x="263141" y="0"/>
                  <a:pt x="5111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文本框 87"/>
          <p:cNvSpPr txBox="1"/>
          <p:nvPr/>
        </p:nvSpPr>
        <p:spPr>
          <a:xfrm>
            <a:off x="4473391" y="3078958"/>
            <a:ext cx="3365835" cy="646331"/>
          </a:xfrm>
          <a:prstGeom prst="rect">
            <a:avLst/>
          </a:prstGeom>
          <a:noFill/>
        </p:spPr>
        <p:txBody>
          <a:bodyPr wrap="square">
            <a:spAutoFit/>
          </a:bodyPr>
          <a:lstStyle/>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数智化</a:t>
            </a:r>
            <a:endParaRPr lang="en-US" altLang="zh-CN"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矩形 39"/>
          <p:cNvSpPr/>
          <p:nvPr/>
        </p:nvSpPr>
        <p:spPr>
          <a:xfrm>
            <a:off x="0" y="0"/>
            <a:ext cx="12192000" cy="6858000"/>
          </a:xfrm>
          <a:prstGeom prst="rect">
            <a:avLst/>
          </a:prstGeom>
          <a:solidFill>
            <a:schemeClr val="accent4">
              <a:lumMod val="20000"/>
              <a:lumOff val="80000"/>
            </a:schemeClr>
          </a:solidFill>
          <a:ln>
            <a:solidFill>
              <a:srgbClr val="E5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124326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a:xfrm>
            <a:off x="0" y="0"/>
            <a:ext cx="12192000" cy="3025623"/>
            <a:chOff x="142504" y="674594"/>
            <a:chExt cx="12192000" cy="3025623"/>
          </a:xfrm>
        </p:grpSpPr>
        <p:sp>
          <p:nvSpPr>
            <p:cNvPr id="10" name="矩形 9"/>
            <p:cNvSpPr>
              <a:spLocks noChangeAspect="1"/>
            </p:cNvSpPr>
            <p:nvPr/>
          </p:nvSpPr>
          <p:spPr>
            <a:xfrm flipH="1">
              <a:off x="7302410" y="674594"/>
              <a:ext cx="5032094" cy="2820183"/>
            </a:xfrm>
            <a:prstGeom prst="rect">
              <a:avLst/>
            </a:prstGeom>
            <a:blipFill dpi="0" rotWithShape="1">
              <a:blip r:embed="rId1">
                <a:extLst>
                  <a:ext uri="{BEBA8EAE-BF5A-486C-A8C5-ECC9F3942E4B}">
                    <a14:imgProps xmlns:a14="http://schemas.microsoft.com/office/drawing/2010/main">
                      <a14:imgLayer r:embed="rId2">
                        <a14:imgEffect>
                          <a14:brightnessContrast bright="40000" contrast="-40000"/>
                        </a14:imgEffect>
                        <a14:imgEffect>
                          <a14:saturation sat="400000"/>
                        </a14:imgEffect>
                      </a14:imgLayer>
                    </a14:imgProps>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任意多边形: 形状 1"/>
            <p:cNvSpPr/>
            <p:nvPr/>
          </p:nvSpPr>
          <p:spPr>
            <a:xfrm flipV="1">
              <a:off x="142504" y="674594"/>
              <a:ext cx="12192000" cy="3025623"/>
            </a:xfrm>
            <a:custGeom>
              <a:avLst/>
              <a:gdLst>
                <a:gd name="connsiteX0" fmla="*/ 0 w 12192000"/>
                <a:gd name="connsiteY0" fmla="*/ 3025623 h 3025623"/>
                <a:gd name="connsiteX1" fmla="*/ 12192000 w 12192000"/>
                <a:gd name="connsiteY1" fmla="*/ 3025623 h 3025623"/>
                <a:gd name="connsiteX2" fmla="*/ 12192000 w 12192000"/>
                <a:gd name="connsiteY2" fmla="*/ 206957 h 3025623"/>
                <a:gd name="connsiteX3" fmla="*/ 2645950 w 12192000"/>
                <a:gd name="connsiteY3" fmla="*/ 206957 h 3025623"/>
                <a:gd name="connsiteX4" fmla="*/ 2427288 w 12192000"/>
                <a:gd name="connsiteY4" fmla="*/ 0 h 3025623"/>
                <a:gd name="connsiteX5" fmla="*/ 2208625 w 12192000"/>
                <a:gd name="connsiteY5" fmla="*/ 206957 h 3025623"/>
                <a:gd name="connsiteX6" fmla="*/ 0 w 12192000"/>
                <a:gd name="connsiteY6" fmla="*/ 206957 h 302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25623">
                  <a:moveTo>
                    <a:pt x="0" y="3025623"/>
                  </a:moveTo>
                  <a:lnTo>
                    <a:pt x="12192000" y="3025623"/>
                  </a:lnTo>
                  <a:lnTo>
                    <a:pt x="12192000" y="206957"/>
                  </a:lnTo>
                  <a:lnTo>
                    <a:pt x="2645950" y="206957"/>
                  </a:lnTo>
                  <a:lnTo>
                    <a:pt x="2427288" y="0"/>
                  </a:lnTo>
                  <a:lnTo>
                    <a:pt x="2208625" y="206957"/>
                  </a:lnTo>
                  <a:lnTo>
                    <a:pt x="0" y="206957"/>
                  </a:lnTo>
                  <a:close/>
                </a:path>
              </a:pathLst>
            </a:custGeom>
            <a:gradFill flip="none" rotWithShape="1">
              <a:gsLst>
                <a:gs pos="0">
                  <a:srgbClr val="0353D9">
                    <a:alpha val="79000"/>
                  </a:srgbClr>
                </a:gs>
                <a:gs pos="62000">
                  <a:srgbClr val="0353D9"/>
                </a:gs>
                <a:gs pos="100000">
                  <a:srgbClr val="0353D9">
                    <a:alpha val="36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7" name="文本框 36"/>
          <p:cNvSpPr txBox="1"/>
          <p:nvPr/>
        </p:nvSpPr>
        <p:spPr>
          <a:xfrm>
            <a:off x="6817077" y="2089377"/>
            <a:ext cx="3905545" cy="338554"/>
          </a:xfrm>
          <a:prstGeom prst="rect">
            <a:avLst/>
          </a:prstGeom>
          <a:noFill/>
        </p:spPr>
        <p:txBody>
          <a:bodyPr wrap="square" rtlCol="0">
            <a:spAutoFit/>
          </a:bodyPr>
          <a:lstStyle/>
          <a:p>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打造安全与职业卫生全栈式服务品牌</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文本框 71"/>
          <p:cNvSpPr txBox="1"/>
          <p:nvPr/>
        </p:nvSpPr>
        <p:spPr>
          <a:xfrm>
            <a:off x="2263861" y="3135730"/>
            <a:ext cx="7664278" cy="661848"/>
          </a:xfrm>
          <a:prstGeom prst="rect">
            <a:avLst/>
          </a:prstGeom>
          <a:noFill/>
        </p:spPr>
        <p:txBody>
          <a:bodyPr wrap="none" rtlCol="0">
            <a:spAutoFit/>
          </a:bodyPr>
          <a:lstStyle/>
          <a:p>
            <a:pPr algn="l">
              <a:lnSpc>
                <a:spcPct val="150000"/>
              </a:lnSpc>
            </a:pPr>
            <a:r>
              <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提供有价值的安全服务   创造有未来的个人空间</a:t>
            </a:r>
            <a:endPar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333311" y="1274391"/>
            <a:ext cx="5393722" cy="461665"/>
          </a:xfrm>
          <a:prstGeom prst="rect">
            <a:avLst/>
          </a:prstGeom>
          <a:noFill/>
        </p:spPr>
        <p:txBody>
          <a:bodyPr wrap="square">
            <a:spAutoFit/>
          </a:bodyPr>
          <a:lstStyle/>
          <a:p>
            <a:pPr algn="dist"/>
            <a:r>
              <a:rPr lang="en-US" altLang="zh-CN"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HSE</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职业健康、安全和环境</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）全栈式服务机构</a:t>
            </a:r>
            <a:endPar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370305" y="2120859"/>
            <a:ext cx="5496220" cy="275590"/>
          </a:xfrm>
          <a:prstGeom prst="rect">
            <a:avLst/>
          </a:prstGeom>
          <a:noFill/>
        </p:spPr>
        <p:txBody>
          <a:bodyPr wrap="square">
            <a:spAutoFit/>
          </a:bodyPr>
          <a:lstStyle/>
          <a:p>
            <a:r>
              <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已成功为多个行业领域的企业及各级政府客户提供了数万次的技术服务</a:t>
            </a:r>
            <a:endPar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124326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377498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630670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圆角 10"/>
          <p:cNvSpPr/>
          <p:nvPr/>
        </p:nvSpPr>
        <p:spPr>
          <a:xfrm>
            <a:off x="8838423"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124326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377498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630670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377498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圆角 17"/>
          <p:cNvSpPr/>
          <p:nvPr/>
        </p:nvSpPr>
        <p:spPr>
          <a:xfrm>
            <a:off x="630670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8838423"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8838423"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3" name="直接连接符 22"/>
          <p:cNvCxnSpPr/>
          <p:nvPr/>
        </p:nvCxnSpPr>
        <p:spPr>
          <a:xfrm>
            <a:off x="416492" y="1147546"/>
            <a:ext cx="6400585" cy="0"/>
          </a:xfrm>
          <a:prstGeom prst="line">
            <a:avLst/>
          </a:prstGeom>
          <a:ln w="57150">
            <a:gradFill flip="none" rotWithShape="1">
              <a:gsLst>
                <a:gs pos="0">
                  <a:schemeClr val="accent2">
                    <a:lumMod val="5000"/>
                    <a:lumOff val="95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816725" y="1320557"/>
            <a:ext cx="2753723" cy="369332"/>
          </a:xfrm>
          <a:prstGeom prst="rect">
            <a:avLst/>
          </a:prstGeom>
          <a:noFill/>
        </p:spPr>
        <p:txBody>
          <a:bodyPr wrap="square">
            <a:spAutoFit/>
          </a:bodyPr>
          <a:lstStyle/>
          <a:p>
            <a:pPr algn="dist"/>
            <a:r>
              <a:rPr lang="zh-CN" altLang="zh-CN" sz="18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精研技术，</a:t>
            </a:r>
            <a:r>
              <a:rPr lang="zh-CN" altLang="en-US"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不断创新</a:t>
            </a:r>
            <a:endParaRPr lang="en-US"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27"/>
          <p:cNvSpPr txBox="1"/>
          <p:nvPr/>
        </p:nvSpPr>
        <p:spPr>
          <a:xfrm>
            <a:off x="370305" y="468206"/>
            <a:ext cx="3309088" cy="584775"/>
          </a:xfrm>
          <a:prstGeom prst="rect">
            <a:avLst/>
          </a:prstGeom>
          <a:noFill/>
        </p:spPr>
        <p:txBody>
          <a:bodyPr wrap="square">
            <a:spAutoFit/>
          </a:bodyPr>
          <a:lstStyle/>
          <a:p>
            <a:r>
              <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关于安胜达</a:t>
            </a:r>
            <a:endPar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0" y="6725653"/>
            <a:ext cx="12192000" cy="132347"/>
          </a:xfrm>
          <a:prstGeom prst="rect">
            <a:avLst/>
          </a:prstGeom>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7437165"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967" y="181784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916012" y="2001927"/>
            <a:ext cx="43925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p:cNvSpPr txBox="1"/>
          <p:nvPr/>
        </p:nvSpPr>
        <p:spPr>
          <a:xfrm>
            <a:off x="924436" y="2545792"/>
            <a:ext cx="6987664" cy="338554"/>
          </a:xfrm>
          <a:prstGeom prst="rect">
            <a:avLst/>
          </a:prstGeom>
          <a:noFill/>
        </p:spPr>
        <p:txBody>
          <a:bodyPr wrap="square" rtlCol="0">
            <a:spAutoFit/>
          </a:bodyPr>
          <a:lstStyle/>
          <a:p>
            <a:r>
              <a:rPr lang="zh-CN" altLang="en-US" sz="1600" dirty="0">
                <a:solidFill>
                  <a:srgbClr val="3D446E"/>
                </a:solidFill>
                <a:latin typeface="Arial" panose="020B0604020202020204" pitchFamily="34" charset="0"/>
                <a:ea typeface="微软雅黑" panose="020B0503020204020204" pitchFamily="34" charset="-122"/>
                <a:cs typeface="+mn-ea"/>
                <a:sym typeface="Arial" panose="020B0604020202020204" pitchFamily="34" charset="0"/>
              </a:rPr>
              <a:t>建立应急体系，明确内外部应急资源，保障体系正常运行</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924437" y="2962604"/>
            <a:ext cx="444166" cy="444166"/>
          </a:xfrm>
          <a:prstGeom prst="rect">
            <a:avLst/>
          </a:prstGeom>
        </p:spPr>
      </p:pic>
      <p:sp>
        <p:nvSpPr>
          <p:cNvPr id="11" name="文本框 10"/>
          <p:cNvSpPr txBox="1"/>
          <p:nvPr/>
        </p:nvSpPr>
        <p:spPr>
          <a:xfrm>
            <a:off x="1362150" y="3015410"/>
            <a:ext cx="513379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应急预案在线管理</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930888" y="3553009"/>
            <a:ext cx="444166" cy="444166"/>
          </a:xfrm>
          <a:prstGeom prst="rect">
            <a:avLst/>
          </a:prstGeom>
        </p:spPr>
      </p:pic>
      <p:sp>
        <p:nvSpPr>
          <p:cNvPr id="13" name="文本框 12"/>
          <p:cNvSpPr txBox="1"/>
          <p:nvPr/>
        </p:nvSpPr>
        <p:spPr>
          <a:xfrm>
            <a:off x="1368603" y="3605815"/>
            <a:ext cx="513379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应急演练调取应急预案，记录可形成演练台账</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937339" y="4143414"/>
            <a:ext cx="444166" cy="444166"/>
          </a:xfrm>
          <a:prstGeom prst="rect">
            <a:avLst/>
          </a:prstGeom>
        </p:spPr>
      </p:pic>
      <p:sp>
        <p:nvSpPr>
          <p:cNvPr id="15" name="文本框 14"/>
          <p:cNvSpPr txBox="1"/>
          <p:nvPr/>
        </p:nvSpPr>
        <p:spPr>
          <a:xfrm>
            <a:off x="1375054" y="4196220"/>
            <a:ext cx="4521290"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应急资源在线管理</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a:blip r:embed="rId1"/>
          <a:stretch>
            <a:fillRect/>
          </a:stretch>
        </p:blipFill>
        <p:spPr>
          <a:xfrm>
            <a:off x="943790" y="4733819"/>
            <a:ext cx="444166" cy="444166"/>
          </a:xfrm>
          <a:prstGeom prst="rect">
            <a:avLst/>
          </a:prstGeom>
        </p:spPr>
      </p:pic>
      <p:sp>
        <p:nvSpPr>
          <p:cNvPr id="22" name="文本框 21"/>
          <p:cNvSpPr txBox="1"/>
          <p:nvPr/>
        </p:nvSpPr>
        <p:spPr>
          <a:xfrm>
            <a:off x="1381505" y="4786625"/>
            <a:ext cx="5114442"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演练参与人员扫描打卡，自动统计</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1"/>
          <a:stretch>
            <a:fillRect/>
          </a:stretch>
        </p:blipFill>
        <p:spPr>
          <a:xfrm>
            <a:off x="937339" y="5324224"/>
            <a:ext cx="444166" cy="444166"/>
          </a:xfrm>
          <a:prstGeom prst="rect">
            <a:avLst/>
          </a:prstGeom>
        </p:spPr>
      </p:pic>
      <p:sp>
        <p:nvSpPr>
          <p:cNvPr id="24" name="文本框 23"/>
          <p:cNvSpPr txBox="1"/>
          <p:nvPr/>
        </p:nvSpPr>
        <p:spPr>
          <a:xfrm>
            <a:off x="1375054" y="5377030"/>
            <a:ext cx="5442216"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演练效果评估记录，持续优化</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78" name="图片 177"/>
          <p:cNvPicPr>
            <a:picLocks noChangeAspect="1"/>
          </p:cNvPicPr>
          <p:nvPr/>
        </p:nvPicPr>
        <p:blipFill>
          <a:blip r:embed="rId2"/>
          <a:stretch>
            <a:fillRect/>
          </a:stretch>
        </p:blipFill>
        <p:spPr>
          <a:xfrm>
            <a:off x="6624032" y="2881885"/>
            <a:ext cx="4412839" cy="24822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8775567"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967" y="181784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916012" y="2001927"/>
            <a:ext cx="43925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p:cNvSpPr txBox="1"/>
          <p:nvPr/>
        </p:nvSpPr>
        <p:spPr>
          <a:xfrm>
            <a:off x="924436" y="2545792"/>
            <a:ext cx="6987664" cy="338554"/>
          </a:xfrm>
          <a:prstGeom prst="rect">
            <a:avLst/>
          </a:prstGeom>
          <a:noFill/>
        </p:spPr>
        <p:txBody>
          <a:bodyPr wrap="square" rtlCol="0">
            <a:spAutoFit/>
          </a:bodyPr>
          <a:lstStyle/>
          <a:p>
            <a:r>
              <a:rPr lang="zh-CN" altLang="en-US" sz="1600" dirty="0">
                <a:solidFill>
                  <a:srgbClr val="3D446E"/>
                </a:solidFill>
                <a:latin typeface="Arial" panose="020B0604020202020204" pitchFamily="34" charset="0"/>
                <a:ea typeface="微软雅黑" panose="020B0503020204020204" pitchFamily="34" charset="-122"/>
                <a:cs typeface="+mn-ea"/>
                <a:sym typeface="Arial" panose="020B0604020202020204" pitchFamily="34" charset="0"/>
              </a:rPr>
              <a:t>事故快报，事故调查处理，宣贯培训</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924437" y="2962604"/>
            <a:ext cx="444166" cy="444166"/>
          </a:xfrm>
          <a:prstGeom prst="rect">
            <a:avLst/>
          </a:prstGeom>
        </p:spPr>
      </p:pic>
      <p:sp>
        <p:nvSpPr>
          <p:cNvPr id="11" name="文本框 10"/>
          <p:cNvSpPr txBox="1"/>
          <p:nvPr/>
        </p:nvSpPr>
        <p:spPr>
          <a:xfrm>
            <a:off x="1362150" y="3015410"/>
            <a:ext cx="513379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事故快速报告并记录，推送责任人</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930888" y="3553009"/>
            <a:ext cx="444166" cy="444166"/>
          </a:xfrm>
          <a:prstGeom prst="rect">
            <a:avLst/>
          </a:prstGeom>
        </p:spPr>
      </p:pic>
      <p:sp>
        <p:nvSpPr>
          <p:cNvPr id="13" name="文本框 12"/>
          <p:cNvSpPr txBox="1"/>
          <p:nvPr/>
        </p:nvSpPr>
        <p:spPr>
          <a:xfrm>
            <a:off x="1368603" y="3605815"/>
            <a:ext cx="513379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zh-CN" dirty="0">
                <a:latin typeface="Arial" panose="020B0604020202020204" pitchFamily="34" charset="0"/>
                <a:ea typeface="微软雅黑" panose="020B0503020204020204" pitchFamily="34" charset="-122"/>
                <a:sym typeface="Arial" panose="020B0604020202020204" pitchFamily="34" charset="0"/>
              </a:rPr>
              <a:t>建立事故、事件档案和管理台账</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937339" y="4143414"/>
            <a:ext cx="444166" cy="444166"/>
          </a:xfrm>
          <a:prstGeom prst="rect">
            <a:avLst/>
          </a:prstGeom>
        </p:spPr>
      </p:pic>
      <p:sp>
        <p:nvSpPr>
          <p:cNvPr id="15" name="文本框 14"/>
          <p:cNvSpPr txBox="1"/>
          <p:nvPr/>
        </p:nvSpPr>
        <p:spPr>
          <a:xfrm>
            <a:off x="1375054" y="4196220"/>
            <a:ext cx="4521290"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四不放过”处</a:t>
            </a:r>
            <a:r>
              <a:rPr lang="zh-CN" altLang="en-US" dirty="0">
                <a:solidFill>
                  <a:srgbClr val="073784"/>
                </a:solidFill>
                <a:latin typeface="Arial" panose="020B0604020202020204" pitchFamily="34" charset="0"/>
                <a:ea typeface="微软雅黑" panose="020B0503020204020204" pitchFamily="34" charset="-122"/>
                <a:sym typeface="Arial" panose="020B0604020202020204" pitchFamily="34" charset="0"/>
              </a:rPr>
              <a:t>理记录</a:t>
            </a:r>
            <a:endParaRPr lang="zh-CN" altLang="en-US" dirty="0">
              <a:solidFill>
                <a:srgbClr val="073784"/>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9" name="图片 18"/>
          <p:cNvPicPr>
            <a:picLocks noChangeAspect="1"/>
          </p:cNvPicPr>
          <p:nvPr/>
        </p:nvPicPr>
        <p:blipFill>
          <a:blip r:embed="rId1"/>
          <a:stretch>
            <a:fillRect/>
          </a:stretch>
        </p:blipFill>
        <p:spPr>
          <a:xfrm>
            <a:off x="943790" y="4733819"/>
            <a:ext cx="444166" cy="444166"/>
          </a:xfrm>
          <a:prstGeom prst="rect">
            <a:avLst/>
          </a:prstGeom>
        </p:spPr>
      </p:pic>
      <p:sp>
        <p:nvSpPr>
          <p:cNvPr id="22" name="文本框 21"/>
          <p:cNvSpPr txBox="1"/>
          <p:nvPr/>
        </p:nvSpPr>
        <p:spPr>
          <a:xfrm>
            <a:off x="1381505" y="4786625"/>
            <a:ext cx="5114442"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培训宣贯管理</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1"/>
          <a:stretch>
            <a:fillRect/>
          </a:stretch>
        </p:blipFill>
        <p:spPr>
          <a:xfrm>
            <a:off x="937339" y="5324224"/>
            <a:ext cx="444166" cy="444166"/>
          </a:xfrm>
          <a:prstGeom prst="rect">
            <a:avLst/>
          </a:prstGeom>
        </p:spPr>
      </p:pic>
      <p:sp>
        <p:nvSpPr>
          <p:cNvPr id="24" name="文本框 23"/>
          <p:cNvSpPr txBox="1"/>
          <p:nvPr/>
        </p:nvSpPr>
        <p:spPr>
          <a:xfrm>
            <a:off x="1375054" y="5377030"/>
            <a:ext cx="5442216"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zh-CN" dirty="0">
                <a:latin typeface="Arial" panose="020B0604020202020204" pitchFamily="34" charset="0"/>
                <a:ea typeface="微软雅黑" panose="020B0503020204020204" pitchFamily="34" charset="-122"/>
                <a:sym typeface="Arial" panose="020B0604020202020204" pitchFamily="34" charset="0"/>
              </a:rPr>
              <a:t>安全生产事故档案</a:t>
            </a:r>
            <a:r>
              <a:rPr lang="zh-CN" altLang="en-US" dirty="0">
                <a:latin typeface="Arial" panose="020B0604020202020204" pitchFamily="34" charset="0"/>
                <a:ea typeface="微软雅黑" panose="020B0503020204020204" pitchFamily="34" charset="-122"/>
                <a:sym typeface="Arial" panose="020B0604020202020204" pitchFamily="34" charset="0"/>
              </a:rPr>
              <a:t>存档</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7" name="图片 26"/>
          <p:cNvPicPr>
            <a:picLocks noChangeAspect="1"/>
          </p:cNvPicPr>
          <p:nvPr/>
        </p:nvPicPr>
        <p:blipFill>
          <a:blip r:embed="rId2"/>
          <a:stretch>
            <a:fillRect/>
          </a:stretch>
        </p:blipFill>
        <p:spPr>
          <a:xfrm>
            <a:off x="6673134" y="2473722"/>
            <a:ext cx="4302189" cy="2941293"/>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10113969" y="976397"/>
            <a:ext cx="1342370" cy="615866"/>
          </a:xfrm>
          <a:prstGeom prst="roundRect">
            <a:avLst>
              <a:gd name="adj" fmla="val 89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967" y="181784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文本框 15">
            <a:hlinkClick r:id="" action="ppaction://noaction"/>
          </p:cNvPr>
          <p:cNvSpPr txBox="1"/>
          <p:nvPr/>
        </p:nvSpPr>
        <p:spPr>
          <a:xfrm>
            <a:off x="4715667"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a:hlinkClick r:id="" action="ppaction://noaction"/>
          </p:cNvPr>
          <p:cNvSpPr txBox="1"/>
          <p:nvPr/>
        </p:nvSpPr>
        <p:spPr>
          <a:xfrm>
            <a:off x="6462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916012" y="2001927"/>
            <a:ext cx="43925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持续改进与安全履职</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924436" y="2545792"/>
            <a:ext cx="5442216" cy="584775"/>
          </a:xfrm>
          <a:prstGeom prst="rect">
            <a:avLst/>
          </a:prstGeom>
          <a:noFill/>
        </p:spPr>
        <p:txBody>
          <a:bodyPr wrap="square" rtlCol="0">
            <a:spAutoFit/>
          </a:bodyPr>
          <a:lstStyle/>
          <a:p>
            <a:r>
              <a:rPr lang="zh-CN" altLang="en-US" sz="1600" dirty="0">
                <a:solidFill>
                  <a:srgbClr val="3D446E"/>
                </a:solidFill>
                <a:latin typeface="Arial" panose="020B0604020202020204" pitchFamily="34" charset="0"/>
                <a:ea typeface="微软雅黑" panose="020B0503020204020204" pitchFamily="34" charset="-122"/>
                <a:cs typeface="+mn-ea"/>
                <a:sym typeface="Arial" panose="020B0604020202020204" pitchFamily="34" charset="0"/>
              </a:rPr>
              <a:t>依据公司目标职责，逐层分解任务指标，将体系系统运行与安全履职情况挂钩，保障体系持续改进</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924437" y="3230068"/>
            <a:ext cx="444166" cy="444166"/>
          </a:xfrm>
          <a:prstGeom prst="rect">
            <a:avLst/>
          </a:prstGeom>
        </p:spPr>
      </p:pic>
      <p:sp>
        <p:nvSpPr>
          <p:cNvPr id="13" name="文本框 12"/>
          <p:cNvSpPr txBox="1"/>
          <p:nvPr/>
        </p:nvSpPr>
        <p:spPr>
          <a:xfrm>
            <a:off x="1362149" y="3282874"/>
            <a:ext cx="307766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职责分解至岗位、任务</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930888" y="3820473"/>
            <a:ext cx="444166" cy="444166"/>
          </a:xfrm>
          <a:prstGeom prst="rect">
            <a:avLst/>
          </a:prstGeom>
        </p:spPr>
      </p:pic>
      <p:sp>
        <p:nvSpPr>
          <p:cNvPr id="15" name="文本框 14"/>
          <p:cNvSpPr txBox="1"/>
          <p:nvPr/>
        </p:nvSpPr>
        <p:spPr>
          <a:xfrm>
            <a:off x="1368602" y="3873279"/>
            <a:ext cx="307766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任务完成情况实时查看</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0" name="图片 19"/>
          <p:cNvPicPr>
            <a:picLocks noChangeAspect="1"/>
          </p:cNvPicPr>
          <p:nvPr/>
        </p:nvPicPr>
        <p:blipFill>
          <a:blip r:embed="rId1"/>
          <a:stretch>
            <a:fillRect/>
          </a:stretch>
        </p:blipFill>
        <p:spPr>
          <a:xfrm>
            <a:off x="937339" y="4410878"/>
            <a:ext cx="444166" cy="444166"/>
          </a:xfrm>
          <a:prstGeom prst="rect">
            <a:avLst/>
          </a:prstGeom>
        </p:spPr>
      </p:pic>
      <p:sp>
        <p:nvSpPr>
          <p:cNvPr id="22" name="文本框 21"/>
          <p:cNvSpPr txBox="1"/>
          <p:nvPr/>
        </p:nvSpPr>
        <p:spPr>
          <a:xfrm>
            <a:off x="1375054" y="4463684"/>
            <a:ext cx="307766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任务智能推送，定期更新</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1"/>
          <a:stretch>
            <a:fillRect/>
          </a:stretch>
        </p:blipFill>
        <p:spPr>
          <a:xfrm>
            <a:off x="943790" y="5001283"/>
            <a:ext cx="444166" cy="444166"/>
          </a:xfrm>
          <a:prstGeom prst="rect">
            <a:avLst/>
          </a:prstGeom>
        </p:spPr>
      </p:pic>
      <p:sp>
        <p:nvSpPr>
          <p:cNvPr id="26" name="文本框 25"/>
          <p:cNvSpPr txBox="1"/>
          <p:nvPr/>
        </p:nvSpPr>
        <p:spPr>
          <a:xfrm>
            <a:off x="1387956" y="5054089"/>
            <a:ext cx="3077667" cy="338554"/>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任务情况可追溯</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7" name="图片 26"/>
          <p:cNvPicPr>
            <a:picLocks noChangeAspect="1"/>
          </p:cNvPicPr>
          <p:nvPr/>
        </p:nvPicPr>
        <p:blipFill>
          <a:blip r:embed="rId2"/>
          <a:stretch>
            <a:fillRect/>
          </a:stretch>
        </p:blipFill>
        <p:spPr>
          <a:xfrm>
            <a:off x="6147425" y="2463592"/>
            <a:ext cx="4888813" cy="301853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059542" y="203201"/>
            <a:ext cx="4528458" cy="460375"/>
          </a:xfrm>
          <a:prstGeom prst="rect">
            <a:avLst/>
          </a:prstGeom>
          <a:noFill/>
        </p:spPr>
        <p:txBody>
          <a:bodyPr wrap="square" rtlCol="0">
            <a:spAutoFit/>
          </a:bodyPr>
          <a:lstStyle/>
          <a:p>
            <a:r>
              <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安全生产运营监控大屏</a:t>
            </a:r>
            <a:endPar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组合 3"/>
          <p:cNvGrpSpPr/>
          <p:nvPr/>
        </p:nvGrpSpPr>
        <p:grpSpPr>
          <a:xfrm>
            <a:off x="172822" y="1502877"/>
            <a:ext cx="3736280" cy="2690495"/>
            <a:chOff x="495300" y="1904499"/>
            <a:chExt cx="3736280" cy="2690495"/>
          </a:xfrm>
        </p:grpSpPr>
        <p:grpSp>
          <p:nvGrpSpPr>
            <p:cNvPr id="5" name="组合 4"/>
            <p:cNvGrpSpPr/>
            <p:nvPr/>
          </p:nvGrpSpPr>
          <p:grpSpPr>
            <a:xfrm>
              <a:off x="495300" y="1904499"/>
              <a:ext cx="3736280" cy="2690495"/>
              <a:chOff x="660400" y="2898118"/>
              <a:chExt cx="3736280" cy="2690495"/>
            </a:xfrm>
          </p:grpSpPr>
          <p:sp>
            <p:nvSpPr>
              <p:cNvPr id="7" name="Bullet"/>
              <p:cNvSpPr txBox="1"/>
              <p:nvPr/>
            </p:nvSpPr>
            <p:spPr>
              <a:xfrm>
                <a:off x="660400" y="2898118"/>
                <a:ext cx="3736280" cy="523349"/>
              </a:xfrm>
              <a:prstGeom prst="rect">
                <a:avLst/>
              </a:prstGeom>
            </p:spPr>
            <p:txBody>
              <a:bodyPr anchor="b">
                <a:normAutofit fontScale="92500" lnSpcReduction="20000"/>
              </a:bodyPr>
              <a:lstStyle>
                <a:lvl1pPr algn="l" defTabSz="914400" rtl="0" eaLnBrk="1" latinLnBrk="0" hangingPunct="1">
                  <a:lnSpc>
                    <a:spcPct val="100000"/>
                  </a:lnSpc>
                  <a:spcBef>
                    <a:spcPct val="0"/>
                  </a:spcBef>
                  <a:buNone/>
                  <a:defRPr sz="4000" b="1" kern="1200">
                    <a:solidFill>
                      <a:schemeClr val="accent2"/>
                    </a:solidFill>
                    <a:latin typeface="+mj-lt"/>
                    <a:ea typeface="+mj-ea"/>
                    <a:cs typeface="+mj-cs"/>
                  </a:defRPr>
                </a:lvl1pPr>
              </a:lstStyle>
              <a:p>
                <a:pPr algn="ctr">
                  <a:lnSpc>
                    <a:spcPct val="120000"/>
                  </a:lnSpc>
                </a:pPr>
                <a:r>
                  <a:rPr lang="zh-CN"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运营管理一张图</a:t>
                </a:r>
                <a:endParaRPr lang="zh-CN"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
              <p:cNvSpPr txBox="1"/>
              <p:nvPr/>
            </p:nvSpPr>
            <p:spPr>
              <a:xfrm>
                <a:off x="660400" y="3637258"/>
                <a:ext cx="3735705" cy="1951355"/>
              </a:xfrm>
              <a:prstGeom prst="rect">
                <a:avLst/>
              </a:prstGeom>
            </p:spPr>
            <p:txBody>
              <a:bodyPr>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spcBef>
                    <a:spcPts val="0"/>
                  </a:spcBef>
                </a:pP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该大屏直观呈现</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企业各区域隐患</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作业</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培训</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以及</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风险点</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相关</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安全信息图表</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实现动态监测</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。并</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依据安全生产</a:t>
                </a:r>
                <a:r>
                  <a:rPr lang="en-US" altLang="zh-CN"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SPI </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指标（预警指数）</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，围绕</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事故隐患</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安全教育</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应急演练</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生产事故等</a:t>
                </a:r>
                <a:r>
                  <a:rPr lang="zh-CN" altLang="en-US" sz="1600"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指标</a:t>
                </a:r>
                <a:r>
                  <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开展主动预警。</a:t>
                </a:r>
                <a:endParaRPr lang="zh-CN" altLang="en-US" sz="1600" b="1" dirty="0">
                  <a:solidFill>
                    <a:srgbClr val="05073B"/>
                  </a:solidFill>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cxnSp>
          <p:nvCxnSpPr>
            <p:cNvPr id="6" name="直接连接符 5"/>
            <p:cNvCxnSpPr/>
            <p:nvPr/>
          </p:nvCxnSpPr>
          <p:spPr>
            <a:xfrm>
              <a:off x="562874" y="2529256"/>
              <a:ext cx="366870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Number"/>
          <p:cNvSpPr txBox="1"/>
          <p:nvPr/>
        </p:nvSpPr>
        <p:spPr>
          <a:xfrm>
            <a:off x="272835" y="4797421"/>
            <a:ext cx="3738880" cy="1124585"/>
          </a:xfrm>
          <a:prstGeom prst="rect">
            <a:avLst/>
          </a:prstGeom>
          <a:noFill/>
        </p:spPr>
        <p:txBody>
          <a:bodyPr wrap="none" rtlCol="0" anchor="ctr" anchorCtr="0">
            <a:spAutoFit/>
          </a:bodyPr>
          <a:lstStyle/>
          <a:p>
            <a:pPr algn="ctr">
              <a:lnSpc>
                <a:spcPct val="120000"/>
              </a:lnSpc>
            </a:pPr>
            <a:r>
              <a:rPr lang="zh-CN" altLang="en-US" sz="2800" b="1" i="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以数据赋能安全生产，</a:t>
            </a:r>
            <a:endParaRPr lang="zh-CN" altLang="en-US" sz="2800" b="1" i="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a:p>
            <a:pPr algn="ctr">
              <a:lnSpc>
                <a:spcPct val="120000"/>
              </a:lnSpc>
            </a:pPr>
            <a:r>
              <a:rPr lang="zh-CN" altLang="en-US" sz="2800" b="1" i="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助力科学精准决策。</a:t>
            </a:r>
            <a:endParaRPr lang="zh-CN" altLang="en-US" sz="2800" b="1" i="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7" name="组合 66"/>
          <p:cNvGrpSpPr/>
          <p:nvPr/>
        </p:nvGrpSpPr>
        <p:grpSpPr>
          <a:xfrm>
            <a:off x="516890" y="1018234"/>
            <a:ext cx="751872" cy="406400"/>
            <a:chOff x="673100" y="609600"/>
            <a:chExt cx="963336" cy="520700"/>
          </a:xfrm>
        </p:grpSpPr>
        <p:sp>
          <p:nvSpPr>
            <p:cNvPr id="68" name="椭圆 67"/>
            <p:cNvSpPr/>
            <p:nvPr/>
          </p:nvSpPr>
          <p:spPr>
            <a:xfrm>
              <a:off x="673100" y="609600"/>
              <a:ext cx="520700" cy="520700"/>
            </a:xfrm>
            <a:prstGeom prst="ellipse">
              <a:avLst/>
            </a:prstGeom>
            <a:gradFill>
              <a:gsLst>
                <a:gs pos="50000">
                  <a:schemeClr val="accent1"/>
                </a:gs>
                <a:gs pos="100000">
                  <a:schemeClr val="accent1">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椭圆 71"/>
            <p:cNvSpPr/>
            <p:nvPr/>
          </p:nvSpPr>
          <p:spPr>
            <a:xfrm>
              <a:off x="1115736" y="609600"/>
              <a:ext cx="520700" cy="520700"/>
            </a:xfrm>
            <a:prstGeom prst="ellipse">
              <a:avLst/>
            </a:prstGeom>
            <a:gradFill>
              <a:gsLst>
                <a:gs pos="50000">
                  <a:schemeClr val="accent2"/>
                </a:gs>
                <a:gs pos="100000">
                  <a:schemeClr val="accent2">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1"/>
          <a:stretch>
            <a:fillRect/>
          </a:stretch>
        </p:blipFill>
        <p:spPr>
          <a:xfrm>
            <a:off x="4231005" y="1503045"/>
            <a:ext cx="7718425" cy="4341495"/>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059542" y="203201"/>
            <a:ext cx="4528458" cy="460375"/>
          </a:xfrm>
          <a:prstGeom prst="rect">
            <a:avLst/>
          </a:prstGeom>
          <a:noFill/>
        </p:spPr>
        <p:txBody>
          <a:bodyPr wrap="square" rtlCol="0">
            <a:spAutoFit/>
          </a:bodyPr>
          <a:lstStyle/>
          <a:p>
            <a:r>
              <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安全生产运营监控大屏</a:t>
            </a:r>
            <a:endPar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059542" y="203201"/>
            <a:ext cx="4528458" cy="460375"/>
          </a:xfrm>
          <a:prstGeom prst="rect">
            <a:avLst/>
          </a:prstGeom>
          <a:noFill/>
        </p:spPr>
        <p:txBody>
          <a:bodyPr wrap="square" rtlCol="0">
            <a:spAutoFit/>
          </a:bodyPr>
          <a:lstStyle/>
          <a:p>
            <a:r>
              <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安全生产运营监控大屏</a:t>
            </a:r>
            <a:endPar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圆角 33"/>
          <p:cNvSpPr/>
          <p:nvPr>
            <p:custDataLst>
              <p:tags r:id="rId1"/>
            </p:custDataLst>
          </p:nvPr>
        </p:nvSpPr>
        <p:spPr>
          <a:xfrm>
            <a:off x="566578" y="2197431"/>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9" name="矩形: 圆角 78"/>
          <p:cNvSpPr/>
          <p:nvPr>
            <p:custDataLst>
              <p:tags r:id="rId2"/>
            </p:custDataLst>
          </p:nvPr>
        </p:nvSpPr>
        <p:spPr>
          <a:xfrm>
            <a:off x="566578" y="4321318"/>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0" name="矩形: 圆角 79"/>
          <p:cNvSpPr/>
          <p:nvPr>
            <p:custDataLst>
              <p:tags r:id="rId3"/>
            </p:custDataLst>
          </p:nvPr>
        </p:nvSpPr>
        <p:spPr>
          <a:xfrm>
            <a:off x="6138790" y="2197431"/>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矩形: 圆角 80"/>
          <p:cNvSpPr/>
          <p:nvPr>
            <p:custDataLst>
              <p:tags r:id="rId4"/>
            </p:custDataLst>
          </p:nvPr>
        </p:nvSpPr>
        <p:spPr>
          <a:xfrm>
            <a:off x="8924896" y="2197431"/>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2" name="矩形: 圆角 81"/>
          <p:cNvSpPr/>
          <p:nvPr>
            <p:custDataLst>
              <p:tags r:id="rId5"/>
            </p:custDataLst>
          </p:nvPr>
        </p:nvSpPr>
        <p:spPr>
          <a:xfrm>
            <a:off x="3397622" y="2197431"/>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矩形: 圆角 82"/>
          <p:cNvSpPr/>
          <p:nvPr>
            <p:custDataLst>
              <p:tags r:id="rId6"/>
            </p:custDataLst>
          </p:nvPr>
        </p:nvSpPr>
        <p:spPr>
          <a:xfrm>
            <a:off x="6138790" y="4321318"/>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4" name="矩形: 圆角 83"/>
          <p:cNvSpPr/>
          <p:nvPr>
            <p:custDataLst>
              <p:tags r:id="rId7"/>
            </p:custDataLst>
          </p:nvPr>
        </p:nvSpPr>
        <p:spPr>
          <a:xfrm>
            <a:off x="3352684" y="4321318"/>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5" name="矩形: 圆角 84"/>
          <p:cNvSpPr/>
          <p:nvPr>
            <p:custDataLst>
              <p:tags r:id="rId8"/>
            </p:custDataLst>
          </p:nvPr>
        </p:nvSpPr>
        <p:spPr>
          <a:xfrm>
            <a:off x="8924896" y="4321318"/>
            <a:ext cx="2507946" cy="1970299"/>
          </a:xfrm>
          <a:prstGeom prst="roundRect">
            <a:avLst>
              <a:gd name="adj" fmla="val 2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îŝḷíḑê"/>
          <p:cNvSpPr txBox="1"/>
          <p:nvPr/>
        </p:nvSpPr>
        <p:spPr>
          <a:xfrm>
            <a:off x="1032576" y="233154"/>
            <a:ext cx="1415772" cy="461665"/>
          </a:xfrm>
          <a:prstGeom prst="rect">
            <a:avLst/>
          </a:prstGeom>
          <a:noFill/>
        </p:spPr>
        <p:txBody>
          <a:bodyPr wrap="non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系统亮点</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p:cNvSpPr txBox="1"/>
          <p:nvPr/>
        </p:nvSpPr>
        <p:spPr>
          <a:xfrm>
            <a:off x="4404438" y="1111206"/>
            <a:ext cx="3383125" cy="894476"/>
          </a:xfrm>
          <a:prstGeom prst="rect">
            <a:avLst/>
          </a:prstGeom>
          <a:noFill/>
        </p:spPr>
        <p:txBody>
          <a:bodyPr wrap="square">
            <a:spAutoFit/>
          </a:bodyPr>
          <a:lstStyle/>
          <a:p>
            <a:pPr algn="ctr"/>
            <a:r>
              <a:rPr lang="zh-CN" altLang="en-US" sz="2800" b="1" i="0" dirty="0">
                <a:solidFill>
                  <a:srgbClr val="1D78FF"/>
                </a:solidFill>
                <a:effectLst/>
                <a:latin typeface="Arial" panose="020B0604020202020204" pitchFamily="34" charset="0"/>
                <a:ea typeface="微软雅黑" panose="020B0503020204020204" pitchFamily="34" charset="-122"/>
                <a:sym typeface="Arial" panose="020B0604020202020204" pitchFamily="34" charset="0"/>
              </a:rPr>
              <a:t>八大专业工具</a:t>
            </a:r>
            <a:endParaRPr lang="zh-CN" altLang="en-US" sz="2800" b="1" i="0" dirty="0">
              <a:solidFill>
                <a:srgbClr val="1D78FF"/>
              </a:solidFill>
              <a:effectLst/>
              <a:latin typeface="Arial" panose="020B0604020202020204" pitchFamily="34" charset="0"/>
              <a:ea typeface="微软雅黑" panose="020B0503020204020204" pitchFamily="34" charset="-122"/>
              <a:sym typeface="Arial" panose="020B0604020202020204" pitchFamily="34" charset="0"/>
            </a:endParaRPr>
          </a:p>
          <a:p>
            <a:pPr algn="ctr">
              <a:lnSpc>
                <a:spcPct val="150000"/>
              </a:lnSpc>
            </a:pPr>
            <a:r>
              <a:rPr lang="zh-CN" altLang="en-US" b="0" i="0" dirty="0">
                <a:solidFill>
                  <a:schemeClr val="bg2">
                    <a:lumMod val="50000"/>
                  </a:schemeClr>
                </a:solidFill>
                <a:effectLst/>
                <a:latin typeface="Arial" panose="020B0604020202020204" pitchFamily="34" charset="0"/>
                <a:ea typeface="微软雅黑" panose="020B0503020204020204" pitchFamily="34" charset="-122"/>
                <a:sym typeface="Arial" panose="020B0604020202020204" pitchFamily="34" charset="0"/>
              </a:rPr>
              <a:t>助力提升安全管理效益</a:t>
            </a:r>
            <a:endParaRPr lang="zh-CN" altLang="en-US" b="0" i="0" dirty="0">
              <a:solidFill>
                <a:schemeClr val="bg2">
                  <a:lumMod val="50000"/>
                </a:schemeClr>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p:cNvSpPr txBox="1"/>
          <p:nvPr>
            <p:custDataLst>
              <p:tags r:id="rId9"/>
            </p:custDataLst>
          </p:nvPr>
        </p:nvSpPr>
        <p:spPr>
          <a:xfrm>
            <a:off x="1029658" y="5115960"/>
            <a:ext cx="1671662" cy="369332"/>
          </a:xfrm>
          <a:prstGeom prst="rect">
            <a:avLst/>
          </a:prstGeom>
          <a:noFill/>
        </p:spPr>
        <p:txBody>
          <a:bodyPr wrap="square">
            <a:spAutoFit/>
          </a:bodyPr>
          <a:lstStyle/>
          <a:p>
            <a:pPr algn="ctr"/>
            <a:r>
              <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安全检查工具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p:cNvSpPr txBox="1"/>
          <p:nvPr>
            <p:custDataLst>
              <p:tags r:id="rId10"/>
            </p:custDataLst>
          </p:nvPr>
        </p:nvSpPr>
        <p:spPr>
          <a:xfrm>
            <a:off x="6563813" y="2992073"/>
            <a:ext cx="1671662" cy="369332"/>
          </a:xfrm>
          <a:prstGeom prst="rect">
            <a:avLst/>
          </a:prstGeom>
          <a:noFill/>
        </p:spPr>
        <p:txBody>
          <a:bodyPr wrap="square">
            <a:spAutoFit/>
          </a:bodyPr>
          <a:lstStyle/>
          <a:p>
            <a:pPr algn="ctr"/>
            <a:r>
              <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安全培训工具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custDataLst>
              <p:tags r:id="rId11"/>
            </p:custDataLst>
          </p:nvPr>
        </p:nvSpPr>
        <p:spPr>
          <a:xfrm>
            <a:off x="9343038" y="2992073"/>
            <a:ext cx="1671662" cy="369332"/>
          </a:xfrm>
          <a:prstGeom prst="rect">
            <a:avLst/>
          </a:prstGeom>
          <a:noFill/>
        </p:spPr>
        <p:txBody>
          <a:bodyPr wrap="square">
            <a:spAutoFit/>
          </a:bodyPr>
          <a:lstStyle/>
          <a:p>
            <a:pPr algn="ctr"/>
            <a:r>
              <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作业审批工具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p:cNvSpPr txBox="1"/>
          <p:nvPr>
            <p:custDataLst>
              <p:tags r:id="rId12"/>
            </p:custDataLst>
          </p:nvPr>
        </p:nvSpPr>
        <p:spPr>
          <a:xfrm>
            <a:off x="3530723" y="2992073"/>
            <a:ext cx="2241744" cy="369332"/>
          </a:xfrm>
          <a:prstGeom prst="rect">
            <a:avLst/>
          </a:prstGeom>
          <a:noFill/>
        </p:spPr>
        <p:txBody>
          <a:bodyPr wrap="square">
            <a:spAutoFit/>
          </a:bodyPr>
          <a:lstStyle/>
          <a:p>
            <a:pPr algn="ctr"/>
            <a:r>
              <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隐患识别治理工具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custDataLst>
              <p:tags r:id="rId13"/>
            </p:custDataLst>
          </p:nvPr>
        </p:nvSpPr>
        <p:spPr>
          <a:xfrm>
            <a:off x="6446331" y="5115960"/>
            <a:ext cx="1892863" cy="369332"/>
          </a:xfrm>
          <a:prstGeom prst="rect">
            <a:avLst/>
          </a:prstGeom>
          <a:noFill/>
        </p:spPr>
        <p:txBody>
          <a:bodyPr wrap="square">
            <a:spAutoFit/>
          </a:bodyPr>
          <a:lstStyle/>
          <a:p>
            <a:pPr algn="ctr"/>
            <a:r>
              <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知识库查询工具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custDataLst>
              <p:tags r:id="rId14"/>
            </p:custDataLst>
          </p:nvPr>
        </p:nvSpPr>
        <p:spPr>
          <a:xfrm>
            <a:off x="3815764" y="5115960"/>
            <a:ext cx="1671662" cy="369332"/>
          </a:xfrm>
          <a:prstGeom prst="rect">
            <a:avLst/>
          </a:prstGeom>
          <a:noFill/>
        </p:spPr>
        <p:txBody>
          <a:bodyPr wrap="square">
            <a:spAutoFit/>
          </a:bodyPr>
          <a:lstStyle/>
          <a:p>
            <a:pPr algn="ctr"/>
            <a:r>
              <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rPr>
              <a:t>台账管理工具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15"/>
            </p:custDataLst>
          </p:nvPr>
        </p:nvSpPr>
        <p:spPr>
          <a:xfrm>
            <a:off x="9033535" y="5115960"/>
            <a:ext cx="2290668" cy="369332"/>
          </a:xfrm>
          <a:prstGeom prst="rect">
            <a:avLst/>
          </a:prstGeom>
          <a:noFill/>
        </p:spPr>
        <p:txBody>
          <a:bodyPr wrap="square">
            <a:spAutoFit/>
          </a:bodyPr>
          <a:lstStyle/>
          <a:p>
            <a:pPr algn="ctr"/>
            <a:r>
              <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rPr>
              <a:t>任务履职工具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6"/>
            </p:custDataLst>
          </p:nvPr>
        </p:nvSpPr>
        <p:spPr>
          <a:xfrm>
            <a:off x="984720" y="2992073"/>
            <a:ext cx="1671662" cy="369332"/>
          </a:xfrm>
          <a:prstGeom prst="rect">
            <a:avLst/>
          </a:prstGeom>
          <a:noFill/>
        </p:spPr>
        <p:txBody>
          <a:bodyPr wrap="square">
            <a:spAutoFit/>
          </a:bodyPr>
          <a:lstStyle/>
          <a:p>
            <a:pPr algn="ctr"/>
            <a:r>
              <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风险辨识工具</a:t>
            </a:r>
            <a:endParaRPr lang="zh-CN" altLang="en-US" b="0" i="0"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p:cNvSpPr txBox="1"/>
          <p:nvPr>
            <p:custDataLst>
              <p:tags r:id="rId17"/>
            </p:custDataLst>
          </p:nvPr>
        </p:nvSpPr>
        <p:spPr>
          <a:xfrm>
            <a:off x="566578" y="3376381"/>
            <a:ext cx="2507946" cy="646331"/>
          </a:xfrm>
          <a:prstGeom prst="rect">
            <a:avLst/>
          </a:prstGeom>
          <a:noFill/>
        </p:spPr>
        <p:txBody>
          <a:bodyPr wrap="square">
            <a:spAutoFit/>
          </a:bodyPr>
          <a:lstStyle/>
          <a:p>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内置符合风险辨识清单，勾勾选选</a:t>
            </a:r>
            <a:r>
              <a:rPr lang="zh-CN" altLang="en-US" sz="1200" dirty="0">
                <a:solidFill>
                  <a:srgbClr val="666666"/>
                </a:solidFill>
                <a:latin typeface="Arial" panose="020B0604020202020204" pitchFamily="34" charset="0"/>
                <a:ea typeface="微软雅黑" panose="020B0503020204020204" pitchFamily="34" charset="-122"/>
                <a:sym typeface="Arial" panose="020B0604020202020204" pitchFamily="34" charset="0"/>
              </a:rPr>
              <a:t>即可</a:t>
            </a:r>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完成风险辨识，风险等级智能计算</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0" name="文本框 49"/>
          <p:cNvSpPr txBox="1"/>
          <p:nvPr>
            <p:custDataLst>
              <p:tags r:id="rId18"/>
            </p:custDataLst>
          </p:nvPr>
        </p:nvSpPr>
        <p:spPr>
          <a:xfrm>
            <a:off x="611516" y="5500526"/>
            <a:ext cx="2507946" cy="646331"/>
          </a:xfrm>
          <a:prstGeom prst="rect">
            <a:avLst/>
          </a:prstGeom>
          <a:noFill/>
        </p:spPr>
        <p:txBody>
          <a:bodyPr wrap="square">
            <a:spAutoFit/>
          </a:bodyPr>
          <a:lstStyle/>
          <a:p>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提供企业可用的安全检查表库，每个检查要素自带检查依据，可按照所定计划智能推送任务</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2" name="文本框 51"/>
          <p:cNvSpPr txBox="1"/>
          <p:nvPr>
            <p:custDataLst>
              <p:tags r:id="rId19"/>
            </p:custDataLst>
          </p:nvPr>
        </p:nvSpPr>
        <p:spPr>
          <a:xfrm>
            <a:off x="6145671" y="3376381"/>
            <a:ext cx="2507946" cy="461665"/>
          </a:xfrm>
          <a:prstGeom prst="rect">
            <a:avLst/>
          </a:prstGeom>
          <a:noFill/>
        </p:spPr>
        <p:txBody>
          <a:bodyPr wrap="square">
            <a:spAutoFit/>
          </a:bodyPr>
          <a:lstStyle/>
          <a:p>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提供安全生产培训课件和考核试题，培训效果自动统计分析</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4" name="文本框 53"/>
          <p:cNvSpPr txBox="1"/>
          <p:nvPr>
            <p:custDataLst>
              <p:tags r:id="rId20"/>
            </p:custDataLst>
          </p:nvPr>
        </p:nvSpPr>
        <p:spPr>
          <a:xfrm>
            <a:off x="8924896" y="3376381"/>
            <a:ext cx="2507946" cy="646331"/>
          </a:xfrm>
          <a:prstGeom prst="rect">
            <a:avLst/>
          </a:prstGeom>
          <a:noFill/>
        </p:spPr>
        <p:txBody>
          <a:bodyPr wrap="square">
            <a:spAutoFit/>
          </a:bodyPr>
          <a:lstStyle/>
          <a:p>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提供合规合法的作业审批、作业过程监督管理，灵活高效进行安全作业管理</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6" name="文本框 55"/>
          <p:cNvSpPr txBox="1"/>
          <p:nvPr>
            <p:custDataLst>
              <p:tags r:id="rId21"/>
            </p:custDataLst>
          </p:nvPr>
        </p:nvSpPr>
        <p:spPr>
          <a:xfrm>
            <a:off x="3397622" y="3376381"/>
            <a:ext cx="2507946" cy="646331"/>
          </a:xfrm>
          <a:prstGeom prst="rect">
            <a:avLst/>
          </a:prstGeom>
          <a:noFill/>
        </p:spPr>
        <p:txBody>
          <a:bodyPr wrap="square">
            <a:spAutoFit/>
          </a:bodyPr>
          <a:lstStyle/>
          <a:p>
            <a:r>
              <a:rPr lang="zh-CN" altLang="en-US" sz="1200" dirty="0">
                <a:solidFill>
                  <a:srgbClr val="666666"/>
                </a:solidFill>
                <a:latin typeface="Arial" panose="020B0604020202020204" pitchFamily="34" charset="0"/>
                <a:ea typeface="微软雅黑" panose="020B0503020204020204" pitchFamily="34" charset="-122"/>
                <a:sym typeface="Arial" panose="020B0604020202020204" pitchFamily="34" charset="0"/>
              </a:rPr>
              <a:t>上传图片，智能识别隐患，智能匹配法律法规，推送至相应责任人，闭环治理</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8" name="文本框 57"/>
          <p:cNvSpPr txBox="1"/>
          <p:nvPr>
            <p:custDataLst>
              <p:tags r:id="rId22"/>
            </p:custDataLst>
          </p:nvPr>
        </p:nvSpPr>
        <p:spPr>
          <a:xfrm>
            <a:off x="6161259" y="5500526"/>
            <a:ext cx="2507946" cy="646331"/>
          </a:xfrm>
          <a:prstGeom prst="rect">
            <a:avLst/>
          </a:prstGeom>
          <a:noFill/>
        </p:spPr>
        <p:txBody>
          <a:bodyPr wrap="square">
            <a:spAutoFit/>
          </a:bodyPr>
          <a:lstStyle/>
          <a:p>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内置风险库、隐患库，可随时查询，对查询出的隐患可归入隐患治理流程</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60" name="文本框 59"/>
          <p:cNvSpPr txBox="1"/>
          <p:nvPr>
            <p:custDataLst>
              <p:tags r:id="rId23"/>
            </p:custDataLst>
          </p:nvPr>
        </p:nvSpPr>
        <p:spPr>
          <a:xfrm>
            <a:off x="3397622" y="5500526"/>
            <a:ext cx="2507946" cy="646331"/>
          </a:xfrm>
          <a:prstGeom prst="rect">
            <a:avLst/>
          </a:prstGeom>
          <a:noFill/>
        </p:spPr>
        <p:txBody>
          <a:bodyPr wrap="square">
            <a:spAutoFit/>
          </a:bodyPr>
          <a:lstStyle/>
          <a:p>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内置各类台账模板，可在线快速编制相应文件制度、操作规程等并下发给相应岗位</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62" name="文本框 61"/>
          <p:cNvSpPr txBox="1"/>
          <p:nvPr>
            <p:custDataLst>
              <p:tags r:id="rId24"/>
            </p:custDataLst>
          </p:nvPr>
        </p:nvSpPr>
        <p:spPr>
          <a:xfrm>
            <a:off x="8924896" y="5500526"/>
            <a:ext cx="2507946" cy="646331"/>
          </a:xfrm>
          <a:prstGeom prst="rect">
            <a:avLst/>
          </a:prstGeom>
          <a:noFill/>
        </p:spPr>
        <p:txBody>
          <a:bodyPr wrap="square">
            <a:spAutoFit/>
          </a:bodyPr>
          <a:lstStyle/>
          <a:p>
            <a:r>
              <a:rPr lang="zh-CN" altLang="en-US" sz="1200" b="0" i="0" dirty="0">
                <a:solidFill>
                  <a:srgbClr val="666666"/>
                </a:solidFill>
                <a:effectLst/>
                <a:latin typeface="Arial" panose="020B0604020202020204" pitchFamily="34" charset="0"/>
                <a:ea typeface="微软雅黑" panose="020B0503020204020204" pitchFamily="34" charset="-122"/>
                <a:sym typeface="Arial" panose="020B0604020202020204" pitchFamily="34" charset="0"/>
              </a:rPr>
              <a:t>无需繁杂模块，员工任务履职汇集在工作台，签发岗位责任书，任务、职责一目了然</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pic>
        <p:nvPicPr>
          <p:cNvPr id="64" name="图片 63"/>
          <p:cNvPicPr>
            <a:picLocks noChangeAspect="1"/>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a:xfrm>
            <a:off x="1469918" y="2336156"/>
            <a:ext cx="701266" cy="631139"/>
          </a:xfrm>
          <a:prstGeom prst="rect">
            <a:avLst/>
          </a:prstGeom>
        </p:spPr>
      </p:pic>
      <p:pic>
        <p:nvPicPr>
          <p:cNvPr id="66" name="图片 65"/>
          <p:cNvPicPr>
            <a:picLocks noChangeAspect="1"/>
          </p:cNvPicPr>
          <p:nvPr>
            <p:custDataLst>
              <p:tags r:id="rId27"/>
            </p:custDataLst>
          </p:nvPr>
        </p:nvPicPr>
        <p:blipFill>
          <a:blip r:embed="rId28">
            <a:extLst>
              <a:ext uri="{28A0092B-C50C-407E-A947-70E740481C1C}">
                <a14:useLocalDpi xmlns:a14="http://schemas.microsoft.com/office/drawing/2010/main" val="0"/>
              </a:ext>
            </a:extLst>
          </a:blip>
          <a:stretch>
            <a:fillRect/>
          </a:stretch>
        </p:blipFill>
        <p:spPr>
          <a:xfrm>
            <a:off x="1514856" y="4447530"/>
            <a:ext cx="701266" cy="631139"/>
          </a:xfrm>
          <a:prstGeom prst="rect">
            <a:avLst/>
          </a:prstGeom>
        </p:spPr>
      </p:pic>
      <p:pic>
        <p:nvPicPr>
          <p:cNvPr id="68" name="图片 67"/>
          <p:cNvPicPr>
            <a:picLocks noChangeAspect="1"/>
          </p:cNvPicPr>
          <p:nvPr>
            <p:custDataLst>
              <p:tags r:id="rId29"/>
            </p:custDataLst>
          </p:nvPr>
        </p:nvPicPr>
        <p:blipFill>
          <a:blip r:embed="rId30">
            <a:extLst>
              <a:ext uri="{28A0092B-C50C-407E-A947-70E740481C1C}">
                <a14:useLocalDpi xmlns:a14="http://schemas.microsoft.com/office/drawing/2010/main" val="0"/>
              </a:ext>
            </a:extLst>
          </a:blip>
          <a:stretch>
            <a:fillRect/>
          </a:stretch>
        </p:blipFill>
        <p:spPr>
          <a:xfrm>
            <a:off x="7049011" y="2336156"/>
            <a:ext cx="701266" cy="631139"/>
          </a:xfrm>
          <a:prstGeom prst="rect">
            <a:avLst/>
          </a:prstGeom>
        </p:spPr>
      </p:pic>
      <p:pic>
        <p:nvPicPr>
          <p:cNvPr id="70" name="图片 69"/>
          <p:cNvPicPr>
            <a:picLocks noChangeAspect="1"/>
          </p:cNvPicPr>
          <p:nvPr>
            <p:custDataLst>
              <p:tags r:id="rId31"/>
            </p:custDataLst>
          </p:nvPr>
        </p:nvPicPr>
        <p:blipFill>
          <a:blip r:embed="rId32">
            <a:extLst>
              <a:ext uri="{28A0092B-C50C-407E-A947-70E740481C1C}">
                <a14:useLocalDpi xmlns:a14="http://schemas.microsoft.com/office/drawing/2010/main" val="0"/>
              </a:ext>
            </a:extLst>
          </a:blip>
          <a:stretch>
            <a:fillRect/>
          </a:stretch>
        </p:blipFill>
        <p:spPr>
          <a:xfrm>
            <a:off x="9828236" y="2336156"/>
            <a:ext cx="701266" cy="631139"/>
          </a:xfrm>
          <a:prstGeom prst="rect">
            <a:avLst/>
          </a:prstGeom>
        </p:spPr>
      </p:pic>
      <p:pic>
        <p:nvPicPr>
          <p:cNvPr id="72" name="图片 71"/>
          <p:cNvPicPr>
            <a:picLocks noChangeAspect="1"/>
          </p:cNvPicPr>
          <p:nvPr>
            <p:custDataLst>
              <p:tags r:id="rId33"/>
            </p:custDataLst>
          </p:nvPr>
        </p:nvPicPr>
        <p:blipFill>
          <a:blip r:embed="rId34">
            <a:extLst>
              <a:ext uri="{28A0092B-C50C-407E-A947-70E740481C1C}">
                <a14:useLocalDpi xmlns:a14="http://schemas.microsoft.com/office/drawing/2010/main" val="0"/>
              </a:ext>
            </a:extLst>
          </a:blip>
          <a:stretch>
            <a:fillRect/>
          </a:stretch>
        </p:blipFill>
        <p:spPr>
          <a:xfrm>
            <a:off x="4300962" y="2336156"/>
            <a:ext cx="701266" cy="631139"/>
          </a:xfrm>
          <a:prstGeom prst="rect">
            <a:avLst/>
          </a:prstGeom>
        </p:spPr>
      </p:pic>
      <p:pic>
        <p:nvPicPr>
          <p:cNvPr id="74" name="图片 73"/>
          <p:cNvPicPr>
            <a:picLocks noChangeAspect="1"/>
          </p:cNvPicPr>
          <p:nvPr>
            <p:custDataLst>
              <p:tags r:id="rId35"/>
            </p:custDataLst>
          </p:nvPr>
        </p:nvPicPr>
        <p:blipFill>
          <a:blip r:embed="rId36">
            <a:extLst>
              <a:ext uri="{28A0092B-C50C-407E-A947-70E740481C1C}">
                <a14:useLocalDpi xmlns:a14="http://schemas.microsoft.com/office/drawing/2010/main" val="0"/>
              </a:ext>
            </a:extLst>
          </a:blip>
          <a:stretch>
            <a:fillRect/>
          </a:stretch>
        </p:blipFill>
        <p:spPr>
          <a:xfrm>
            <a:off x="7064599" y="4417290"/>
            <a:ext cx="701266" cy="631139"/>
          </a:xfrm>
          <a:prstGeom prst="rect">
            <a:avLst/>
          </a:prstGeom>
        </p:spPr>
      </p:pic>
      <p:pic>
        <p:nvPicPr>
          <p:cNvPr id="76" name="图片 75"/>
          <p:cNvPicPr>
            <a:picLocks noChangeAspect="1"/>
          </p:cNvPicPr>
          <p:nvPr>
            <p:custDataLst>
              <p:tags r:id="rId37"/>
            </p:custDataLst>
          </p:nvPr>
        </p:nvPicPr>
        <p:blipFill>
          <a:blip r:embed="rId38">
            <a:extLst>
              <a:ext uri="{28A0092B-C50C-407E-A947-70E740481C1C}">
                <a14:useLocalDpi xmlns:a14="http://schemas.microsoft.com/office/drawing/2010/main" val="0"/>
              </a:ext>
            </a:extLst>
          </a:blip>
          <a:stretch>
            <a:fillRect/>
          </a:stretch>
        </p:blipFill>
        <p:spPr>
          <a:xfrm>
            <a:off x="4300962" y="4417290"/>
            <a:ext cx="701266" cy="631139"/>
          </a:xfrm>
          <a:prstGeom prst="rect">
            <a:avLst/>
          </a:prstGeom>
        </p:spPr>
      </p:pic>
      <p:pic>
        <p:nvPicPr>
          <p:cNvPr id="78" name="图片 77"/>
          <p:cNvPicPr>
            <a:picLocks noChangeAspect="1"/>
          </p:cNvPicPr>
          <p:nvPr>
            <p:custDataLst>
              <p:tags r:id="rId39"/>
            </p:custDataLst>
          </p:nvPr>
        </p:nvPicPr>
        <p:blipFill>
          <a:blip r:embed="rId40">
            <a:extLst>
              <a:ext uri="{28A0092B-C50C-407E-A947-70E740481C1C}">
                <a14:useLocalDpi xmlns:a14="http://schemas.microsoft.com/office/drawing/2010/main" val="0"/>
              </a:ext>
            </a:extLst>
          </a:blip>
          <a:stretch>
            <a:fillRect/>
          </a:stretch>
        </p:blipFill>
        <p:spPr>
          <a:xfrm>
            <a:off x="9828236" y="4472557"/>
            <a:ext cx="701266" cy="631139"/>
          </a:xfrm>
          <a:prstGeom prst="rect">
            <a:avLst/>
          </a:prstGeom>
        </p:spPr>
      </p:pic>
    </p:spTree>
    <p:custDataLst>
      <p:tags r:id="rId4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ictureMisc"/>
          <p:cNvSpPr/>
          <p:nvPr/>
        </p:nvSpPr>
        <p:spPr>
          <a:xfrm>
            <a:off x="-9525" y="776060"/>
            <a:ext cx="12192000" cy="1583656"/>
          </a:xfrm>
          <a:prstGeom prst="rect">
            <a:avLst/>
          </a:prstGeom>
          <a:blipFill>
            <a:blip r:embed="rId1"/>
            <a:stretch>
              <a:fillRect t="-228343" b="-2244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9525" y="776059"/>
            <a:ext cx="12192000" cy="1583656"/>
          </a:xfrm>
          <a:prstGeom prst="rect">
            <a:avLst/>
          </a:prstGeom>
          <a:solidFill>
            <a:schemeClr val="dk1">
              <a:alpha val="5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nvSpPr>
        <p:spPr>
          <a:xfrm>
            <a:off x="1054100" y="190500"/>
            <a:ext cx="2394858"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客户收益</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55" name="线4"/>
          <p:cNvCxnSpPr>
            <a:endCxn id="78" idx="0"/>
          </p:cNvCxnSpPr>
          <p:nvPr/>
        </p:nvCxnSpPr>
        <p:spPr>
          <a:xfrm rot="5400000">
            <a:off x="3439547" y="-730463"/>
            <a:ext cx="1176337" cy="4123871"/>
          </a:xfrm>
          <a:prstGeom prst="bentConnector3">
            <a:avLst>
              <a:gd name="adj1" fmla="val 70405"/>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线3"/>
          <p:cNvCxnSpPr>
            <a:endCxn id="73" idx="0"/>
          </p:cNvCxnSpPr>
          <p:nvPr/>
        </p:nvCxnSpPr>
        <p:spPr>
          <a:xfrm rot="5400000">
            <a:off x="4818656" y="648646"/>
            <a:ext cx="1176336" cy="1365653"/>
          </a:xfrm>
          <a:prstGeom prst="bentConnector3">
            <a:avLst>
              <a:gd name="adj1" fmla="val 70405"/>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线2"/>
          <p:cNvCxnSpPr>
            <a:endCxn id="68" idx="0"/>
          </p:cNvCxnSpPr>
          <p:nvPr/>
        </p:nvCxnSpPr>
        <p:spPr>
          <a:xfrm rot="16200000" flipH="1">
            <a:off x="6184309" y="648644"/>
            <a:ext cx="1176335" cy="1365653"/>
          </a:xfrm>
          <a:prstGeom prst="bentConnector3">
            <a:avLst>
              <a:gd name="adj1" fmla="val 70405"/>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线"/>
          <p:cNvCxnSpPr>
            <a:endCxn id="63" idx="0"/>
          </p:cNvCxnSpPr>
          <p:nvPr/>
        </p:nvCxnSpPr>
        <p:spPr>
          <a:xfrm rot="16200000" flipH="1">
            <a:off x="7596189" y="-763235"/>
            <a:ext cx="1176334" cy="4189412"/>
          </a:xfrm>
          <a:prstGeom prst="bentConnector3">
            <a:avLst>
              <a:gd name="adj1" fmla="val 70782"/>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IconBackground1"/>
          <p:cNvSpPr/>
          <p:nvPr/>
        </p:nvSpPr>
        <p:spPr>
          <a:xfrm>
            <a:off x="1477402" y="1919641"/>
            <a:ext cx="976754" cy="976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Icon1"/>
          <p:cNvSpPr/>
          <p:nvPr/>
        </p:nvSpPr>
        <p:spPr>
          <a:xfrm>
            <a:off x="1749086" y="2216163"/>
            <a:ext cx="433386" cy="383711"/>
          </a:xfrm>
          <a:custGeom>
            <a:avLst/>
            <a:gdLst>
              <a:gd name="connsiteX0" fmla="*/ 15009 w 423901"/>
              <a:gd name="connsiteY0" fmla="*/ 354852 h 375313"/>
              <a:gd name="connsiteX1" fmla="*/ 20437 w 423901"/>
              <a:gd name="connsiteY1" fmla="*/ 369044 h 375313"/>
              <a:gd name="connsiteX2" fmla="*/ 6295 w 423901"/>
              <a:gd name="connsiteY2" fmla="*/ 374473 h 375313"/>
              <a:gd name="connsiteX3" fmla="*/ 819 w 423901"/>
              <a:gd name="connsiteY3" fmla="*/ 360329 h 375313"/>
              <a:gd name="connsiteX4" fmla="*/ 15009 w 423901"/>
              <a:gd name="connsiteY4" fmla="*/ 354852 h 375313"/>
              <a:gd name="connsiteX5" fmla="*/ 265595 w 423901"/>
              <a:gd name="connsiteY5" fmla="*/ 269973 h 375313"/>
              <a:gd name="connsiteX6" fmla="*/ 274053 w 423901"/>
              <a:gd name="connsiteY6" fmla="*/ 271032 h 375313"/>
              <a:gd name="connsiteX7" fmla="*/ 351290 w 423901"/>
              <a:gd name="connsiteY7" fmla="*/ 357043 h 375313"/>
              <a:gd name="connsiteX8" fmla="*/ 345861 w 423901"/>
              <a:gd name="connsiteY8" fmla="*/ 371187 h 375313"/>
              <a:gd name="connsiteX9" fmla="*/ 341528 w 423901"/>
              <a:gd name="connsiteY9" fmla="*/ 372283 h 375313"/>
              <a:gd name="connsiteX10" fmla="*/ 331719 w 423901"/>
              <a:gd name="connsiteY10" fmla="*/ 365758 h 375313"/>
              <a:gd name="connsiteX11" fmla="*/ 263148 w 423901"/>
              <a:gd name="connsiteY11" fmla="*/ 290654 h 375313"/>
              <a:gd name="connsiteX12" fmla="*/ 258815 w 423901"/>
              <a:gd name="connsiteY12" fmla="*/ 275414 h 375313"/>
              <a:gd name="connsiteX13" fmla="*/ 265595 w 423901"/>
              <a:gd name="connsiteY13" fmla="*/ 269973 h 375313"/>
              <a:gd name="connsiteX14" fmla="*/ 346153 w 423901"/>
              <a:gd name="connsiteY14" fmla="*/ 263430 h 375313"/>
              <a:gd name="connsiteX15" fmla="*/ 354575 w 423901"/>
              <a:gd name="connsiteY15" fmla="*/ 264508 h 375313"/>
              <a:gd name="connsiteX16" fmla="*/ 422051 w 423901"/>
              <a:gd name="connsiteY16" fmla="*/ 328754 h 375313"/>
              <a:gd name="connsiteX17" fmla="*/ 418813 w 423901"/>
              <a:gd name="connsiteY17" fmla="*/ 345089 h 375313"/>
              <a:gd name="connsiteX18" fmla="*/ 413336 w 423901"/>
              <a:gd name="connsiteY18" fmla="*/ 347232 h 375313"/>
              <a:gd name="connsiteX19" fmla="*/ 404622 w 423901"/>
              <a:gd name="connsiteY19" fmla="*/ 341803 h 375313"/>
              <a:gd name="connsiteX20" fmla="*/ 343671 w 423901"/>
              <a:gd name="connsiteY20" fmla="*/ 284129 h 375313"/>
              <a:gd name="connsiteX21" fmla="*/ 339338 w 423901"/>
              <a:gd name="connsiteY21" fmla="*/ 268889 h 375313"/>
              <a:gd name="connsiteX22" fmla="*/ 346153 w 423901"/>
              <a:gd name="connsiteY22" fmla="*/ 263430 h 375313"/>
              <a:gd name="connsiteX23" fmla="*/ 109667 w 423901"/>
              <a:gd name="connsiteY23" fmla="*/ 142548 h 375313"/>
              <a:gd name="connsiteX24" fmla="*/ 122716 w 423901"/>
              <a:gd name="connsiteY24" fmla="*/ 150165 h 375313"/>
              <a:gd name="connsiteX25" fmla="*/ 177151 w 423901"/>
              <a:gd name="connsiteY25" fmla="*/ 190439 h 375313"/>
              <a:gd name="connsiteX26" fmla="*/ 231585 w 423901"/>
              <a:gd name="connsiteY26" fmla="*/ 150165 h 375313"/>
              <a:gd name="connsiteX27" fmla="*/ 244635 w 423901"/>
              <a:gd name="connsiteY27" fmla="*/ 142548 h 375313"/>
              <a:gd name="connsiteX28" fmla="*/ 252254 w 423901"/>
              <a:gd name="connsiteY28" fmla="*/ 155640 h 375313"/>
              <a:gd name="connsiteX29" fmla="*/ 177151 w 423901"/>
              <a:gd name="connsiteY29" fmla="*/ 212195 h 375313"/>
              <a:gd name="connsiteX30" fmla="*/ 102047 w 423901"/>
              <a:gd name="connsiteY30" fmla="*/ 155640 h 375313"/>
              <a:gd name="connsiteX31" fmla="*/ 109667 w 423901"/>
              <a:gd name="connsiteY31" fmla="*/ 142548 h 375313"/>
              <a:gd name="connsiteX32" fmla="*/ 327406 w 423901"/>
              <a:gd name="connsiteY32" fmla="*/ 11967 h 375313"/>
              <a:gd name="connsiteX33" fmla="*/ 392699 w 423901"/>
              <a:gd name="connsiteY33" fmla="*/ 130599 h 375313"/>
              <a:gd name="connsiteX34" fmla="*/ 327406 w 423901"/>
              <a:gd name="connsiteY34" fmla="*/ 249184 h 375313"/>
              <a:gd name="connsiteX35" fmla="*/ 321929 w 423901"/>
              <a:gd name="connsiteY35" fmla="*/ 251374 h 375313"/>
              <a:gd name="connsiteX36" fmla="*/ 313214 w 423901"/>
              <a:gd name="connsiteY36" fmla="*/ 245947 h 375313"/>
              <a:gd name="connsiteX37" fmla="*/ 316500 w 423901"/>
              <a:gd name="connsiteY37" fmla="*/ 230713 h 375313"/>
              <a:gd name="connsiteX38" fmla="*/ 372030 w 423901"/>
              <a:gd name="connsiteY38" fmla="*/ 130599 h 375313"/>
              <a:gd name="connsiteX39" fmla="*/ 316500 w 423901"/>
              <a:gd name="connsiteY39" fmla="*/ 30486 h 375313"/>
              <a:gd name="connsiteX40" fmla="*/ 312166 w 423901"/>
              <a:gd name="connsiteY40" fmla="*/ 15252 h 375313"/>
              <a:gd name="connsiteX41" fmla="*/ 327406 w 423901"/>
              <a:gd name="connsiteY41" fmla="*/ 11967 h 375313"/>
              <a:gd name="connsiteX42" fmla="*/ 177150 w 423901"/>
              <a:gd name="connsiteY42" fmla="*/ 0 h 375313"/>
              <a:gd name="connsiteX43" fmla="*/ 311052 w 423901"/>
              <a:gd name="connsiteY43" fmla="*/ 133873 h 375313"/>
              <a:gd name="connsiteX44" fmla="*/ 177150 w 423901"/>
              <a:gd name="connsiteY44" fmla="*/ 268889 h 375313"/>
              <a:gd name="connsiteX45" fmla="*/ 36770 w 423901"/>
              <a:gd name="connsiteY45" fmla="*/ 341803 h 375313"/>
              <a:gd name="connsiteX46" fmla="*/ 28056 w 423901"/>
              <a:gd name="connsiteY46" fmla="*/ 346184 h 375313"/>
              <a:gd name="connsiteX47" fmla="*/ 21533 w 423901"/>
              <a:gd name="connsiteY47" fmla="*/ 343993 h 375313"/>
              <a:gd name="connsiteX48" fmla="*/ 19342 w 423901"/>
              <a:gd name="connsiteY48" fmla="*/ 328754 h 375313"/>
              <a:gd name="connsiteX49" fmla="*/ 177150 w 423901"/>
              <a:gd name="connsiteY49" fmla="*/ 246029 h 375313"/>
              <a:gd name="connsiteX50" fmla="*/ 289291 w 423901"/>
              <a:gd name="connsiteY50" fmla="*/ 133873 h 375313"/>
              <a:gd name="connsiteX51" fmla="*/ 177150 w 423901"/>
              <a:gd name="connsiteY51" fmla="*/ 21765 h 375313"/>
              <a:gd name="connsiteX52" fmla="*/ 65056 w 423901"/>
              <a:gd name="connsiteY52" fmla="*/ 133873 h 375313"/>
              <a:gd name="connsiteX53" fmla="*/ 102056 w 423901"/>
              <a:gd name="connsiteY53" fmla="*/ 216645 h 375313"/>
              <a:gd name="connsiteX54" fmla="*/ 103151 w 423901"/>
              <a:gd name="connsiteY54" fmla="*/ 231885 h 375313"/>
              <a:gd name="connsiteX55" fmla="*/ 87912 w 423901"/>
              <a:gd name="connsiteY55" fmla="*/ 232933 h 375313"/>
              <a:gd name="connsiteX56" fmla="*/ 43294 w 423901"/>
              <a:gd name="connsiteY56" fmla="*/ 133873 h 375313"/>
              <a:gd name="connsiteX57" fmla="*/ 177150 w 423901"/>
              <a:gd name="connsiteY57" fmla="*/ 0 h 3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23901" h="375313">
                <a:moveTo>
                  <a:pt x="15009" y="354852"/>
                </a:moveTo>
                <a:cubicBezTo>
                  <a:pt x="20437" y="357043"/>
                  <a:pt x="22628" y="363567"/>
                  <a:pt x="20437" y="369044"/>
                </a:cubicBezTo>
                <a:cubicBezTo>
                  <a:pt x="18247" y="374473"/>
                  <a:pt x="11723" y="376664"/>
                  <a:pt x="6295" y="374473"/>
                </a:cubicBezTo>
                <a:cubicBezTo>
                  <a:pt x="819" y="372283"/>
                  <a:pt x="-1324" y="365758"/>
                  <a:pt x="819" y="360329"/>
                </a:cubicBezTo>
                <a:cubicBezTo>
                  <a:pt x="3009" y="354852"/>
                  <a:pt x="9533" y="352709"/>
                  <a:pt x="15009" y="354852"/>
                </a:cubicBezTo>
                <a:close/>
                <a:moveTo>
                  <a:pt x="265595" y="269973"/>
                </a:moveTo>
                <a:cubicBezTo>
                  <a:pt x="268315" y="269151"/>
                  <a:pt x="271315" y="269413"/>
                  <a:pt x="274053" y="271032"/>
                </a:cubicBezTo>
                <a:cubicBezTo>
                  <a:pt x="307767" y="290654"/>
                  <a:pt x="335004" y="320038"/>
                  <a:pt x="351290" y="357043"/>
                </a:cubicBezTo>
                <a:cubicBezTo>
                  <a:pt x="353480" y="362472"/>
                  <a:pt x="351290" y="369044"/>
                  <a:pt x="345861" y="371187"/>
                </a:cubicBezTo>
                <a:cubicBezTo>
                  <a:pt x="344766" y="372283"/>
                  <a:pt x="342623" y="372283"/>
                  <a:pt x="341528" y="372283"/>
                </a:cubicBezTo>
                <a:cubicBezTo>
                  <a:pt x="337147" y="372283"/>
                  <a:pt x="333909" y="370092"/>
                  <a:pt x="331719" y="365758"/>
                </a:cubicBezTo>
                <a:cubicBezTo>
                  <a:pt x="317576" y="334183"/>
                  <a:pt x="293624" y="308084"/>
                  <a:pt x="263148" y="290654"/>
                </a:cubicBezTo>
                <a:cubicBezTo>
                  <a:pt x="257720" y="287368"/>
                  <a:pt x="255529" y="280843"/>
                  <a:pt x="258815" y="275414"/>
                </a:cubicBezTo>
                <a:cubicBezTo>
                  <a:pt x="260434" y="272700"/>
                  <a:pt x="262875" y="270795"/>
                  <a:pt x="265595" y="269973"/>
                </a:cubicBezTo>
                <a:close/>
                <a:moveTo>
                  <a:pt x="346153" y="263430"/>
                </a:moveTo>
                <a:cubicBezTo>
                  <a:pt x="348873" y="262615"/>
                  <a:pt x="351861" y="262889"/>
                  <a:pt x="354575" y="264508"/>
                </a:cubicBezTo>
                <a:cubicBezTo>
                  <a:pt x="381765" y="279748"/>
                  <a:pt x="404622" y="302608"/>
                  <a:pt x="422051" y="328754"/>
                </a:cubicBezTo>
                <a:cubicBezTo>
                  <a:pt x="425336" y="334183"/>
                  <a:pt x="424241" y="340707"/>
                  <a:pt x="418813" y="345089"/>
                </a:cubicBezTo>
                <a:cubicBezTo>
                  <a:pt x="417717" y="346184"/>
                  <a:pt x="415527" y="347232"/>
                  <a:pt x="413336" y="347232"/>
                </a:cubicBezTo>
                <a:cubicBezTo>
                  <a:pt x="410098" y="347232"/>
                  <a:pt x="406813" y="345089"/>
                  <a:pt x="404622" y="341803"/>
                </a:cubicBezTo>
                <a:cubicBezTo>
                  <a:pt x="389384" y="317847"/>
                  <a:pt x="367623" y="298274"/>
                  <a:pt x="343671" y="284129"/>
                </a:cubicBezTo>
                <a:cubicBezTo>
                  <a:pt x="338242" y="280843"/>
                  <a:pt x="336052" y="274318"/>
                  <a:pt x="339338" y="268889"/>
                </a:cubicBezTo>
                <a:cubicBezTo>
                  <a:pt x="340980" y="266150"/>
                  <a:pt x="343433" y="264246"/>
                  <a:pt x="346153" y="263430"/>
                </a:cubicBezTo>
                <a:close/>
                <a:moveTo>
                  <a:pt x="109667" y="142548"/>
                </a:moveTo>
                <a:cubicBezTo>
                  <a:pt x="115096" y="141453"/>
                  <a:pt x="120573" y="144738"/>
                  <a:pt x="122716" y="150165"/>
                </a:cubicBezTo>
                <a:cubicBezTo>
                  <a:pt x="130336" y="174111"/>
                  <a:pt x="152148" y="190439"/>
                  <a:pt x="177151" y="190439"/>
                </a:cubicBezTo>
                <a:cubicBezTo>
                  <a:pt x="202201" y="190439"/>
                  <a:pt x="225061" y="174111"/>
                  <a:pt x="231585" y="150165"/>
                </a:cubicBezTo>
                <a:cubicBezTo>
                  <a:pt x="232681" y="144738"/>
                  <a:pt x="239205" y="140406"/>
                  <a:pt x="244635" y="142548"/>
                </a:cubicBezTo>
                <a:cubicBezTo>
                  <a:pt x="250111" y="143643"/>
                  <a:pt x="254445" y="150165"/>
                  <a:pt x="252254" y="155640"/>
                </a:cubicBezTo>
                <a:cubicBezTo>
                  <a:pt x="242491" y="188249"/>
                  <a:pt x="212012" y="211100"/>
                  <a:pt x="177151" y="212195"/>
                </a:cubicBezTo>
                <a:cubicBezTo>
                  <a:pt x="142337" y="212195"/>
                  <a:pt x="111857" y="188249"/>
                  <a:pt x="102047" y="155640"/>
                </a:cubicBezTo>
                <a:cubicBezTo>
                  <a:pt x="100951" y="150165"/>
                  <a:pt x="104237" y="144738"/>
                  <a:pt x="109667" y="142548"/>
                </a:cubicBezTo>
                <a:close/>
                <a:moveTo>
                  <a:pt x="327406" y="11967"/>
                </a:moveTo>
                <a:cubicBezTo>
                  <a:pt x="367649" y="38102"/>
                  <a:pt x="392699" y="81614"/>
                  <a:pt x="392699" y="130599"/>
                </a:cubicBezTo>
                <a:cubicBezTo>
                  <a:pt x="392699" y="179538"/>
                  <a:pt x="368744" y="223096"/>
                  <a:pt x="327406" y="249184"/>
                </a:cubicBezTo>
                <a:cubicBezTo>
                  <a:pt x="326311" y="251374"/>
                  <a:pt x="324120" y="251374"/>
                  <a:pt x="321929" y="251374"/>
                </a:cubicBezTo>
                <a:cubicBezTo>
                  <a:pt x="318691" y="251374"/>
                  <a:pt x="315405" y="249184"/>
                  <a:pt x="313214" y="245947"/>
                </a:cubicBezTo>
                <a:cubicBezTo>
                  <a:pt x="309975" y="240472"/>
                  <a:pt x="311071" y="233950"/>
                  <a:pt x="316500" y="230713"/>
                </a:cubicBezTo>
                <a:cubicBezTo>
                  <a:pt x="351314" y="208958"/>
                  <a:pt x="372030" y="171921"/>
                  <a:pt x="372030" y="130599"/>
                </a:cubicBezTo>
                <a:cubicBezTo>
                  <a:pt x="372030" y="89230"/>
                  <a:pt x="351314" y="52241"/>
                  <a:pt x="316500" y="30486"/>
                </a:cubicBezTo>
                <a:cubicBezTo>
                  <a:pt x="311071" y="27201"/>
                  <a:pt x="309975" y="20679"/>
                  <a:pt x="312166" y="15252"/>
                </a:cubicBezTo>
                <a:cubicBezTo>
                  <a:pt x="315405" y="9825"/>
                  <a:pt x="321929" y="8730"/>
                  <a:pt x="327406" y="11967"/>
                </a:cubicBezTo>
                <a:close/>
                <a:moveTo>
                  <a:pt x="177150" y="0"/>
                </a:moveTo>
                <a:cubicBezTo>
                  <a:pt x="251196" y="0"/>
                  <a:pt x="311052" y="59864"/>
                  <a:pt x="311052" y="133873"/>
                </a:cubicBezTo>
                <a:cubicBezTo>
                  <a:pt x="311052" y="206834"/>
                  <a:pt x="251196" y="266698"/>
                  <a:pt x="177150" y="268889"/>
                </a:cubicBezTo>
                <a:cubicBezTo>
                  <a:pt x="120579" y="268889"/>
                  <a:pt x="68341" y="296083"/>
                  <a:pt x="36770" y="341803"/>
                </a:cubicBezTo>
                <a:cubicBezTo>
                  <a:pt x="34580" y="345089"/>
                  <a:pt x="31294" y="346184"/>
                  <a:pt x="28056" y="346184"/>
                </a:cubicBezTo>
                <a:cubicBezTo>
                  <a:pt x="25866" y="346184"/>
                  <a:pt x="23675" y="345089"/>
                  <a:pt x="21533" y="343993"/>
                </a:cubicBezTo>
                <a:cubicBezTo>
                  <a:pt x="17152" y="340707"/>
                  <a:pt x="16056" y="334183"/>
                  <a:pt x="19342" y="328754"/>
                </a:cubicBezTo>
                <a:cubicBezTo>
                  <a:pt x="55246" y="276509"/>
                  <a:pt x="114055" y="246029"/>
                  <a:pt x="177150" y="246029"/>
                </a:cubicBezTo>
                <a:cubicBezTo>
                  <a:pt x="239196" y="246029"/>
                  <a:pt x="289291" y="195928"/>
                  <a:pt x="289291" y="133873"/>
                </a:cubicBezTo>
                <a:cubicBezTo>
                  <a:pt x="289291" y="71866"/>
                  <a:pt x="239196" y="21765"/>
                  <a:pt x="177150" y="21765"/>
                </a:cubicBezTo>
                <a:cubicBezTo>
                  <a:pt x="115103" y="21765"/>
                  <a:pt x="65056" y="71866"/>
                  <a:pt x="65056" y="133873"/>
                </a:cubicBezTo>
                <a:cubicBezTo>
                  <a:pt x="65056" y="165448"/>
                  <a:pt x="78103" y="195928"/>
                  <a:pt x="102056" y="216645"/>
                </a:cubicBezTo>
                <a:cubicBezTo>
                  <a:pt x="106436" y="220979"/>
                  <a:pt x="107484" y="227503"/>
                  <a:pt x="103151" y="231885"/>
                </a:cubicBezTo>
                <a:cubicBezTo>
                  <a:pt x="98817" y="236219"/>
                  <a:pt x="92246" y="237314"/>
                  <a:pt x="87912" y="232933"/>
                </a:cubicBezTo>
                <a:cubicBezTo>
                  <a:pt x="59627" y="207930"/>
                  <a:pt x="43294" y="171973"/>
                  <a:pt x="43294" y="133873"/>
                </a:cubicBezTo>
                <a:cubicBezTo>
                  <a:pt x="43294" y="59864"/>
                  <a:pt x="103151" y="0"/>
                  <a:pt x="17715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Bullet1"/>
          <p:cNvSpPr/>
          <p:nvPr/>
        </p:nvSpPr>
        <p:spPr>
          <a:xfrm>
            <a:off x="673102" y="2979569"/>
            <a:ext cx="2479675" cy="377013"/>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ormAutofit lnSpcReduction="10000"/>
          </a:bodyPr>
          <a:lstStyle/>
          <a:p>
            <a:pPr algn="ctr">
              <a:lnSpc>
                <a:spcPct val="120000"/>
              </a:lnSpc>
            </a:pPr>
            <a:r>
              <a:rPr lang="zh-CN" altLang="en-US" b="1" i="0" dirty="0">
                <a:solidFill>
                  <a:srgbClr val="060607"/>
                </a:solidFill>
                <a:effectLst/>
                <a:latin typeface="Arial" panose="020B0604020202020204" pitchFamily="34" charset="0"/>
                <a:ea typeface="微软雅黑" panose="020B0503020204020204" pitchFamily="34" charset="-122"/>
                <a:cs typeface="+mn-ea"/>
                <a:sym typeface="Arial" panose="020B0604020202020204" pitchFamily="34" charset="0"/>
              </a:rPr>
              <a:t>提高安全管理效率</a:t>
            </a:r>
            <a:endParaRPr lang="zh-CN" altLang="en-US"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Text1"/>
          <p:cNvSpPr txBox="1"/>
          <p:nvPr/>
        </p:nvSpPr>
        <p:spPr>
          <a:xfrm>
            <a:off x="660400" y="3668356"/>
            <a:ext cx="2479675" cy="2072044"/>
          </a:xfrm>
          <a:prstGeom prst="rect">
            <a:avLst/>
          </a:prstGeom>
          <a:solidFill>
            <a:schemeClr val="accent4">
              <a:lumMod val="20000"/>
              <a:lumOff val="80000"/>
            </a:schemeClr>
          </a:solidFill>
          <a:ln w="6350">
            <a:solidFill>
              <a:schemeClr val="accent6"/>
            </a:solidFill>
          </a:ln>
        </p:spPr>
        <p:txBody>
          <a:bodyPr wrap="square" lIns="91440" tIns="45720" rIns="91440" bIns="45720" anchor="t" anchorCtr="0">
            <a:normAutofit/>
          </a:bodyPr>
          <a:lstStyle/>
          <a:p>
            <a:pPr marL="0" marR="0" lvl="0" indent="0" defTabSz="913765" rtl="0" eaLnBrk="1" fontAlgn="auto" latinLnBrk="0" hangingPunct="1">
              <a:lnSpc>
                <a:spcPct val="120000"/>
              </a:lnSpc>
              <a:spcBef>
                <a:spcPts val="0"/>
              </a:spcBef>
              <a:spcAft>
                <a:spcPts val="0"/>
              </a:spcAft>
              <a:buClrTx/>
              <a:buSzPct val="25000"/>
              <a:buFontTx/>
              <a:buNone/>
              <a:defRPr/>
            </a:pPr>
            <a:r>
              <a:rPr lang="zh-CN" altLang="en-US"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将分散的安全工作点整合到一个统一的平台上，实现信息共享和协同工作。提高管理效率，减少人工干预和信息传递的时间，能够更加及时地发现和处理安全隐患</a:t>
            </a:r>
            <a:r>
              <a:rPr lang="zh-CN" altLang="en-US" sz="1400" b="0" i="0" dirty="0">
                <a:solidFill>
                  <a:srgbClr val="060607"/>
                </a:solidFill>
                <a:effectLst/>
                <a:latin typeface="Arial" panose="020B0604020202020204" pitchFamily="34" charset="0"/>
                <a:ea typeface="微软雅黑" panose="020B0503020204020204" pitchFamily="34" charset="-122"/>
                <a:cs typeface="+mn-ea"/>
                <a:sym typeface="Arial" panose="020B0604020202020204" pitchFamily="34" charset="0"/>
              </a:rPr>
              <a:t>。</a:t>
            </a:r>
            <a:endParaRPr kumimoji="0" lang="de-DE" sz="14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Shape1"/>
          <p:cNvSpPr/>
          <p:nvPr/>
        </p:nvSpPr>
        <p:spPr>
          <a:xfrm>
            <a:off x="1858474" y="1469913"/>
            <a:ext cx="214609" cy="21460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IconBackground2"/>
          <p:cNvSpPr/>
          <p:nvPr/>
        </p:nvSpPr>
        <p:spPr>
          <a:xfrm>
            <a:off x="4235620" y="1919640"/>
            <a:ext cx="976754" cy="976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Icon2"/>
          <p:cNvSpPr/>
          <p:nvPr/>
        </p:nvSpPr>
        <p:spPr>
          <a:xfrm>
            <a:off x="4507304" y="2192920"/>
            <a:ext cx="433386" cy="430194"/>
          </a:xfrm>
          <a:custGeom>
            <a:avLst/>
            <a:gdLst>
              <a:gd name="T0" fmla="*/ 11032 w 11315"/>
              <a:gd name="T1" fmla="*/ 1010 h 11233"/>
              <a:gd name="T2" fmla="*/ 10949 w 11315"/>
              <a:gd name="T3" fmla="*/ 298 h 11233"/>
              <a:gd name="T4" fmla="*/ 10712 w 11315"/>
              <a:gd name="T5" fmla="*/ 28 h 11233"/>
              <a:gd name="T6" fmla="*/ 10386 w 11315"/>
              <a:gd name="T7" fmla="*/ 179 h 11233"/>
              <a:gd name="T8" fmla="*/ 9982 w 11315"/>
              <a:gd name="T9" fmla="*/ 458 h 11233"/>
              <a:gd name="T10" fmla="*/ 8998 w 11315"/>
              <a:gd name="T11" fmla="*/ 924 h 11233"/>
              <a:gd name="T12" fmla="*/ 6404 w 11315"/>
              <a:gd name="T13" fmla="*/ 2280 h 11233"/>
              <a:gd name="T14" fmla="*/ 4496 w 11315"/>
              <a:gd name="T15" fmla="*/ 4504 h 11233"/>
              <a:gd name="T16" fmla="*/ 4454 w 11315"/>
              <a:gd name="T17" fmla="*/ 4640 h 11233"/>
              <a:gd name="T18" fmla="*/ 3519 w 11315"/>
              <a:gd name="T19" fmla="*/ 3765 h 11233"/>
              <a:gd name="T20" fmla="*/ 2140 w 11315"/>
              <a:gd name="T21" fmla="*/ 2933 h 11233"/>
              <a:gd name="T22" fmla="*/ 388 w 11315"/>
              <a:gd name="T23" fmla="*/ 2606 h 11233"/>
              <a:gd name="T24" fmla="*/ 175 w 11315"/>
              <a:gd name="T25" fmla="*/ 2713 h 11233"/>
              <a:gd name="T26" fmla="*/ 107 w 11315"/>
              <a:gd name="T27" fmla="*/ 2940 h 11233"/>
              <a:gd name="T28" fmla="*/ 88 w 11315"/>
              <a:gd name="T29" fmla="*/ 3796 h 11233"/>
              <a:gd name="T30" fmla="*/ 120 w 11315"/>
              <a:gd name="T31" fmla="*/ 6109 h 11233"/>
              <a:gd name="T32" fmla="*/ 457 w 11315"/>
              <a:gd name="T33" fmla="*/ 7384 h 11233"/>
              <a:gd name="T34" fmla="*/ 1209 w 11315"/>
              <a:gd name="T35" fmla="*/ 8552 h 11233"/>
              <a:gd name="T36" fmla="*/ 2834 w 11315"/>
              <a:gd name="T37" fmla="*/ 9564 h 11233"/>
              <a:gd name="T38" fmla="*/ 5120 w 11315"/>
              <a:gd name="T39" fmla="*/ 9919 h 11233"/>
              <a:gd name="T40" fmla="*/ 4943 w 11315"/>
              <a:gd name="T41" fmla="*/ 10819 h 11233"/>
              <a:gd name="T42" fmla="*/ 5108 w 11315"/>
              <a:gd name="T43" fmla="*/ 11210 h 11233"/>
              <a:gd name="T44" fmla="*/ 5220 w 11315"/>
              <a:gd name="T45" fmla="*/ 11233 h 11233"/>
              <a:gd name="T46" fmla="*/ 5498 w 11315"/>
              <a:gd name="T47" fmla="*/ 11046 h 11233"/>
              <a:gd name="T48" fmla="*/ 5719 w 11315"/>
              <a:gd name="T49" fmla="*/ 9925 h 11233"/>
              <a:gd name="T50" fmla="*/ 8083 w 11315"/>
              <a:gd name="T51" fmla="*/ 9543 h 11233"/>
              <a:gd name="T52" fmla="*/ 9858 w 11315"/>
              <a:gd name="T53" fmla="*/ 8365 h 11233"/>
              <a:gd name="T54" fmla="*/ 10868 w 11315"/>
              <a:gd name="T55" fmla="*/ 6571 h 11233"/>
              <a:gd name="T56" fmla="*/ 11230 w 11315"/>
              <a:gd name="T57" fmla="*/ 4556 h 11233"/>
              <a:gd name="T58" fmla="*/ 11032 w 11315"/>
              <a:gd name="T59" fmla="*/ 1010 h 11233"/>
              <a:gd name="T60" fmla="*/ 1642 w 11315"/>
              <a:gd name="T61" fmla="*/ 8135 h 11233"/>
              <a:gd name="T62" fmla="*/ 685 w 11315"/>
              <a:gd name="T63" fmla="*/ 3832 h 11233"/>
              <a:gd name="T64" fmla="*/ 714 w 11315"/>
              <a:gd name="T65" fmla="*/ 3204 h 11233"/>
              <a:gd name="T66" fmla="*/ 3134 w 11315"/>
              <a:gd name="T67" fmla="*/ 4227 h 11233"/>
              <a:gd name="T68" fmla="*/ 4287 w 11315"/>
              <a:gd name="T69" fmla="*/ 5371 h 11233"/>
              <a:gd name="T70" fmla="*/ 4294 w 11315"/>
              <a:gd name="T71" fmla="*/ 5367 h 11233"/>
              <a:gd name="T72" fmla="*/ 4232 w 11315"/>
              <a:gd name="T73" fmla="*/ 6458 h 11233"/>
              <a:gd name="T74" fmla="*/ 4489 w 11315"/>
              <a:gd name="T75" fmla="*/ 8134 h 11233"/>
              <a:gd name="T76" fmla="*/ 4906 w 11315"/>
              <a:gd name="T77" fmla="*/ 9313 h 11233"/>
              <a:gd name="T78" fmla="*/ 1642 w 11315"/>
              <a:gd name="T79" fmla="*/ 8135 h 11233"/>
              <a:gd name="T80" fmla="*/ 9413 w 11315"/>
              <a:gd name="T81" fmla="*/ 7958 h 11233"/>
              <a:gd name="T82" fmla="*/ 6119 w 11315"/>
              <a:gd name="T83" fmla="*/ 9309 h 11233"/>
              <a:gd name="T84" fmla="*/ 5842 w 11315"/>
              <a:gd name="T85" fmla="*/ 9322 h 11233"/>
              <a:gd name="T86" fmla="*/ 7006 w 11315"/>
              <a:gd name="T87" fmla="*/ 5667 h 11233"/>
              <a:gd name="T88" fmla="*/ 9377 w 11315"/>
              <a:gd name="T89" fmla="*/ 3349 h 11233"/>
              <a:gd name="T90" fmla="*/ 9472 w 11315"/>
              <a:gd name="T91" fmla="*/ 2935 h 11233"/>
              <a:gd name="T92" fmla="*/ 9058 w 11315"/>
              <a:gd name="T93" fmla="*/ 2840 h 11233"/>
              <a:gd name="T94" fmla="*/ 6522 w 11315"/>
              <a:gd name="T95" fmla="*/ 5311 h 11233"/>
              <a:gd name="T96" fmla="*/ 5319 w 11315"/>
              <a:gd name="T97" fmla="*/ 8189 h 11233"/>
              <a:gd name="T98" fmla="*/ 5266 w 11315"/>
              <a:gd name="T99" fmla="*/ 8608 h 11233"/>
              <a:gd name="T100" fmla="*/ 5246 w 11315"/>
              <a:gd name="T101" fmla="*/ 8549 h 11233"/>
              <a:gd name="T102" fmla="*/ 5246 w 11315"/>
              <a:gd name="T103" fmla="*/ 8548 h 11233"/>
              <a:gd name="T104" fmla="*/ 5067 w 11315"/>
              <a:gd name="T105" fmla="*/ 7976 h 11233"/>
              <a:gd name="T106" fmla="*/ 4858 w 11315"/>
              <a:gd name="T107" fmla="*/ 6849 h 11233"/>
              <a:gd name="T108" fmla="*/ 4846 w 11315"/>
              <a:gd name="T109" fmla="*/ 6756 h 11233"/>
              <a:gd name="T110" fmla="*/ 4849 w 11315"/>
              <a:gd name="T111" fmla="*/ 6751 h 11233"/>
              <a:gd name="T112" fmla="*/ 5064 w 11315"/>
              <a:gd name="T113" fmla="*/ 4688 h 11233"/>
              <a:gd name="T114" fmla="*/ 6737 w 11315"/>
              <a:gd name="T115" fmla="*/ 2778 h 11233"/>
              <a:gd name="T116" fmla="*/ 9244 w 11315"/>
              <a:gd name="T117" fmla="*/ 1470 h 11233"/>
              <a:gd name="T118" fmla="*/ 10413 w 11315"/>
              <a:gd name="T119" fmla="*/ 903 h 11233"/>
              <a:gd name="T120" fmla="*/ 10437 w 11315"/>
              <a:gd name="T121" fmla="*/ 1088 h 11233"/>
              <a:gd name="T122" fmla="*/ 9413 w 11315"/>
              <a:gd name="T123" fmla="*/ 7958 h 1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15" h="11233">
                <a:moveTo>
                  <a:pt x="11032" y="1010"/>
                </a:moveTo>
                <a:cubicBezTo>
                  <a:pt x="10996" y="724"/>
                  <a:pt x="10963" y="478"/>
                  <a:pt x="10949" y="298"/>
                </a:cubicBezTo>
                <a:cubicBezTo>
                  <a:pt x="10939" y="165"/>
                  <a:pt x="10842" y="55"/>
                  <a:pt x="10712" y="28"/>
                </a:cubicBezTo>
                <a:cubicBezTo>
                  <a:pt x="10582" y="0"/>
                  <a:pt x="10449" y="62"/>
                  <a:pt x="10386" y="179"/>
                </a:cubicBezTo>
                <a:cubicBezTo>
                  <a:pt x="10377" y="194"/>
                  <a:pt x="10318" y="277"/>
                  <a:pt x="9982" y="458"/>
                </a:cubicBezTo>
                <a:cubicBezTo>
                  <a:pt x="9724" y="595"/>
                  <a:pt x="9388" y="748"/>
                  <a:pt x="8998" y="924"/>
                </a:cubicBezTo>
                <a:cubicBezTo>
                  <a:pt x="8218" y="1277"/>
                  <a:pt x="7247" y="1715"/>
                  <a:pt x="6404" y="2280"/>
                </a:cubicBezTo>
                <a:cubicBezTo>
                  <a:pt x="5382" y="2965"/>
                  <a:pt x="4757" y="3693"/>
                  <a:pt x="4496" y="4504"/>
                </a:cubicBezTo>
                <a:cubicBezTo>
                  <a:pt x="4481" y="4549"/>
                  <a:pt x="4467" y="4594"/>
                  <a:pt x="4454" y="4640"/>
                </a:cubicBezTo>
                <a:cubicBezTo>
                  <a:pt x="4239" y="4404"/>
                  <a:pt x="3921" y="4083"/>
                  <a:pt x="3519" y="3765"/>
                </a:cubicBezTo>
                <a:cubicBezTo>
                  <a:pt x="3067" y="3408"/>
                  <a:pt x="2603" y="3128"/>
                  <a:pt x="2140" y="2933"/>
                </a:cubicBezTo>
                <a:cubicBezTo>
                  <a:pt x="1550" y="2685"/>
                  <a:pt x="960" y="2575"/>
                  <a:pt x="388" y="2606"/>
                </a:cubicBezTo>
                <a:cubicBezTo>
                  <a:pt x="305" y="2611"/>
                  <a:pt x="228" y="2649"/>
                  <a:pt x="175" y="2713"/>
                </a:cubicBezTo>
                <a:cubicBezTo>
                  <a:pt x="122" y="2776"/>
                  <a:pt x="98" y="2858"/>
                  <a:pt x="107" y="2940"/>
                </a:cubicBezTo>
                <a:cubicBezTo>
                  <a:pt x="128" y="3124"/>
                  <a:pt x="109" y="3435"/>
                  <a:pt x="88" y="3796"/>
                </a:cubicBezTo>
                <a:cubicBezTo>
                  <a:pt x="49" y="4451"/>
                  <a:pt x="0" y="5265"/>
                  <a:pt x="120" y="6109"/>
                </a:cubicBezTo>
                <a:cubicBezTo>
                  <a:pt x="187" y="6576"/>
                  <a:pt x="300" y="7005"/>
                  <a:pt x="457" y="7384"/>
                </a:cubicBezTo>
                <a:cubicBezTo>
                  <a:pt x="642" y="7829"/>
                  <a:pt x="895" y="8222"/>
                  <a:pt x="1209" y="8552"/>
                </a:cubicBezTo>
                <a:cubicBezTo>
                  <a:pt x="1633" y="8997"/>
                  <a:pt x="2180" y="9338"/>
                  <a:pt x="2834" y="9564"/>
                </a:cubicBezTo>
                <a:cubicBezTo>
                  <a:pt x="3480" y="9789"/>
                  <a:pt x="4248" y="9908"/>
                  <a:pt x="5120" y="9919"/>
                </a:cubicBezTo>
                <a:cubicBezTo>
                  <a:pt x="5127" y="10211"/>
                  <a:pt x="5068" y="10513"/>
                  <a:pt x="4943" y="10819"/>
                </a:cubicBezTo>
                <a:cubicBezTo>
                  <a:pt x="4880" y="10973"/>
                  <a:pt x="4954" y="11148"/>
                  <a:pt x="5108" y="11210"/>
                </a:cubicBezTo>
                <a:cubicBezTo>
                  <a:pt x="5145" y="11225"/>
                  <a:pt x="5183" y="11233"/>
                  <a:pt x="5220" y="11233"/>
                </a:cubicBezTo>
                <a:cubicBezTo>
                  <a:pt x="5339" y="11233"/>
                  <a:pt x="5450" y="11163"/>
                  <a:pt x="5498" y="11046"/>
                </a:cubicBezTo>
                <a:cubicBezTo>
                  <a:pt x="5670" y="10624"/>
                  <a:pt x="5724" y="10245"/>
                  <a:pt x="5719" y="9925"/>
                </a:cubicBezTo>
                <a:cubicBezTo>
                  <a:pt x="6610" y="9921"/>
                  <a:pt x="7404" y="9793"/>
                  <a:pt x="8083" y="9543"/>
                </a:cubicBezTo>
                <a:cubicBezTo>
                  <a:pt x="8788" y="9283"/>
                  <a:pt x="9386" y="8886"/>
                  <a:pt x="9858" y="8365"/>
                </a:cubicBezTo>
                <a:cubicBezTo>
                  <a:pt x="10298" y="7880"/>
                  <a:pt x="10638" y="7276"/>
                  <a:pt x="10868" y="6571"/>
                </a:cubicBezTo>
                <a:cubicBezTo>
                  <a:pt x="11062" y="5980"/>
                  <a:pt x="11184" y="5303"/>
                  <a:pt x="11230" y="4556"/>
                </a:cubicBezTo>
                <a:cubicBezTo>
                  <a:pt x="11315" y="3209"/>
                  <a:pt x="11144" y="1886"/>
                  <a:pt x="11032" y="1010"/>
                </a:cubicBezTo>
                <a:close/>
                <a:moveTo>
                  <a:pt x="1642" y="8135"/>
                </a:moveTo>
                <a:cubicBezTo>
                  <a:pt x="500" y="6939"/>
                  <a:pt x="612" y="5069"/>
                  <a:pt x="685" y="3832"/>
                </a:cubicBezTo>
                <a:cubicBezTo>
                  <a:pt x="699" y="3593"/>
                  <a:pt x="712" y="3384"/>
                  <a:pt x="714" y="3204"/>
                </a:cubicBezTo>
                <a:cubicBezTo>
                  <a:pt x="1690" y="3249"/>
                  <a:pt x="2558" y="3771"/>
                  <a:pt x="3134" y="4227"/>
                </a:cubicBezTo>
                <a:cubicBezTo>
                  <a:pt x="3840" y="4783"/>
                  <a:pt x="4282" y="5365"/>
                  <a:pt x="4287" y="5371"/>
                </a:cubicBezTo>
                <a:lnTo>
                  <a:pt x="4294" y="5367"/>
                </a:lnTo>
                <a:cubicBezTo>
                  <a:pt x="4240" y="5719"/>
                  <a:pt x="4221" y="6084"/>
                  <a:pt x="4232" y="6458"/>
                </a:cubicBezTo>
                <a:cubicBezTo>
                  <a:pt x="4249" y="7003"/>
                  <a:pt x="4336" y="7567"/>
                  <a:pt x="4489" y="8134"/>
                </a:cubicBezTo>
                <a:cubicBezTo>
                  <a:pt x="4622" y="8623"/>
                  <a:pt x="4779" y="9028"/>
                  <a:pt x="4906" y="9313"/>
                </a:cubicBezTo>
                <a:cubicBezTo>
                  <a:pt x="3433" y="9258"/>
                  <a:pt x="2337" y="8863"/>
                  <a:pt x="1642" y="8135"/>
                </a:cubicBezTo>
                <a:close/>
                <a:moveTo>
                  <a:pt x="9413" y="7958"/>
                </a:moveTo>
                <a:cubicBezTo>
                  <a:pt x="8668" y="8780"/>
                  <a:pt x="7562" y="9233"/>
                  <a:pt x="6119" y="9309"/>
                </a:cubicBezTo>
                <a:cubicBezTo>
                  <a:pt x="6016" y="9317"/>
                  <a:pt x="5921" y="9320"/>
                  <a:pt x="5842" y="9322"/>
                </a:cubicBezTo>
                <a:cubicBezTo>
                  <a:pt x="5824" y="8823"/>
                  <a:pt x="5869" y="7210"/>
                  <a:pt x="7006" y="5667"/>
                </a:cubicBezTo>
                <a:cubicBezTo>
                  <a:pt x="8128" y="4142"/>
                  <a:pt x="9364" y="3357"/>
                  <a:pt x="9377" y="3349"/>
                </a:cubicBezTo>
                <a:cubicBezTo>
                  <a:pt x="9517" y="3262"/>
                  <a:pt x="9561" y="3077"/>
                  <a:pt x="9472" y="2935"/>
                </a:cubicBezTo>
                <a:cubicBezTo>
                  <a:pt x="9384" y="2795"/>
                  <a:pt x="9199" y="2752"/>
                  <a:pt x="9058" y="2840"/>
                </a:cubicBezTo>
                <a:cubicBezTo>
                  <a:pt x="9004" y="2874"/>
                  <a:pt x="7717" y="3689"/>
                  <a:pt x="6522" y="5311"/>
                </a:cubicBezTo>
                <a:cubicBezTo>
                  <a:pt x="5739" y="6374"/>
                  <a:pt x="5437" y="7463"/>
                  <a:pt x="5319" y="8189"/>
                </a:cubicBezTo>
                <a:cubicBezTo>
                  <a:pt x="5296" y="8338"/>
                  <a:pt x="5278" y="8478"/>
                  <a:pt x="5266" y="8608"/>
                </a:cubicBezTo>
                <a:cubicBezTo>
                  <a:pt x="5259" y="8589"/>
                  <a:pt x="5252" y="8570"/>
                  <a:pt x="5246" y="8549"/>
                </a:cubicBezTo>
                <a:lnTo>
                  <a:pt x="5246" y="8548"/>
                </a:lnTo>
                <a:cubicBezTo>
                  <a:pt x="5184" y="8376"/>
                  <a:pt x="5123" y="8184"/>
                  <a:pt x="5067" y="7976"/>
                </a:cubicBezTo>
                <a:cubicBezTo>
                  <a:pt x="4981" y="7656"/>
                  <a:pt x="4901" y="7273"/>
                  <a:pt x="4858" y="6849"/>
                </a:cubicBezTo>
                <a:cubicBezTo>
                  <a:pt x="4849" y="6789"/>
                  <a:pt x="4846" y="6756"/>
                  <a:pt x="4846" y="6756"/>
                </a:cubicBezTo>
                <a:cubicBezTo>
                  <a:pt x="4846" y="6756"/>
                  <a:pt x="4847" y="6755"/>
                  <a:pt x="4849" y="6751"/>
                </a:cubicBezTo>
                <a:cubicBezTo>
                  <a:pt x="4797" y="6118"/>
                  <a:pt x="4834" y="5403"/>
                  <a:pt x="5064" y="4688"/>
                </a:cubicBezTo>
                <a:cubicBezTo>
                  <a:pt x="5283" y="4010"/>
                  <a:pt x="5831" y="3385"/>
                  <a:pt x="6737" y="2778"/>
                </a:cubicBezTo>
                <a:cubicBezTo>
                  <a:pt x="7539" y="2240"/>
                  <a:pt x="8484" y="1813"/>
                  <a:pt x="9244" y="1470"/>
                </a:cubicBezTo>
                <a:cubicBezTo>
                  <a:pt x="9753" y="1240"/>
                  <a:pt x="10137" y="1064"/>
                  <a:pt x="10413" y="903"/>
                </a:cubicBezTo>
                <a:cubicBezTo>
                  <a:pt x="10421" y="963"/>
                  <a:pt x="10428" y="1024"/>
                  <a:pt x="10437" y="1088"/>
                </a:cubicBezTo>
                <a:cubicBezTo>
                  <a:pt x="10663" y="2844"/>
                  <a:pt x="11084" y="6113"/>
                  <a:pt x="9413" y="795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Bullet2"/>
          <p:cNvSpPr/>
          <p:nvPr/>
        </p:nvSpPr>
        <p:spPr>
          <a:xfrm>
            <a:off x="3496862" y="2979569"/>
            <a:ext cx="2479675" cy="377013"/>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ormAutofit/>
          </a:bodyPr>
          <a:lstStyle/>
          <a:p>
            <a:pPr algn="ctr" fontAlgn="base"/>
            <a:r>
              <a:rPr lang="zh-CN" altLang="en-US" b="1"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轻松履职尽责</a:t>
            </a:r>
            <a:endParaRPr lang="zh-CN" altLang="en-US" b="1"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2"/>
          <p:cNvSpPr txBox="1"/>
          <p:nvPr/>
        </p:nvSpPr>
        <p:spPr>
          <a:xfrm>
            <a:off x="3484160" y="3668356"/>
            <a:ext cx="2479675" cy="2072044"/>
          </a:xfrm>
          <a:prstGeom prst="rect">
            <a:avLst/>
          </a:prstGeom>
          <a:solidFill>
            <a:schemeClr val="accent4">
              <a:lumMod val="20000"/>
              <a:lumOff val="80000"/>
            </a:schemeClr>
          </a:solidFill>
          <a:ln w="6350">
            <a:solidFill>
              <a:schemeClr val="accent6"/>
            </a:solidFill>
          </a:ln>
        </p:spPr>
        <p:txBody>
          <a:bodyPr wrap="square" lIns="91440" tIns="45720" rIns="91440" bIns="45720" anchor="t" anchorCtr="0">
            <a:normAutofit/>
          </a:bodyPr>
          <a:lstStyle/>
          <a:p>
            <a:pPr defTabSz="913765">
              <a:lnSpc>
                <a:spcPct val="120000"/>
              </a:lnSpc>
              <a:buSzPct val="25000"/>
              <a:defRPr/>
            </a:pPr>
            <a:r>
              <a:rPr lang="zh-CN" altLang="en-US"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根据管理层级匹配安全任务清单，解决管理“边界不清，职责不明”的问题，明确各级岗位安全管理“干什么、怎么干”的具体事项，落实全员责任</a:t>
            </a:r>
            <a:endParaRPr lang="en-US" altLang="zh-CN"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Shape2"/>
          <p:cNvSpPr/>
          <p:nvPr/>
        </p:nvSpPr>
        <p:spPr>
          <a:xfrm>
            <a:off x="4620319" y="1469913"/>
            <a:ext cx="214609" cy="21460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IconBackground3"/>
          <p:cNvSpPr/>
          <p:nvPr/>
        </p:nvSpPr>
        <p:spPr>
          <a:xfrm>
            <a:off x="6966926" y="1919639"/>
            <a:ext cx="976754" cy="976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Icon3"/>
          <p:cNvSpPr/>
          <p:nvPr/>
        </p:nvSpPr>
        <p:spPr>
          <a:xfrm>
            <a:off x="7238852" y="2191323"/>
            <a:ext cx="432902" cy="433386"/>
          </a:xfrm>
          <a:custGeom>
            <a:avLst/>
            <a:gdLst>
              <a:gd name="T0" fmla="*/ 126 w 11180"/>
              <a:gd name="T1" fmla="*/ 3344 h 11194"/>
              <a:gd name="T2" fmla="*/ 161 w 11180"/>
              <a:gd name="T3" fmla="*/ 3442 h 11194"/>
              <a:gd name="T4" fmla="*/ 504 w 11180"/>
              <a:gd name="T5" fmla="*/ 4074 h 11194"/>
              <a:gd name="T6" fmla="*/ 571 w 11180"/>
              <a:gd name="T7" fmla="*/ 4161 h 11194"/>
              <a:gd name="T8" fmla="*/ 640 w 11180"/>
              <a:gd name="T9" fmla="*/ 4241 h 11194"/>
              <a:gd name="T10" fmla="*/ 957 w 11180"/>
              <a:gd name="T11" fmla="*/ 4545 h 11194"/>
              <a:gd name="T12" fmla="*/ 1015 w 11180"/>
              <a:gd name="T13" fmla="*/ 4590 h 11194"/>
              <a:gd name="T14" fmla="*/ 1100 w 11180"/>
              <a:gd name="T15" fmla="*/ 4652 h 11194"/>
              <a:gd name="T16" fmla="*/ 1165 w 11180"/>
              <a:gd name="T17" fmla="*/ 4695 h 11194"/>
              <a:gd name="T18" fmla="*/ 1256 w 11180"/>
              <a:gd name="T19" fmla="*/ 4752 h 11194"/>
              <a:gd name="T20" fmla="*/ 2375 w 11180"/>
              <a:gd name="T21" fmla="*/ 5100 h 11194"/>
              <a:gd name="T22" fmla="*/ 2550 w 11180"/>
              <a:gd name="T23" fmla="*/ 5106 h 11194"/>
              <a:gd name="T24" fmla="*/ 5104 w 11180"/>
              <a:gd name="T25" fmla="*/ 4814 h 11194"/>
              <a:gd name="T26" fmla="*/ 2553 w 11180"/>
              <a:gd name="T27" fmla="*/ 0 h 11194"/>
              <a:gd name="T28" fmla="*/ 4496 w 11180"/>
              <a:gd name="T29" fmla="*/ 2716 h 11194"/>
              <a:gd name="T30" fmla="*/ 600 w 11180"/>
              <a:gd name="T31" fmla="*/ 2552 h 11194"/>
              <a:gd name="T32" fmla="*/ 6084 w 11180"/>
              <a:gd name="T33" fmla="*/ 4804 h 11194"/>
              <a:gd name="T34" fmla="*/ 8698 w 11180"/>
              <a:gd name="T35" fmla="*/ 5102 h 11194"/>
              <a:gd name="T36" fmla="*/ 8629 w 11180"/>
              <a:gd name="T37" fmla="*/ 1 h 11194"/>
              <a:gd name="T38" fmla="*/ 6084 w 11180"/>
              <a:gd name="T39" fmla="*/ 4804 h 11194"/>
              <a:gd name="T40" fmla="*/ 8666 w 11180"/>
              <a:gd name="T41" fmla="*/ 4504 h 11194"/>
              <a:gd name="T42" fmla="*/ 6683 w 11180"/>
              <a:gd name="T43" fmla="*/ 2695 h 11194"/>
              <a:gd name="T44" fmla="*/ 5105 w 11180"/>
              <a:gd name="T45" fmla="*/ 6381 h 11194"/>
              <a:gd name="T46" fmla="*/ 2551 w 11180"/>
              <a:gd name="T47" fmla="*/ 6088 h 11194"/>
              <a:gd name="T48" fmla="*/ 2376 w 11180"/>
              <a:gd name="T49" fmla="*/ 6095 h 11194"/>
              <a:gd name="T50" fmla="*/ 1259 w 11180"/>
              <a:gd name="T51" fmla="*/ 6442 h 11194"/>
              <a:gd name="T52" fmla="*/ 1167 w 11180"/>
              <a:gd name="T53" fmla="*/ 6500 h 11194"/>
              <a:gd name="T54" fmla="*/ 1103 w 11180"/>
              <a:gd name="T55" fmla="*/ 6542 h 11194"/>
              <a:gd name="T56" fmla="*/ 1017 w 11180"/>
              <a:gd name="T57" fmla="*/ 6605 h 11194"/>
              <a:gd name="T58" fmla="*/ 960 w 11180"/>
              <a:gd name="T59" fmla="*/ 6650 h 11194"/>
              <a:gd name="T60" fmla="*/ 643 w 11180"/>
              <a:gd name="T61" fmla="*/ 6953 h 11194"/>
              <a:gd name="T62" fmla="*/ 574 w 11180"/>
              <a:gd name="T63" fmla="*/ 7033 h 11194"/>
              <a:gd name="T64" fmla="*/ 506 w 11180"/>
              <a:gd name="T65" fmla="*/ 7120 h 11194"/>
              <a:gd name="T66" fmla="*/ 164 w 11180"/>
              <a:gd name="T67" fmla="*/ 7751 h 11194"/>
              <a:gd name="T68" fmla="*/ 129 w 11180"/>
              <a:gd name="T69" fmla="*/ 7850 h 11194"/>
              <a:gd name="T70" fmla="*/ 5108 w 11180"/>
              <a:gd name="T71" fmla="*/ 8641 h 11194"/>
              <a:gd name="T72" fmla="*/ 5105 w 11180"/>
              <a:gd name="T73" fmla="*/ 6381 h 11194"/>
              <a:gd name="T74" fmla="*/ 2550 w 11180"/>
              <a:gd name="T75" fmla="*/ 10594 h 11194"/>
              <a:gd name="T76" fmla="*/ 4495 w 11180"/>
              <a:gd name="T77" fmla="*/ 6691 h 11194"/>
              <a:gd name="T78" fmla="*/ 8698 w 11180"/>
              <a:gd name="T79" fmla="*/ 6092 h 11194"/>
              <a:gd name="T80" fmla="*/ 6084 w 11180"/>
              <a:gd name="T81" fmla="*/ 6391 h 11194"/>
              <a:gd name="T82" fmla="*/ 8629 w 11180"/>
              <a:gd name="T83" fmla="*/ 11194 h 11194"/>
              <a:gd name="T84" fmla="*/ 8698 w 11180"/>
              <a:gd name="T85" fmla="*/ 6092 h 11194"/>
              <a:gd name="T86" fmla="*/ 6683 w 11180"/>
              <a:gd name="T87" fmla="*/ 8500 h 11194"/>
              <a:gd name="T88" fmla="*/ 8666 w 11180"/>
              <a:gd name="T89" fmla="*/ 6691 h 1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80" h="11194">
                <a:moveTo>
                  <a:pt x="2553" y="0"/>
                </a:moveTo>
                <a:cubicBezTo>
                  <a:pt x="1145" y="0"/>
                  <a:pt x="0" y="1145"/>
                  <a:pt x="0" y="2552"/>
                </a:cubicBezTo>
                <a:cubicBezTo>
                  <a:pt x="0" y="2829"/>
                  <a:pt x="44" y="3095"/>
                  <a:pt x="126" y="3344"/>
                </a:cubicBezTo>
                <a:cubicBezTo>
                  <a:pt x="127" y="3349"/>
                  <a:pt x="130" y="3354"/>
                  <a:pt x="131" y="3357"/>
                </a:cubicBezTo>
                <a:cubicBezTo>
                  <a:pt x="136" y="3371"/>
                  <a:pt x="140" y="3384"/>
                  <a:pt x="145" y="3397"/>
                </a:cubicBezTo>
                <a:cubicBezTo>
                  <a:pt x="150" y="3412"/>
                  <a:pt x="156" y="3427"/>
                  <a:pt x="161" y="3442"/>
                </a:cubicBezTo>
                <a:cubicBezTo>
                  <a:pt x="162" y="3445"/>
                  <a:pt x="164" y="3447"/>
                  <a:pt x="164" y="3451"/>
                </a:cubicBezTo>
                <a:cubicBezTo>
                  <a:pt x="246" y="3671"/>
                  <a:pt x="360" y="3880"/>
                  <a:pt x="503" y="4071"/>
                </a:cubicBezTo>
                <a:cubicBezTo>
                  <a:pt x="503" y="4072"/>
                  <a:pt x="504" y="4072"/>
                  <a:pt x="504" y="4074"/>
                </a:cubicBezTo>
                <a:cubicBezTo>
                  <a:pt x="515" y="4089"/>
                  <a:pt x="525" y="4102"/>
                  <a:pt x="536" y="4116"/>
                </a:cubicBezTo>
                <a:cubicBezTo>
                  <a:pt x="539" y="4120"/>
                  <a:pt x="541" y="4122"/>
                  <a:pt x="544" y="4126"/>
                </a:cubicBezTo>
                <a:cubicBezTo>
                  <a:pt x="552" y="4137"/>
                  <a:pt x="562" y="4149"/>
                  <a:pt x="571" y="4161"/>
                </a:cubicBezTo>
                <a:cubicBezTo>
                  <a:pt x="577" y="4169"/>
                  <a:pt x="582" y="4175"/>
                  <a:pt x="589" y="4181"/>
                </a:cubicBezTo>
                <a:cubicBezTo>
                  <a:pt x="595" y="4189"/>
                  <a:pt x="601" y="4197"/>
                  <a:pt x="609" y="4205"/>
                </a:cubicBezTo>
                <a:cubicBezTo>
                  <a:pt x="619" y="4217"/>
                  <a:pt x="630" y="4229"/>
                  <a:pt x="640" y="4241"/>
                </a:cubicBezTo>
                <a:cubicBezTo>
                  <a:pt x="642" y="4244"/>
                  <a:pt x="644" y="4246"/>
                  <a:pt x="646" y="4249"/>
                </a:cubicBezTo>
                <a:cubicBezTo>
                  <a:pt x="729" y="4341"/>
                  <a:pt x="817" y="4427"/>
                  <a:pt x="912" y="4507"/>
                </a:cubicBezTo>
                <a:lnTo>
                  <a:pt x="957" y="4545"/>
                </a:lnTo>
                <a:cubicBezTo>
                  <a:pt x="960" y="4546"/>
                  <a:pt x="962" y="4549"/>
                  <a:pt x="964" y="4550"/>
                </a:cubicBezTo>
                <a:cubicBezTo>
                  <a:pt x="977" y="4560"/>
                  <a:pt x="990" y="4571"/>
                  <a:pt x="1004" y="4581"/>
                </a:cubicBezTo>
                <a:cubicBezTo>
                  <a:pt x="1007" y="4584"/>
                  <a:pt x="1011" y="4586"/>
                  <a:pt x="1015" y="4590"/>
                </a:cubicBezTo>
                <a:cubicBezTo>
                  <a:pt x="1027" y="4599"/>
                  <a:pt x="1039" y="4609"/>
                  <a:pt x="1051" y="4617"/>
                </a:cubicBezTo>
                <a:cubicBezTo>
                  <a:pt x="1056" y="4621"/>
                  <a:pt x="1060" y="4624"/>
                  <a:pt x="1065" y="4627"/>
                </a:cubicBezTo>
                <a:cubicBezTo>
                  <a:pt x="1076" y="4636"/>
                  <a:pt x="1089" y="4644"/>
                  <a:pt x="1100" y="4652"/>
                </a:cubicBezTo>
                <a:cubicBezTo>
                  <a:pt x="1105" y="4656"/>
                  <a:pt x="1110" y="4659"/>
                  <a:pt x="1115" y="4662"/>
                </a:cubicBezTo>
                <a:cubicBezTo>
                  <a:pt x="1126" y="4670"/>
                  <a:pt x="1139" y="4679"/>
                  <a:pt x="1151" y="4686"/>
                </a:cubicBezTo>
                <a:cubicBezTo>
                  <a:pt x="1156" y="4689"/>
                  <a:pt x="1160" y="4692"/>
                  <a:pt x="1165" y="4695"/>
                </a:cubicBezTo>
                <a:cubicBezTo>
                  <a:pt x="1177" y="4704"/>
                  <a:pt x="1190" y="4711"/>
                  <a:pt x="1202" y="4719"/>
                </a:cubicBezTo>
                <a:lnTo>
                  <a:pt x="1214" y="4726"/>
                </a:lnTo>
                <a:cubicBezTo>
                  <a:pt x="1227" y="4735"/>
                  <a:pt x="1242" y="4744"/>
                  <a:pt x="1256" y="4752"/>
                </a:cubicBezTo>
                <a:lnTo>
                  <a:pt x="1264" y="4756"/>
                </a:lnTo>
                <a:cubicBezTo>
                  <a:pt x="1280" y="4766"/>
                  <a:pt x="1296" y="4775"/>
                  <a:pt x="1314" y="4785"/>
                </a:cubicBezTo>
                <a:cubicBezTo>
                  <a:pt x="1632" y="4962"/>
                  <a:pt x="1992" y="5074"/>
                  <a:pt x="2375" y="5100"/>
                </a:cubicBezTo>
                <a:lnTo>
                  <a:pt x="2375" y="5104"/>
                </a:lnTo>
                <a:lnTo>
                  <a:pt x="2444" y="5104"/>
                </a:lnTo>
                <a:cubicBezTo>
                  <a:pt x="2479" y="5105"/>
                  <a:pt x="2515" y="5106"/>
                  <a:pt x="2550" y="5106"/>
                </a:cubicBezTo>
                <a:cubicBezTo>
                  <a:pt x="2586" y="5106"/>
                  <a:pt x="2621" y="5105"/>
                  <a:pt x="2658" y="5104"/>
                </a:cubicBezTo>
                <a:lnTo>
                  <a:pt x="4814" y="5104"/>
                </a:lnTo>
                <a:cubicBezTo>
                  <a:pt x="4974" y="5104"/>
                  <a:pt x="5104" y="4974"/>
                  <a:pt x="5104" y="4814"/>
                </a:cubicBezTo>
                <a:lnTo>
                  <a:pt x="5104" y="2611"/>
                </a:lnTo>
                <a:cubicBezTo>
                  <a:pt x="5104" y="2592"/>
                  <a:pt x="5105" y="2572"/>
                  <a:pt x="5105" y="2554"/>
                </a:cubicBezTo>
                <a:cubicBezTo>
                  <a:pt x="5105" y="1145"/>
                  <a:pt x="3960" y="0"/>
                  <a:pt x="2553" y="0"/>
                </a:cubicBezTo>
                <a:close/>
                <a:moveTo>
                  <a:pt x="4503" y="2552"/>
                </a:moveTo>
                <a:cubicBezTo>
                  <a:pt x="4503" y="2598"/>
                  <a:pt x="4501" y="2647"/>
                  <a:pt x="4498" y="2695"/>
                </a:cubicBezTo>
                <a:cubicBezTo>
                  <a:pt x="4498" y="2702"/>
                  <a:pt x="4496" y="2710"/>
                  <a:pt x="4496" y="2716"/>
                </a:cubicBezTo>
                <a:lnTo>
                  <a:pt x="4496" y="4503"/>
                </a:lnTo>
                <a:lnTo>
                  <a:pt x="2514" y="4503"/>
                </a:lnTo>
                <a:cubicBezTo>
                  <a:pt x="1459" y="4483"/>
                  <a:pt x="600" y="3608"/>
                  <a:pt x="600" y="2552"/>
                </a:cubicBezTo>
                <a:cubicBezTo>
                  <a:pt x="600" y="1476"/>
                  <a:pt x="1475" y="601"/>
                  <a:pt x="2551" y="601"/>
                </a:cubicBezTo>
                <a:cubicBezTo>
                  <a:pt x="3628" y="601"/>
                  <a:pt x="4503" y="1476"/>
                  <a:pt x="4503" y="2552"/>
                </a:cubicBezTo>
                <a:close/>
                <a:moveTo>
                  <a:pt x="6084" y="4804"/>
                </a:moveTo>
                <a:cubicBezTo>
                  <a:pt x="6084" y="4970"/>
                  <a:pt x="6218" y="5104"/>
                  <a:pt x="6384" y="5104"/>
                </a:cubicBezTo>
                <a:lnTo>
                  <a:pt x="8673" y="5104"/>
                </a:lnTo>
                <a:cubicBezTo>
                  <a:pt x="8681" y="5104"/>
                  <a:pt x="8690" y="5104"/>
                  <a:pt x="8698" y="5102"/>
                </a:cubicBezTo>
                <a:cubicBezTo>
                  <a:pt x="9361" y="5085"/>
                  <a:pt x="9983" y="4815"/>
                  <a:pt x="10449" y="4340"/>
                </a:cubicBezTo>
                <a:cubicBezTo>
                  <a:pt x="10920" y="3860"/>
                  <a:pt x="11180" y="3225"/>
                  <a:pt x="11180" y="2552"/>
                </a:cubicBezTo>
                <a:cubicBezTo>
                  <a:pt x="11180" y="1146"/>
                  <a:pt x="10035" y="1"/>
                  <a:pt x="8629" y="1"/>
                </a:cubicBezTo>
                <a:cubicBezTo>
                  <a:pt x="7223" y="1"/>
                  <a:pt x="6078" y="1146"/>
                  <a:pt x="6078" y="2552"/>
                </a:cubicBezTo>
                <a:cubicBezTo>
                  <a:pt x="6078" y="2610"/>
                  <a:pt x="6080" y="2669"/>
                  <a:pt x="6084" y="2727"/>
                </a:cubicBezTo>
                <a:lnTo>
                  <a:pt x="6084" y="4804"/>
                </a:lnTo>
                <a:close/>
                <a:moveTo>
                  <a:pt x="8629" y="601"/>
                </a:moveTo>
                <a:cubicBezTo>
                  <a:pt x="9705" y="601"/>
                  <a:pt x="10580" y="1476"/>
                  <a:pt x="10580" y="2552"/>
                </a:cubicBezTo>
                <a:cubicBezTo>
                  <a:pt x="10580" y="3607"/>
                  <a:pt x="9721" y="4484"/>
                  <a:pt x="8666" y="4504"/>
                </a:cubicBezTo>
                <a:lnTo>
                  <a:pt x="6684" y="4504"/>
                </a:lnTo>
                <a:lnTo>
                  <a:pt x="6684" y="2716"/>
                </a:lnTo>
                <a:cubicBezTo>
                  <a:pt x="6684" y="2709"/>
                  <a:pt x="6684" y="2701"/>
                  <a:pt x="6683" y="2695"/>
                </a:cubicBezTo>
                <a:cubicBezTo>
                  <a:pt x="6679" y="2647"/>
                  <a:pt x="6678" y="2599"/>
                  <a:pt x="6678" y="2552"/>
                </a:cubicBezTo>
                <a:cubicBezTo>
                  <a:pt x="6678" y="1476"/>
                  <a:pt x="7553" y="601"/>
                  <a:pt x="8629" y="601"/>
                </a:cubicBezTo>
                <a:close/>
                <a:moveTo>
                  <a:pt x="5105" y="6381"/>
                </a:moveTo>
                <a:cubicBezTo>
                  <a:pt x="5105" y="6221"/>
                  <a:pt x="4975" y="6091"/>
                  <a:pt x="4815" y="6091"/>
                </a:cubicBezTo>
                <a:lnTo>
                  <a:pt x="2659" y="6091"/>
                </a:lnTo>
                <a:cubicBezTo>
                  <a:pt x="2624" y="6090"/>
                  <a:pt x="2588" y="6088"/>
                  <a:pt x="2551" y="6088"/>
                </a:cubicBezTo>
                <a:cubicBezTo>
                  <a:pt x="2515" y="6088"/>
                  <a:pt x="2480" y="6090"/>
                  <a:pt x="2445" y="6091"/>
                </a:cubicBezTo>
                <a:lnTo>
                  <a:pt x="2376" y="6091"/>
                </a:lnTo>
                <a:lnTo>
                  <a:pt x="2376" y="6095"/>
                </a:lnTo>
                <a:cubicBezTo>
                  <a:pt x="1994" y="6121"/>
                  <a:pt x="1634" y="6232"/>
                  <a:pt x="1315" y="6410"/>
                </a:cubicBezTo>
                <a:cubicBezTo>
                  <a:pt x="1299" y="6419"/>
                  <a:pt x="1283" y="6428"/>
                  <a:pt x="1265" y="6438"/>
                </a:cubicBezTo>
                <a:cubicBezTo>
                  <a:pt x="1263" y="6440"/>
                  <a:pt x="1260" y="6441"/>
                  <a:pt x="1259" y="6442"/>
                </a:cubicBezTo>
                <a:cubicBezTo>
                  <a:pt x="1245" y="6451"/>
                  <a:pt x="1230" y="6460"/>
                  <a:pt x="1216" y="6468"/>
                </a:cubicBezTo>
                <a:lnTo>
                  <a:pt x="1205" y="6476"/>
                </a:lnTo>
                <a:cubicBezTo>
                  <a:pt x="1192" y="6483"/>
                  <a:pt x="1180" y="6492"/>
                  <a:pt x="1167" y="6500"/>
                </a:cubicBezTo>
                <a:cubicBezTo>
                  <a:pt x="1162" y="6502"/>
                  <a:pt x="1159" y="6506"/>
                  <a:pt x="1154" y="6508"/>
                </a:cubicBezTo>
                <a:cubicBezTo>
                  <a:pt x="1141" y="6516"/>
                  <a:pt x="1130" y="6525"/>
                  <a:pt x="1117" y="6532"/>
                </a:cubicBezTo>
                <a:cubicBezTo>
                  <a:pt x="1112" y="6536"/>
                  <a:pt x="1107" y="6538"/>
                  <a:pt x="1103" y="6542"/>
                </a:cubicBezTo>
                <a:cubicBezTo>
                  <a:pt x="1091" y="6551"/>
                  <a:pt x="1079" y="6558"/>
                  <a:pt x="1067" y="6567"/>
                </a:cubicBezTo>
                <a:cubicBezTo>
                  <a:pt x="1062" y="6571"/>
                  <a:pt x="1059" y="6573"/>
                  <a:pt x="1054" y="6577"/>
                </a:cubicBezTo>
                <a:cubicBezTo>
                  <a:pt x="1041" y="6586"/>
                  <a:pt x="1029" y="6595"/>
                  <a:pt x="1017" y="6605"/>
                </a:cubicBezTo>
                <a:cubicBezTo>
                  <a:pt x="1014" y="6607"/>
                  <a:pt x="1010" y="6610"/>
                  <a:pt x="1006" y="6613"/>
                </a:cubicBezTo>
                <a:cubicBezTo>
                  <a:pt x="992" y="6623"/>
                  <a:pt x="980" y="6635"/>
                  <a:pt x="966" y="6645"/>
                </a:cubicBezTo>
                <a:cubicBezTo>
                  <a:pt x="964" y="6646"/>
                  <a:pt x="961" y="6648"/>
                  <a:pt x="960" y="6650"/>
                </a:cubicBezTo>
                <a:lnTo>
                  <a:pt x="915" y="6687"/>
                </a:lnTo>
                <a:cubicBezTo>
                  <a:pt x="820" y="6767"/>
                  <a:pt x="731" y="6853"/>
                  <a:pt x="649" y="6946"/>
                </a:cubicBezTo>
                <a:cubicBezTo>
                  <a:pt x="646" y="6948"/>
                  <a:pt x="645" y="6951"/>
                  <a:pt x="643" y="6953"/>
                </a:cubicBezTo>
                <a:cubicBezTo>
                  <a:pt x="631" y="6966"/>
                  <a:pt x="621" y="6977"/>
                  <a:pt x="611" y="6990"/>
                </a:cubicBezTo>
                <a:cubicBezTo>
                  <a:pt x="605" y="6997"/>
                  <a:pt x="599" y="7006"/>
                  <a:pt x="591" y="7013"/>
                </a:cubicBezTo>
                <a:cubicBezTo>
                  <a:pt x="585" y="7020"/>
                  <a:pt x="580" y="7027"/>
                  <a:pt x="574" y="7033"/>
                </a:cubicBezTo>
                <a:cubicBezTo>
                  <a:pt x="565" y="7045"/>
                  <a:pt x="555" y="7056"/>
                  <a:pt x="546" y="7067"/>
                </a:cubicBezTo>
                <a:cubicBezTo>
                  <a:pt x="544" y="7071"/>
                  <a:pt x="541" y="7073"/>
                  <a:pt x="539" y="7077"/>
                </a:cubicBezTo>
                <a:cubicBezTo>
                  <a:pt x="528" y="7091"/>
                  <a:pt x="516" y="7106"/>
                  <a:pt x="506" y="7120"/>
                </a:cubicBezTo>
                <a:cubicBezTo>
                  <a:pt x="506" y="7121"/>
                  <a:pt x="505" y="7121"/>
                  <a:pt x="505" y="7122"/>
                </a:cubicBezTo>
                <a:cubicBezTo>
                  <a:pt x="363" y="7313"/>
                  <a:pt x="249" y="7522"/>
                  <a:pt x="166" y="7742"/>
                </a:cubicBezTo>
                <a:cubicBezTo>
                  <a:pt x="165" y="7745"/>
                  <a:pt x="164" y="7747"/>
                  <a:pt x="164" y="7751"/>
                </a:cubicBezTo>
                <a:cubicBezTo>
                  <a:pt x="158" y="7766"/>
                  <a:pt x="153" y="7781"/>
                  <a:pt x="148" y="7796"/>
                </a:cubicBezTo>
                <a:cubicBezTo>
                  <a:pt x="143" y="7810"/>
                  <a:pt x="139" y="7822"/>
                  <a:pt x="134" y="7836"/>
                </a:cubicBezTo>
                <a:cubicBezTo>
                  <a:pt x="133" y="7841"/>
                  <a:pt x="130" y="7846"/>
                  <a:pt x="129" y="7850"/>
                </a:cubicBezTo>
                <a:cubicBezTo>
                  <a:pt x="48" y="8099"/>
                  <a:pt x="3" y="8365"/>
                  <a:pt x="3" y="8641"/>
                </a:cubicBezTo>
                <a:cubicBezTo>
                  <a:pt x="3" y="10049"/>
                  <a:pt x="1148" y="11194"/>
                  <a:pt x="2555" y="11194"/>
                </a:cubicBezTo>
                <a:cubicBezTo>
                  <a:pt x="3963" y="11194"/>
                  <a:pt x="5108" y="10049"/>
                  <a:pt x="5108" y="8641"/>
                </a:cubicBezTo>
                <a:cubicBezTo>
                  <a:pt x="5108" y="8622"/>
                  <a:pt x="5108" y="8602"/>
                  <a:pt x="5106" y="8584"/>
                </a:cubicBezTo>
                <a:lnTo>
                  <a:pt x="5106" y="6381"/>
                </a:lnTo>
                <a:lnTo>
                  <a:pt x="5105" y="6381"/>
                </a:lnTo>
                <a:close/>
                <a:moveTo>
                  <a:pt x="4496" y="8500"/>
                </a:moveTo>
                <a:cubicBezTo>
                  <a:pt x="4500" y="8547"/>
                  <a:pt x="4501" y="8596"/>
                  <a:pt x="4501" y="8642"/>
                </a:cubicBezTo>
                <a:cubicBezTo>
                  <a:pt x="4501" y="9719"/>
                  <a:pt x="3626" y="10594"/>
                  <a:pt x="2550" y="10594"/>
                </a:cubicBezTo>
                <a:cubicBezTo>
                  <a:pt x="1474" y="10594"/>
                  <a:pt x="599" y="9719"/>
                  <a:pt x="599" y="8642"/>
                </a:cubicBezTo>
                <a:cubicBezTo>
                  <a:pt x="599" y="7587"/>
                  <a:pt x="1458" y="6711"/>
                  <a:pt x="2512" y="6691"/>
                </a:cubicBezTo>
                <a:lnTo>
                  <a:pt x="4495" y="6691"/>
                </a:lnTo>
                <a:lnTo>
                  <a:pt x="4495" y="8479"/>
                </a:lnTo>
                <a:cubicBezTo>
                  <a:pt x="4496" y="8486"/>
                  <a:pt x="4496" y="8494"/>
                  <a:pt x="4496" y="8500"/>
                </a:cubicBezTo>
                <a:close/>
                <a:moveTo>
                  <a:pt x="8698" y="6092"/>
                </a:moveTo>
                <a:cubicBezTo>
                  <a:pt x="8689" y="6091"/>
                  <a:pt x="8681" y="6091"/>
                  <a:pt x="8673" y="6091"/>
                </a:cubicBezTo>
                <a:lnTo>
                  <a:pt x="6384" y="6091"/>
                </a:lnTo>
                <a:cubicBezTo>
                  <a:pt x="6218" y="6091"/>
                  <a:pt x="6084" y="6225"/>
                  <a:pt x="6084" y="6391"/>
                </a:cubicBezTo>
                <a:lnTo>
                  <a:pt x="6084" y="8467"/>
                </a:lnTo>
                <a:cubicBezTo>
                  <a:pt x="6080" y="8526"/>
                  <a:pt x="6078" y="8585"/>
                  <a:pt x="6078" y="8642"/>
                </a:cubicBezTo>
                <a:cubicBezTo>
                  <a:pt x="6078" y="10049"/>
                  <a:pt x="7223" y="11194"/>
                  <a:pt x="8629" y="11194"/>
                </a:cubicBezTo>
                <a:cubicBezTo>
                  <a:pt x="10035" y="11194"/>
                  <a:pt x="11180" y="10049"/>
                  <a:pt x="11180" y="8642"/>
                </a:cubicBezTo>
                <a:cubicBezTo>
                  <a:pt x="11180" y="7970"/>
                  <a:pt x="10920" y="7335"/>
                  <a:pt x="10449" y="6855"/>
                </a:cubicBezTo>
                <a:cubicBezTo>
                  <a:pt x="9983" y="6381"/>
                  <a:pt x="9361" y="6110"/>
                  <a:pt x="8698" y="6092"/>
                </a:cubicBezTo>
                <a:close/>
                <a:moveTo>
                  <a:pt x="8629" y="10594"/>
                </a:moveTo>
                <a:cubicBezTo>
                  <a:pt x="7553" y="10594"/>
                  <a:pt x="6678" y="9719"/>
                  <a:pt x="6678" y="8642"/>
                </a:cubicBezTo>
                <a:cubicBezTo>
                  <a:pt x="6678" y="8596"/>
                  <a:pt x="6679" y="8547"/>
                  <a:pt x="6683" y="8500"/>
                </a:cubicBezTo>
                <a:cubicBezTo>
                  <a:pt x="6683" y="8492"/>
                  <a:pt x="6684" y="8485"/>
                  <a:pt x="6684" y="8479"/>
                </a:cubicBezTo>
                <a:lnTo>
                  <a:pt x="6684" y="6691"/>
                </a:lnTo>
                <a:lnTo>
                  <a:pt x="8666" y="6691"/>
                </a:lnTo>
                <a:cubicBezTo>
                  <a:pt x="9721" y="6711"/>
                  <a:pt x="10580" y="7586"/>
                  <a:pt x="10580" y="8642"/>
                </a:cubicBezTo>
                <a:cubicBezTo>
                  <a:pt x="10580" y="9719"/>
                  <a:pt x="9705" y="10594"/>
                  <a:pt x="8629" y="105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Bullet3"/>
          <p:cNvSpPr/>
          <p:nvPr/>
        </p:nvSpPr>
        <p:spPr>
          <a:xfrm>
            <a:off x="6228168" y="2979569"/>
            <a:ext cx="2479675" cy="377013"/>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ormAutofit lnSpcReduction="10000"/>
          </a:bodyPr>
          <a:lstStyle/>
          <a:p>
            <a:pPr algn="ctr">
              <a:lnSpc>
                <a:spcPct val="120000"/>
              </a:lnSpc>
            </a:pPr>
            <a:r>
              <a:rPr lang="zh-CN" altLang="en-US" b="1" i="0" dirty="0">
                <a:solidFill>
                  <a:srgbClr val="060607"/>
                </a:solidFill>
                <a:effectLst/>
                <a:latin typeface="Arial" panose="020B0604020202020204" pitchFamily="34" charset="0"/>
                <a:ea typeface="微软雅黑" panose="020B0503020204020204" pitchFamily="34" charset="-122"/>
                <a:cs typeface="+mn-ea"/>
                <a:sym typeface="Arial" panose="020B0604020202020204" pitchFamily="34" charset="0"/>
              </a:rPr>
              <a:t>释放人力，协同升级</a:t>
            </a:r>
            <a:endParaRPr lang="zh-CN" altLang="en-US"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Text3"/>
          <p:cNvSpPr txBox="1"/>
          <p:nvPr/>
        </p:nvSpPr>
        <p:spPr>
          <a:xfrm>
            <a:off x="6215466" y="3668356"/>
            <a:ext cx="2479675" cy="2072044"/>
          </a:xfrm>
          <a:prstGeom prst="rect">
            <a:avLst/>
          </a:prstGeom>
          <a:solidFill>
            <a:schemeClr val="accent4">
              <a:lumMod val="20000"/>
              <a:lumOff val="80000"/>
            </a:schemeClr>
          </a:solidFill>
          <a:ln w="6350">
            <a:solidFill>
              <a:schemeClr val="accent6"/>
            </a:solidFill>
          </a:ln>
        </p:spPr>
        <p:txBody>
          <a:bodyPr wrap="square" lIns="91440" tIns="45720" rIns="91440" bIns="45720" anchor="t" anchorCtr="0">
            <a:normAutofit/>
          </a:bodyPr>
          <a:lstStyle/>
          <a:p>
            <a:pPr defTabSz="913765">
              <a:lnSpc>
                <a:spcPct val="120000"/>
              </a:lnSpc>
              <a:buSzPct val="25000"/>
              <a:defRPr/>
            </a:pPr>
            <a:r>
              <a:rPr lang="zh-CN" altLang="en-US"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系统推送自动派单，全流程督办，释放人力的同时，提升部门协同效率与数据流转、闭环处理成效</a:t>
            </a:r>
            <a:endParaRPr lang="de-DE"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Shape3"/>
          <p:cNvSpPr/>
          <p:nvPr/>
        </p:nvSpPr>
        <p:spPr>
          <a:xfrm>
            <a:off x="7347998" y="1469913"/>
            <a:ext cx="214609" cy="21460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IconBackground4"/>
          <p:cNvSpPr/>
          <p:nvPr/>
        </p:nvSpPr>
        <p:spPr>
          <a:xfrm>
            <a:off x="9790685" y="1919638"/>
            <a:ext cx="976754" cy="976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Icon4"/>
          <p:cNvSpPr/>
          <p:nvPr/>
        </p:nvSpPr>
        <p:spPr>
          <a:xfrm>
            <a:off x="10079038" y="2191322"/>
            <a:ext cx="400049" cy="433386"/>
          </a:xfrm>
          <a:custGeom>
            <a:avLst/>
            <a:gdLst>
              <a:gd name="T0" fmla="*/ 8297 w 8525"/>
              <a:gd name="T1" fmla="*/ 7932 h 9234"/>
              <a:gd name="T2" fmla="*/ 7680 w 8525"/>
              <a:gd name="T3" fmla="*/ 7932 h 9234"/>
              <a:gd name="T4" fmla="*/ 7680 w 8525"/>
              <a:gd name="T5" fmla="*/ 7314 h 9234"/>
              <a:gd name="T6" fmla="*/ 7451 w 8525"/>
              <a:gd name="T7" fmla="*/ 7086 h 9234"/>
              <a:gd name="T8" fmla="*/ 7222 w 8525"/>
              <a:gd name="T9" fmla="*/ 7314 h 9234"/>
              <a:gd name="T10" fmla="*/ 7222 w 8525"/>
              <a:gd name="T11" fmla="*/ 7932 h 9234"/>
              <a:gd name="T12" fmla="*/ 6605 w 8525"/>
              <a:gd name="T13" fmla="*/ 7932 h 9234"/>
              <a:gd name="T14" fmla="*/ 6377 w 8525"/>
              <a:gd name="T15" fmla="*/ 8160 h 9234"/>
              <a:gd name="T16" fmla="*/ 6605 w 8525"/>
              <a:gd name="T17" fmla="*/ 8389 h 9234"/>
              <a:gd name="T18" fmla="*/ 7222 w 8525"/>
              <a:gd name="T19" fmla="*/ 8389 h 9234"/>
              <a:gd name="T20" fmla="*/ 7222 w 8525"/>
              <a:gd name="T21" fmla="*/ 9006 h 9234"/>
              <a:gd name="T22" fmla="*/ 7451 w 8525"/>
              <a:gd name="T23" fmla="*/ 9234 h 9234"/>
              <a:gd name="T24" fmla="*/ 7680 w 8525"/>
              <a:gd name="T25" fmla="*/ 9006 h 9234"/>
              <a:gd name="T26" fmla="*/ 7680 w 8525"/>
              <a:gd name="T27" fmla="*/ 8389 h 9234"/>
              <a:gd name="T28" fmla="*/ 8297 w 8525"/>
              <a:gd name="T29" fmla="*/ 8389 h 9234"/>
              <a:gd name="T30" fmla="*/ 8525 w 8525"/>
              <a:gd name="T31" fmla="*/ 8160 h 9234"/>
              <a:gd name="T32" fmla="*/ 8297 w 8525"/>
              <a:gd name="T33" fmla="*/ 7932 h 9234"/>
              <a:gd name="T34" fmla="*/ 68 w 8525"/>
              <a:gd name="T35" fmla="*/ 8457 h 9234"/>
              <a:gd name="T36" fmla="*/ 0 w 8525"/>
              <a:gd name="T37" fmla="*/ 8617 h 9234"/>
              <a:gd name="T38" fmla="*/ 68 w 8525"/>
              <a:gd name="T39" fmla="*/ 8777 h 9234"/>
              <a:gd name="T40" fmla="*/ 228 w 8525"/>
              <a:gd name="T41" fmla="*/ 8846 h 9234"/>
              <a:gd name="T42" fmla="*/ 388 w 8525"/>
              <a:gd name="T43" fmla="*/ 8777 h 9234"/>
              <a:gd name="T44" fmla="*/ 457 w 8525"/>
              <a:gd name="T45" fmla="*/ 8617 h 9234"/>
              <a:gd name="T46" fmla="*/ 388 w 8525"/>
              <a:gd name="T47" fmla="*/ 8457 h 9234"/>
              <a:gd name="T48" fmla="*/ 68 w 8525"/>
              <a:gd name="T49" fmla="*/ 8457 h 9234"/>
              <a:gd name="T50" fmla="*/ 6308 w 8525"/>
              <a:gd name="T51" fmla="*/ 6469 h 9234"/>
              <a:gd name="T52" fmla="*/ 5371 w 8525"/>
              <a:gd name="T53" fmla="*/ 6034 h 9234"/>
              <a:gd name="T54" fmla="*/ 7337 w 8525"/>
              <a:gd name="T55" fmla="*/ 3132 h 9234"/>
              <a:gd name="T56" fmla="*/ 4205 w 8525"/>
              <a:gd name="T57" fmla="*/ 0 h 9234"/>
              <a:gd name="T58" fmla="*/ 1051 w 8525"/>
              <a:gd name="T59" fmla="*/ 3132 h 9234"/>
              <a:gd name="T60" fmla="*/ 2102 w 8525"/>
              <a:gd name="T61" fmla="*/ 5463 h 9234"/>
              <a:gd name="T62" fmla="*/ 2422 w 8525"/>
              <a:gd name="T63" fmla="*/ 5440 h 9234"/>
              <a:gd name="T64" fmla="*/ 2400 w 8525"/>
              <a:gd name="T65" fmla="*/ 5120 h 9234"/>
              <a:gd name="T66" fmla="*/ 1508 w 8525"/>
              <a:gd name="T67" fmla="*/ 3132 h 9234"/>
              <a:gd name="T68" fmla="*/ 4182 w 8525"/>
              <a:gd name="T69" fmla="*/ 457 h 9234"/>
              <a:gd name="T70" fmla="*/ 6857 w 8525"/>
              <a:gd name="T71" fmla="*/ 3132 h 9234"/>
              <a:gd name="T72" fmla="*/ 4182 w 8525"/>
              <a:gd name="T73" fmla="*/ 5806 h 9234"/>
              <a:gd name="T74" fmla="*/ 3908 w 8525"/>
              <a:gd name="T75" fmla="*/ 5806 h 9234"/>
              <a:gd name="T76" fmla="*/ 411 w 8525"/>
              <a:gd name="T77" fmla="*/ 7817 h 9234"/>
              <a:gd name="T78" fmla="*/ 480 w 8525"/>
              <a:gd name="T79" fmla="*/ 8137 h 9234"/>
              <a:gd name="T80" fmla="*/ 617 w 8525"/>
              <a:gd name="T81" fmla="*/ 8183 h 9234"/>
              <a:gd name="T82" fmla="*/ 800 w 8525"/>
              <a:gd name="T83" fmla="*/ 8092 h 9234"/>
              <a:gd name="T84" fmla="*/ 4068 w 8525"/>
              <a:gd name="T85" fmla="*/ 6286 h 9234"/>
              <a:gd name="T86" fmla="*/ 6057 w 8525"/>
              <a:gd name="T87" fmla="*/ 6857 h 9234"/>
              <a:gd name="T88" fmla="*/ 6171 w 8525"/>
              <a:gd name="T89" fmla="*/ 6880 h 9234"/>
              <a:gd name="T90" fmla="*/ 6377 w 8525"/>
              <a:gd name="T91" fmla="*/ 6766 h 9234"/>
              <a:gd name="T92" fmla="*/ 6308 w 8525"/>
              <a:gd name="T93" fmla="*/ 6469 h 9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25" h="9234">
                <a:moveTo>
                  <a:pt x="8297" y="7932"/>
                </a:moveTo>
                <a:lnTo>
                  <a:pt x="7680" y="7932"/>
                </a:lnTo>
                <a:lnTo>
                  <a:pt x="7680" y="7314"/>
                </a:lnTo>
                <a:cubicBezTo>
                  <a:pt x="7680" y="7177"/>
                  <a:pt x="7588" y="7086"/>
                  <a:pt x="7451" y="7086"/>
                </a:cubicBezTo>
                <a:cubicBezTo>
                  <a:pt x="7314" y="7086"/>
                  <a:pt x="7222" y="7177"/>
                  <a:pt x="7222" y="7314"/>
                </a:cubicBezTo>
                <a:lnTo>
                  <a:pt x="7222" y="7932"/>
                </a:lnTo>
                <a:lnTo>
                  <a:pt x="6605" y="7932"/>
                </a:lnTo>
                <a:cubicBezTo>
                  <a:pt x="6468" y="7932"/>
                  <a:pt x="6377" y="8023"/>
                  <a:pt x="6377" y="8160"/>
                </a:cubicBezTo>
                <a:cubicBezTo>
                  <a:pt x="6377" y="8297"/>
                  <a:pt x="6468" y="8389"/>
                  <a:pt x="6605" y="8389"/>
                </a:cubicBezTo>
                <a:lnTo>
                  <a:pt x="7222" y="8389"/>
                </a:lnTo>
                <a:lnTo>
                  <a:pt x="7222" y="9006"/>
                </a:lnTo>
                <a:cubicBezTo>
                  <a:pt x="7222" y="9143"/>
                  <a:pt x="7314" y="9234"/>
                  <a:pt x="7451" y="9234"/>
                </a:cubicBezTo>
                <a:cubicBezTo>
                  <a:pt x="7588" y="9234"/>
                  <a:pt x="7680" y="9143"/>
                  <a:pt x="7680" y="9006"/>
                </a:cubicBezTo>
                <a:lnTo>
                  <a:pt x="7680" y="8389"/>
                </a:lnTo>
                <a:lnTo>
                  <a:pt x="8297" y="8389"/>
                </a:lnTo>
                <a:cubicBezTo>
                  <a:pt x="8434" y="8389"/>
                  <a:pt x="8525" y="8297"/>
                  <a:pt x="8525" y="8160"/>
                </a:cubicBezTo>
                <a:cubicBezTo>
                  <a:pt x="8525" y="8023"/>
                  <a:pt x="8411" y="7932"/>
                  <a:pt x="8297" y="7932"/>
                </a:cubicBezTo>
                <a:close/>
                <a:moveTo>
                  <a:pt x="68" y="8457"/>
                </a:moveTo>
                <a:cubicBezTo>
                  <a:pt x="22" y="8503"/>
                  <a:pt x="0" y="8572"/>
                  <a:pt x="0" y="8617"/>
                </a:cubicBezTo>
                <a:cubicBezTo>
                  <a:pt x="0" y="8663"/>
                  <a:pt x="22" y="8732"/>
                  <a:pt x="68" y="8777"/>
                </a:cubicBezTo>
                <a:cubicBezTo>
                  <a:pt x="114" y="8823"/>
                  <a:pt x="160" y="8846"/>
                  <a:pt x="228" y="8846"/>
                </a:cubicBezTo>
                <a:cubicBezTo>
                  <a:pt x="297" y="8846"/>
                  <a:pt x="342" y="8823"/>
                  <a:pt x="388" y="8777"/>
                </a:cubicBezTo>
                <a:cubicBezTo>
                  <a:pt x="434" y="8732"/>
                  <a:pt x="457" y="8663"/>
                  <a:pt x="457" y="8617"/>
                </a:cubicBezTo>
                <a:cubicBezTo>
                  <a:pt x="457" y="8572"/>
                  <a:pt x="434" y="8503"/>
                  <a:pt x="388" y="8457"/>
                </a:cubicBezTo>
                <a:cubicBezTo>
                  <a:pt x="320" y="8366"/>
                  <a:pt x="160" y="8366"/>
                  <a:pt x="68" y="8457"/>
                </a:cubicBezTo>
                <a:close/>
                <a:moveTo>
                  <a:pt x="6308" y="6469"/>
                </a:moveTo>
                <a:cubicBezTo>
                  <a:pt x="6011" y="6286"/>
                  <a:pt x="5691" y="6149"/>
                  <a:pt x="5371" y="6034"/>
                </a:cubicBezTo>
                <a:cubicBezTo>
                  <a:pt x="6514" y="5577"/>
                  <a:pt x="7337" y="4434"/>
                  <a:pt x="7337" y="3132"/>
                </a:cubicBezTo>
                <a:cubicBezTo>
                  <a:pt x="7337" y="1394"/>
                  <a:pt x="5920" y="0"/>
                  <a:pt x="4205" y="0"/>
                </a:cubicBezTo>
                <a:cubicBezTo>
                  <a:pt x="2491" y="0"/>
                  <a:pt x="1051" y="1417"/>
                  <a:pt x="1051" y="3132"/>
                </a:cubicBezTo>
                <a:cubicBezTo>
                  <a:pt x="1051" y="4023"/>
                  <a:pt x="1440" y="4869"/>
                  <a:pt x="2102" y="5463"/>
                </a:cubicBezTo>
                <a:cubicBezTo>
                  <a:pt x="2194" y="5554"/>
                  <a:pt x="2331" y="5532"/>
                  <a:pt x="2422" y="5440"/>
                </a:cubicBezTo>
                <a:cubicBezTo>
                  <a:pt x="2514" y="5349"/>
                  <a:pt x="2491" y="5212"/>
                  <a:pt x="2400" y="5120"/>
                </a:cubicBezTo>
                <a:cubicBezTo>
                  <a:pt x="1828" y="4617"/>
                  <a:pt x="1508" y="3886"/>
                  <a:pt x="1508" y="3132"/>
                </a:cubicBezTo>
                <a:cubicBezTo>
                  <a:pt x="1508" y="1646"/>
                  <a:pt x="2720" y="457"/>
                  <a:pt x="4182" y="457"/>
                </a:cubicBezTo>
                <a:cubicBezTo>
                  <a:pt x="5645" y="457"/>
                  <a:pt x="6857" y="1669"/>
                  <a:pt x="6857" y="3132"/>
                </a:cubicBezTo>
                <a:cubicBezTo>
                  <a:pt x="6857" y="4617"/>
                  <a:pt x="5645" y="5806"/>
                  <a:pt x="4182" y="5806"/>
                </a:cubicBezTo>
                <a:lnTo>
                  <a:pt x="3908" y="5806"/>
                </a:lnTo>
                <a:cubicBezTo>
                  <a:pt x="2491" y="5897"/>
                  <a:pt x="1211" y="6629"/>
                  <a:pt x="411" y="7817"/>
                </a:cubicBezTo>
                <a:cubicBezTo>
                  <a:pt x="342" y="7932"/>
                  <a:pt x="365" y="8069"/>
                  <a:pt x="480" y="8137"/>
                </a:cubicBezTo>
                <a:cubicBezTo>
                  <a:pt x="525" y="8160"/>
                  <a:pt x="571" y="8183"/>
                  <a:pt x="617" y="8183"/>
                </a:cubicBezTo>
                <a:cubicBezTo>
                  <a:pt x="685" y="8183"/>
                  <a:pt x="754" y="8137"/>
                  <a:pt x="800" y="8092"/>
                </a:cubicBezTo>
                <a:cubicBezTo>
                  <a:pt x="1531" y="6994"/>
                  <a:pt x="2742" y="6309"/>
                  <a:pt x="4068" y="6286"/>
                </a:cubicBezTo>
                <a:cubicBezTo>
                  <a:pt x="4777" y="6309"/>
                  <a:pt x="5462" y="6492"/>
                  <a:pt x="6057" y="6857"/>
                </a:cubicBezTo>
                <a:cubicBezTo>
                  <a:pt x="6102" y="6880"/>
                  <a:pt x="6125" y="6880"/>
                  <a:pt x="6171" y="6880"/>
                </a:cubicBezTo>
                <a:cubicBezTo>
                  <a:pt x="6240" y="6880"/>
                  <a:pt x="6331" y="6834"/>
                  <a:pt x="6377" y="6766"/>
                </a:cubicBezTo>
                <a:cubicBezTo>
                  <a:pt x="6445" y="6674"/>
                  <a:pt x="6422" y="6537"/>
                  <a:pt x="6308" y="646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Bullet4"/>
          <p:cNvSpPr/>
          <p:nvPr/>
        </p:nvSpPr>
        <p:spPr>
          <a:xfrm>
            <a:off x="9051927" y="2979569"/>
            <a:ext cx="2479675" cy="377013"/>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b">
            <a:normAutofit lnSpcReduction="10000"/>
          </a:bodyPr>
          <a:lstStyle/>
          <a:p>
            <a:pPr algn="ctr">
              <a:lnSpc>
                <a:spcPct val="120000"/>
              </a:lnSpc>
            </a:pPr>
            <a:r>
              <a:rPr lang="zh-CN" altLang="en-US" b="1"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规范安全管理流程</a:t>
            </a:r>
            <a:endParaRPr lang="zh-CN" altLang="en-US" b="1"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Text4"/>
          <p:cNvSpPr txBox="1"/>
          <p:nvPr/>
        </p:nvSpPr>
        <p:spPr>
          <a:xfrm>
            <a:off x="9039225" y="3668356"/>
            <a:ext cx="2479675" cy="2072044"/>
          </a:xfrm>
          <a:prstGeom prst="rect">
            <a:avLst/>
          </a:prstGeom>
          <a:solidFill>
            <a:schemeClr val="accent4">
              <a:lumMod val="20000"/>
              <a:lumOff val="80000"/>
            </a:schemeClr>
          </a:solidFill>
          <a:ln w="6350">
            <a:solidFill>
              <a:schemeClr val="accent6"/>
            </a:solidFill>
          </a:ln>
        </p:spPr>
        <p:txBody>
          <a:bodyPr wrap="square" lIns="91440" tIns="45720" rIns="91440" bIns="45720" anchor="t" anchorCtr="0">
            <a:normAutofit/>
          </a:bodyPr>
          <a:lstStyle/>
          <a:p>
            <a:pPr defTabSz="913765">
              <a:lnSpc>
                <a:spcPct val="120000"/>
              </a:lnSpc>
              <a:buSzPct val="25000"/>
              <a:defRPr/>
            </a:pPr>
            <a:r>
              <a:rPr lang="zh-CN" altLang="zh-CN"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以</a:t>
            </a:r>
            <a:r>
              <a:rPr lang="zh-CN" altLang="en-US"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企业日常</a:t>
            </a:r>
            <a:r>
              <a:rPr lang="zh-CN" altLang="zh-CN"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安全管理为基础，建立</a:t>
            </a:r>
            <a:r>
              <a:rPr lang="zh-CN" altLang="en-US"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形成适用于企业安全管理体系的安全信息化管理系统，</a:t>
            </a:r>
            <a:r>
              <a:rPr lang="zh-CN" altLang="zh-CN"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实现</a:t>
            </a:r>
            <a:r>
              <a:rPr lang="zh-CN" altLang="en-US"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企业安全管理日常工作信息化，</a:t>
            </a:r>
            <a:r>
              <a:rPr lang="zh-CN" altLang="zh-CN"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闭环化</a:t>
            </a:r>
            <a:r>
              <a:rPr lang="zh-CN" altLang="en-US"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rPr>
              <a:t>，保障企业安全管理体系工作良好运行并持续提升</a:t>
            </a:r>
            <a:endParaRPr lang="zh-CN" altLang="zh-CN" sz="1400" dirty="0">
              <a:solidFill>
                <a:srgbClr val="060607"/>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Shape4"/>
          <p:cNvSpPr/>
          <p:nvPr/>
        </p:nvSpPr>
        <p:spPr>
          <a:xfrm>
            <a:off x="10171757" y="1469913"/>
            <a:ext cx="214609" cy="21460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_3"/>
          <p:cNvSpPr/>
          <p:nvPr/>
        </p:nvSpPr>
        <p:spPr>
          <a:xfrm>
            <a:off x="2767525" y="2801101"/>
            <a:ext cx="6656951" cy="1106805"/>
          </a:xfrm>
          <a:prstGeom prst="rect">
            <a:avLst/>
          </a:prstGeom>
          <a:effectLst/>
        </p:spPr>
        <p:txBody>
          <a:bodyPr wrap="square">
            <a:spAutoFit/>
          </a:bodyPr>
          <a:p>
            <a:pPr algn="dist">
              <a:defRPr/>
            </a:pPr>
            <a:r>
              <a:rPr lang="zh-CN" altLang="en-US" sz="6600" b="1" dirty="0">
                <a:solidFill>
                  <a:srgbClr val="2373F3"/>
                </a:solidFill>
                <a:effectLst>
                  <a:glow>
                    <a:prstClr val="white"/>
                  </a:glow>
                </a:effectLst>
                <a:latin typeface="Arial" panose="020B0604020202020204" pitchFamily="34" charset="0"/>
                <a:ea typeface="微软雅黑" panose="020B0503020204020204" pitchFamily="34" charset="-122"/>
                <a:cs typeface="+mn-ea"/>
                <a:sym typeface="Arial" panose="020B0604020202020204" pitchFamily="34" charset="0"/>
              </a:rPr>
              <a:t>谢谢您的聆听</a:t>
            </a:r>
            <a:endParaRPr lang="zh-CN" altLang="en-US" sz="6600" b="1" dirty="0">
              <a:solidFill>
                <a:srgbClr val="2373F3"/>
              </a:solidFill>
              <a:effectLst>
                <a:glow>
                  <a:prstClr val="white"/>
                </a:glo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descr="安胜达logo"/>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8800"/>
                    </a14:imgEffect>
                  </a14:imgLayer>
                </a14:imgProps>
              </a:ext>
            </a:extLst>
          </a:blip>
          <a:srcRect t="62005"/>
          <a:stretch>
            <a:fillRect/>
          </a:stretch>
        </p:blipFill>
        <p:spPr>
          <a:xfrm>
            <a:off x="4890770" y="1674016"/>
            <a:ext cx="2410460" cy="426563"/>
          </a:xfrm>
          <a:prstGeom prst="rect">
            <a:avLst/>
          </a:prstGeom>
        </p:spPr>
      </p:pic>
      <p:cxnSp>
        <p:nvCxnSpPr>
          <p:cNvPr id="28" name="直线连接符 27"/>
          <p:cNvCxnSpPr/>
          <p:nvPr/>
        </p:nvCxnSpPr>
        <p:spPr>
          <a:xfrm>
            <a:off x="4567847" y="2015576"/>
            <a:ext cx="3055937" cy="0"/>
          </a:xfrm>
          <a:prstGeom prst="line">
            <a:avLst/>
          </a:prstGeom>
          <a:ln w="38100">
            <a:gradFill flip="none" rotWithShape="1">
              <a:gsLst>
                <a:gs pos="0">
                  <a:schemeClr val="bg1"/>
                </a:gs>
                <a:gs pos="100000">
                  <a:schemeClr val="bg1">
                    <a:lumMod val="95000"/>
                  </a:schemeClr>
                </a:gs>
                <a:gs pos="50000">
                  <a:srgbClr val="2070A1"/>
                </a:gs>
              </a:gsLst>
              <a:lin ang="10620000" scaled="0"/>
              <a:tileRect/>
            </a:gra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a:stretch>
            <a:fillRect/>
          </a:stretch>
        </p:blipFill>
        <p:spPr>
          <a:xfrm>
            <a:off x="5764271" y="1012400"/>
            <a:ext cx="644950" cy="66161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p:cNvSpPr/>
          <p:nvPr/>
        </p:nvSpPr>
        <p:spPr>
          <a:xfrm>
            <a:off x="18703" y="0"/>
            <a:ext cx="6525891" cy="6858000"/>
          </a:xfrm>
          <a:custGeom>
            <a:avLst/>
            <a:gdLst>
              <a:gd name="connsiteX0" fmla="*/ 2226360 w 6525891"/>
              <a:gd name="connsiteY0" fmla="*/ 1358639 h 6949440"/>
              <a:gd name="connsiteX1" fmla="*/ 44348 w 6525891"/>
              <a:gd name="connsiteY1" fmla="*/ 3540651 h 6949440"/>
              <a:gd name="connsiteX2" fmla="*/ 2226360 w 6525891"/>
              <a:gd name="connsiteY2" fmla="*/ 5722663 h 6949440"/>
              <a:gd name="connsiteX3" fmla="*/ 4408372 w 6525891"/>
              <a:gd name="connsiteY3" fmla="*/ 3540651 h 6949440"/>
              <a:gd name="connsiteX4" fmla="*/ 2226360 w 6525891"/>
              <a:gd name="connsiteY4" fmla="*/ 1358639 h 6949440"/>
              <a:gd name="connsiteX5" fmla="*/ 0 w 6525891"/>
              <a:gd name="connsiteY5" fmla="*/ 0 h 6949440"/>
              <a:gd name="connsiteX6" fmla="*/ 6525891 w 6525891"/>
              <a:gd name="connsiteY6" fmla="*/ 0 h 6949440"/>
              <a:gd name="connsiteX7" fmla="*/ 6525891 w 6525891"/>
              <a:gd name="connsiteY7" fmla="*/ 6949440 h 6949440"/>
              <a:gd name="connsiteX8" fmla="*/ 0 w 6525891"/>
              <a:gd name="connsiteY8" fmla="*/ 6949440 h 69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891" h="6949440">
                <a:moveTo>
                  <a:pt x="2226360" y="1358639"/>
                </a:moveTo>
                <a:cubicBezTo>
                  <a:pt x="1021268" y="1358639"/>
                  <a:pt x="44348" y="2335559"/>
                  <a:pt x="44348" y="3540651"/>
                </a:cubicBezTo>
                <a:cubicBezTo>
                  <a:pt x="44348" y="4745743"/>
                  <a:pt x="1021268" y="5722663"/>
                  <a:pt x="2226360" y="5722663"/>
                </a:cubicBezTo>
                <a:cubicBezTo>
                  <a:pt x="3431452" y="5722663"/>
                  <a:pt x="4408372" y="4745743"/>
                  <a:pt x="4408372" y="3540651"/>
                </a:cubicBezTo>
                <a:cubicBezTo>
                  <a:pt x="4408372" y="2335559"/>
                  <a:pt x="3431452" y="1358639"/>
                  <a:pt x="2226360" y="1358639"/>
                </a:cubicBezTo>
                <a:close/>
                <a:moveTo>
                  <a:pt x="0" y="0"/>
                </a:moveTo>
                <a:lnTo>
                  <a:pt x="6525891" y="0"/>
                </a:lnTo>
                <a:lnTo>
                  <a:pt x="6525891" y="6949440"/>
                </a:lnTo>
                <a:lnTo>
                  <a:pt x="0" y="6949440"/>
                </a:lnTo>
                <a:close/>
              </a:path>
            </a:pathLst>
          </a:custGeom>
          <a:gradFill flip="none" rotWithShape="1">
            <a:gsLst>
              <a:gs pos="0">
                <a:srgbClr val="6597F9">
                  <a:alpha val="0"/>
                </a:srgbClr>
              </a:gs>
              <a:gs pos="100000">
                <a:srgbClr val="2F7AF4">
                  <a:alpha val="39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任意多边形: 形状 4"/>
          <p:cNvSpPr/>
          <p:nvPr/>
        </p:nvSpPr>
        <p:spPr>
          <a:xfrm>
            <a:off x="0" y="1"/>
            <a:ext cx="12192001" cy="6857999"/>
          </a:xfrm>
          <a:custGeom>
            <a:avLst/>
            <a:gdLst>
              <a:gd name="connsiteX0" fmla="*/ 0 w 12192000"/>
              <a:gd name="connsiteY0" fmla="*/ 0 h 5022013"/>
              <a:gd name="connsiteX1" fmla="*/ 12192000 w 12192000"/>
              <a:gd name="connsiteY1" fmla="*/ 0 h 5022013"/>
              <a:gd name="connsiteX2" fmla="*/ 12192000 w 12192000"/>
              <a:gd name="connsiteY2" fmla="*/ 5022013 h 5022013"/>
              <a:gd name="connsiteX3" fmla="*/ 0 w 12192000"/>
              <a:gd name="connsiteY3" fmla="*/ 5022013 h 5022013"/>
            </a:gdLst>
            <a:ahLst/>
            <a:cxnLst>
              <a:cxn ang="0">
                <a:pos x="connsiteX0" y="connsiteY0"/>
              </a:cxn>
              <a:cxn ang="0">
                <a:pos x="connsiteX1" y="connsiteY1"/>
              </a:cxn>
              <a:cxn ang="0">
                <a:pos x="connsiteX2" y="connsiteY2"/>
              </a:cxn>
              <a:cxn ang="0">
                <a:pos x="connsiteX3" y="connsiteY3"/>
              </a:cxn>
            </a:cxnLst>
            <a:rect l="l" t="t" r="r" b="b"/>
            <a:pathLst>
              <a:path w="12192000" h="5022013">
                <a:moveTo>
                  <a:pt x="0" y="0"/>
                </a:moveTo>
                <a:lnTo>
                  <a:pt x="12192000" y="0"/>
                </a:lnTo>
                <a:lnTo>
                  <a:pt x="12192000" y="5022013"/>
                </a:lnTo>
                <a:lnTo>
                  <a:pt x="0" y="5022013"/>
                </a:lnTo>
                <a:close/>
              </a:path>
            </a:pathLst>
          </a:custGeom>
          <a:gradFill flip="none" rotWithShape="1">
            <a:gsLst>
              <a:gs pos="0">
                <a:schemeClr val="accent1">
                  <a:alpha val="0"/>
                </a:schemeClr>
              </a:gs>
              <a:gs pos="100000">
                <a:schemeClr val="accent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3" name="组合 42"/>
          <p:cNvGrpSpPr/>
          <p:nvPr/>
        </p:nvGrpSpPr>
        <p:grpSpPr>
          <a:xfrm>
            <a:off x="6046625" y="805976"/>
            <a:ext cx="5029646" cy="1718547"/>
            <a:chOff x="6850573" y="950134"/>
            <a:chExt cx="4668326" cy="1718547"/>
          </a:xfrm>
        </p:grpSpPr>
        <p:sp>
          <p:nvSpPr>
            <p:cNvPr id="38" name="ComponentBackground1"/>
            <p:cNvSpPr/>
            <p:nvPr/>
          </p:nvSpPr>
          <p:spPr>
            <a:xfrm>
              <a:off x="6850573" y="950134"/>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1"/>
            <p:cNvSpPr txBox="1"/>
            <p:nvPr/>
          </p:nvSpPr>
          <p:spPr>
            <a:xfrm>
              <a:off x="7389417" y="1763500"/>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5</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万</a:t>
              </a: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企业现场安全行业技术服务经验</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多年服务经验沉淀成安胜达数智化解决方案</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Bullet1"/>
            <p:cNvSpPr txBox="1"/>
            <p:nvPr/>
          </p:nvSpPr>
          <p:spPr>
            <a:xfrm>
              <a:off x="7389417" y="1134386"/>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不是软件供应商，而是行业风险治理专家</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Icon3"/>
            <p:cNvSpPr/>
            <p:nvPr/>
          </p:nvSpPr>
          <p:spPr>
            <a:xfrm>
              <a:off x="7020226" y="1574075"/>
              <a:ext cx="304996" cy="317663"/>
            </a:xfrm>
            <a:custGeom>
              <a:avLst/>
              <a:gdLst>
                <a:gd name="connsiteX0" fmla="*/ 305881 w 580455"/>
                <a:gd name="connsiteY0" fmla="*/ 347561 h 604560"/>
                <a:gd name="connsiteX1" fmla="*/ 318791 w 580455"/>
                <a:gd name="connsiteY1" fmla="*/ 354606 h 604560"/>
                <a:gd name="connsiteX2" fmla="*/ 394760 w 580455"/>
                <a:gd name="connsiteY2" fmla="*/ 392054 h 604560"/>
                <a:gd name="connsiteX3" fmla="*/ 423736 w 580455"/>
                <a:gd name="connsiteY3" fmla="*/ 418750 h 604560"/>
                <a:gd name="connsiteX4" fmla="*/ 399032 w 580455"/>
                <a:gd name="connsiteY4" fmla="*/ 443499 h 604560"/>
                <a:gd name="connsiteX5" fmla="*/ 392438 w 580455"/>
                <a:gd name="connsiteY5" fmla="*/ 450081 h 604560"/>
                <a:gd name="connsiteX6" fmla="*/ 376186 w 580455"/>
                <a:gd name="connsiteY6" fmla="*/ 466209 h 604560"/>
                <a:gd name="connsiteX7" fmla="*/ 335229 w 580455"/>
                <a:gd name="connsiteY7" fmla="*/ 507180 h 604560"/>
                <a:gd name="connsiteX8" fmla="*/ 277927 w 580455"/>
                <a:gd name="connsiteY8" fmla="*/ 449895 h 604560"/>
                <a:gd name="connsiteX9" fmla="*/ 272726 w 580455"/>
                <a:gd name="connsiteY9" fmla="*/ 444704 h 604560"/>
                <a:gd name="connsiteX10" fmla="*/ 296316 w 580455"/>
                <a:gd name="connsiteY10" fmla="*/ 415691 h 604560"/>
                <a:gd name="connsiteX11" fmla="*/ 329935 w 580455"/>
                <a:gd name="connsiteY11" fmla="*/ 418286 h 604560"/>
                <a:gd name="connsiteX12" fmla="*/ 139503 w 580455"/>
                <a:gd name="connsiteY12" fmla="*/ 347561 h 604560"/>
                <a:gd name="connsiteX13" fmla="*/ 114992 w 580455"/>
                <a:gd name="connsiteY13" fmla="*/ 418308 h 604560"/>
                <a:gd name="connsiteX14" fmla="*/ 148509 w 580455"/>
                <a:gd name="connsiteY14" fmla="*/ 415712 h 604560"/>
                <a:gd name="connsiteX15" fmla="*/ 171535 w 580455"/>
                <a:gd name="connsiteY15" fmla="*/ 443992 h 604560"/>
                <a:gd name="connsiteX16" fmla="*/ 96887 w 580455"/>
                <a:gd name="connsiteY16" fmla="*/ 518541 h 604560"/>
                <a:gd name="connsiteX17" fmla="*/ 8034 w 580455"/>
                <a:gd name="connsiteY17" fmla="*/ 518541 h 604560"/>
                <a:gd name="connsiteX18" fmla="*/ 142 w 580455"/>
                <a:gd name="connsiteY18" fmla="*/ 509083 h 604560"/>
                <a:gd name="connsiteX19" fmla="*/ 12212 w 580455"/>
                <a:gd name="connsiteY19" fmla="*/ 442045 h 604560"/>
                <a:gd name="connsiteX20" fmla="*/ 50093 w 580455"/>
                <a:gd name="connsiteY20" fmla="*/ 391975 h 604560"/>
                <a:gd name="connsiteX21" fmla="*/ 124277 w 580455"/>
                <a:gd name="connsiteY21" fmla="*/ 355350 h 604560"/>
                <a:gd name="connsiteX22" fmla="*/ 568769 w 580455"/>
                <a:gd name="connsiteY22" fmla="*/ 338458 h 604560"/>
                <a:gd name="connsiteX23" fmla="*/ 569977 w 580455"/>
                <a:gd name="connsiteY23" fmla="*/ 338458 h 604560"/>
                <a:gd name="connsiteX24" fmla="*/ 580376 w 580455"/>
                <a:gd name="connsiteY24" fmla="*/ 350048 h 604560"/>
                <a:gd name="connsiteX25" fmla="*/ 576662 w 580455"/>
                <a:gd name="connsiteY25" fmla="*/ 428580 h 604560"/>
                <a:gd name="connsiteX26" fmla="*/ 570627 w 580455"/>
                <a:gd name="connsiteY26" fmla="*/ 440170 h 604560"/>
                <a:gd name="connsiteX27" fmla="*/ 566634 w 580455"/>
                <a:gd name="connsiteY27" fmla="*/ 441283 h 604560"/>
                <a:gd name="connsiteX28" fmla="*/ 558927 w 580455"/>
                <a:gd name="connsiteY28" fmla="*/ 436554 h 604560"/>
                <a:gd name="connsiteX29" fmla="*/ 534692 w 580455"/>
                <a:gd name="connsiteY29" fmla="*/ 412633 h 604560"/>
                <a:gd name="connsiteX30" fmla="*/ 525686 w 580455"/>
                <a:gd name="connsiteY30" fmla="*/ 421626 h 604560"/>
                <a:gd name="connsiteX31" fmla="*/ 451403 w 580455"/>
                <a:gd name="connsiteY31" fmla="*/ 495801 h 604560"/>
                <a:gd name="connsiteX32" fmla="*/ 444811 w 580455"/>
                <a:gd name="connsiteY32" fmla="*/ 502384 h 604560"/>
                <a:gd name="connsiteX33" fmla="*/ 428562 w 580455"/>
                <a:gd name="connsiteY33" fmla="*/ 518517 h 604560"/>
                <a:gd name="connsiteX34" fmla="*/ 352051 w 580455"/>
                <a:gd name="connsiteY34" fmla="*/ 594917 h 604560"/>
                <a:gd name="connsiteX35" fmla="*/ 347594 w 580455"/>
                <a:gd name="connsiteY35" fmla="*/ 599368 h 604560"/>
                <a:gd name="connsiteX36" fmla="*/ 335152 w 580455"/>
                <a:gd name="connsiteY36" fmla="*/ 604560 h 604560"/>
                <a:gd name="connsiteX37" fmla="*/ 322616 w 580455"/>
                <a:gd name="connsiteY37" fmla="*/ 599368 h 604560"/>
                <a:gd name="connsiteX38" fmla="*/ 318159 w 580455"/>
                <a:gd name="connsiteY38" fmla="*/ 594917 h 604560"/>
                <a:gd name="connsiteX39" fmla="*/ 301910 w 580455"/>
                <a:gd name="connsiteY39" fmla="*/ 578784 h 604560"/>
                <a:gd name="connsiteX40" fmla="*/ 225399 w 580455"/>
                <a:gd name="connsiteY40" fmla="*/ 502384 h 604560"/>
                <a:gd name="connsiteX41" fmla="*/ 221685 w 580455"/>
                <a:gd name="connsiteY41" fmla="*/ 498676 h 604560"/>
                <a:gd name="connsiteX42" fmla="*/ 141460 w 580455"/>
                <a:gd name="connsiteY42" fmla="*/ 578784 h 604560"/>
                <a:gd name="connsiteX43" fmla="*/ 129018 w 580455"/>
                <a:gd name="connsiteY43" fmla="*/ 583976 h 604560"/>
                <a:gd name="connsiteX44" fmla="*/ 116483 w 580455"/>
                <a:gd name="connsiteY44" fmla="*/ 578784 h 604560"/>
                <a:gd name="connsiteX45" fmla="*/ 112026 w 580455"/>
                <a:gd name="connsiteY45" fmla="*/ 574334 h 604560"/>
                <a:gd name="connsiteX46" fmla="*/ 112026 w 580455"/>
                <a:gd name="connsiteY46" fmla="*/ 549300 h 604560"/>
                <a:gd name="connsiteX47" fmla="*/ 204879 w 580455"/>
                <a:gd name="connsiteY47" fmla="*/ 456581 h 604560"/>
                <a:gd name="connsiteX48" fmla="*/ 209243 w 580455"/>
                <a:gd name="connsiteY48" fmla="*/ 452131 h 604560"/>
                <a:gd name="connsiteX49" fmla="*/ 221685 w 580455"/>
                <a:gd name="connsiteY49" fmla="*/ 446939 h 604560"/>
                <a:gd name="connsiteX50" fmla="*/ 234220 w 580455"/>
                <a:gd name="connsiteY50" fmla="*/ 452131 h 604560"/>
                <a:gd name="connsiteX51" fmla="*/ 238677 w 580455"/>
                <a:gd name="connsiteY51" fmla="*/ 456581 h 604560"/>
                <a:gd name="connsiteX52" fmla="*/ 255019 w 580455"/>
                <a:gd name="connsiteY52" fmla="*/ 472900 h 604560"/>
                <a:gd name="connsiteX53" fmla="*/ 331530 w 580455"/>
                <a:gd name="connsiteY53" fmla="*/ 549300 h 604560"/>
                <a:gd name="connsiteX54" fmla="*/ 335244 w 580455"/>
                <a:gd name="connsiteY54" fmla="*/ 553009 h 604560"/>
                <a:gd name="connsiteX55" fmla="*/ 399220 w 580455"/>
                <a:gd name="connsiteY55" fmla="*/ 489126 h 604560"/>
                <a:gd name="connsiteX56" fmla="*/ 415469 w 580455"/>
                <a:gd name="connsiteY56" fmla="*/ 472900 h 604560"/>
                <a:gd name="connsiteX57" fmla="*/ 422062 w 580455"/>
                <a:gd name="connsiteY57" fmla="*/ 466409 h 604560"/>
                <a:gd name="connsiteX58" fmla="*/ 496344 w 580455"/>
                <a:gd name="connsiteY58" fmla="*/ 392235 h 604560"/>
                <a:gd name="connsiteX59" fmla="*/ 505444 w 580455"/>
                <a:gd name="connsiteY59" fmla="*/ 383056 h 604560"/>
                <a:gd name="connsiteX60" fmla="*/ 480745 w 580455"/>
                <a:gd name="connsiteY60" fmla="*/ 358300 h 604560"/>
                <a:gd name="connsiteX61" fmla="*/ 477495 w 580455"/>
                <a:gd name="connsiteY61" fmla="*/ 347730 h 604560"/>
                <a:gd name="connsiteX62" fmla="*/ 488173 w 580455"/>
                <a:gd name="connsiteY62" fmla="*/ 342259 h 604560"/>
                <a:gd name="connsiteX63" fmla="*/ 568769 w 580455"/>
                <a:gd name="connsiteY63" fmla="*/ 338458 h 604560"/>
                <a:gd name="connsiteX64" fmla="*/ 454183 w 580455"/>
                <a:gd name="connsiteY64" fmla="*/ 93949 h 604560"/>
                <a:gd name="connsiteX65" fmla="*/ 460309 w 580455"/>
                <a:gd name="connsiteY65" fmla="*/ 93949 h 604560"/>
                <a:gd name="connsiteX66" fmla="*/ 474233 w 580455"/>
                <a:gd name="connsiteY66" fmla="*/ 107852 h 604560"/>
                <a:gd name="connsiteX67" fmla="*/ 484072 w 580455"/>
                <a:gd name="connsiteY67" fmla="*/ 119160 h 604560"/>
                <a:gd name="connsiteX68" fmla="*/ 505607 w 580455"/>
                <a:gd name="connsiteY68" fmla="*/ 125648 h 604560"/>
                <a:gd name="connsiteX69" fmla="*/ 509692 w 580455"/>
                <a:gd name="connsiteY69" fmla="*/ 133990 h 604560"/>
                <a:gd name="connsiteX70" fmla="*/ 504308 w 580455"/>
                <a:gd name="connsiteY70" fmla="*/ 151971 h 604560"/>
                <a:gd name="connsiteX71" fmla="*/ 495304 w 580455"/>
                <a:gd name="connsiteY71" fmla="*/ 155771 h 604560"/>
                <a:gd name="connsiteX72" fmla="*/ 461145 w 580455"/>
                <a:gd name="connsiteY72" fmla="*/ 149005 h 604560"/>
                <a:gd name="connsiteX73" fmla="*/ 451955 w 580455"/>
                <a:gd name="connsiteY73" fmla="*/ 150859 h 604560"/>
                <a:gd name="connsiteX74" fmla="*/ 448799 w 580455"/>
                <a:gd name="connsiteY74" fmla="*/ 173845 h 604560"/>
                <a:gd name="connsiteX75" fmla="*/ 463651 w 580455"/>
                <a:gd name="connsiteY75" fmla="*/ 182095 h 604560"/>
                <a:gd name="connsiteX76" fmla="*/ 490756 w 580455"/>
                <a:gd name="connsiteY76" fmla="*/ 194329 h 604560"/>
                <a:gd name="connsiteX77" fmla="*/ 506350 w 580455"/>
                <a:gd name="connsiteY77" fmla="*/ 268109 h 604560"/>
                <a:gd name="connsiteX78" fmla="*/ 479338 w 580455"/>
                <a:gd name="connsiteY78" fmla="*/ 285441 h 604560"/>
                <a:gd name="connsiteX79" fmla="*/ 472748 w 580455"/>
                <a:gd name="connsiteY79" fmla="*/ 293968 h 604560"/>
                <a:gd name="connsiteX80" fmla="*/ 472748 w 580455"/>
                <a:gd name="connsiteY80" fmla="*/ 308242 h 604560"/>
                <a:gd name="connsiteX81" fmla="*/ 466343 w 580455"/>
                <a:gd name="connsiteY81" fmla="*/ 314916 h 604560"/>
                <a:gd name="connsiteX82" fmla="*/ 450841 w 580455"/>
                <a:gd name="connsiteY82" fmla="*/ 314916 h 604560"/>
                <a:gd name="connsiteX83" fmla="*/ 444158 w 580455"/>
                <a:gd name="connsiteY83" fmla="*/ 307871 h 604560"/>
                <a:gd name="connsiteX84" fmla="*/ 444065 w 580455"/>
                <a:gd name="connsiteY84" fmla="*/ 297398 h 604560"/>
                <a:gd name="connsiteX85" fmla="*/ 436361 w 580455"/>
                <a:gd name="connsiteY85" fmla="*/ 288222 h 604560"/>
                <a:gd name="connsiteX86" fmla="*/ 408885 w 580455"/>
                <a:gd name="connsiteY86" fmla="*/ 280343 h 604560"/>
                <a:gd name="connsiteX87" fmla="*/ 403594 w 580455"/>
                <a:gd name="connsiteY87" fmla="*/ 268109 h 604560"/>
                <a:gd name="connsiteX88" fmla="*/ 408142 w 580455"/>
                <a:gd name="connsiteY88" fmla="*/ 252259 h 604560"/>
                <a:gd name="connsiteX89" fmla="*/ 417332 w 580455"/>
                <a:gd name="connsiteY89" fmla="*/ 248366 h 604560"/>
                <a:gd name="connsiteX90" fmla="*/ 447778 w 580455"/>
                <a:gd name="connsiteY90" fmla="*/ 257449 h 604560"/>
                <a:gd name="connsiteX91" fmla="*/ 467735 w 580455"/>
                <a:gd name="connsiteY91" fmla="*/ 254854 h 604560"/>
                <a:gd name="connsiteX92" fmla="*/ 471448 w 580455"/>
                <a:gd name="connsiteY92" fmla="*/ 227697 h 604560"/>
                <a:gd name="connsiteX93" fmla="*/ 460031 w 580455"/>
                <a:gd name="connsiteY93" fmla="*/ 221023 h 604560"/>
                <a:gd name="connsiteX94" fmla="*/ 428935 w 580455"/>
                <a:gd name="connsiteY94" fmla="*/ 207028 h 604560"/>
                <a:gd name="connsiteX95" fmla="*/ 404058 w 580455"/>
                <a:gd name="connsiteY95" fmla="*/ 165040 h 604560"/>
                <a:gd name="connsiteX96" fmla="*/ 438032 w 580455"/>
                <a:gd name="connsiteY96" fmla="*/ 122126 h 604560"/>
                <a:gd name="connsiteX97" fmla="*/ 446386 w 580455"/>
                <a:gd name="connsiteY97" fmla="*/ 110540 h 604560"/>
                <a:gd name="connsiteX98" fmla="*/ 446386 w 580455"/>
                <a:gd name="connsiteY98" fmla="*/ 101735 h 604560"/>
                <a:gd name="connsiteX99" fmla="*/ 454183 w 580455"/>
                <a:gd name="connsiteY99" fmla="*/ 93949 h 604560"/>
                <a:gd name="connsiteX100" fmla="*/ 214214 w 580455"/>
                <a:gd name="connsiteY100" fmla="*/ 12 h 604560"/>
                <a:gd name="connsiteX101" fmla="*/ 264937 w 580455"/>
                <a:gd name="connsiteY101" fmla="*/ 20932 h 604560"/>
                <a:gd name="connsiteX102" fmla="*/ 345155 w 580455"/>
                <a:gd name="connsiteY102" fmla="*/ 176648 h 604560"/>
                <a:gd name="connsiteX103" fmla="*/ 384149 w 580455"/>
                <a:gd name="connsiteY103" fmla="*/ 276565 h 604560"/>
                <a:gd name="connsiteX104" fmla="*/ 282578 w 580455"/>
                <a:gd name="connsiteY104" fmla="*/ 307708 h 604560"/>
                <a:gd name="connsiteX105" fmla="*/ 282578 w 580455"/>
                <a:gd name="connsiteY105" fmla="*/ 329397 h 604560"/>
                <a:gd name="connsiteX106" fmla="*/ 282763 w 580455"/>
                <a:gd name="connsiteY106" fmla="*/ 331066 h 604560"/>
                <a:gd name="connsiteX107" fmla="*/ 250825 w 580455"/>
                <a:gd name="connsiteY107" fmla="*/ 424124 h 604560"/>
                <a:gd name="connsiteX108" fmla="*/ 221672 w 580455"/>
                <a:gd name="connsiteY108" fmla="*/ 414855 h 604560"/>
                <a:gd name="connsiteX109" fmla="*/ 193819 w 580455"/>
                <a:gd name="connsiteY109" fmla="*/ 423197 h 604560"/>
                <a:gd name="connsiteX110" fmla="*/ 162066 w 580455"/>
                <a:gd name="connsiteY110" fmla="*/ 330509 h 604560"/>
                <a:gd name="connsiteX111" fmla="*/ 162066 w 580455"/>
                <a:gd name="connsiteY111" fmla="*/ 308172 h 604560"/>
                <a:gd name="connsiteX112" fmla="*/ 59195 w 580455"/>
                <a:gd name="connsiteY112" fmla="*/ 275082 h 604560"/>
                <a:gd name="connsiteX113" fmla="*/ 101718 w 580455"/>
                <a:gd name="connsiteY113" fmla="*/ 154681 h 604560"/>
                <a:gd name="connsiteX114" fmla="*/ 174786 w 580455"/>
                <a:gd name="connsiteY114" fmla="*/ 7493 h 604560"/>
                <a:gd name="connsiteX115" fmla="*/ 214214 w 580455"/>
                <a:gd name="connsiteY115" fmla="*/ 12 h 60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80455" h="604560">
                  <a:moveTo>
                    <a:pt x="305881" y="347561"/>
                  </a:moveTo>
                  <a:cubicBezTo>
                    <a:pt x="310246" y="350064"/>
                    <a:pt x="314426" y="352381"/>
                    <a:pt x="318791" y="354606"/>
                  </a:cubicBezTo>
                  <a:lnTo>
                    <a:pt x="394760" y="392054"/>
                  </a:lnTo>
                  <a:cubicBezTo>
                    <a:pt x="406926" y="398172"/>
                    <a:pt x="416956" y="407441"/>
                    <a:pt x="423736" y="418750"/>
                  </a:cubicBezTo>
                  <a:lnTo>
                    <a:pt x="399032" y="443499"/>
                  </a:lnTo>
                  <a:lnTo>
                    <a:pt x="392438" y="450081"/>
                  </a:lnTo>
                  <a:lnTo>
                    <a:pt x="376186" y="466209"/>
                  </a:lnTo>
                  <a:lnTo>
                    <a:pt x="335229" y="507180"/>
                  </a:lnTo>
                  <a:lnTo>
                    <a:pt x="277927" y="449895"/>
                  </a:lnTo>
                  <a:lnTo>
                    <a:pt x="272726" y="444704"/>
                  </a:lnTo>
                  <a:lnTo>
                    <a:pt x="296316" y="415691"/>
                  </a:lnTo>
                  <a:lnTo>
                    <a:pt x="329935" y="418286"/>
                  </a:lnTo>
                  <a:close/>
                  <a:moveTo>
                    <a:pt x="139503" y="347561"/>
                  </a:moveTo>
                  <a:lnTo>
                    <a:pt x="114992" y="418308"/>
                  </a:lnTo>
                  <a:lnTo>
                    <a:pt x="148509" y="415712"/>
                  </a:lnTo>
                  <a:lnTo>
                    <a:pt x="171535" y="443992"/>
                  </a:lnTo>
                  <a:lnTo>
                    <a:pt x="96887" y="518541"/>
                  </a:lnTo>
                  <a:lnTo>
                    <a:pt x="8034" y="518541"/>
                  </a:lnTo>
                  <a:cubicBezTo>
                    <a:pt x="2928" y="518541"/>
                    <a:pt x="-786" y="513998"/>
                    <a:pt x="142" y="509083"/>
                  </a:cubicBezTo>
                  <a:lnTo>
                    <a:pt x="12212" y="442045"/>
                  </a:lnTo>
                  <a:cubicBezTo>
                    <a:pt x="16205" y="420255"/>
                    <a:pt x="30317" y="401711"/>
                    <a:pt x="50093" y="391975"/>
                  </a:cubicBezTo>
                  <a:lnTo>
                    <a:pt x="124277" y="355350"/>
                  </a:lnTo>
                  <a:close/>
                  <a:moveTo>
                    <a:pt x="568769" y="338458"/>
                  </a:moveTo>
                  <a:lnTo>
                    <a:pt x="569977" y="338458"/>
                  </a:lnTo>
                  <a:cubicBezTo>
                    <a:pt x="577683" y="338458"/>
                    <a:pt x="581026" y="341981"/>
                    <a:pt x="580376" y="350048"/>
                  </a:cubicBezTo>
                  <a:cubicBezTo>
                    <a:pt x="579169" y="376287"/>
                    <a:pt x="577776" y="402341"/>
                    <a:pt x="576662" y="428580"/>
                  </a:cubicBezTo>
                  <a:cubicBezTo>
                    <a:pt x="576569" y="433402"/>
                    <a:pt x="575455" y="437574"/>
                    <a:pt x="570627" y="440170"/>
                  </a:cubicBezTo>
                  <a:cubicBezTo>
                    <a:pt x="569141" y="440912"/>
                    <a:pt x="567841" y="441283"/>
                    <a:pt x="566634" y="441283"/>
                  </a:cubicBezTo>
                  <a:cubicBezTo>
                    <a:pt x="563384" y="441283"/>
                    <a:pt x="561156" y="438779"/>
                    <a:pt x="558927" y="436554"/>
                  </a:cubicBezTo>
                  <a:lnTo>
                    <a:pt x="534692" y="412633"/>
                  </a:lnTo>
                  <a:lnTo>
                    <a:pt x="525686" y="421626"/>
                  </a:lnTo>
                  <a:lnTo>
                    <a:pt x="451403" y="495801"/>
                  </a:lnTo>
                  <a:lnTo>
                    <a:pt x="444811" y="502384"/>
                  </a:lnTo>
                  <a:lnTo>
                    <a:pt x="428562" y="518517"/>
                  </a:lnTo>
                  <a:lnTo>
                    <a:pt x="352051" y="594917"/>
                  </a:lnTo>
                  <a:lnTo>
                    <a:pt x="347594" y="599368"/>
                  </a:lnTo>
                  <a:cubicBezTo>
                    <a:pt x="344158" y="602891"/>
                    <a:pt x="339701" y="604560"/>
                    <a:pt x="335152" y="604560"/>
                  </a:cubicBezTo>
                  <a:cubicBezTo>
                    <a:pt x="330695" y="604560"/>
                    <a:pt x="326052" y="602891"/>
                    <a:pt x="322616" y="599368"/>
                  </a:cubicBezTo>
                  <a:lnTo>
                    <a:pt x="318159" y="594917"/>
                  </a:lnTo>
                  <a:lnTo>
                    <a:pt x="301910" y="578784"/>
                  </a:lnTo>
                  <a:lnTo>
                    <a:pt x="225399" y="502384"/>
                  </a:lnTo>
                  <a:lnTo>
                    <a:pt x="221685" y="498676"/>
                  </a:lnTo>
                  <a:lnTo>
                    <a:pt x="141460" y="578784"/>
                  </a:lnTo>
                  <a:cubicBezTo>
                    <a:pt x="138025" y="582215"/>
                    <a:pt x="133568" y="583976"/>
                    <a:pt x="129018" y="583976"/>
                  </a:cubicBezTo>
                  <a:cubicBezTo>
                    <a:pt x="124561" y="583976"/>
                    <a:pt x="119918" y="582215"/>
                    <a:pt x="116483" y="578784"/>
                  </a:cubicBezTo>
                  <a:lnTo>
                    <a:pt x="112026" y="574334"/>
                  </a:lnTo>
                  <a:cubicBezTo>
                    <a:pt x="105062" y="567473"/>
                    <a:pt x="105062" y="556254"/>
                    <a:pt x="112026" y="549300"/>
                  </a:cubicBezTo>
                  <a:lnTo>
                    <a:pt x="204879" y="456581"/>
                  </a:lnTo>
                  <a:lnTo>
                    <a:pt x="209243" y="452131"/>
                  </a:lnTo>
                  <a:cubicBezTo>
                    <a:pt x="212679" y="448700"/>
                    <a:pt x="217136" y="446939"/>
                    <a:pt x="221685" y="446939"/>
                  </a:cubicBezTo>
                  <a:cubicBezTo>
                    <a:pt x="226142" y="446939"/>
                    <a:pt x="230785" y="448700"/>
                    <a:pt x="234220" y="452131"/>
                  </a:cubicBezTo>
                  <a:lnTo>
                    <a:pt x="238677" y="456581"/>
                  </a:lnTo>
                  <a:lnTo>
                    <a:pt x="255019" y="472900"/>
                  </a:lnTo>
                  <a:lnTo>
                    <a:pt x="331530" y="549300"/>
                  </a:lnTo>
                  <a:lnTo>
                    <a:pt x="335244" y="553009"/>
                  </a:lnTo>
                  <a:lnTo>
                    <a:pt x="399220" y="489126"/>
                  </a:lnTo>
                  <a:lnTo>
                    <a:pt x="415469" y="472900"/>
                  </a:lnTo>
                  <a:lnTo>
                    <a:pt x="422062" y="466409"/>
                  </a:lnTo>
                  <a:lnTo>
                    <a:pt x="496344" y="392235"/>
                  </a:lnTo>
                  <a:lnTo>
                    <a:pt x="505444" y="383056"/>
                  </a:lnTo>
                  <a:cubicBezTo>
                    <a:pt x="497087" y="374896"/>
                    <a:pt x="489009" y="366644"/>
                    <a:pt x="480745" y="358300"/>
                  </a:cubicBezTo>
                  <a:cubicBezTo>
                    <a:pt x="477866" y="355518"/>
                    <a:pt x="475174" y="352644"/>
                    <a:pt x="477495" y="347730"/>
                  </a:cubicBezTo>
                  <a:cubicBezTo>
                    <a:pt x="479816" y="342630"/>
                    <a:pt x="483902" y="342538"/>
                    <a:pt x="488173" y="342259"/>
                  </a:cubicBezTo>
                  <a:cubicBezTo>
                    <a:pt x="515008" y="340869"/>
                    <a:pt x="541842" y="339663"/>
                    <a:pt x="568769" y="338458"/>
                  </a:cubicBezTo>
                  <a:close/>
                  <a:moveTo>
                    <a:pt x="454183" y="93949"/>
                  </a:moveTo>
                  <a:lnTo>
                    <a:pt x="460309" y="93949"/>
                  </a:lnTo>
                  <a:cubicBezTo>
                    <a:pt x="474233" y="93949"/>
                    <a:pt x="474233" y="93949"/>
                    <a:pt x="474233" y="107852"/>
                  </a:cubicBezTo>
                  <a:cubicBezTo>
                    <a:pt x="474233" y="117584"/>
                    <a:pt x="474233" y="117677"/>
                    <a:pt x="484072" y="119160"/>
                  </a:cubicBezTo>
                  <a:cubicBezTo>
                    <a:pt x="491498" y="120272"/>
                    <a:pt x="498646" y="122497"/>
                    <a:pt x="505607" y="125648"/>
                  </a:cubicBezTo>
                  <a:cubicBezTo>
                    <a:pt x="509413" y="127316"/>
                    <a:pt x="510806" y="129912"/>
                    <a:pt x="509692" y="133990"/>
                  </a:cubicBezTo>
                  <a:cubicBezTo>
                    <a:pt x="507928" y="139922"/>
                    <a:pt x="506350" y="146039"/>
                    <a:pt x="504308" y="151971"/>
                  </a:cubicBezTo>
                  <a:cubicBezTo>
                    <a:pt x="502451" y="157533"/>
                    <a:pt x="500781" y="158367"/>
                    <a:pt x="495304" y="155771"/>
                  </a:cubicBezTo>
                  <a:cubicBezTo>
                    <a:pt x="484536" y="150488"/>
                    <a:pt x="473119" y="148356"/>
                    <a:pt x="461145" y="149005"/>
                  </a:cubicBezTo>
                  <a:cubicBezTo>
                    <a:pt x="457896" y="149098"/>
                    <a:pt x="454833" y="149561"/>
                    <a:pt x="451955" y="150859"/>
                  </a:cubicBezTo>
                  <a:cubicBezTo>
                    <a:pt x="441559" y="155401"/>
                    <a:pt x="439981" y="166801"/>
                    <a:pt x="448799" y="173845"/>
                  </a:cubicBezTo>
                  <a:cubicBezTo>
                    <a:pt x="453255" y="177275"/>
                    <a:pt x="458267" y="179870"/>
                    <a:pt x="463651" y="182095"/>
                  </a:cubicBezTo>
                  <a:cubicBezTo>
                    <a:pt x="472748" y="185895"/>
                    <a:pt x="482030" y="189510"/>
                    <a:pt x="490756" y="194329"/>
                  </a:cubicBezTo>
                  <a:cubicBezTo>
                    <a:pt x="518324" y="209623"/>
                    <a:pt x="525843" y="244381"/>
                    <a:pt x="506350" y="268109"/>
                  </a:cubicBezTo>
                  <a:cubicBezTo>
                    <a:pt x="499295" y="276728"/>
                    <a:pt x="490106" y="282475"/>
                    <a:pt x="479338" y="285441"/>
                  </a:cubicBezTo>
                  <a:cubicBezTo>
                    <a:pt x="474604" y="286646"/>
                    <a:pt x="472562" y="289149"/>
                    <a:pt x="472748" y="293968"/>
                  </a:cubicBezTo>
                  <a:cubicBezTo>
                    <a:pt x="473026" y="298788"/>
                    <a:pt x="472748" y="303422"/>
                    <a:pt x="472748" y="308242"/>
                  </a:cubicBezTo>
                  <a:cubicBezTo>
                    <a:pt x="472655" y="312598"/>
                    <a:pt x="470520" y="314823"/>
                    <a:pt x="466343" y="314916"/>
                  </a:cubicBezTo>
                  <a:cubicBezTo>
                    <a:pt x="461145" y="315101"/>
                    <a:pt x="455947" y="315101"/>
                    <a:pt x="450841" y="314916"/>
                  </a:cubicBezTo>
                  <a:cubicBezTo>
                    <a:pt x="446386" y="314823"/>
                    <a:pt x="444158" y="312320"/>
                    <a:pt x="444158" y="307871"/>
                  </a:cubicBezTo>
                  <a:cubicBezTo>
                    <a:pt x="444065" y="304349"/>
                    <a:pt x="444065" y="300827"/>
                    <a:pt x="444065" y="297398"/>
                  </a:cubicBezTo>
                  <a:cubicBezTo>
                    <a:pt x="444065" y="289705"/>
                    <a:pt x="443787" y="289334"/>
                    <a:pt x="436361" y="288222"/>
                  </a:cubicBezTo>
                  <a:cubicBezTo>
                    <a:pt x="426893" y="286646"/>
                    <a:pt x="417610" y="284514"/>
                    <a:pt x="408885" y="280343"/>
                  </a:cubicBezTo>
                  <a:cubicBezTo>
                    <a:pt x="402109" y="277099"/>
                    <a:pt x="401366" y="275431"/>
                    <a:pt x="403594" y="268109"/>
                  </a:cubicBezTo>
                  <a:cubicBezTo>
                    <a:pt x="405079" y="262825"/>
                    <a:pt x="406564" y="257449"/>
                    <a:pt x="408142" y="252259"/>
                  </a:cubicBezTo>
                  <a:cubicBezTo>
                    <a:pt x="409999" y="246234"/>
                    <a:pt x="411762" y="245400"/>
                    <a:pt x="417332" y="248366"/>
                  </a:cubicBezTo>
                  <a:cubicBezTo>
                    <a:pt x="426985" y="253371"/>
                    <a:pt x="437103" y="256152"/>
                    <a:pt x="447778" y="257449"/>
                  </a:cubicBezTo>
                  <a:cubicBezTo>
                    <a:pt x="454554" y="258376"/>
                    <a:pt x="461423" y="257635"/>
                    <a:pt x="467735" y="254854"/>
                  </a:cubicBezTo>
                  <a:cubicBezTo>
                    <a:pt x="479617" y="249664"/>
                    <a:pt x="481473" y="235946"/>
                    <a:pt x="471448" y="227697"/>
                  </a:cubicBezTo>
                  <a:cubicBezTo>
                    <a:pt x="467921" y="224824"/>
                    <a:pt x="464115" y="222784"/>
                    <a:pt x="460031" y="221023"/>
                  </a:cubicBezTo>
                  <a:cubicBezTo>
                    <a:pt x="449635" y="216482"/>
                    <a:pt x="438774" y="212960"/>
                    <a:pt x="428935" y="207028"/>
                  </a:cubicBezTo>
                  <a:cubicBezTo>
                    <a:pt x="412969" y="197573"/>
                    <a:pt x="402851" y="184412"/>
                    <a:pt x="404058" y="165040"/>
                  </a:cubicBezTo>
                  <a:cubicBezTo>
                    <a:pt x="405450" y="143166"/>
                    <a:pt x="417796" y="129448"/>
                    <a:pt x="438032" y="122126"/>
                  </a:cubicBezTo>
                  <a:cubicBezTo>
                    <a:pt x="446293" y="119067"/>
                    <a:pt x="446386" y="119160"/>
                    <a:pt x="446386" y="110540"/>
                  </a:cubicBezTo>
                  <a:cubicBezTo>
                    <a:pt x="446386" y="107574"/>
                    <a:pt x="446293" y="104701"/>
                    <a:pt x="446386" y="101735"/>
                  </a:cubicBezTo>
                  <a:cubicBezTo>
                    <a:pt x="446664" y="95339"/>
                    <a:pt x="447778" y="94227"/>
                    <a:pt x="454183" y="93949"/>
                  </a:cubicBezTo>
                  <a:close/>
                  <a:moveTo>
                    <a:pt x="214214" y="12"/>
                  </a:moveTo>
                  <a:cubicBezTo>
                    <a:pt x="248017" y="599"/>
                    <a:pt x="264937" y="20932"/>
                    <a:pt x="264937" y="20932"/>
                  </a:cubicBezTo>
                  <a:cubicBezTo>
                    <a:pt x="334477" y="14537"/>
                    <a:pt x="353696" y="90263"/>
                    <a:pt x="345155" y="176648"/>
                  </a:cubicBezTo>
                  <a:cubicBezTo>
                    <a:pt x="336613" y="263033"/>
                    <a:pt x="384149" y="276565"/>
                    <a:pt x="384149" y="276565"/>
                  </a:cubicBezTo>
                  <a:cubicBezTo>
                    <a:pt x="351468" y="309747"/>
                    <a:pt x="282578" y="307708"/>
                    <a:pt x="282578" y="307708"/>
                  </a:cubicBezTo>
                  <a:lnTo>
                    <a:pt x="282578" y="329397"/>
                  </a:lnTo>
                  <a:lnTo>
                    <a:pt x="282763" y="331066"/>
                  </a:lnTo>
                  <a:lnTo>
                    <a:pt x="250825" y="424124"/>
                  </a:lnTo>
                  <a:cubicBezTo>
                    <a:pt x="242376" y="418007"/>
                    <a:pt x="232256" y="414855"/>
                    <a:pt x="221672" y="414855"/>
                  </a:cubicBezTo>
                  <a:cubicBezTo>
                    <a:pt x="211645" y="414855"/>
                    <a:pt x="201989" y="417821"/>
                    <a:pt x="193819" y="423197"/>
                  </a:cubicBezTo>
                  <a:lnTo>
                    <a:pt x="162066" y="330509"/>
                  </a:lnTo>
                  <a:lnTo>
                    <a:pt x="162066" y="308172"/>
                  </a:lnTo>
                  <a:cubicBezTo>
                    <a:pt x="82592" y="308820"/>
                    <a:pt x="59195" y="275082"/>
                    <a:pt x="59195" y="275082"/>
                  </a:cubicBezTo>
                  <a:cubicBezTo>
                    <a:pt x="59195" y="275082"/>
                    <a:pt x="104596" y="274341"/>
                    <a:pt x="101718" y="154681"/>
                  </a:cubicBezTo>
                  <a:cubicBezTo>
                    <a:pt x="98932" y="35021"/>
                    <a:pt x="154267" y="15278"/>
                    <a:pt x="174786" y="7493"/>
                  </a:cubicBezTo>
                  <a:cubicBezTo>
                    <a:pt x="189803" y="1816"/>
                    <a:pt x="202947" y="-183"/>
                    <a:pt x="214214" y="12"/>
                  </a:cubicBezTo>
                  <a:close/>
                </a:path>
              </a:pathLst>
            </a:custGeom>
            <a:gradFill flip="none" rotWithShape="1">
              <a:gsLst>
                <a:gs pos="0">
                  <a:schemeClr val="accent1"/>
                </a:gs>
                <a:gs pos="100000">
                  <a:schemeClr val="accent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组合 43"/>
          <p:cNvGrpSpPr/>
          <p:nvPr/>
        </p:nvGrpSpPr>
        <p:grpSpPr>
          <a:xfrm>
            <a:off x="6046625" y="2628768"/>
            <a:ext cx="5029646" cy="1718547"/>
            <a:chOff x="6850573" y="2772926"/>
            <a:chExt cx="4668326" cy="1718547"/>
          </a:xfrm>
        </p:grpSpPr>
        <p:sp>
          <p:nvSpPr>
            <p:cNvPr id="32" name="ComponentBackground2"/>
            <p:cNvSpPr/>
            <p:nvPr/>
          </p:nvSpPr>
          <p:spPr>
            <a:xfrm>
              <a:off x="6850573" y="2772926"/>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2"/>
            <p:cNvSpPr txBox="1"/>
            <p:nvPr/>
          </p:nvSpPr>
          <p:spPr>
            <a:xfrm>
              <a:off x="7386519" y="3586292"/>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用专业数据库支撑安全管理，直观呈现各项量化指标，让每一笔投入都能看到数据面成效</a:t>
              </a:r>
              <a:endParaRPr lang="zh-CN" altLang="en-US" sz="1600"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Bullet2"/>
            <p:cNvSpPr txBox="1"/>
            <p:nvPr/>
          </p:nvSpPr>
          <p:spPr>
            <a:xfrm>
              <a:off x="7386519" y="2957178"/>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不是被动合规，而是用数据弥补专业空缺</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Icon1"/>
            <p:cNvSpPr/>
            <p:nvPr/>
          </p:nvSpPr>
          <p:spPr>
            <a:xfrm>
              <a:off x="7016792" y="3393473"/>
              <a:ext cx="306068" cy="309437"/>
            </a:xfrm>
            <a:custGeom>
              <a:avLst/>
              <a:gdLst>
                <a:gd name="connsiteX0" fmla="*/ 32552 w 571147"/>
                <a:gd name="connsiteY0" fmla="*/ 406999 h 577432"/>
                <a:gd name="connsiteX1" fmla="*/ 111849 w 571147"/>
                <a:gd name="connsiteY1" fmla="*/ 406999 h 577432"/>
                <a:gd name="connsiteX2" fmla="*/ 137666 w 571147"/>
                <a:gd name="connsiteY2" fmla="*/ 432794 h 577432"/>
                <a:gd name="connsiteX3" fmla="*/ 137666 w 571147"/>
                <a:gd name="connsiteY3" fmla="*/ 550715 h 577432"/>
                <a:gd name="connsiteX4" fmla="*/ 111849 w 571147"/>
                <a:gd name="connsiteY4" fmla="*/ 577432 h 577432"/>
                <a:gd name="connsiteX5" fmla="*/ 32552 w 571147"/>
                <a:gd name="connsiteY5" fmla="*/ 577432 h 577432"/>
                <a:gd name="connsiteX6" fmla="*/ 6734 w 571147"/>
                <a:gd name="connsiteY6" fmla="*/ 550715 h 577432"/>
                <a:gd name="connsiteX7" fmla="*/ 6734 w 571147"/>
                <a:gd name="connsiteY7" fmla="*/ 432794 h 577432"/>
                <a:gd name="connsiteX8" fmla="*/ 32552 w 571147"/>
                <a:gd name="connsiteY8" fmla="*/ 406999 h 577432"/>
                <a:gd name="connsiteX9" fmla="*/ 236302 w 571147"/>
                <a:gd name="connsiteY9" fmla="*/ 314976 h 577432"/>
                <a:gd name="connsiteX10" fmla="*/ 315688 w 571147"/>
                <a:gd name="connsiteY10" fmla="*/ 314976 h 577432"/>
                <a:gd name="connsiteX11" fmla="*/ 341535 w 571147"/>
                <a:gd name="connsiteY11" fmla="*/ 340761 h 577432"/>
                <a:gd name="connsiteX12" fmla="*/ 341535 w 571147"/>
                <a:gd name="connsiteY12" fmla="*/ 550726 h 577432"/>
                <a:gd name="connsiteX13" fmla="*/ 315688 w 571147"/>
                <a:gd name="connsiteY13" fmla="*/ 577432 h 577432"/>
                <a:gd name="connsiteX14" fmla="*/ 236302 w 571147"/>
                <a:gd name="connsiteY14" fmla="*/ 577432 h 577432"/>
                <a:gd name="connsiteX15" fmla="*/ 210455 w 571147"/>
                <a:gd name="connsiteY15" fmla="*/ 550726 h 577432"/>
                <a:gd name="connsiteX16" fmla="*/ 210455 w 571147"/>
                <a:gd name="connsiteY16" fmla="*/ 340761 h 577432"/>
                <a:gd name="connsiteX17" fmla="*/ 236302 w 571147"/>
                <a:gd name="connsiteY17" fmla="*/ 314976 h 577432"/>
                <a:gd name="connsiteX18" fmla="*/ 440171 w 571147"/>
                <a:gd name="connsiteY18" fmla="*/ 209935 h 577432"/>
                <a:gd name="connsiteX19" fmla="*/ 518634 w 571147"/>
                <a:gd name="connsiteY19" fmla="*/ 209935 h 577432"/>
                <a:gd name="connsiteX20" fmla="*/ 545404 w 571147"/>
                <a:gd name="connsiteY20" fmla="*/ 235724 h 577432"/>
                <a:gd name="connsiteX21" fmla="*/ 545404 w 571147"/>
                <a:gd name="connsiteY21" fmla="*/ 550722 h 577432"/>
                <a:gd name="connsiteX22" fmla="*/ 518634 w 571147"/>
                <a:gd name="connsiteY22" fmla="*/ 577432 h 577432"/>
                <a:gd name="connsiteX23" fmla="*/ 440171 w 571147"/>
                <a:gd name="connsiteY23" fmla="*/ 577432 h 577432"/>
                <a:gd name="connsiteX24" fmla="*/ 414324 w 571147"/>
                <a:gd name="connsiteY24" fmla="*/ 550722 h 577432"/>
                <a:gd name="connsiteX25" fmla="*/ 414324 w 571147"/>
                <a:gd name="connsiteY25" fmla="*/ 235724 h 577432"/>
                <a:gd name="connsiteX26" fmla="*/ 440171 w 571147"/>
                <a:gd name="connsiteY26" fmla="*/ 209935 h 577432"/>
                <a:gd name="connsiteX27" fmla="*/ 296320 w 571147"/>
                <a:gd name="connsiteY27" fmla="*/ 121530 h 577432"/>
                <a:gd name="connsiteX28" fmla="*/ 361828 w 571147"/>
                <a:gd name="connsiteY28" fmla="*/ 134423 h 577432"/>
                <a:gd name="connsiteX29" fmla="*/ 370132 w 571147"/>
                <a:gd name="connsiteY29" fmla="*/ 141791 h 577432"/>
                <a:gd name="connsiteX30" fmla="*/ 371055 w 571147"/>
                <a:gd name="connsiteY30" fmla="*/ 152843 h 577432"/>
                <a:gd name="connsiteX31" fmla="*/ 346143 w 571147"/>
                <a:gd name="connsiteY31" fmla="*/ 213626 h 577432"/>
                <a:gd name="connsiteX32" fmla="*/ 334149 w 571147"/>
                <a:gd name="connsiteY32" fmla="*/ 221915 h 577432"/>
                <a:gd name="connsiteX33" fmla="*/ 333226 w 571147"/>
                <a:gd name="connsiteY33" fmla="*/ 221915 h 577432"/>
                <a:gd name="connsiteX34" fmla="*/ 322154 w 571147"/>
                <a:gd name="connsiteY34" fmla="*/ 215468 h 577432"/>
                <a:gd name="connsiteX35" fmla="*/ 308314 w 571147"/>
                <a:gd name="connsiteY35" fmla="*/ 190602 h 577432"/>
                <a:gd name="connsiteX36" fmla="*/ 19522 w 571147"/>
                <a:gd name="connsiteY36" fmla="*/ 339798 h 577432"/>
                <a:gd name="connsiteX37" fmla="*/ 13064 w 571147"/>
                <a:gd name="connsiteY37" fmla="*/ 340719 h 577432"/>
                <a:gd name="connsiteX38" fmla="*/ 1069 w 571147"/>
                <a:gd name="connsiteY38" fmla="*/ 334272 h 577432"/>
                <a:gd name="connsiteX39" fmla="*/ 7528 w 571147"/>
                <a:gd name="connsiteY39" fmla="*/ 315853 h 577432"/>
                <a:gd name="connsiteX40" fmla="*/ 296320 w 571147"/>
                <a:gd name="connsiteY40" fmla="*/ 167578 h 577432"/>
                <a:gd name="connsiteX41" fmla="*/ 281557 w 571147"/>
                <a:gd name="connsiteY41" fmla="*/ 139949 h 577432"/>
                <a:gd name="connsiteX42" fmla="*/ 283402 w 571147"/>
                <a:gd name="connsiteY42" fmla="*/ 126135 h 577432"/>
                <a:gd name="connsiteX43" fmla="*/ 296320 w 571147"/>
                <a:gd name="connsiteY43" fmla="*/ 121530 h 577432"/>
                <a:gd name="connsiteX44" fmla="*/ 484451 w 571147"/>
                <a:gd name="connsiteY44" fmla="*/ 100307 h 577432"/>
                <a:gd name="connsiteX45" fmla="*/ 502944 w 571147"/>
                <a:gd name="connsiteY45" fmla="*/ 115101 h 577432"/>
                <a:gd name="connsiteX46" fmla="*/ 484451 w 571147"/>
                <a:gd name="connsiteY46" fmla="*/ 129896 h 577432"/>
                <a:gd name="connsiteX47" fmla="*/ 475278 w 571147"/>
                <a:gd name="connsiteY47" fmla="*/ 51633 h 577432"/>
                <a:gd name="connsiteX48" fmla="*/ 475278 w 571147"/>
                <a:gd name="connsiteY48" fmla="*/ 78263 h 577432"/>
                <a:gd name="connsiteX49" fmla="*/ 458708 w 571147"/>
                <a:gd name="connsiteY49" fmla="*/ 64489 h 577432"/>
                <a:gd name="connsiteX50" fmla="*/ 475278 w 571147"/>
                <a:gd name="connsiteY50" fmla="*/ 51633 h 577432"/>
                <a:gd name="connsiteX51" fmla="*/ 479865 w 571147"/>
                <a:gd name="connsiteY51" fmla="*/ 23014 h 577432"/>
                <a:gd name="connsiteX52" fmla="*/ 475255 w 571147"/>
                <a:gd name="connsiteY52" fmla="*/ 27617 h 577432"/>
                <a:gd name="connsiteX53" fmla="*/ 475255 w 571147"/>
                <a:gd name="connsiteY53" fmla="*/ 35901 h 577432"/>
                <a:gd name="connsiteX54" fmla="*/ 439295 w 571147"/>
                <a:gd name="connsiteY54" fmla="*/ 67200 h 577432"/>
                <a:gd name="connsiteX55" fmla="*/ 475255 w 571147"/>
                <a:gd name="connsiteY55" fmla="*/ 98499 h 577432"/>
                <a:gd name="connsiteX56" fmla="*/ 475255 w 571147"/>
                <a:gd name="connsiteY56" fmla="*/ 129798 h 577432"/>
                <a:gd name="connsiteX57" fmla="*/ 446671 w 571147"/>
                <a:gd name="connsiteY57" fmla="*/ 107704 h 577432"/>
                <a:gd name="connsiteX58" fmla="*/ 437451 w 571147"/>
                <a:gd name="connsiteY58" fmla="*/ 117830 h 577432"/>
                <a:gd name="connsiteX59" fmla="*/ 475255 w 571147"/>
                <a:gd name="connsiteY59" fmla="*/ 145447 h 577432"/>
                <a:gd name="connsiteX60" fmla="*/ 475255 w 571147"/>
                <a:gd name="connsiteY60" fmla="*/ 154652 h 577432"/>
                <a:gd name="connsiteX61" fmla="*/ 479865 w 571147"/>
                <a:gd name="connsiteY61" fmla="*/ 159255 h 577432"/>
                <a:gd name="connsiteX62" fmla="*/ 484475 w 571147"/>
                <a:gd name="connsiteY62" fmla="*/ 154652 h 577432"/>
                <a:gd name="connsiteX63" fmla="*/ 484475 w 571147"/>
                <a:gd name="connsiteY63" fmla="*/ 145447 h 577432"/>
                <a:gd name="connsiteX64" fmla="*/ 522279 w 571147"/>
                <a:gd name="connsiteY64" fmla="*/ 113228 h 577432"/>
                <a:gd name="connsiteX65" fmla="*/ 484475 w 571147"/>
                <a:gd name="connsiteY65" fmla="*/ 80088 h 577432"/>
                <a:gd name="connsiteX66" fmla="*/ 484475 w 571147"/>
                <a:gd name="connsiteY66" fmla="*/ 51551 h 577432"/>
                <a:gd name="connsiteX67" fmla="*/ 511214 w 571147"/>
                <a:gd name="connsiteY67" fmla="*/ 68121 h 577432"/>
                <a:gd name="connsiteX68" fmla="*/ 520435 w 571147"/>
                <a:gd name="connsiteY68" fmla="*/ 58915 h 577432"/>
                <a:gd name="connsiteX69" fmla="*/ 484475 w 571147"/>
                <a:gd name="connsiteY69" fmla="*/ 35901 h 577432"/>
                <a:gd name="connsiteX70" fmla="*/ 484475 w 571147"/>
                <a:gd name="connsiteY70" fmla="*/ 27617 h 577432"/>
                <a:gd name="connsiteX71" fmla="*/ 479865 w 571147"/>
                <a:gd name="connsiteY71" fmla="*/ 23014 h 577432"/>
                <a:gd name="connsiteX72" fmla="*/ 479865 w 571147"/>
                <a:gd name="connsiteY72" fmla="*/ 0 h 577432"/>
                <a:gd name="connsiteX73" fmla="*/ 571147 w 571147"/>
                <a:gd name="connsiteY73" fmla="*/ 91135 h 577432"/>
                <a:gd name="connsiteX74" fmla="*/ 479865 w 571147"/>
                <a:gd name="connsiteY74" fmla="*/ 182269 h 577432"/>
                <a:gd name="connsiteX75" fmla="*/ 388582 w 571147"/>
                <a:gd name="connsiteY75" fmla="*/ 91135 h 577432"/>
                <a:gd name="connsiteX76" fmla="*/ 479865 w 571147"/>
                <a:gd name="connsiteY76"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1147" h="577432">
                  <a:moveTo>
                    <a:pt x="32552" y="406999"/>
                  </a:moveTo>
                  <a:lnTo>
                    <a:pt x="111849" y="406999"/>
                  </a:lnTo>
                  <a:cubicBezTo>
                    <a:pt x="125680" y="406999"/>
                    <a:pt x="137666" y="418054"/>
                    <a:pt x="137666" y="432794"/>
                  </a:cubicBezTo>
                  <a:lnTo>
                    <a:pt x="137666" y="550715"/>
                  </a:lnTo>
                  <a:cubicBezTo>
                    <a:pt x="137666" y="565456"/>
                    <a:pt x="125680" y="577432"/>
                    <a:pt x="111849" y="577432"/>
                  </a:cubicBezTo>
                  <a:lnTo>
                    <a:pt x="32552" y="577432"/>
                  </a:lnTo>
                  <a:cubicBezTo>
                    <a:pt x="18721" y="577432"/>
                    <a:pt x="6734" y="565456"/>
                    <a:pt x="6734" y="550715"/>
                  </a:cubicBezTo>
                  <a:lnTo>
                    <a:pt x="6734" y="432794"/>
                  </a:lnTo>
                  <a:cubicBezTo>
                    <a:pt x="6734" y="418054"/>
                    <a:pt x="18721" y="406999"/>
                    <a:pt x="32552" y="406999"/>
                  </a:cubicBezTo>
                  <a:close/>
                  <a:moveTo>
                    <a:pt x="236302" y="314976"/>
                  </a:moveTo>
                  <a:lnTo>
                    <a:pt x="315688" y="314976"/>
                  </a:lnTo>
                  <a:cubicBezTo>
                    <a:pt x="329535" y="314976"/>
                    <a:pt x="341535" y="326948"/>
                    <a:pt x="341535" y="340761"/>
                  </a:cubicBezTo>
                  <a:lnTo>
                    <a:pt x="341535" y="550726"/>
                  </a:lnTo>
                  <a:cubicBezTo>
                    <a:pt x="341535" y="565460"/>
                    <a:pt x="329535" y="577432"/>
                    <a:pt x="315688" y="577432"/>
                  </a:cubicBezTo>
                  <a:lnTo>
                    <a:pt x="236302" y="577432"/>
                  </a:lnTo>
                  <a:cubicBezTo>
                    <a:pt x="221532" y="577432"/>
                    <a:pt x="210455" y="565460"/>
                    <a:pt x="210455" y="550726"/>
                  </a:cubicBezTo>
                  <a:lnTo>
                    <a:pt x="210455" y="340761"/>
                  </a:lnTo>
                  <a:cubicBezTo>
                    <a:pt x="210455" y="326948"/>
                    <a:pt x="221532" y="314976"/>
                    <a:pt x="236302" y="314976"/>
                  </a:cubicBezTo>
                  <a:close/>
                  <a:moveTo>
                    <a:pt x="440171" y="209935"/>
                  </a:moveTo>
                  <a:lnTo>
                    <a:pt x="518634" y="209935"/>
                  </a:lnTo>
                  <a:cubicBezTo>
                    <a:pt x="533404" y="209935"/>
                    <a:pt x="545404" y="221909"/>
                    <a:pt x="545404" y="235724"/>
                  </a:cubicBezTo>
                  <a:lnTo>
                    <a:pt x="545404" y="550722"/>
                  </a:lnTo>
                  <a:cubicBezTo>
                    <a:pt x="545404" y="565458"/>
                    <a:pt x="533404" y="577432"/>
                    <a:pt x="518634" y="577432"/>
                  </a:cubicBezTo>
                  <a:lnTo>
                    <a:pt x="440171" y="577432"/>
                  </a:lnTo>
                  <a:cubicBezTo>
                    <a:pt x="425401" y="577432"/>
                    <a:pt x="414324" y="565458"/>
                    <a:pt x="414324" y="550722"/>
                  </a:cubicBezTo>
                  <a:lnTo>
                    <a:pt x="414324" y="235724"/>
                  </a:lnTo>
                  <a:cubicBezTo>
                    <a:pt x="414324" y="221909"/>
                    <a:pt x="425401" y="209935"/>
                    <a:pt x="440171" y="209935"/>
                  </a:cubicBezTo>
                  <a:close/>
                  <a:moveTo>
                    <a:pt x="296320" y="121530"/>
                  </a:moveTo>
                  <a:lnTo>
                    <a:pt x="361828" y="134423"/>
                  </a:lnTo>
                  <a:cubicBezTo>
                    <a:pt x="365519" y="135344"/>
                    <a:pt x="368287" y="138107"/>
                    <a:pt x="370132" y="141791"/>
                  </a:cubicBezTo>
                  <a:cubicBezTo>
                    <a:pt x="371978" y="144554"/>
                    <a:pt x="372900" y="149159"/>
                    <a:pt x="371055" y="152843"/>
                  </a:cubicBezTo>
                  <a:lnTo>
                    <a:pt x="346143" y="213626"/>
                  </a:lnTo>
                  <a:cubicBezTo>
                    <a:pt x="344298" y="219152"/>
                    <a:pt x="339685" y="221915"/>
                    <a:pt x="334149" y="221915"/>
                  </a:cubicBezTo>
                  <a:cubicBezTo>
                    <a:pt x="334149" y="221915"/>
                    <a:pt x="334149" y="221915"/>
                    <a:pt x="333226" y="221915"/>
                  </a:cubicBezTo>
                  <a:cubicBezTo>
                    <a:pt x="328613" y="221915"/>
                    <a:pt x="323999" y="219152"/>
                    <a:pt x="322154" y="215468"/>
                  </a:cubicBezTo>
                  <a:lnTo>
                    <a:pt x="308314" y="190602"/>
                  </a:lnTo>
                  <a:lnTo>
                    <a:pt x="19522" y="339798"/>
                  </a:lnTo>
                  <a:cubicBezTo>
                    <a:pt x="16754" y="340719"/>
                    <a:pt x="14909" y="340719"/>
                    <a:pt x="13064" y="340719"/>
                  </a:cubicBezTo>
                  <a:cubicBezTo>
                    <a:pt x="8450" y="340719"/>
                    <a:pt x="3837" y="337956"/>
                    <a:pt x="1069" y="334272"/>
                  </a:cubicBezTo>
                  <a:cubicBezTo>
                    <a:pt x="-1699" y="327826"/>
                    <a:pt x="1069" y="319537"/>
                    <a:pt x="7528" y="315853"/>
                  </a:cubicBezTo>
                  <a:lnTo>
                    <a:pt x="296320" y="167578"/>
                  </a:lnTo>
                  <a:lnTo>
                    <a:pt x="281557" y="139949"/>
                  </a:lnTo>
                  <a:cubicBezTo>
                    <a:pt x="279712" y="135344"/>
                    <a:pt x="279712" y="129819"/>
                    <a:pt x="283402" y="126135"/>
                  </a:cubicBezTo>
                  <a:cubicBezTo>
                    <a:pt x="286170" y="121530"/>
                    <a:pt x="291706" y="119688"/>
                    <a:pt x="296320" y="121530"/>
                  </a:cubicBezTo>
                  <a:close/>
                  <a:moveTo>
                    <a:pt x="484451" y="100307"/>
                  </a:moveTo>
                  <a:cubicBezTo>
                    <a:pt x="492773" y="102156"/>
                    <a:pt x="502944" y="104930"/>
                    <a:pt x="502944" y="115101"/>
                  </a:cubicBezTo>
                  <a:cubicBezTo>
                    <a:pt x="502944" y="125273"/>
                    <a:pt x="493698" y="128971"/>
                    <a:pt x="484451" y="129896"/>
                  </a:cubicBezTo>
                  <a:close/>
                  <a:moveTo>
                    <a:pt x="475278" y="51633"/>
                  </a:moveTo>
                  <a:lnTo>
                    <a:pt x="475278" y="78263"/>
                  </a:lnTo>
                  <a:cubicBezTo>
                    <a:pt x="464232" y="76426"/>
                    <a:pt x="458708" y="71835"/>
                    <a:pt x="458708" y="64489"/>
                  </a:cubicBezTo>
                  <a:cubicBezTo>
                    <a:pt x="458708" y="58061"/>
                    <a:pt x="465152" y="51633"/>
                    <a:pt x="475278" y="51633"/>
                  </a:cubicBezTo>
                  <a:close/>
                  <a:moveTo>
                    <a:pt x="479865" y="23014"/>
                  </a:moveTo>
                  <a:cubicBezTo>
                    <a:pt x="477099" y="23014"/>
                    <a:pt x="475255" y="25775"/>
                    <a:pt x="475255" y="27617"/>
                  </a:cubicBezTo>
                  <a:lnTo>
                    <a:pt x="475255" y="35901"/>
                  </a:lnTo>
                  <a:cubicBezTo>
                    <a:pt x="456814" y="36822"/>
                    <a:pt x="439295" y="46948"/>
                    <a:pt x="439295" y="67200"/>
                  </a:cubicBezTo>
                  <a:cubicBezTo>
                    <a:pt x="439295" y="84691"/>
                    <a:pt x="453125" y="93896"/>
                    <a:pt x="475255" y="98499"/>
                  </a:cubicBezTo>
                  <a:lnTo>
                    <a:pt x="475255" y="129798"/>
                  </a:lnTo>
                  <a:cubicBezTo>
                    <a:pt x="450359" y="128877"/>
                    <a:pt x="463268" y="107704"/>
                    <a:pt x="446671" y="107704"/>
                  </a:cubicBezTo>
                  <a:cubicBezTo>
                    <a:pt x="441139" y="107704"/>
                    <a:pt x="437451" y="111387"/>
                    <a:pt x="437451" y="117830"/>
                  </a:cubicBezTo>
                  <a:cubicBezTo>
                    <a:pt x="437451" y="129798"/>
                    <a:pt x="450359" y="144526"/>
                    <a:pt x="475255" y="145447"/>
                  </a:cubicBezTo>
                  <a:lnTo>
                    <a:pt x="475255" y="154652"/>
                  </a:lnTo>
                  <a:cubicBezTo>
                    <a:pt x="475255" y="157414"/>
                    <a:pt x="477099" y="159255"/>
                    <a:pt x="479865" y="159255"/>
                  </a:cubicBezTo>
                  <a:cubicBezTo>
                    <a:pt x="482631" y="159255"/>
                    <a:pt x="484475" y="157414"/>
                    <a:pt x="484475" y="154652"/>
                  </a:cubicBezTo>
                  <a:lnTo>
                    <a:pt x="484475" y="145447"/>
                  </a:lnTo>
                  <a:cubicBezTo>
                    <a:pt x="506604" y="143606"/>
                    <a:pt x="522279" y="133480"/>
                    <a:pt x="522279" y="113228"/>
                  </a:cubicBezTo>
                  <a:cubicBezTo>
                    <a:pt x="522279" y="90214"/>
                    <a:pt x="504760" y="84691"/>
                    <a:pt x="484475" y="80088"/>
                  </a:cubicBezTo>
                  <a:lnTo>
                    <a:pt x="484475" y="51551"/>
                  </a:lnTo>
                  <a:cubicBezTo>
                    <a:pt x="501072" y="51551"/>
                    <a:pt x="501072" y="68121"/>
                    <a:pt x="511214" y="68121"/>
                  </a:cubicBezTo>
                  <a:cubicBezTo>
                    <a:pt x="515825" y="68121"/>
                    <a:pt x="520435" y="64439"/>
                    <a:pt x="520435" y="58915"/>
                  </a:cubicBezTo>
                  <a:cubicBezTo>
                    <a:pt x="520435" y="43266"/>
                    <a:pt x="496462" y="35901"/>
                    <a:pt x="484475" y="35901"/>
                  </a:cubicBezTo>
                  <a:lnTo>
                    <a:pt x="484475" y="27617"/>
                  </a:lnTo>
                  <a:cubicBezTo>
                    <a:pt x="484475" y="25775"/>
                    <a:pt x="482631" y="23014"/>
                    <a:pt x="479865" y="23014"/>
                  </a:cubicBezTo>
                  <a:close/>
                  <a:moveTo>
                    <a:pt x="479865" y="0"/>
                  </a:moveTo>
                  <a:cubicBezTo>
                    <a:pt x="529655" y="0"/>
                    <a:pt x="571147" y="40504"/>
                    <a:pt x="571147" y="91135"/>
                  </a:cubicBezTo>
                  <a:cubicBezTo>
                    <a:pt x="571147" y="141765"/>
                    <a:pt x="529655" y="182269"/>
                    <a:pt x="479865" y="182269"/>
                  </a:cubicBezTo>
                  <a:cubicBezTo>
                    <a:pt x="429152" y="182269"/>
                    <a:pt x="388582" y="141765"/>
                    <a:pt x="388582" y="91135"/>
                  </a:cubicBezTo>
                  <a:cubicBezTo>
                    <a:pt x="388582" y="40504"/>
                    <a:pt x="429152" y="0"/>
                    <a:pt x="479865" y="0"/>
                  </a:cubicBezTo>
                  <a:close/>
                </a:path>
              </a:pathLst>
            </a:custGeom>
            <a:gradFill flip="none" rotWithShape="1">
              <a:gsLst>
                <a:gs pos="0">
                  <a:schemeClr val="accent2"/>
                </a:gs>
                <a:gs pos="100000">
                  <a:schemeClr val="accent2">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组合 44"/>
          <p:cNvGrpSpPr/>
          <p:nvPr/>
        </p:nvGrpSpPr>
        <p:grpSpPr>
          <a:xfrm>
            <a:off x="6046625" y="4451561"/>
            <a:ext cx="5029646" cy="1718547"/>
            <a:chOff x="6850573" y="4595719"/>
            <a:chExt cx="4668326" cy="1718547"/>
          </a:xfrm>
        </p:grpSpPr>
        <p:sp>
          <p:nvSpPr>
            <p:cNvPr id="28" name="ComponentBackground3"/>
            <p:cNvSpPr/>
            <p:nvPr/>
          </p:nvSpPr>
          <p:spPr>
            <a:xfrm>
              <a:off x="6850573" y="4595719"/>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3"/>
            <p:cNvSpPr txBox="1"/>
            <p:nvPr/>
          </p:nvSpPr>
          <p:spPr>
            <a:xfrm>
              <a:off x="7402592" y="5409085"/>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数智化提升现场安全管控效率</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优化跨部门协调参与安全管理</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Bullet3"/>
            <p:cNvSpPr txBox="1"/>
            <p:nvPr/>
          </p:nvSpPr>
          <p:spPr>
            <a:xfrm>
              <a:off x="7402592" y="4779971"/>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rPr>
                <a:t>不负成本负担，用效率重构安全管理价值</a:t>
              </a:r>
              <a:endPar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Icon2"/>
            <p:cNvSpPr/>
            <p:nvPr/>
          </p:nvSpPr>
          <p:spPr>
            <a:xfrm>
              <a:off x="7000718" y="5212653"/>
              <a:ext cx="370363" cy="269867"/>
            </a:xfrm>
            <a:custGeom>
              <a:avLst/>
              <a:gdLst>
                <a:gd name="connsiteX0" fmla="*/ 599232 w 607134"/>
                <a:gd name="connsiteY0" fmla="*/ 258567 h 442390"/>
                <a:gd name="connsiteX1" fmla="*/ 600074 w 607134"/>
                <a:gd name="connsiteY1" fmla="*/ 258567 h 442390"/>
                <a:gd name="connsiteX2" fmla="*/ 606995 w 607134"/>
                <a:gd name="connsiteY2" fmla="*/ 266502 h 442390"/>
                <a:gd name="connsiteX3" fmla="*/ 604470 w 607134"/>
                <a:gd name="connsiteY3" fmla="*/ 320837 h 442390"/>
                <a:gd name="connsiteX4" fmla="*/ 600261 w 607134"/>
                <a:gd name="connsiteY4" fmla="*/ 328866 h 442390"/>
                <a:gd name="connsiteX5" fmla="*/ 597455 w 607134"/>
                <a:gd name="connsiteY5" fmla="*/ 329613 h 442390"/>
                <a:gd name="connsiteX6" fmla="*/ 592218 w 607134"/>
                <a:gd name="connsiteY6" fmla="*/ 326439 h 442390"/>
                <a:gd name="connsiteX7" fmla="*/ 575571 w 607134"/>
                <a:gd name="connsiteY7" fmla="*/ 309728 h 442390"/>
                <a:gd name="connsiteX8" fmla="*/ 569304 w 607134"/>
                <a:gd name="connsiteY8" fmla="*/ 315983 h 442390"/>
                <a:gd name="connsiteX9" fmla="*/ 517959 w 607134"/>
                <a:gd name="connsiteY9" fmla="*/ 367236 h 442390"/>
                <a:gd name="connsiteX10" fmla="*/ 513283 w 607134"/>
                <a:gd name="connsiteY10" fmla="*/ 371811 h 442390"/>
                <a:gd name="connsiteX11" fmla="*/ 502060 w 607134"/>
                <a:gd name="connsiteY11" fmla="*/ 383014 h 442390"/>
                <a:gd name="connsiteX12" fmla="*/ 449218 w 607134"/>
                <a:gd name="connsiteY12" fmla="*/ 435855 h 442390"/>
                <a:gd name="connsiteX13" fmla="*/ 446225 w 607134"/>
                <a:gd name="connsiteY13" fmla="*/ 438842 h 442390"/>
                <a:gd name="connsiteX14" fmla="*/ 437621 w 607134"/>
                <a:gd name="connsiteY14" fmla="*/ 442390 h 442390"/>
                <a:gd name="connsiteX15" fmla="*/ 429016 w 607134"/>
                <a:gd name="connsiteY15" fmla="*/ 438842 h 442390"/>
                <a:gd name="connsiteX16" fmla="*/ 426024 w 607134"/>
                <a:gd name="connsiteY16" fmla="*/ 435855 h 442390"/>
                <a:gd name="connsiteX17" fmla="*/ 414801 w 607134"/>
                <a:gd name="connsiteY17" fmla="*/ 424652 h 442390"/>
                <a:gd name="connsiteX18" fmla="*/ 361959 w 607134"/>
                <a:gd name="connsiteY18" fmla="*/ 371811 h 442390"/>
                <a:gd name="connsiteX19" fmla="*/ 359340 w 607134"/>
                <a:gd name="connsiteY19" fmla="*/ 369197 h 442390"/>
                <a:gd name="connsiteX20" fmla="*/ 303786 w 607134"/>
                <a:gd name="connsiteY20" fmla="*/ 424652 h 442390"/>
                <a:gd name="connsiteX21" fmla="*/ 295182 w 607134"/>
                <a:gd name="connsiteY21" fmla="*/ 428200 h 442390"/>
                <a:gd name="connsiteX22" fmla="*/ 286577 w 607134"/>
                <a:gd name="connsiteY22" fmla="*/ 424652 h 442390"/>
                <a:gd name="connsiteX23" fmla="*/ 283585 w 607134"/>
                <a:gd name="connsiteY23" fmla="*/ 421664 h 442390"/>
                <a:gd name="connsiteX24" fmla="*/ 283585 w 607134"/>
                <a:gd name="connsiteY24" fmla="*/ 404300 h 442390"/>
                <a:gd name="connsiteX25" fmla="*/ 347743 w 607134"/>
                <a:gd name="connsiteY25" fmla="*/ 340349 h 442390"/>
                <a:gd name="connsiteX26" fmla="*/ 350736 w 607134"/>
                <a:gd name="connsiteY26" fmla="*/ 337362 h 442390"/>
                <a:gd name="connsiteX27" fmla="*/ 359340 w 607134"/>
                <a:gd name="connsiteY27" fmla="*/ 333721 h 442390"/>
                <a:gd name="connsiteX28" fmla="*/ 367944 w 607134"/>
                <a:gd name="connsiteY28" fmla="*/ 337362 h 442390"/>
                <a:gd name="connsiteX29" fmla="*/ 370937 w 607134"/>
                <a:gd name="connsiteY29" fmla="*/ 340349 h 442390"/>
                <a:gd name="connsiteX30" fmla="*/ 382160 w 607134"/>
                <a:gd name="connsiteY30" fmla="*/ 351552 h 442390"/>
                <a:gd name="connsiteX31" fmla="*/ 435002 w 607134"/>
                <a:gd name="connsiteY31" fmla="*/ 404300 h 442390"/>
                <a:gd name="connsiteX32" fmla="*/ 437621 w 607134"/>
                <a:gd name="connsiteY32" fmla="*/ 406914 h 442390"/>
                <a:gd name="connsiteX33" fmla="*/ 481858 w 607134"/>
                <a:gd name="connsiteY33" fmla="*/ 362755 h 442390"/>
                <a:gd name="connsiteX34" fmla="*/ 493081 w 607134"/>
                <a:gd name="connsiteY34" fmla="*/ 351552 h 442390"/>
                <a:gd name="connsiteX35" fmla="*/ 497757 w 607134"/>
                <a:gd name="connsiteY35" fmla="*/ 346978 h 442390"/>
                <a:gd name="connsiteX36" fmla="*/ 549103 w 607134"/>
                <a:gd name="connsiteY36" fmla="*/ 295630 h 442390"/>
                <a:gd name="connsiteX37" fmla="*/ 555463 w 607134"/>
                <a:gd name="connsiteY37" fmla="*/ 289282 h 442390"/>
                <a:gd name="connsiteX38" fmla="*/ 538347 w 607134"/>
                <a:gd name="connsiteY38" fmla="*/ 272291 h 442390"/>
                <a:gd name="connsiteX39" fmla="*/ 536103 w 607134"/>
                <a:gd name="connsiteY39" fmla="*/ 264915 h 442390"/>
                <a:gd name="connsiteX40" fmla="*/ 543491 w 607134"/>
                <a:gd name="connsiteY40" fmla="*/ 261181 h 442390"/>
                <a:gd name="connsiteX41" fmla="*/ 357967 w 607134"/>
                <a:gd name="connsiteY41" fmla="*/ 251864 h 442390"/>
                <a:gd name="connsiteX42" fmla="*/ 358060 w 607134"/>
                <a:gd name="connsiteY42" fmla="*/ 251864 h 442390"/>
                <a:gd name="connsiteX43" fmla="*/ 358247 w 607134"/>
                <a:gd name="connsiteY43" fmla="*/ 251864 h 442390"/>
                <a:gd name="connsiteX44" fmla="*/ 358434 w 607134"/>
                <a:gd name="connsiteY44" fmla="*/ 251864 h 442390"/>
                <a:gd name="connsiteX45" fmla="*/ 366666 w 607134"/>
                <a:gd name="connsiteY45" fmla="*/ 298464 h 442390"/>
                <a:gd name="connsiteX46" fmla="*/ 370969 w 607134"/>
                <a:gd name="connsiteY46" fmla="*/ 310417 h 442390"/>
                <a:gd name="connsiteX47" fmla="*/ 359370 w 607134"/>
                <a:gd name="connsiteY47" fmla="*/ 308549 h 442390"/>
                <a:gd name="connsiteX48" fmla="*/ 344964 w 607134"/>
                <a:gd name="connsiteY48" fmla="*/ 311351 h 442390"/>
                <a:gd name="connsiteX49" fmla="*/ 349641 w 607134"/>
                <a:gd name="connsiteY49" fmla="*/ 298464 h 442390"/>
                <a:gd name="connsiteX50" fmla="*/ 357967 w 607134"/>
                <a:gd name="connsiteY50" fmla="*/ 251864 h 442390"/>
                <a:gd name="connsiteX51" fmla="*/ 300431 w 607134"/>
                <a:gd name="connsiteY51" fmla="*/ 226742 h 442390"/>
                <a:gd name="connsiteX52" fmla="*/ 330633 w 607134"/>
                <a:gd name="connsiteY52" fmla="*/ 321784 h 442390"/>
                <a:gd name="connsiteX53" fmla="*/ 329979 w 607134"/>
                <a:gd name="connsiteY53" fmla="*/ 322531 h 442390"/>
                <a:gd name="connsiteX54" fmla="*/ 276775 w 607134"/>
                <a:gd name="connsiteY54" fmla="*/ 375748 h 442390"/>
                <a:gd name="connsiteX55" fmla="*/ 274250 w 607134"/>
                <a:gd name="connsiteY55" fmla="*/ 378175 h 442390"/>
                <a:gd name="connsiteX56" fmla="*/ 194023 w 607134"/>
                <a:gd name="connsiteY56" fmla="*/ 378175 h 442390"/>
                <a:gd name="connsiteX57" fmla="*/ 138668 w 607134"/>
                <a:gd name="connsiteY57" fmla="*/ 378175 h 442390"/>
                <a:gd name="connsiteX58" fmla="*/ 138294 w 607134"/>
                <a:gd name="connsiteY58" fmla="*/ 378175 h 442390"/>
                <a:gd name="connsiteX59" fmla="*/ 0 w 607134"/>
                <a:gd name="connsiteY59" fmla="*/ 378175 h 442390"/>
                <a:gd name="connsiteX60" fmla="*/ 35532 w 607134"/>
                <a:gd name="connsiteY60" fmla="*/ 276784 h 442390"/>
                <a:gd name="connsiteX61" fmla="*/ 89672 w 607134"/>
                <a:gd name="connsiteY61" fmla="*/ 250643 h 442390"/>
                <a:gd name="connsiteX62" fmla="*/ 115666 w 607134"/>
                <a:gd name="connsiteY62" fmla="*/ 332988 h 442390"/>
                <a:gd name="connsiteX63" fmla="*/ 119313 w 607134"/>
                <a:gd name="connsiteY63" fmla="*/ 344191 h 442390"/>
                <a:gd name="connsiteX64" fmla="*/ 131001 w 607134"/>
                <a:gd name="connsiteY64" fmla="*/ 311141 h 442390"/>
                <a:gd name="connsiteX65" fmla="*/ 138014 w 607134"/>
                <a:gd name="connsiteY65" fmla="*/ 271929 h 442390"/>
                <a:gd name="connsiteX66" fmla="*/ 138107 w 607134"/>
                <a:gd name="connsiteY66" fmla="*/ 271929 h 442390"/>
                <a:gd name="connsiteX67" fmla="*/ 138294 w 607134"/>
                <a:gd name="connsiteY67" fmla="*/ 271929 h 442390"/>
                <a:gd name="connsiteX68" fmla="*/ 138388 w 607134"/>
                <a:gd name="connsiteY68" fmla="*/ 271929 h 442390"/>
                <a:gd name="connsiteX69" fmla="*/ 138481 w 607134"/>
                <a:gd name="connsiteY69" fmla="*/ 271929 h 442390"/>
                <a:gd name="connsiteX70" fmla="*/ 145494 w 607134"/>
                <a:gd name="connsiteY70" fmla="*/ 311141 h 442390"/>
                <a:gd name="connsiteX71" fmla="*/ 157182 w 607134"/>
                <a:gd name="connsiteY71" fmla="*/ 344191 h 442390"/>
                <a:gd name="connsiteX72" fmla="*/ 160829 w 607134"/>
                <a:gd name="connsiteY72" fmla="*/ 332988 h 442390"/>
                <a:gd name="connsiteX73" fmla="*/ 186917 w 607134"/>
                <a:gd name="connsiteY73" fmla="*/ 250643 h 442390"/>
                <a:gd name="connsiteX74" fmla="*/ 218147 w 607134"/>
                <a:gd name="connsiteY74" fmla="*/ 267168 h 442390"/>
                <a:gd name="connsiteX75" fmla="*/ 236287 w 607134"/>
                <a:gd name="connsiteY75" fmla="*/ 257738 h 442390"/>
                <a:gd name="connsiteX76" fmla="*/ 300431 w 607134"/>
                <a:gd name="connsiteY76" fmla="*/ 226742 h 442390"/>
                <a:gd name="connsiteX77" fmla="*/ 415939 w 607134"/>
                <a:gd name="connsiteY77" fmla="*/ 226531 h 442390"/>
                <a:gd name="connsiteX78" fmla="*/ 480205 w 607134"/>
                <a:gd name="connsiteY78" fmla="*/ 257526 h 442390"/>
                <a:gd name="connsiteX79" fmla="*/ 516219 w 607134"/>
                <a:gd name="connsiteY79" fmla="*/ 293189 h 442390"/>
                <a:gd name="connsiteX80" fmla="*/ 480205 w 607134"/>
                <a:gd name="connsiteY80" fmla="*/ 329133 h 442390"/>
                <a:gd name="connsiteX81" fmla="*/ 475527 w 607134"/>
                <a:gd name="connsiteY81" fmla="*/ 333707 h 442390"/>
                <a:gd name="connsiteX82" fmla="*/ 464302 w 607134"/>
                <a:gd name="connsiteY82" fmla="*/ 344910 h 442390"/>
                <a:gd name="connsiteX83" fmla="*/ 437922 w 607134"/>
                <a:gd name="connsiteY83" fmla="*/ 371331 h 442390"/>
                <a:gd name="connsiteX84" fmla="*/ 400224 w 607134"/>
                <a:gd name="connsiteY84" fmla="*/ 333707 h 442390"/>
                <a:gd name="connsiteX85" fmla="*/ 388999 w 607134"/>
                <a:gd name="connsiteY85" fmla="*/ 322504 h 442390"/>
                <a:gd name="connsiteX86" fmla="*/ 386379 w 607134"/>
                <a:gd name="connsiteY86" fmla="*/ 319890 h 442390"/>
                <a:gd name="connsiteX87" fmla="*/ 507496 w 607134"/>
                <a:gd name="connsiteY87" fmla="*/ 81942 h 442390"/>
                <a:gd name="connsiteX88" fmla="*/ 511706 w 607134"/>
                <a:gd name="connsiteY88" fmla="*/ 81942 h 442390"/>
                <a:gd name="connsiteX89" fmla="*/ 521342 w 607134"/>
                <a:gd name="connsiteY89" fmla="*/ 91561 h 442390"/>
                <a:gd name="connsiteX90" fmla="*/ 528171 w 607134"/>
                <a:gd name="connsiteY90" fmla="*/ 99405 h 442390"/>
                <a:gd name="connsiteX91" fmla="*/ 543138 w 607134"/>
                <a:gd name="connsiteY91" fmla="*/ 103887 h 442390"/>
                <a:gd name="connsiteX92" fmla="*/ 546038 w 607134"/>
                <a:gd name="connsiteY92" fmla="*/ 109770 h 442390"/>
                <a:gd name="connsiteX93" fmla="*/ 542390 w 607134"/>
                <a:gd name="connsiteY93" fmla="*/ 122190 h 442390"/>
                <a:gd name="connsiteX94" fmla="*/ 536122 w 607134"/>
                <a:gd name="connsiteY94" fmla="*/ 124805 h 442390"/>
                <a:gd name="connsiteX95" fmla="*/ 512454 w 607134"/>
                <a:gd name="connsiteY95" fmla="*/ 120043 h 442390"/>
                <a:gd name="connsiteX96" fmla="*/ 506093 w 607134"/>
                <a:gd name="connsiteY96" fmla="*/ 121350 h 442390"/>
                <a:gd name="connsiteX97" fmla="*/ 503848 w 607134"/>
                <a:gd name="connsiteY97" fmla="*/ 137225 h 442390"/>
                <a:gd name="connsiteX98" fmla="*/ 514045 w 607134"/>
                <a:gd name="connsiteY98" fmla="*/ 143015 h 442390"/>
                <a:gd name="connsiteX99" fmla="*/ 532755 w 607134"/>
                <a:gd name="connsiteY99" fmla="*/ 151420 h 442390"/>
                <a:gd name="connsiteX100" fmla="*/ 543606 w 607134"/>
                <a:gd name="connsiteY100" fmla="*/ 202500 h 442390"/>
                <a:gd name="connsiteX101" fmla="*/ 524896 w 607134"/>
                <a:gd name="connsiteY101" fmla="*/ 214454 h 442390"/>
                <a:gd name="connsiteX102" fmla="*/ 520406 w 607134"/>
                <a:gd name="connsiteY102" fmla="*/ 220430 h 442390"/>
                <a:gd name="connsiteX103" fmla="*/ 520406 w 607134"/>
                <a:gd name="connsiteY103" fmla="*/ 230235 h 442390"/>
                <a:gd name="connsiteX104" fmla="*/ 516103 w 607134"/>
                <a:gd name="connsiteY104" fmla="*/ 234905 h 442390"/>
                <a:gd name="connsiteX105" fmla="*/ 505345 w 607134"/>
                <a:gd name="connsiteY105" fmla="*/ 234905 h 442390"/>
                <a:gd name="connsiteX106" fmla="*/ 500761 w 607134"/>
                <a:gd name="connsiteY106" fmla="*/ 230049 h 442390"/>
                <a:gd name="connsiteX107" fmla="*/ 500574 w 607134"/>
                <a:gd name="connsiteY107" fmla="*/ 222765 h 442390"/>
                <a:gd name="connsiteX108" fmla="*/ 495241 w 607134"/>
                <a:gd name="connsiteY108" fmla="*/ 216415 h 442390"/>
                <a:gd name="connsiteX109" fmla="*/ 476251 w 607134"/>
                <a:gd name="connsiteY109" fmla="*/ 210998 h 442390"/>
                <a:gd name="connsiteX110" fmla="*/ 472415 w 607134"/>
                <a:gd name="connsiteY110" fmla="*/ 202781 h 442390"/>
                <a:gd name="connsiteX111" fmla="*/ 475503 w 607134"/>
                <a:gd name="connsiteY111" fmla="*/ 191761 h 442390"/>
                <a:gd name="connsiteX112" fmla="*/ 481864 w 607134"/>
                <a:gd name="connsiteY112" fmla="*/ 189053 h 442390"/>
                <a:gd name="connsiteX113" fmla="*/ 503006 w 607134"/>
                <a:gd name="connsiteY113" fmla="*/ 195403 h 442390"/>
                <a:gd name="connsiteX114" fmla="*/ 516851 w 607134"/>
                <a:gd name="connsiteY114" fmla="*/ 193536 h 442390"/>
                <a:gd name="connsiteX115" fmla="*/ 519471 w 607134"/>
                <a:gd name="connsiteY115" fmla="*/ 174765 h 442390"/>
                <a:gd name="connsiteX116" fmla="*/ 511612 w 607134"/>
                <a:gd name="connsiteY116" fmla="*/ 170096 h 442390"/>
                <a:gd name="connsiteX117" fmla="*/ 490003 w 607134"/>
                <a:gd name="connsiteY117" fmla="*/ 160384 h 442390"/>
                <a:gd name="connsiteX118" fmla="*/ 472790 w 607134"/>
                <a:gd name="connsiteY118" fmla="*/ 131249 h 442390"/>
                <a:gd name="connsiteX119" fmla="*/ 496270 w 607134"/>
                <a:gd name="connsiteY119" fmla="*/ 101553 h 442390"/>
                <a:gd name="connsiteX120" fmla="*/ 502070 w 607134"/>
                <a:gd name="connsiteY120" fmla="*/ 93522 h 442390"/>
                <a:gd name="connsiteX121" fmla="*/ 502070 w 607134"/>
                <a:gd name="connsiteY121" fmla="*/ 87452 h 442390"/>
                <a:gd name="connsiteX122" fmla="*/ 507496 w 607134"/>
                <a:gd name="connsiteY122" fmla="*/ 81942 h 442390"/>
                <a:gd name="connsiteX123" fmla="*/ 134605 w 607134"/>
                <a:gd name="connsiteY123" fmla="*/ 60480 h 442390"/>
                <a:gd name="connsiteX124" fmla="*/ 169671 w 607134"/>
                <a:gd name="connsiteY124" fmla="*/ 67763 h 442390"/>
                <a:gd name="connsiteX125" fmla="*/ 186690 w 607134"/>
                <a:gd name="connsiteY125" fmla="*/ 83637 h 442390"/>
                <a:gd name="connsiteX126" fmla="*/ 205392 w 607134"/>
                <a:gd name="connsiteY126" fmla="*/ 143119 h 442390"/>
                <a:gd name="connsiteX127" fmla="*/ 202961 w 607134"/>
                <a:gd name="connsiteY127" fmla="*/ 152176 h 442390"/>
                <a:gd name="connsiteX128" fmla="*/ 208946 w 607134"/>
                <a:gd name="connsiteY128" fmla="*/ 177108 h 442390"/>
                <a:gd name="connsiteX129" fmla="*/ 196789 w 607134"/>
                <a:gd name="connsiteY129" fmla="*/ 198118 h 442390"/>
                <a:gd name="connsiteX130" fmla="*/ 154336 w 607134"/>
                <a:gd name="connsiteY130" fmla="*/ 250596 h 442390"/>
                <a:gd name="connsiteX131" fmla="*/ 123291 w 607134"/>
                <a:gd name="connsiteY131" fmla="*/ 250596 h 442390"/>
                <a:gd name="connsiteX132" fmla="*/ 80837 w 607134"/>
                <a:gd name="connsiteY132" fmla="*/ 198118 h 442390"/>
                <a:gd name="connsiteX133" fmla="*/ 69055 w 607134"/>
                <a:gd name="connsiteY133" fmla="*/ 177108 h 442390"/>
                <a:gd name="connsiteX134" fmla="*/ 75040 w 607134"/>
                <a:gd name="connsiteY134" fmla="*/ 152176 h 442390"/>
                <a:gd name="connsiteX135" fmla="*/ 72515 w 607134"/>
                <a:gd name="connsiteY135" fmla="*/ 143119 h 442390"/>
                <a:gd name="connsiteX136" fmla="*/ 72421 w 607134"/>
                <a:gd name="connsiteY136" fmla="*/ 113892 h 442390"/>
                <a:gd name="connsiteX137" fmla="*/ 89440 w 607134"/>
                <a:gd name="connsiteY137" fmla="*/ 84011 h 442390"/>
                <a:gd name="connsiteX138" fmla="*/ 105337 w 607134"/>
                <a:gd name="connsiteY138" fmla="*/ 70938 h 442390"/>
                <a:gd name="connsiteX139" fmla="*/ 120672 w 607134"/>
                <a:gd name="connsiteY139" fmla="*/ 63094 h 442390"/>
                <a:gd name="connsiteX140" fmla="*/ 134605 w 607134"/>
                <a:gd name="connsiteY140" fmla="*/ 60480 h 442390"/>
                <a:gd name="connsiteX141" fmla="*/ 352835 w 607134"/>
                <a:gd name="connsiteY141" fmla="*/ 356 h 442390"/>
                <a:gd name="connsiteX142" fmla="*/ 394262 w 607134"/>
                <a:gd name="connsiteY142" fmla="*/ 9042 h 442390"/>
                <a:gd name="connsiteX143" fmla="*/ 414461 w 607134"/>
                <a:gd name="connsiteY143" fmla="*/ 27720 h 442390"/>
                <a:gd name="connsiteX144" fmla="*/ 436624 w 607134"/>
                <a:gd name="connsiteY144" fmla="*/ 97951 h 442390"/>
                <a:gd name="connsiteX145" fmla="*/ 433819 w 607134"/>
                <a:gd name="connsiteY145" fmla="*/ 108784 h 442390"/>
                <a:gd name="connsiteX146" fmla="*/ 440926 w 607134"/>
                <a:gd name="connsiteY146" fmla="*/ 138296 h 442390"/>
                <a:gd name="connsiteX147" fmla="*/ 426525 w 607134"/>
                <a:gd name="connsiteY147" fmla="*/ 163045 h 442390"/>
                <a:gd name="connsiteX148" fmla="*/ 376401 w 607134"/>
                <a:gd name="connsiteY148" fmla="*/ 224964 h 442390"/>
                <a:gd name="connsiteX149" fmla="*/ 339743 w 607134"/>
                <a:gd name="connsiteY149" fmla="*/ 225057 h 442390"/>
                <a:gd name="connsiteX150" fmla="*/ 289806 w 607134"/>
                <a:gd name="connsiteY150" fmla="*/ 163232 h 442390"/>
                <a:gd name="connsiteX151" fmla="*/ 275311 w 607134"/>
                <a:gd name="connsiteY151" fmla="*/ 138389 h 442390"/>
                <a:gd name="connsiteX152" fmla="*/ 282419 w 607134"/>
                <a:gd name="connsiteY152" fmla="*/ 108877 h 442390"/>
                <a:gd name="connsiteX153" fmla="*/ 279520 w 607134"/>
                <a:gd name="connsiteY153" fmla="*/ 98044 h 442390"/>
                <a:gd name="connsiteX154" fmla="*/ 279426 w 607134"/>
                <a:gd name="connsiteY154" fmla="*/ 63582 h 442390"/>
                <a:gd name="connsiteX155" fmla="*/ 299625 w 607134"/>
                <a:gd name="connsiteY155" fmla="*/ 28187 h 442390"/>
                <a:gd name="connsiteX156" fmla="*/ 318328 w 607134"/>
                <a:gd name="connsiteY156" fmla="*/ 12777 h 442390"/>
                <a:gd name="connsiteX157" fmla="*/ 336377 w 607134"/>
                <a:gd name="connsiteY157" fmla="*/ 3438 h 442390"/>
                <a:gd name="connsiteX158" fmla="*/ 352835 w 607134"/>
                <a:gd name="connsiteY158" fmla="*/ 356 h 4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607134" h="442390">
                  <a:moveTo>
                    <a:pt x="599232" y="258567"/>
                  </a:moveTo>
                  <a:lnTo>
                    <a:pt x="600074" y="258567"/>
                  </a:lnTo>
                  <a:cubicBezTo>
                    <a:pt x="605499" y="258567"/>
                    <a:pt x="607743" y="261088"/>
                    <a:pt x="606995" y="266502"/>
                  </a:cubicBezTo>
                  <a:cubicBezTo>
                    <a:pt x="606247" y="284707"/>
                    <a:pt x="605218" y="302726"/>
                    <a:pt x="604470" y="320837"/>
                  </a:cubicBezTo>
                  <a:cubicBezTo>
                    <a:pt x="604376" y="324198"/>
                    <a:pt x="603628" y="326999"/>
                    <a:pt x="600261" y="328866"/>
                  </a:cubicBezTo>
                  <a:cubicBezTo>
                    <a:pt x="599232" y="329426"/>
                    <a:pt x="598391" y="329613"/>
                    <a:pt x="597455" y="329613"/>
                  </a:cubicBezTo>
                  <a:cubicBezTo>
                    <a:pt x="595398" y="329613"/>
                    <a:pt x="593901" y="328026"/>
                    <a:pt x="592218" y="326439"/>
                  </a:cubicBezTo>
                  <a:lnTo>
                    <a:pt x="575571" y="309728"/>
                  </a:lnTo>
                  <a:lnTo>
                    <a:pt x="569304" y="315983"/>
                  </a:lnTo>
                  <a:lnTo>
                    <a:pt x="517959" y="367236"/>
                  </a:lnTo>
                  <a:lnTo>
                    <a:pt x="513283" y="371811"/>
                  </a:lnTo>
                  <a:lnTo>
                    <a:pt x="502060" y="383014"/>
                  </a:lnTo>
                  <a:lnTo>
                    <a:pt x="449218" y="435855"/>
                  </a:lnTo>
                  <a:lnTo>
                    <a:pt x="446225" y="438842"/>
                  </a:lnTo>
                  <a:cubicBezTo>
                    <a:pt x="443887" y="441176"/>
                    <a:pt x="440707" y="442390"/>
                    <a:pt x="437621" y="442390"/>
                  </a:cubicBezTo>
                  <a:cubicBezTo>
                    <a:pt x="434534" y="442390"/>
                    <a:pt x="431355" y="441176"/>
                    <a:pt x="429016" y="438842"/>
                  </a:cubicBezTo>
                  <a:lnTo>
                    <a:pt x="426024" y="435855"/>
                  </a:lnTo>
                  <a:lnTo>
                    <a:pt x="414801" y="424652"/>
                  </a:lnTo>
                  <a:lnTo>
                    <a:pt x="361959" y="371811"/>
                  </a:lnTo>
                  <a:lnTo>
                    <a:pt x="359340" y="369197"/>
                  </a:lnTo>
                  <a:lnTo>
                    <a:pt x="303786" y="424652"/>
                  </a:lnTo>
                  <a:cubicBezTo>
                    <a:pt x="301448" y="426986"/>
                    <a:pt x="298362" y="428200"/>
                    <a:pt x="295182" y="428200"/>
                  </a:cubicBezTo>
                  <a:cubicBezTo>
                    <a:pt x="292095" y="428200"/>
                    <a:pt x="289009" y="426986"/>
                    <a:pt x="286577" y="424652"/>
                  </a:cubicBezTo>
                  <a:lnTo>
                    <a:pt x="283585" y="421664"/>
                  </a:lnTo>
                  <a:cubicBezTo>
                    <a:pt x="278908" y="416903"/>
                    <a:pt x="278908" y="409061"/>
                    <a:pt x="283585" y="404300"/>
                  </a:cubicBezTo>
                  <a:lnTo>
                    <a:pt x="347743" y="340349"/>
                  </a:lnTo>
                  <a:lnTo>
                    <a:pt x="350736" y="337362"/>
                  </a:lnTo>
                  <a:cubicBezTo>
                    <a:pt x="353074" y="335028"/>
                    <a:pt x="356160" y="333721"/>
                    <a:pt x="359340" y="333721"/>
                  </a:cubicBezTo>
                  <a:cubicBezTo>
                    <a:pt x="362426" y="333721"/>
                    <a:pt x="365513" y="335028"/>
                    <a:pt x="367944" y="337362"/>
                  </a:cubicBezTo>
                  <a:lnTo>
                    <a:pt x="370937" y="340349"/>
                  </a:lnTo>
                  <a:lnTo>
                    <a:pt x="382160" y="351552"/>
                  </a:lnTo>
                  <a:lnTo>
                    <a:pt x="435002" y="404300"/>
                  </a:lnTo>
                  <a:lnTo>
                    <a:pt x="437621" y="406914"/>
                  </a:lnTo>
                  <a:lnTo>
                    <a:pt x="481858" y="362755"/>
                  </a:lnTo>
                  <a:lnTo>
                    <a:pt x="493081" y="351552"/>
                  </a:lnTo>
                  <a:lnTo>
                    <a:pt x="497757" y="346978"/>
                  </a:lnTo>
                  <a:lnTo>
                    <a:pt x="549103" y="295630"/>
                  </a:lnTo>
                  <a:lnTo>
                    <a:pt x="555463" y="289282"/>
                  </a:lnTo>
                  <a:cubicBezTo>
                    <a:pt x="549758" y="283680"/>
                    <a:pt x="544146" y="277986"/>
                    <a:pt x="538347" y="272291"/>
                  </a:cubicBezTo>
                  <a:cubicBezTo>
                    <a:pt x="536383" y="270237"/>
                    <a:pt x="534513" y="268370"/>
                    <a:pt x="536103" y="264915"/>
                  </a:cubicBezTo>
                  <a:cubicBezTo>
                    <a:pt x="537786" y="261461"/>
                    <a:pt x="540592" y="261274"/>
                    <a:pt x="543491" y="261181"/>
                  </a:cubicBezTo>
                  <a:close/>
                  <a:moveTo>
                    <a:pt x="357967" y="251864"/>
                  </a:moveTo>
                  <a:lnTo>
                    <a:pt x="358060" y="251864"/>
                  </a:lnTo>
                  <a:lnTo>
                    <a:pt x="358247" y="251864"/>
                  </a:lnTo>
                  <a:lnTo>
                    <a:pt x="358434" y="251864"/>
                  </a:lnTo>
                  <a:cubicBezTo>
                    <a:pt x="364328" y="251864"/>
                    <a:pt x="398658" y="254012"/>
                    <a:pt x="366666" y="298464"/>
                  </a:cubicBezTo>
                  <a:lnTo>
                    <a:pt x="370969" y="310417"/>
                  </a:lnTo>
                  <a:cubicBezTo>
                    <a:pt x="367228" y="309110"/>
                    <a:pt x="363299" y="308549"/>
                    <a:pt x="359370" y="308549"/>
                  </a:cubicBezTo>
                  <a:cubicBezTo>
                    <a:pt x="354318" y="308549"/>
                    <a:pt x="349454" y="309483"/>
                    <a:pt x="344964" y="311351"/>
                  </a:cubicBezTo>
                  <a:lnTo>
                    <a:pt x="349641" y="298464"/>
                  </a:lnTo>
                  <a:cubicBezTo>
                    <a:pt x="317649" y="254012"/>
                    <a:pt x="351980" y="251864"/>
                    <a:pt x="357967" y="251864"/>
                  </a:cubicBezTo>
                  <a:close/>
                  <a:moveTo>
                    <a:pt x="300431" y="226742"/>
                  </a:moveTo>
                  <a:lnTo>
                    <a:pt x="330633" y="321784"/>
                  </a:lnTo>
                  <a:lnTo>
                    <a:pt x="329979" y="322531"/>
                  </a:lnTo>
                  <a:lnTo>
                    <a:pt x="276775" y="375748"/>
                  </a:lnTo>
                  <a:lnTo>
                    <a:pt x="274250" y="378175"/>
                  </a:lnTo>
                  <a:lnTo>
                    <a:pt x="194023" y="378175"/>
                  </a:lnTo>
                  <a:lnTo>
                    <a:pt x="138668" y="378175"/>
                  </a:lnTo>
                  <a:lnTo>
                    <a:pt x="138294" y="378175"/>
                  </a:lnTo>
                  <a:lnTo>
                    <a:pt x="0" y="378175"/>
                  </a:lnTo>
                  <a:cubicBezTo>
                    <a:pt x="748" y="320851"/>
                    <a:pt x="-1589" y="290228"/>
                    <a:pt x="35532" y="276784"/>
                  </a:cubicBezTo>
                  <a:cubicBezTo>
                    <a:pt x="69288" y="263807"/>
                    <a:pt x="89672" y="250643"/>
                    <a:pt x="89672" y="250643"/>
                  </a:cubicBezTo>
                  <a:lnTo>
                    <a:pt x="115666" y="332988"/>
                  </a:lnTo>
                  <a:lnTo>
                    <a:pt x="119313" y="344191"/>
                  </a:lnTo>
                  <a:lnTo>
                    <a:pt x="131001" y="311141"/>
                  </a:lnTo>
                  <a:cubicBezTo>
                    <a:pt x="104071" y="273796"/>
                    <a:pt x="133058" y="271929"/>
                    <a:pt x="138014" y="271929"/>
                  </a:cubicBezTo>
                  <a:lnTo>
                    <a:pt x="138107" y="271929"/>
                  </a:lnTo>
                  <a:lnTo>
                    <a:pt x="138294" y="271929"/>
                  </a:lnTo>
                  <a:lnTo>
                    <a:pt x="138388" y="271929"/>
                  </a:lnTo>
                  <a:lnTo>
                    <a:pt x="138481" y="271929"/>
                  </a:lnTo>
                  <a:cubicBezTo>
                    <a:pt x="143530" y="271929"/>
                    <a:pt x="172330" y="273796"/>
                    <a:pt x="145494" y="311141"/>
                  </a:cubicBezTo>
                  <a:lnTo>
                    <a:pt x="157182" y="344191"/>
                  </a:lnTo>
                  <a:lnTo>
                    <a:pt x="160829" y="332988"/>
                  </a:lnTo>
                  <a:lnTo>
                    <a:pt x="186917" y="250643"/>
                  </a:lnTo>
                  <a:cubicBezTo>
                    <a:pt x="186917" y="250643"/>
                    <a:pt x="198231" y="257925"/>
                    <a:pt x="218147" y="267168"/>
                  </a:cubicBezTo>
                  <a:cubicBezTo>
                    <a:pt x="223196" y="263433"/>
                    <a:pt x="228994" y="260352"/>
                    <a:pt x="236287" y="257738"/>
                  </a:cubicBezTo>
                  <a:cubicBezTo>
                    <a:pt x="276401" y="242427"/>
                    <a:pt x="300431" y="226742"/>
                    <a:pt x="300431" y="226742"/>
                  </a:cubicBezTo>
                  <a:close/>
                  <a:moveTo>
                    <a:pt x="415939" y="226531"/>
                  </a:moveTo>
                  <a:cubicBezTo>
                    <a:pt x="415939" y="226531"/>
                    <a:pt x="439980" y="242215"/>
                    <a:pt x="480205" y="257526"/>
                  </a:cubicBezTo>
                  <a:cubicBezTo>
                    <a:pt x="500223" y="264902"/>
                    <a:pt x="510700" y="276478"/>
                    <a:pt x="516219" y="293189"/>
                  </a:cubicBezTo>
                  <a:lnTo>
                    <a:pt x="480205" y="329133"/>
                  </a:lnTo>
                  <a:lnTo>
                    <a:pt x="475527" y="333707"/>
                  </a:lnTo>
                  <a:lnTo>
                    <a:pt x="464302" y="344910"/>
                  </a:lnTo>
                  <a:lnTo>
                    <a:pt x="437922" y="371331"/>
                  </a:lnTo>
                  <a:lnTo>
                    <a:pt x="400224" y="333707"/>
                  </a:lnTo>
                  <a:lnTo>
                    <a:pt x="388999" y="322504"/>
                  </a:lnTo>
                  <a:lnTo>
                    <a:pt x="386379" y="319890"/>
                  </a:lnTo>
                  <a:close/>
                  <a:moveTo>
                    <a:pt x="507496" y="81942"/>
                  </a:moveTo>
                  <a:lnTo>
                    <a:pt x="511706" y="81942"/>
                  </a:lnTo>
                  <a:cubicBezTo>
                    <a:pt x="521342" y="81942"/>
                    <a:pt x="521342" y="81942"/>
                    <a:pt x="521342" y="91561"/>
                  </a:cubicBezTo>
                  <a:cubicBezTo>
                    <a:pt x="521435" y="98284"/>
                    <a:pt x="521435" y="98284"/>
                    <a:pt x="528171" y="99405"/>
                  </a:cubicBezTo>
                  <a:cubicBezTo>
                    <a:pt x="533409" y="100245"/>
                    <a:pt x="538367" y="101739"/>
                    <a:pt x="543138" y="103887"/>
                  </a:cubicBezTo>
                  <a:cubicBezTo>
                    <a:pt x="545851" y="105101"/>
                    <a:pt x="546880" y="106969"/>
                    <a:pt x="546038" y="109770"/>
                  </a:cubicBezTo>
                  <a:cubicBezTo>
                    <a:pt x="544916" y="113973"/>
                    <a:pt x="543793" y="118082"/>
                    <a:pt x="542390" y="122190"/>
                  </a:cubicBezTo>
                  <a:cubicBezTo>
                    <a:pt x="541174" y="126019"/>
                    <a:pt x="539864" y="126579"/>
                    <a:pt x="536122" y="124805"/>
                  </a:cubicBezTo>
                  <a:cubicBezTo>
                    <a:pt x="528638" y="121163"/>
                    <a:pt x="520780" y="119576"/>
                    <a:pt x="512454" y="120043"/>
                  </a:cubicBezTo>
                  <a:cubicBezTo>
                    <a:pt x="510209" y="120229"/>
                    <a:pt x="508058" y="120416"/>
                    <a:pt x="506093" y="121350"/>
                  </a:cubicBezTo>
                  <a:cubicBezTo>
                    <a:pt x="498890" y="124525"/>
                    <a:pt x="497767" y="132369"/>
                    <a:pt x="503848" y="137225"/>
                  </a:cubicBezTo>
                  <a:cubicBezTo>
                    <a:pt x="506841" y="139747"/>
                    <a:pt x="510490" y="141521"/>
                    <a:pt x="514045" y="143015"/>
                  </a:cubicBezTo>
                  <a:cubicBezTo>
                    <a:pt x="520312" y="145630"/>
                    <a:pt x="526767" y="148058"/>
                    <a:pt x="532755" y="151420"/>
                  </a:cubicBezTo>
                  <a:cubicBezTo>
                    <a:pt x="552026" y="162065"/>
                    <a:pt x="557077" y="186065"/>
                    <a:pt x="543606" y="202500"/>
                  </a:cubicBezTo>
                  <a:cubicBezTo>
                    <a:pt x="538648" y="208477"/>
                    <a:pt x="532380" y="212493"/>
                    <a:pt x="524896" y="214454"/>
                  </a:cubicBezTo>
                  <a:cubicBezTo>
                    <a:pt x="521716" y="215294"/>
                    <a:pt x="520312" y="217068"/>
                    <a:pt x="520406" y="220430"/>
                  </a:cubicBezTo>
                  <a:cubicBezTo>
                    <a:pt x="520593" y="223699"/>
                    <a:pt x="520406" y="227060"/>
                    <a:pt x="520406" y="230235"/>
                  </a:cubicBezTo>
                  <a:cubicBezTo>
                    <a:pt x="520406" y="233224"/>
                    <a:pt x="518909" y="234718"/>
                    <a:pt x="516103" y="234905"/>
                  </a:cubicBezTo>
                  <a:cubicBezTo>
                    <a:pt x="512454" y="234998"/>
                    <a:pt x="508993" y="234998"/>
                    <a:pt x="505345" y="234905"/>
                  </a:cubicBezTo>
                  <a:cubicBezTo>
                    <a:pt x="502258" y="234905"/>
                    <a:pt x="500761" y="233037"/>
                    <a:pt x="500761" y="230049"/>
                  </a:cubicBezTo>
                  <a:cubicBezTo>
                    <a:pt x="500574" y="227621"/>
                    <a:pt x="500574" y="225193"/>
                    <a:pt x="500574" y="222765"/>
                  </a:cubicBezTo>
                  <a:cubicBezTo>
                    <a:pt x="500480" y="217442"/>
                    <a:pt x="500387" y="217348"/>
                    <a:pt x="495241" y="216415"/>
                  </a:cubicBezTo>
                  <a:cubicBezTo>
                    <a:pt x="488786" y="215294"/>
                    <a:pt x="482238" y="213800"/>
                    <a:pt x="476251" y="210998"/>
                  </a:cubicBezTo>
                  <a:cubicBezTo>
                    <a:pt x="471667" y="208757"/>
                    <a:pt x="471199" y="207450"/>
                    <a:pt x="472415" y="202781"/>
                  </a:cubicBezTo>
                  <a:cubicBezTo>
                    <a:pt x="473444" y="199139"/>
                    <a:pt x="474380" y="195403"/>
                    <a:pt x="475503" y="191761"/>
                  </a:cubicBezTo>
                  <a:cubicBezTo>
                    <a:pt x="476906" y="187559"/>
                    <a:pt x="478028" y="187092"/>
                    <a:pt x="481864" y="189053"/>
                  </a:cubicBezTo>
                  <a:cubicBezTo>
                    <a:pt x="488506" y="192508"/>
                    <a:pt x="495616" y="194563"/>
                    <a:pt x="503006" y="195403"/>
                  </a:cubicBezTo>
                  <a:cubicBezTo>
                    <a:pt x="507683" y="195870"/>
                    <a:pt x="512454" y="195403"/>
                    <a:pt x="516851" y="193536"/>
                  </a:cubicBezTo>
                  <a:cubicBezTo>
                    <a:pt x="525083" y="189894"/>
                    <a:pt x="526393" y="180462"/>
                    <a:pt x="519471" y="174765"/>
                  </a:cubicBezTo>
                  <a:cubicBezTo>
                    <a:pt x="517038" y="172711"/>
                    <a:pt x="514419" y="171404"/>
                    <a:pt x="511612" y="170096"/>
                  </a:cubicBezTo>
                  <a:cubicBezTo>
                    <a:pt x="504316" y="166921"/>
                    <a:pt x="496832" y="164493"/>
                    <a:pt x="490003" y="160384"/>
                  </a:cubicBezTo>
                  <a:cubicBezTo>
                    <a:pt x="479057" y="153848"/>
                    <a:pt x="471948" y="144696"/>
                    <a:pt x="472790" y="131249"/>
                  </a:cubicBezTo>
                  <a:cubicBezTo>
                    <a:pt x="473632" y="116121"/>
                    <a:pt x="482238" y="106595"/>
                    <a:pt x="496270" y="101553"/>
                  </a:cubicBezTo>
                  <a:cubicBezTo>
                    <a:pt x="501977" y="99498"/>
                    <a:pt x="502070" y="99498"/>
                    <a:pt x="502070" y="93522"/>
                  </a:cubicBezTo>
                  <a:lnTo>
                    <a:pt x="502070" y="87452"/>
                  </a:lnTo>
                  <a:cubicBezTo>
                    <a:pt x="502258" y="82876"/>
                    <a:pt x="503006" y="82129"/>
                    <a:pt x="507496" y="81942"/>
                  </a:cubicBezTo>
                  <a:close/>
                  <a:moveTo>
                    <a:pt x="134605" y="60480"/>
                  </a:moveTo>
                  <a:cubicBezTo>
                    <a:pt x="149847" y="59079"/>
                    <a:pt x="161443" y="62907"/>
                    <a:pt x="169671" y="67763"/>
                  </a:cubicBezTo>
                  <a:cubicBezTo>
                    <a:pt x="182015" y="74673"/>
                    <a:pt x="186690" y="83637"/>
                    <a:pt x="186690" y="83637"/>
                  </a:cubicBezTo>
                  <a:cubicBezTo>
                    <a:pt x="186690" y="83637"/>
                    <a:pt x="215024" y="85692"/>
                    <a:pt x="205392" y="143119"/>
                  </a:cubicBezTo>
                  <a:cubicBezTo>
                    <a:pt x="204831" y="146107"/>
                    <a:pt x="204083" y="149095"/>
                    <a:pt x="202961" y="152176"/>
                  </a:cubicBezTo>
                  <a:cubicBezTo>
                    <a:pt x="208572" y="151616"/>
                    <a:pt x="215117" y="154978"/>
                    <a:pt x="208946" y="177108"/>
                  </a:cubicBezTo>
                  <a:cubicBezTo>
                    <a:pt x="204270" y="193262"/>
                    <a:pt x="200062" y="197931"/>
                    <a:pt x="196789" y="198118"/>
                  </a:cubicBezTo>
                  <a:cubicBezTo>
                    <a:pt x="193797" y="217447"/>
                    <a:pt x="178368" y="241819"/>
                    <a:pt x="154336" y="250596"/>
                  </a:cubicBezTo>
                  <a:cubicBezTo>
                    <a:pt x="144330" y="254051"/>
                    <a:pt x="133390" y="254051"/>
                    <a:pt x="123291" y="250596"/>
                  </a:cubicBezTo>
                  <a:cubicBezTo>
                    <a:pt x="98698" y="242005"/>
                    <a:pt x="83829" y="217447"/>
                    <a:pt x="80837" y="198118"/>
                  </a:cubicBezTo>
                  <a:cubicBezTo>
                    <a:pt x="77658" y="197744"/>
                    <a:pt x="73263" y="193262"/>
                    <a:pt x="69055" y="177108"/>
                  </a:cubicBezTo>
                  <a:cubicBezTo>
                    <a:pt x="62696" y="154978"/>
                    <a:pt x="69429" y="151709"/>
                    <a:pt x="75040" y="152176"/>
                  </a:cubicBezTo>
                  <a:cubicBezTo>
                    <a:pt x="73917" y="149188"/>
                    <a:pt x="72982" y="146107"/>
                    <a:pt x="72515" y="143119"/>
                  </a:cubicBezTo>
                  <a:cubicBezTo>
                    <a:pt x="70551" y="132754"/>
                    <a:pt x="69990" y="123043"/>
                    <a:pt x="72421" y="113892"/>
                  </a:cubicBezTo>
                  <a:cubicBezTo>
                    <a:pt x="75227" y="101566"/>
                    <a:pt x="81959" y="91574"/>
                    <a:pt x="89440" y="84011"/>
                  </a:cubicBezTo>
                  <a:cubicBezTo>
                    <a:pt x="94209" y="78875"/>
                    <a:pt x="99539" y="74486"/>
                    <a:pt x="105337" y="70938"/>
                  </a:cubicBezTo>
                  <a:cubicBezTo>
                    <a:pt x="109919" y="67670"/>
                    <a:pt x="115062" y="64962"/>
                    <a:pt x="120672" y="63094"/>
                  </a:cubicBezTo>
                  <a:cubicBezTo>
                    <a:pt x="124974" y="61694"/>
                    <a:pt x="129649" y="60666"/>
                    <a:pt x="134605" y="60480"/>
                  </a:cubicBezTo>
                  <a:close/>
                  <a:moveTo>
                    <a:pt x="352835" y="356"/>
                  </a:moveTo>
                  <a:cubicBezTo>
                    <a:pt x="370790" y="-1325"/>
                    <a:pt x="384443" y="3158"/>
                    <a:pt x="394262" y="9042"/>
                  </a:cubicBezTo>
                  <a:cubicBezTo>
                    <a:pt x="408944" y="16980"/>
                    <a:pt x="414461" y="27720"/>
                    <a:pt x="414461" y="27720"/>
                  </a:cubicBezTo>
                  <a:cubicBezTo>
                    <a:pt x="414461" y="27720"/>
                    <a:pt x="448033" y="30055"/>
                    <a:pt x="436624" y="97951"/>
                  </a:cubicBezTo>
                  <a:cubicBezTo>
                    <a:pt x="436063" y="101593"/>
                    <a:pt x="435035" y="105142"/>
                    <a:pt x="433819" y="108784"/>
                  </a:cubicBezTo>
                  <a:cubicBezTo>
                    <a:pt x="440365" y="108130"/>
                    <a:pt x="448407" y="112053"/>
                    <a:pt x="440926" y="138296"/>
                  </a:cubicBezTo>
                  <a:cubicBezTo>
                    <a:pt x="435409" y="157348"/>
                    <a:pt x="430452" y="162858"/>
                    <a:pt x="426525" y="163045"/>
                  </a:cubicBezTo>
                  <a:cubicBezTo>
                    <a:pt x="423065" y="185832"/>
                    <a:pt x="404829" y="214784"/>
                    <a:pt x="376401" y="224964"/>
                  </a:cubicBezTo>
                  <a:cubicBezTo>
                    <a:pt x="364712" y="229353"/>
                    <a:pt x="351619" y="229353"/>
                    <a:pt x="339743" y="225057"/>
                  </a:cubicBezTo>
                  <a:cubicBezTo>
                    <a:pt x="310847" y="214971"/>
                    <a:pt x="293266" y="186019"/>
                    <a:pt x="289806" y="163232"/>
                  </a:cubicBezTo>
                  <a:cubicBezTo>
                    <a:pt x="285879" y="162858"/>
                    <a:pt x="280922" y="157441"/>
                    <a:pt x="275311" y="138389"/>
                  </a:cubicBezTo>
                  <a:cubicBezTo>
                    <a:pt x="267830" y="112146"/>
                    <a:pt x="275685" y="108317"/>
                    <a:pt x="282419" y="108877"/>
                  </a:cubicBezTo>
                  <a:cubicBezTo>
                    <a:pt x="281203" y="105329"/>
                    <a:pt x="280174" y="101686"/>
                    <a:pt x="279520" y="98044"/>
                  </a:cubicBezTo>
                  <a:cubicBezTo>
                    <a:pt x="277182" y="85903"/>
                    <a:pt x="276527" y="74509"/>
                    <a:pt x="279426" y="63582"/>
                  </a:cubicBezTo>
                  <a:cubicBezTo>
                    <a:pt x="282886" y="49013"/>
                    <a:pt x="290741" y="37339"/>
                    <a:pt x="299625" y="28187"/>
                  </a:cubicBezTo>
                  <a:cubicBezTo>
                    <a:pt x="305236" y="22210"/>
                    <a:pt x="311595" y="16980"/>
                    <a:pt x="318328" y="12777"/>
                  </a:cubicBezTo>
                  <a:cubicBezTo>
                    <a:pt x="323659" y="8948"/>
                    <a:pt x="329831" y="5679"/>
                    <a:pt x="336377" y="3438"/>
                  </a:cubicBezTo>
                  <a:cubicBezTo>
                    <a:pt x="341520" y="1664"/>
                    <a:pt x="347037" y="543"/>
                    <a:pt x="352835" y="356"/>
                  </a:cubicBezTo>
                  <a:close/>
                </a:path>
              </a:pathLst>
            </a:custGeom>
            <a:gradFill flip="none" rotWithShape="1">
              <a:gsLst>
                <a:gs pos="0">
                  <a:schemeClr val="accent3"/>
                </a:gs>
                <a:gs pos="100000">
                  <a:schemeClr val="accent3">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 name="组合 1"/>
          <p:cNvGrpSpPr/>
          <p:nvPr/>
        </p:nvGrpSpPr>
        <p:grpSpPr>
          <a:xfrm>
            <a:off x="338969" y="1665250"/>
            <a:ext cx="4971502" cy="3682758"/>
            <a:chOff x="1150949" y="4175192"/>
            <a:chExt cx="4971502" cy="3682758"/>
          </a:xfrm>
        </p:grpSpPr>
        <p:sp>
          <p:nvSpPr>
            <p:cNvPr id="15" name="圆: 空心 14"/>
            <p:cNvSpPr/>
            <p:nvPr/>
          </p:nvSpPr>
          <p:spPr>
            <a:xfrm>
              <a:off x="1150949" y="4175192"/>
              <a:ext cx="3682760" cy="3682758"/>
            </a:xfrm>
            <a:prstGeom prst="donut">
              <a:avLst>
                <a:gd name="adj" fmla="val 11975"/>
              </a:avLst>
            </a:prstGeom>
            <a:gradFill flip="none" rotWithShape="1">
              <a:gsLst>
                <a:gs pos="9000">
                  <a:schemeClr val="accent1">
                    <a:alpha val="0"/>
                  </a:schemeClr>
                </a:gs>
                <a:gs pos="100000">
                  <a:schemeClr val="accent1">
                    <a:alpha val="2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tIns="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itle"/>
            <p:cNvSpPr/>
            <p:nvPr/>
          </p:nvSpPr>
          <p:spPr>
            <a:xfrm>
              <a:off x="1708336" y="4753771"/>
              <a:ext cx="2519197" cy="2514453"/>
            </a:xfrm>
            <a:prstGeom prst="ellipse">
              <a:avLst/>
            </a:prstGeom>
            <a:gradFill flip="none" rotWithShape="1">
              <a:gsLst>
                <a:gs pos="52000">
                  <a:schemeClr val="accent1"/>
                </a:gs>
                <a:gs pos="100000">
                  <a:schemeClr val="accent1">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200000"/>
                </a:lnSpc>
              </a:pPr>
              <a:r>
                <a:rPr lang="zh-CN" altLang="en-US" sz="2400" b="1" dirty="0">
                  <a:latin typeface="Arial" panose="020B0604020202020204" pitchFamily="34" charset="0"/>
                  <a:ea typeface="微软雅黑" panose="020B0503020204020204" pitchFamily="34" charset="-122"/>
                  <a:cs typeface="+mn-ea"/>
                  <a:sym typeface="Arial" panose="020B0604020202020204" pitchFamily="34" charset="0"/>
                </a:rPr>
                <a:t>选择安胜达</a:t>
              </a:r>
              <a:endParaRPr lang="en-US" altLang="zh-CN" sz="24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图形 5"/>
            <p:cNvSpPr/>
            <p:nvPr/>
          </p:nvSpPr>
          <p:spPr>
            <a:xfrm flipH="1">
              <a:off x="4388508" y="4819703"/>
              <a:ext cx="1733943" cy="2399062"/>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spect="1"/>
          </p:cNvSpPr>
          <p:nvPr/>
        </p:nvSpPr>
        <p:spPr>
          <a:xfrm>
            <a:off x="0" y="0"/>
            <a:ext cx="12192000" cy="6858000"/>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任意多边形: 形状 25"/>
          <p:cNvSpPr/>
          <p:nvPr/>
        </p:nvSpPr>
        <p:spPr>
          <a:xfrm>
            <a:off x="0" y="0"/>
            <a:ext cx="12192000" cy="6858000"/>
          </a:xfrm>
          <a:custGeom>
            <a:avLst/>
            <a:gdLst/>
            <a:ahLst/>
            <a:cxnLst/>
            <a:rect l="l" t="t" r="r" b="b"/>
            <a:pathLst>
              <a:path w="12192000" h="6858000">
                <a:moveTo>
                  <a:pt x="3131975" y="237411"/>
                </a:moveTo>
                <a:cubicBezTo>
                  <a:pt x="2990291" y="632946"/>
                  <a:pt x="2729060" y="979040"/>
                  <a:pt x="2348283" y="1275692"/>
                </a:cubicBezTo>
                <a:cubicBezTo>
                  <a:pt x="1967506" y="1572343"/>
                  <a:pt x="1614771" y="1773801"/>
                  <a:pt x="1290078" y="1880064"/>
                </a:cubicBezTo>
                <a:lnTo>
                  <a:pt x="1290078" y="3009111"/>
                </a:lnTo>
                <a:cubicBezTo>
                  <a:pt x="1906995" y="2805440"/>
                  <a:pt x="2442739" y="2491078"/>
                  <a:pt x="2897310" y="2066025"/>
                </a:cubicBezTo>
                <a:lnTo>
                  <a:pt x="2897310" y="6754892"/>
                </a:lnTo>
                <a:lnTo>
                  <a:pt x="4141476" y="6754892"/>
                </a:lnTo>
                <a:lnTo>
                  <a:pt x="4141476" y="237411"/>
                </a:lnTo>
                <a:close/>
                <a:moveTo>
                  <a:pt x="0" y="0"/>
                </a:moveTo>
                <a:lnTo>
                  <a:pt x="12192000" y="0"/>
                </a:lnTo>
                <a:lnTo>
                  <a:pt x="12192000" y="6858000"/>
                </a:lnTo>
                <a:lnTo>
                  <a:pt x="0" y="6858000"/>
                </a:lnTo>
                <a:close/>
              </a:path>
            </a:pathLst>
          </a:custGeom>
          <a:gradFill flip="none" rotWithShape="1">
            <a:gsLst>
              <a:gs pos="0">
                <a:srgbClr val="0947BB"/>
              </a:gs>
              <a:gs pos="100000">
                <a:srgbClr val="0947BB">
                  <a:alpha val="83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圆角 28"/>
          <p:cNvSpPr/>
          <p:nvPr/>
        </p:nvSpPr>
        <p:spPr>
          <a:xfrm>
            <a:off x="5448300" y="1987323"/>
            <a:ext cx="3167063" cy="841828"/>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panose="020B0604020202020204" pitchFamily="34" charset="0"/>
                <a:ea typeface="微软雅黑" panose="020B0503020204020204" pitchFamily="34" charset="-122"/>
                <a:cs typeface="+mn-ea"/>
                <a:sym typeface="Arial" panose="020B0604020202020204" pitchFamily="34" charset="0"/>
              </a:rPr>
              <a:t>PART ONE</a:t>
            </a:r>
            <a:endParaRPr lang="zh-CN" altLang="en-US" sz="4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448300" y="2963986"/>
            <a:ext cx="4416594" cy="1107996"/>
          </a:xfrm>
          <a:prstGeom prst="rect">
            <a:avLst/>
          </a:prstGeom>
          <a:noFill/>
        </p:spPr>
        <p:txBody>
          <a:bodyPr wrap="none" rtlCol="0">
            <a:spAutoFit/>
          </a:bodyPr>
          <a:lstStyle/>
          <a:p>
            <a:r>
              <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安全信息化</a:t>
            </a:r>
            <a:endPar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1"/>
          <p:cNvSpPr/>
          <p:nvPr/>
        </p:nvSpPr>
        <p:spPr>
          <a:xfrm>
            <a:off x="5448300"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安全生产信息化</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圆角 2"/>
          <p:cNvSpPr/>
          <p:nvPr/>
        </p:nvSpPr>
        <p:spPr>
          <a:xfrm>
            <a:off x="6960096"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培训教育平台</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cNvSpPr/>
          <p:nvPr/>
        </p:nvSpPr>
        <p:spPr>
          <a:xfrm>
            <a:off x="0" y="0"/>
            <a:ext cx="12192000" cy="6231598"/>
          </a:xfrm>
          <a:custGeom>
            <a:avLst/>
            <a:gdLst>
              <a:gd name="connsiteX0" fmla="*/ 0 w 12192000"/>
              <a:gd name="connsiteY0" fmla="*/ 0 h 6231598"/>
              <a:gd name="connsiteX1" fmla="*/ 7903210 w 12192000"/>
              <a:gd name="connsiteY1" fmla="*/ 0 h 6231598"/>
              <a:gd name="connsiteX2" fmla="*/ 12192000 w 12192000"/>
              <a:gd name="connsiteY2" fmla="*/ 0 h 6231598"/>
              <a:gd name="connsiteX3" fmla="*/ 12192000 w 12192000"/>
              <a:gd name="connsiteY3" fmla="*/ 6222473 h 6231598"/>
              <a:gd name="connsiteX4" fmla="*/ 12055009 w 12192000"/>
              <a:gd name="connsiteY4" fmla="*/ 6158521 h 6231598"/>
              <a:gd name="connsiteX5" fmla="*/ 9739969 w 12192000"/>
              <a:gd name="connsiteY5" fmla="*/ 6139213 h 6231598"/>
              <a:gd name="connsiteX6" fmla="*/ 6622585 w 12192000"/>
              <a:gd name="connsiteY6" fmla="*/ 5464693 h 6231598"/>
              <a:gd name="connsiteX7" fmla="*/ 3821153 w 12192000"/>
              <a:gd name="connsiteY7" fmla="*/ 4979881 h 6231598"/>
              <a:gd name="connsiteX8" fmla="*/ 1230354 w 12192000"/>
              <a:gd name="connsiteY8" fmla="*/ 4558306 h 6231598"/>
              <a:gd name="connsiteX9" fmla="*/ 60143 w 12192000"/>
              <a:gd name="connsiteY9" fmla="*/ 3631170 h 6231598"/>
              <a:gd name="connsiteX10" fmla="*/ 0 w 12192000"/>
              <a:gd name="connsiteY10" fmla="*/ 3588124 h 6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231598">
                <a:moveTo>
                  <a:pt x="0" y="0"/>
                </a:moveTo>
                <a:lnTo>
                  <a:pt x="7903210" y="0"/>
                </a:lnTo>
                <a:lnTo>
                  <a:pt x="12192000" y="0"/>
                </a:lnTo>
                <a:lnTo>
                  <a:pt x="12192000" y="6222473"/>
                </a:lnTo>
                <a:lnTo>
                  <a:pt x="12055009" y="6158521"/>
                </a:lnTo>
                <a:cubicBezTo>
                  <a:pt x="11212103" y="5795695"/>
                  <a:pt x="10661493" y="5991662"/>
                  <a:pt x="9739969" y="6139213"/>
                </a:cubicBezTo>
                <a:cubicBezTo>
                  <a:pt x="8686798" y="6307843"/>
                  <a:pt x="7717882" y="6328921"/>
                  <a:pt x="6622585" y="5464693"/>
                </a:cubicBezTo>
                <a:cubicBezTo>
                  <a:pt x="5527289" y="4600464"/>
                  <a:pt x="5042830" y="4516149"/>
                  <a:pt x="3821153" y="4979881"/>
                </a:cubicBezTo>
                <a:cubicBezTo>
                  <a:pt x="2599476" y="5443614"/>
                  <a:pt x="2009700" y="5232826"/>
                  <a:pt x="1230354" y="4558306"/>
                </a:cubicBezTo>
                <a:cubicBezTo>
                  <a:pt x="743263" y="4136731"/>
                  <a:pt x="313767" y="3813963"/>
                  <a:pt x="60143" y="3631170"/>
                </a:cubicBezTo>
                <a:lnTo>
                  <a:pt x="0" y="3588124"/>
                </a:lnTo>
                <a:close/>
              </a:path>
            </a:pathLst>
          </a:custGeom>
          <a:blipFill dpi="0" rotWithShape="1">
            <a:blip r:embed="rId1">
              <a:extLst>
                <a:ext uri="{96DAC541-7B7A-43D3-8B79-37D633B846F1}">
                  <asvg:svgBlip xmlns:asvg="http://schemas.microsoft.com/office/drawing/2016/SVG/main" r:embed="rId2"/>
                </a:ext>
              </a:extLst>
            </a:blip>
            <a:srcRect/>
            <a:stretch>
              <a:fillRect t="-15247" b="-15185"/>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ComponentBackground"/>
          <p:cNvSpPr/>
          <p:nvPr/>
        </p:nvSpPr>
        <p:spPr>
          <a:xfrm>
            <a:off x="1465942" y="1596571"/>
            <a:ext cx="3715658" cy="4125803"/>
          </a:xfrm>
          <a:prstGeom prst="roundRect">
            <a:avLst>
              <a:gd name="adj" fmla="val 790"/>
            </a:avLst>
          </a:prstGeom>
          <a:solidFill>
            <a:srgbClr val="FFFFFF"/>
          </a:solidFill>
          <a:ln>
            <a:noFill/>
          </a:ln>
          <a:effectLst>
            <a:outerShdw blurRad="508000" dist="190500" dir="5400000" algn="t"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 name="Line"/>
          <p:cNvCxnSpPr/>
          <p:nvPr/>
        </p:nvCxnSpPr>
        <p:spPr>
          <a:xfrm>
            <a:off x="1685486" y="3184522"/>
            <a:ext cx="65747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itle"/>
          <p:cNvSpPr txBox="1"/>
          <p:nvPr/>
        </p:nvSpPr>
        <p:spPr>
          <a:xfrm>
            <a:off x="1580216" y="2461260"/>
            <a:ext cx="3487112" cy="613742"/>
          </a:xfrm>
          <a:prstGeom prst="rect">
            <a:avLst/>
          </a:prstGeom>
          <a:noFill/>
        </p:spPr>
        <p:txBody>
          <a:bodyPr wrap="square" lIns="91440" tIns="45720" rIns="91440" bIns="45720" rtlCol="0" anchor="b">
            <a:normAutofit fontScale="80000"/>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defTabSz="914400" rtl="0" eaLnBrk="1" fontAlgn="auto" latinLnBrk="0" hangingPunct="1">
              <a:spcBef>
                <a:spcPts val="0"/>
              </a:spcBef>
              <a:spcAft>
                <a:spcPts val="1000"/>
              </a:spcAft>
              <a:buClrTx/>
              <a:buSzTx/>
              <a:buFontTx/>
              <a:buNone/>
              <a:defRPr/>
            </a:pPr>
            <a:r>
              <a:rPr kumimoji="0" lang="zh-CN" altLang="en-US"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安全生产信息化系统</a:t>
            </a:r>
            <a:endParaRPr kumimoji="0" lang="zh-CN" altLang="en-US" b="1" i="0" u="none" strike="noStrike" kern="1200" cap="none" spc="0" normalizeH="0" baseline="0" noProof="0" dirty="0">
              <a:ln>
                <a:noFill/>
              </a:ln>
              <a:solidFill>
                <a:srgbClr val="2F2F2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islide-3"/>
          <p:cNvSpPr/>
          <p:nvPr/>
        </p:nvSpPr>
        <p:spPr>
          <a:xfrm>
            <a:off x="4426257" y="5523028"/>
            <a:ext cx="398692" cy="398692"/>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254000" dist="1270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islide-4"/>
          <p:cNvSpPr>
            <a:spLocks noChangeArrowheads="1"/>
          </p:cNvSpPr>
          <p:nvPr/>
        </p:nvSpPr>
        <p:spPr bwMode="auto">
          <a:xfrm>
            <a:off x="4575380" y="5640477"/>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rgbClr val="FFFFFF"/>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1580216" y="3207683"/>
            <a:ext cx="3601384" cy="2168525"/>
          </a:xfrm>
          <a:prstGeom prst="rect">
            <a:avLst/>
          </a:prstGeom>
          <a:noFill/>
        </p:spPr>
        <p:txBody>
          <a:bodyPr wrap="square">
            <a:spAutoFit/>
          </a:bodyPr>
          <a:lstStyle/>
          <a:p>
            <a:pPr>
              <a:lnSpc>
                <a:spcPct val="150000"/>
              </a:lnSpc>
            </a:pPr>
            <a:r>
              <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以日常安全生产</a:t>
            </a:r>
            <a:r>
              <a:rPr lang="zh-CN" altLang="zh-CN"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管理为基础，</a:t>
            </a:r>
            <a:r>
              <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整合厂内分散数据，实时查看隐患分布、员工安全培训情况等；切实提高安全管理透明性，降低人力冗余损耗，优化资源配置。</a:t>
            </a:r>
            <a:endPar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download-album-to-computer_27455"/>
          <p:cNvSpPr/>
          <p:nvPr/>
        </p:nvSpPr>
        <p:spPr>
          <a:xfrm>
            <a:off x="1733277" y="1838344"/>
            <a:ext cx="609685" cy="418833"/>
          </a:xfrm>
          <a:custGeom>
            <a:avLst/>
            <a:gdLst>
              <a:gd name="connsiteX0" fmla="*/ 472489 w 604816"/>
              <a:gd name="connsiteY0" fmla="*/ 377871 h 415489"/>
              <a:gd name="connsiteX1" fmla="*/ 466407 w 604816"/>
              <a:gd name="connsiteY1" fmla="*/ 384091 h 415489"/>
              <a:gd name="connsiteX2" fmla="*/ 472489 w 604816"/>
              <a:gd name="connsiteY2" fmla="*/ 390164 h 415489"/>
              <a:gd name="connsiteX3" fmla="*/ 553636 w 604816"/>
              <a:gd name="connsiteY3" fmla="*/ 390164 h 415489"/>
              <a:gd name="connsiteX4" fmla="*/ 559718 w 604816"/>
              <a:gd name="connsiteY4" fmla="*/ 384091 h 415489"/>
              <a:gd name="connsiteX5" fmla="*/ 553636 w 604816"/>
              <a:gd name="connsiteY5" fmla="*/ 377871 h 415489"/>
              <a:gd name="connsiteX6" fmla="*/ 20917 w 604816"/>
              <a:gd name="connsiteY6" fmla="*/ 352545 h 415489"/>
              <a:gd name="connsiteX7" fmla="*/ 255752 w 604816"/>
              <a:gd name="connsiteY7" fmla="*/ 352545 h 415489"/>
              <a:gd name="connsiteX8" fmla="*/ 261835 w 604816"/>
              <a:gd name="connsiteY8" fmla="*/ 358766 h 415489"/>
              <a:gd name="connsiteX9" fmla="*/ 342981 w 604816"/>
              <a:gd name="connsiteY9" fmla="*/ 358766 h 415489"/>
              <a:gd name="connsiteX10" fmla="*/ 349064 w 604816"/>
              <a:gd name="connsiteY10" fmla="*/ 352545 h 415489"/>
              <a:gd name="connsiteX11" fmla="*/ 583899 w 604816"/>
              <a:gd name="connsiteY11" fmla="*/ 352545 h 415489"/>
              <a:gd name="connsiteX12" fmla="*/ 604816 w 604816"/>
              <a:gd name="connsiteY12" fmla="*/ 384091 h 415489"/>
              <a:gd name="connsiteX13" fmla="*/ 583899 w 604816"/>
              <a:gd name="connsiteY13" fmla="*/ 415489 h 415489"/>
              <a:gd name="connsiteX14" fmla="*/ 20917 w 604816"/>
              <a:gd name="connsiteY14" fmla="*/ 415489 h 415489"/>
              <a:gd name="connsiteX15" fmla="*/ 0 w 604816"/>
              <a:gd name="connsiteY15" fmla="*/ 384091 h 415489"/>
              <a:gd name="connsiteX16" fmla="*/ 20917 w 604816"/>
              <a:gd name="connsiteY16" fmla="*/ 352545 h 415489"/>
              <a:gd name="connsiteX17" fmla="*/ 203228 w 604816"/>
              <a:gd name="connsiteY17" fmla="*/ 155103 h 415489"/>
              <a:gd name="connsiteX18" fmla="*/ 213460 w 604816"/>
              <a:gd name="connsiteY18" fmla="*/ 165335 h 415489"/>
              <a:gd name="connsiteX19" fmla="*/ 203228 w 604816"/>
              <a:gd name="connsiteY19" fmla="*/ 175567 h 415489"/>
              <a:gd name="connsiteX20" fmla="*/ 192996 w 604816"/>
              <a:gd name="connsiteY20" fmla="*/ 165335 h 415489"/>
              <a:gd name="connsiteX21" fmla="*/ 203228 w 604816"/>
              <a:gd name="connsiteY21" fmla="*/ 155103 h 415489"/>
              <a:gd name="connsiteX22" fmla="*/ 202769 w 604816"/>
              <a:gd name="connsiteY22" fmla="*/ 115409 h 415489"/>
              <a:gd name="connsiteX23" fmla="*/ 150398 w 604816"/>
              <a:gd name="connsiteY23" fmla="*/ 167693 h 415489"/>
              <a:gd name="connsiteX24" fmla="*/ 202769 w 604816"/>
              <a:gd name="connsiteY24" fmla="*/ 219976 h 415489"/>
              <a:gd name="connsiteX25" fmla="*/ 255140 w 604816"/>
              <a:gd name="connsiteY25" fmla="*/ 167693 h 415489"/>
              <a:gd name="connsiteX26" fmla="*/ 202769 w 604816"/>
              <a:gd name="connsiteY26" fmla="*/ 115409 h 415489"/>
              <a:gd name="connsiteX27" fmla="*/ 142535 w 604816"/>
              <a:gd name="connsiteY27" fmla="*/ 66976 h 415489"/>
              <a:gd name="connsiteX28" fmla="*/ 96988 w 604816"/>
              <a:gd name="connsiteY28" fmla="*/ 115409 h 415489"/>
              <a:gd name="connsiteX29" fmla="*/ 147430 w 604816"/>
              <a:gd name="connsiteY29" fmla="*/ 136737 h 415489"/>
              <a:gd name="connsiteX30" fmla="*/ 168794 w 604816"/>
              <a:gd name="connsiteY30" fmla="*/ 113483 h 415489"/>
              <a:gd name="connsiteX31" fmla="*/ 416408 w 604816"/>
              <a:gd name="connsiteY31" fmla="*/ 66967 h 415489"/>
              <a:gd name="connsiteX32" fmla="*/ 461072 w 604816"/>
              <a:gd name="connsiteY32" fmla="*/ 66967 h 415489"/>
              <a:gd name="connsiteX33" fmla="*/ 483478 w 604816"/>
              <a:gd name="connsiteY33" fmla="*/ 89334 h 415489"/>
              <a:gd name="connsiteX34" fmla="*/ 483478 w 604816"/>
              <a:gd name="connsiteY34" fmla="*/ 156286 h 415489"/>
              <a:gd name="connsiteX35" fmla="*/ 516567 w 604816"/>
              <a:gd name="connsiteY35" fmla="*/ 156286 h 415489"/>
              <a:gd name="connsiteX36" fmla="*/ 523096 w 604816"/>
              <a:gd name="connsiteY36" fmla="*/ 172135 h 415489"/>
              <a:gd name="connsiteX37" fmla="*/ 454543 w 604816"/>
              <a:gd name="connsiteY37" fmla="*/ 240569 h 415489"/>
              <a:gd name="connsiteX38" fmla="*/ 422937 w 604816"/>
              <a:gd name="connsiteY38" fmla="*/ 240569 h 415489"/>
              <a:gd name="connsiteX39" fmla="*/ 354384 w 604816"/>
              <a:gd name="connsiteY39" fmla="*/ 172135 h 415489"/>
              <a:gd name="connsiteX40" fmla="*/ 360913 w 604816"/>
              <a:gd name="connsiteY40" fmla="*/ 156286 h 415489"/>
              <a:gd name="connsiteX41" fmla="*/ 394002 w 604816"/>
              <a:gd name="connsiteY41" fmla="*/ 156286 h 415489"/>
              <a:gd name="connsiteX42" fmla="*/ 394002 w 604816"/>
              <a:gd name="connsiteY42" fmla="*/ 89334 h 415489"/>
              <a:gd name="connsiteX43" fmla="*/ 416408 w 604816"/>
              <a:gd name="connsiteY43" fmla="*/ 66967 h 415489"/>
              <a:gd name="connsiteX44" fmla="*/ 202769 w 604816"/>
              <a:gd name="connsiteY44" fmla="*/ 42833 h 415489"/>
              <a:gd name="connsiteX45" fmla="*/ 329469 w 604816"/>
              <a:gd name="connsiteY45" fmla="*/ 169322 h 415489"/>
              <a:gd name="connsiteX46" fmla="*/ 202769 w 604816"/>
              <a:gd name="connsiteY46" fmla="*/ 295810 h 415489"/>
              <a:gd name="connsiteX47" fmla="*/ 76069 w 604816"/>
              <a:gd name="connsiteY47" fmla="*/ 169322 h 415489"/>
              <a:gd name="connsiteX48" fmla="*/ 202769 w 604816"/>
              <a:gd name="connsiteY48" fmla="*/ 42833 h 415489"/>
              <a:gd name="connsiteX49" fmla="*/ 42881 w 604816"/>
              <a:gd name="connsiteY49" fmla="*/ 31405 h 415489"/>
              <a:gd name="connsiteX50" fmla="*/ 42881 w 604816"/>
              <a:gd name="connsiteY50" fmla="*/ 307238 h 415489"/>
              <a:gd name="connsiteX51" fmla="*/ 561936 w 604816"/>
              <a:gd name="connsiteY51" fmla="*/ 307238 h 415489"/>
              <a:gd name="connsiteX52" fmla="*/ 561936 w 604816"/>
              <a:gd name="connsiteY52" fmla="*/ 31405 h 415489"/>
              <a:gd name="connsiteX53" fmla="*/ 32497 w 604816"/>
              <a:gd name="connsiteY53" fmla="*/ 0 h 415489"/>
              <a:gd name="connsiteX54" fmla="*/ 572320 w 604816"/>
              <a:gd name="connsiteY54" fmla="*/ 0 h 415489"/>
              <a:gd name="connsiteX55" fmla="*/ 593385 w 604816"/>
              <a:gd name="connsiteY55" fmla="*/ 21035 h 415489"/>
              <a:gd name="connsiteX56" fmla="*/ 593385 w 604816"/>
              <a:gd name="connsiteY56" fmla="*/ 317756 h 415489"/>
              <a:gd name="connsiteX57" fmla="*/ 572320 w 604816"/>
              <a:gd name="connsiteY57" fmla="*/ 338643 h 415489"/>
              <a:gd name="connsiteX58" fmla="*/ 32497 w 604816"/>
              <a:gd name="connsiteY58" fmla="*/ 338643 h 415489"/>
              <a:gd name="connsiteX59" fmla="*/ 11432 w 604816"/>
              <a:gd name="connsiteY59" fmla="*/ 317756 h 415489"/>
              <a:gd name="connsiteX60" fmla="*/ 11432 w 604816"/>
              <a:gd name="connsiteY60" fmla="*/ 21035 h 415489"/>
              <a:gd name="connsiteX61" fmla="*/ 32497 w 604816"/>
              <a:gd name="connsiteY61" fmla="*/ 0 h 41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4816" h="415489">
                <a:moveTo>
                  <a:pt x="472489" y="377871"/>
                </a:moveTo>
                <a:cubicBezTo>
                  <a:pt x="469077" y="377871"/>
                  <a:pt x="466407" y="380685"/>
                  <a:pt x="466407" y="384091"/>
                </a:cubicBezTo>
                <a:cubicBezTo>
                  <a:pt x="466407" y="387350"/>
                  <a:pt x="469077" y="390164"/>
                  <a:pt x="472489" y="390164"/>
                </a:cubicBezTo>
                <a:lnTo>
                  <a:pt x="553636" y="390164"/>
                </a:lnTo>
                <a:cubicBezTo>
                  <a:pt x="556900" y="390164"/>
                  <a:pt x="559718" y="387350"/>
                  <a:pt x="559718" y="384091"/>
                </a:cubicBezTo>
                <a:cubicBezTo>
                  <a:pt x="559718" y="380685"/>
                  <a:pt x="556900" y="377871"/>
                  <a:pt x="553636" y="377871"/>
                </a:cubicBezTo>
                <a:close/>
                <a:moveTo>
                  <a:pt x="20917" y="352545"/>
                </a:moveTo>
                <a:lnTo>
                  <a:pt x="255752" y="352545"/>
                </a:lnTo>
                <a:cubicBezTo>
                  <a:pt x="255752" y="355952"/>
                  <a:pt x="258571" y="358766"/>
                  <a:pt x="261835" y="358766"/>
                </a:cubicBezTo>
                <a:lnTo>
                  <a:pt x="342981" y="358766"/>
                </a:lnTo>
                <a:cubicBezTo>
                  <a:pt x="346245" y="358766"/>
                  <a:pt x="349064" y="355952"/>
                  <a:pt x="349064" y="352545"/>
                </a:cubicBezTo>
                <a:lnTo>
                  <a:pt x="583899" y="352545"/>
                </a:lnTo>
                <a:cubicBezTo>
                  <a:pt x="595470" y="352545"/>
                  <a:pt x="604816" y="366615"/>
                  <a:pt x="604816" y="384091"/>
                </a:cubicBezTo>
                <a:cubicBezTo>
                  <a:pt x="604816" y="401419"/>
                  <a:pt x="595470" y="415489"/>
                  <a:pt x="583899" y="415489"/>
                </a:cubicBezTo>
                <a:lnTo>
                  <a:pt x="20917" y="415489"/>
                </a:lnTo>
                <a:cubicBezTo>
                  <a:pt x="9346" y="415489"/>
                  <a:pt x="0" y="401419"/>
                  <a:pt x="0" y="384091"/>
                </a:cubicBezTo>
                <a:cubicBezTo>
                  <a:pt x="0" y="366615"/>
                  <a:pt x="9346" y="352545"/>
                  <a:pt x="20917" y="352545"/>
                </a:cubicBezTo>
                <a:close/>
                <a:moveTo>
                  <a:pt x="203228" y="155103"/>
                </a:moveTo>
                <a:cubicBezTo>
                  <a:pt x="208879" y="155103"/>
                  <a:pt x="213460" y="159684"/>
                  <a:pt x="213460" y="165335"/>
                </a:cubicBezTo>
                <a:cubicBezTo>
                  <a:pt x="213460" y="170986"/>
                  <a:pt x="208879" y="175567"/>
                  <a:pt x="203228" y="175567"/>
                </a:cubicBezTo>
                <a:cubicBezTo>
                  <a:pt x="197577" y="175567"/>
                  <a:pt x="192996" y="170986"/>
                  <a:pt x="192996" y="165335"/>
                </a:cubicBezTo>
                <a:cubicBezTo>
                  <a:pt x="192996" y="159684"/>
                  <a:pt x="197577" y="155103"/>
                  <a:pt x="203228" y="155103"/>
                </a:cubicBezTo>
                <a:close/>
                <a:moveTo>
                  <a:pt x="202769" y="115409"/>
                </a:moveTo>
                <a:cubicBezTo>
                  <a:pt x="173839" y="115409"/>
                  <a:pt x="150398" y="138810"/>
                  <a:pt x="150398" y="167693"/>
                </a:cubicBezTo>
                <a:cubicBezTo>
                  <a:pt x="150398" y="196575"/>
                  <a:pt x="173839" y="219976"/>
                  <a:pt x="202769" y="219976"/>
                </a:cubicBezTo>
                <a:cubicBezTo>
                  <a:pt x="231699" y="219976"/>
                  <a:pt x="255140" y="196575"/>
                  <a:pt x="255140" y="167693"/>
                </a:cubicBezTo>
                <a:cubicBezTo>
                  <a:pt x="255140" y="138810"/>
                  <a:pt x="231699" y="115409"/>
                  <a:pt x="202769" y="115409"/>
                </a:cubicBezTo>
                <a:close/>
                <a:moveTo>
                  <a:pt x="142535" y="66976"/>
                </a:moveTo>
                <a:cubicBezTo>
                  <a:pt x="142535" y="66976"/>
                  <a:pt x="114494" y="77640"/>
                  <a:pt x="96988" y="115409"/>
                </a:cubicBezTo>
                <a:lnTo>
                  <a:pt x="147430" y="136737"/>
                </a:lnTo>
                <a:cubicBezTo>
                  <a:pt x="152920" y="121629"/>
                  <a:pt x="168794" y="113483"/>
                  <a:pt x="168794" y="113483"/>
                </a:cubicBezTo>
                <a:close/>
                <a:moveTo>
                  <a:pt x="416408" y="66967"/>
                </a:moveTo>
                <a:lnTo>
                  <a:pt x="461072" y="66967"/>
                </a:lnTo>
                <a:cubicBezTo>
                  <a:pt x="473536" y="66967"/>
                  <a:pt x="483478" y="77040"/>
                  <a:pt x="483478" y="89334"/>
                </a:cubicBezTo>
                <a:lnTo>
                  <a:pt x="483478" y="156286"/>
                </a:lnTo>
                <a:lnTo>
                  <a:pt x="516567" y="156286"/>
                </a:lnTo>
                <a:cubicBezTo>
                  <a:pt x="528883" y="156286"/>
                  <a:pt x="531851" y="163396"/>
                  <a:pt x="523096" y="172135"/>
                </a:cubicBezTo>
                <a:lnTo>
                  <a:pt x="454543" y="240569"/>
                </a:lnTo>
                <a:cubicBezTo>
                  <a:pt x="445788" y="249308"/>
                  <a:pt x="431692" y="249308"/>
                  <a:pt x="422937" y="240569"/>
                </a:cubicBezTo>
                <a:lnTo>
                  <a:pt x="354384" y="172135"/>
                </a:lnTo>
                <a:cubicBezTo>
                  <a:pt x="345629" y="163396"/>
                  <a:pt x="348597" y="156286"/>
                  <a:pt x="360913" y="156286"/>
                </a:cubicBezTo>
                <a:lnTo>
                  <a:pt x="394002" y="156286"/>
                </a:lnTo>
                <a:lnTo>
                  <a:pt x="394002" y="89334"/>
                </a:lnTo>
                <a:cubicBezTo>
                  <a:pt x="394002" y="77040"/>
                  <a:pt x="404092" y="66967"/>
                  <a:pt x="416408" y="66967"/>
                </a:cubicBezTo>
                <a:close/>
                <a:moveTo>
                  <a:pt x="202769" y="42833"/>
                </a:moveTo>
                <a:cubicBezTo>
                  <a:pt x="272795" y="42833"/>
                  <a:pt x="329469" y="99412"/>
                  <a:pt x="329469" y="169322"/>
                </a:cubicBezTo>
                <a:cubicBezTo>
                  <a:pt x="329469" y="239231"/>
                  <a:pt x="272795" y="295810"/>
                  <a:pt x="202769" y="295810"/>
                </a:cubicBezTo>
                <a:cubicBezTo>
                  <a:pt x="132743" y="295810"/>
                  <a:pt x="76069" y="239231"/>
                  <a:pt x="76069" y="169322"/>
                </a:cubicBezTo>
                <a:cubicBezTo>
                  <a:pt x="76069" y="99412"/>
                  <a:pt x="132743" y="42833"/>
                  <a:pt x="202769" y="42833"/>
                </a:cubicBezTo>
                <a:close/>
                <a:moveTo>
                  <a:pt x="42881" y="31405"/>
                </a:moveTo>
                <a:lnTo>
                  <a:pt x="42881" y="307238"/>
                </a:lnTo>
                <a:lnTo>
                  <a:pt x="561936" y="307238"/>
                </a:lnTo>
                <a:lnTo>
                  <a:pt x="561936" y="31405"/>
                </a:lnTo>
                <a:close/>
                <a:moveTo>
                  <a:pt x="32497" y="0"/>
                </a:moveTo>
                <a:lnTo>
                  <a:pt x="572320" y="0"/>
                </a:lnTo>
                <a:cubicBezTo>
                  <a:pt x="583891" y="0"/>
                  <a:pt x="593385" y="9481"/>
                  <a:pt x="593385" y="21035"/>
                </a:cubicBezTo>
                <a:lnTo>
                  <a:pt x="593385" y="317756"/>
                </a:lnTo>
                <a:cubicBezTo>
                  <a:pt x="593385" y="329311"/>
                  <a:pt x="583891" y="338643"/>
                  <a:pt x="572320" y="338643"/>
                </a:cubicBezTo>
                <a:lnTo>
                  <a:pt x="32497" y="338643"/>
                </a:lnTo>
                <a:cubicBezTo>
                  <a:pt x="20926" y="338643"/>
                  <a:pt x="11432" y="329311"/>
                  <a:pt x="11432" y="317756"/>
                </a:cubicBezTo>
                <a:lnTo>
                  <a:pt x="11432" y="21035"/>
                </a:lnTo>
                <a:cubicBezTo>
                  <a:pt x="11432" y="9481"/>
                  <a:pt x="20926" y="0"/>
                  <a:pt x="3249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图形 5"/>
          <p:cNvSpPr/>
          <p:nvPr/>
        </p:nvSpPr>
        <p:spPr>
          <a:xfrm rot="16200000" flipH="1">
            <a:off x="1225460" y="4545640"/>
            <a:ext cx="1566755" cy="1838336"/>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dirty="0">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0" name="图形 5"/>
          <p:cNvSpPr/>
          <p:nvPr/>
        </p:nvSpPr>
        <p:spPr>
          <a:xfrm rot="16200000" flipH="1">
            <a:off x="9351088" y="4545640"/>
            <a:ext cx="1566755" cy="1838336"/>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dirty="0">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6" name="图形 5"/>
          <p:cNvSpPr/>
          <p:nvPr/>
        </p:nvSpPr>
        <p:spPr>
          <a:xfrm rot="16200000" flipH="1">
            <a:off x="5027866" y="4004869"/>
            <a:ext cx="2087572" cy="2399062"/>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dirty="0">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9" name="矩形: 圆角 248"/>
          <p:cNvSpPr/>
          <p:nvPr/>
        </p:nvSpPr>
        <p:spPr>
          <a:xfrm>
            <a:off x="366151"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0" name="矩形: 圆角 249"/>
          <p:cNvSpPr/>
          <p:nvPr/>
        </p:nvSpPr>
        <p:spPr>
          <a:xfrm>
            <a:off x="4672318"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1" name="矩形: 圆角 250"/>
          <p:cNvSpPr/>
          <p:nvPr/>
        </p:nvSpPr>
        <p:spPr>
          <a:xfrm>
            <a:off x="3236929"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2" name="矩形: 圆角 251"/>
          <p:cNvSpPr/>
          <p:nvPr/>
        </p:nvSpPr>
        <p:spPr>
          <a:xfrm>
            <a:off x="7543096"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3" name="矩形: 圆角 252"/>
          <p:cNvSpPr/>
          <p:nvPr/>
        </p:nvSpPr>
        <p:spPr>
          <a:xfrm>
            <a:off x="6107707"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4" name="矩形: 圆角 253"/>
          <p:cNvSpPr/>
          <p:nvPr/>
        </p:nvSpPr>
        <p:spPr>
          <a:xfrm>
            <a:off x="10413877"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5" name="矩形: 圆角 254"/>
          <p:cNvSpPr/>
          <p:nvPr/>
        </p:nvSpPr>
        <p:spPr>
          <a:xfrm>
            <a:off x="8978485"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8" name="矩形: 圆角 247"/>
          <p:cNvSpPr/>
          <p:nvPr/>
        </p:nvSpPr>
        <p:spPr>
          <a:xfrm>
            <a:off x="1801540" y="5692919"/>
            <a:ext cx="1402676" cy="555264"/>
          </a:xfrm>
          <a:prstGeom prst="round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îŝḷíḑê"/>
          <p:cNvSpPr txBox="1"/>
          <p:nvPr/>
        </p:nvSpPr>
        <p:spPr>
          <a:xfrm>
            <a:off x="1054100" y="190500"/>
            <a:ext cx="1415772" cy="461665"/>
          </a:xfrm>
          <a:prstGeom prst="rect">
            <a:avLst/>
          </a:prstGeom>
          <a:noFill/>
        </p:spPr>
        <p:txBody>
          <a:bodyPr wrap="non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系统概述</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8" name="文本框 187"/>
          <p:cNvSpPr txBox="1"/>
          <p:nvPr/>
        </p:nvSpPr>
        <p:spPr>
          <a:xfrm>
            <a:off x="366151"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9" name="文本框 188"/>
          <p:cNvSpPr txBox="1"/>
          <p:nvPr/>
        </p:nvSpPr>
        <p:spPr>
          <a:xfrm>
            <a:off x="1801540"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0" name="文本框 189"/>
          <p:cNvSpPr txBox="1"/>
          <p:nvPr/>
        </p:nvSpPr>
        <p:spPr>
          <a:xfrm>
            <a:off x="3236929"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1" name="文本框 190"/>
          <p:cNvSpPr txBox="1"/>
          <p:nvPr/>
        </p:nvSpPr>
        <p:spPr>
          <a:xfrm>
            <a:off x="4672318"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2" name="文本框 191"/>
          <p:cNvSpPr txBox="1"/>
          <p:nvPr/>
        </p:nvSpPr>
        <p:spPr>
          <a:xfrm>
            <a:off x="6107707"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3" name="文本框 192"/>
          <p:cNvSpPr txBox="1"/>
          <p:nvPr/>
        </p:nvSpPr>
        <p:spPr>
          <a:xfrm>
            <a:off x="7543096"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4" name="文本框 193"/>
          <p:cNvSpPr txBox="1"/>
          <p:nvPr/>
        </p:nvSpPr>
        <p:spPr>
          <a:xfrm>
            <a:off x="8978485"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5" name="文本框 194"/>
          <p:cNvSpPr txBox="1"/>
          <p:nvPr/>
        </p:nvSpPr>
        <p:spPr>
          <a:xfrm>
            <a:off x="10413877" y="5785885"/>
            <a:ext cx="1402676"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64" name="组合 263"/>
          <p:cNvGrpSpPr/>
          <p:nvPr/>
        </p:nvGrpSpPr>
        <p:grpSpPr>
          <a:xfrm>
            <a:off x="949517" y="2132856"/>
            <a:ext cx="10291197" cy="1140980"/>
            <a:chOff x="949517" y="1094170"/>
            <a:chExt cx="10291197" cy="1140980"/>
          </a:xfrm>
        </p:grpSpPr>
        <p:grpSp>
          <p:nvGrpSpPr>
            <p:cNvPr id="153" name="组 50"/>
            <p:cNvGrpSpPr/>
            <p:nvPr/>
          </p:nvGrpSpPr>
          <p:grpSpPr>
            <a:xfrm>
              <a:off x="2171897" y="1094170"/>
              <a:ext cx="803040" cy="803040"/>
              <a:chOff x="3433707" y="536841"/>
              <a:chExt cx="5759997" cy="5760000"/>
            </a:xfrm>
          </p:grpSpPr>
          <p:sp>
            <p:nvSpPr>
              <p:cNvPr id="154" name="圆角矩形 51"/>
              <p:cNvSpPr/>
              <p:nvPr/>
            </p:nvSpPr>
            <p:spPr>
              <a:xfrm>
                <a:off x="3433707" y="536841"/>
                <a:ext cx="5759997" cy="5760000"/>
              </a:xfrm>
              <a:prstGeom prst="roundRect">
                <a:avLst>
                  <a:gd name="adj" fmla="val 97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5" name="同侧圆角矩形 53"/>
              <p:cNvSpPr/>
              <p:nvPr/>
            </p:nvSpPr>
            <p:spPr>
              <a:xfrm rot="5400000">
                <a:off x="4781270" y="1886544"/>
                <a:ext cx="3064870" cy="3060594"/>
              </a:xfrm>
              <a:custGeom>
                <a:avLst/>
                <a:gdLst>
                  <a:gd name="connsiteX0" fmla="*/ 602275 w 602487"/>
                  <a:gd name="connsiteY0" fmla="*/ 602275 w 602487"/>
                  <a:gd name="connsiteX1" fmla="*/ 602275 w 602487"/>
                  <a:gd name="connsiteY1" fmla="*/ 602275 w 602487"/>
                  <a:gd name="connsiteX2" fmla="*/ 602275 w 602487"/>
                  <a:gd name="connsiteY2" fmla="*/ 602275 w 602487"/>
                  <a:gd name="connsiteX3" fmla="*/ 602275 w 602487"/>
                  <a:gd name="connsiteY3" fmla="*/ 602275 w 602487"/>
                  <a:gd name="connsiteX4" fmla="*/ 602275 w 602487"/>
                  <a:gd name="connsiteY4" fmla="*/ 602275 w 602487"/>
                  <a:gd name="connsiteX5" fmla="*/ 602275 w 602487"/>
                  <a:gd name="connsiteY5" fmla="*/ 602275 w 602487"/>
                  <a:gd name="connsiteX6" fmla="*/ 602275 w 602487"/>
                  <a:gd name="connsiteY6" fmla="*/ 602275 w 602487"/>
                  <a:gd name="connsiteX7" fmla="*/ 602275 w 602487"/>
                  <a:gd name="connsiteY7" fmla="*/ 602275 w 602487"/>
                  <a:gd name="connsiteX8" fmla="*/ 602275 w 602487"/>
                  <a:gd name="connsiteY8" fmla="*/ 602275 w 602487"/>
                  <a:gd name="connsiteX9" fmla="*/ 602275 w 602487"/>
                  <a:gd name="connsiteY9" fmla="*/ 602275 w 602487"/>
                  <a:gd name="connsiteX10" fmla="*/ 602275 w 602487"/>
                  <a:gd name="connsiteY10" fmla="*/ 602275 w 602487"/>
                  <a:gd name="connsiteX11" fmla="*/ 602275 w 602487"/>
                  <a:gd name="connsiteY11" fmla="*/ 602275 w 602487"/>
                  <a:gd name="connsiteX12" fmla="*/ 602275 w 602487"/>
                  <a:gd name="connsiteY12" fmla="*/ 602275 w 602487"/>
                  <a:gd name="connsiteX13" fmla="*/ 602275 w 602487"/>
                  <a:gd name="connsiteY13" fmla="*/ 602275 w 602487"/>
                  <a:gd name="connsiteX14" fmla="*/ 602275 w 602487"/>
                  <a:gd name="connsiteY14" fmla="*/ 602275 w 602487"/>
                  <a:gd name="connsiteX15" fmla="*/ 602275 w 602487"/>
                  <a:gd name="connsiteY15" fmla="*/ 602275 w 602487"/>
                  <a:gd name="connsiteX16" fmla="*/ 602275 w 602487"/>
                  <a:gd name="connsiteY16" fmla="*/ 602275 w 602487"/>
                  <a:gd name="connsiteX17" fmla="*/ 602275 w 602487"/>
                  <a:gd name="connsiteY17" fmla="*/ 602275 w 602487"/>
                  <a:gd name="connsiteX18" fmla="*/ 602275 w 602487"/>
                  <a:gd name="connsiteY18" fmla="*/ 602275 w 602487"/>
                  <a:gd name="connsiteX19" fmla="*/ 602275 w 602487"/>
                  <a:gd name="connsiteY19" fmla="*/ 602275 w 602487"/>
                  <a:gd name="connsiteX20" fmla="*/ 602275 w 602487"/>
                  <a:gd name="connsiteY20" fmla="*/ 602275 w 602487"/>
                  <a:gd name="connsiteX21" fmla="*/ 602275 w 602487"/>
                  <a:gd name="connsiteY21" fmla="*/ 602275 w 602487"/>
                  <a:gd name="connsiteX22" fmla="*/ 602275 w 602487"/>
                  <a:gd name="connsiteY22" fmla="*/ 602275 w 602487"/>
                  <a:gd name="connsiteX23" fmla="*/ 602275 w 602487"/>
                  <a:gd name="connsiteY23" fmla="*/ 602275 w 602487"/>
                  <a:gd name="connsiteX24" fmla="*/ 602275 w 602487"/>
                  <a:gd name="connsiteY24" fmla="*/ 602275 w 602487"/>
                  <a:gd name="connsiteX25" fmla="*/ 602275 w 602487"/>
                  <a:gd name="connsiteY25" fmla="*/ 602275 w 602487"/>
                  <a:gd name="connsiteX26" fmla="*/ 602275 w 602487"/>
                  <a:gd name="connsiteY26" fmla="*/ 602275 w 602487"/>
                  <a:gd name="connsiteX27" fmla="*/ 602275 w 602487"/>
                  <a:gd name="connsiteY27" fmla="*/ 602275 w 602487"/>
                  <a:gd name="connsiteX28" fmla="*/ 602275 w 602487"/>
                  <a:gd name="connsiteY28" fmla="*/ 602275 w 602487"/>
                  <a:gd name="connsiteX29" fmla="*/ 602275 w 602487"/>
                  <a:gd name="connsiteY29" fmla="*/ 602275 w 602487"/>
                  <a:gd name="connsiteX30" fmla="*/ 602275 w 602487"/>
                  <a:gd name="connsiteY30" fmla="*/ 602275 w 602487"/>
                  <a:gd name="connsiteX31" fmla="*/ 602275 w 602487"/>
                  <a:gd name="connsiteY31" fmla="*/ 602275 w 602487"/>
                  <a:gd name="connsiteX32" fmla="*/ 602275 w 602487"/>
                  <a:gd name="connsiteY32" fmla="*/ 602275 w 602487"/>
                  <a:gd name="connsiteX33" fmla="*/ 602275 w 602487"/>
                  <a:gd name="connsiteY33" fmla="*/ 602275 w 602487"/>
                  <a:gd name="connsiteX34" fmla="*/ 602275 w 602487"/>
                  <a:gd name="connsiteY34" fmla="*/ 602275 w 602487"/>
                  <a:gd name="connsiteX35" fmla="*/ 602275 w 602487"/>
                  <a:gd name="connsiteY35" fmla="*/ 602275 w 602487"/>
                  <a:gd name="connsiteX36" fmla="*/ 602275 w 602487"/>
                  <a:gd name="connsiteY36" fmla="*/ 602275 w 602487"/>
                  <a:gd name="connsiteX37" fmla="*/ 602275 w 602487"/>
                  <a:gd name="connsiteY37" fmla="*/ 602275 w 602487"/>
                  <a:gd name="connsiteX38" fmla="*/ 602275 w 602487"/>
                  <a:gd name="connsiteY38" fmla="*/ 602275 w 602487"/>
                  <a:gd name="connsiteX39" fmla="*/ 602275 w 602487"/>
                  <a:gd name="connsiteY39" fmla="*/ 602275 w 602487"/>
                  <a:gd name="connsiteX40" fmla="*/ 602275 w 602487"/>
                  <a:gd name="connsiteY40" fmla="*/ 602275 w 602487"/>
                  <a:gd name="connsiteX41" fmla="*/ 602275 w 602487"/>
                  <a:gd name="connsiteY41" fmla="*/ 602275 w 602487"/>
                  <a:gd name="connsiteX42" fmla="*/ 602275 w 602487"/>
                  <a:gd name="connsiteY42" fmla="*/ 602275 w 602487"/>
                  <a:gd name="connsiteX43" fmla="*/ 602275 w 602487"/>
                  <a:gd name="connsiteY43" fmla="*/ 602275 w 602487"/>
                  <a:gd name="connsiteX44" fmla="*/ 602275 w 602487"/>
                  <a:gd name="connsiteY44" fmla="*/ 602275 w 602487"/>
                  <a:gd name="connsiteX45" fmla="*/ 602275 w 602487"/>
                  <a:gd name="connsiteY45" fmla="*/ 602275 w 602487"/>
                  <a:gd name="connsiteX46" fmla="*/ 602275 w 602487"/>
                  <a:gd name="connsiteY46" fmla="*/ 602275 w 602487"/>
                  <a:gd name="connsiteX47" fmla="*/ 602275 w 602487"/>
                  <a:gd name="connsiteY47" fmla="*/ 602275 w 602487"/>
                  <a:gd name="connsiteX48" fmla="*/ 602275 w 602487"/>
                  <a:gd name="connsiteY48" fmla="*/ 602275 w 602487"/>
                  <a:gd name="connsiteX49" fmla="*/ 602275 w 602487"/>
                  <a:gd name="connsiteY49" fmla="*/ 602275 w 602487"/>
                  <a:gd name="connsiteX50" fmla="*/ 602275 w 602487"/>
                  <a:gd name="connsiteY50" fmla="*/ 602275 w 602487"/>
                  <a:gd name="connsiteX51" fmla="*/ 602275 w 602487"/>
                  <a:gd name="connsiteY51" fmla="*/ 602275 w 602487"/>
                  <a:gd name="connsiteX52" fmla="*/ 602275 w 602487"/>
                  <a:gd name="connsiteY52" fmla="*/ 602275 w 602487"/>
                  <a:gd name="connsiteX53" fmla="*/ 602275 w 602487"/>
                  <a:gd name="connsiteY53" fmla="*/ 602275 w 602487"/>
                  <a:gd name="connsiteX54" fmla="*/ 602275 w 602487"/>
                  <a:gd name="connsiteY54" fmla="*/ 602275 w 602487"/>
                  <a:gd name="connsiteX55" fmla="*/ 602275 w 602487"/>
                  <a:gd name="connsiteY55" fmla="*/ 602275 w 602487"/>
                  <a:gd name="connsiteX56" fmla="*/ 602275 w 602487"/>
                  <a:gd name="connsiteY56" fmla="*/ 602275 w 602487"/>
                  <a:gd name="connsiteX57" fmla="*/ 602275 w 602487"/>
                  <a:gd name="connsiteY57" fmla="*/ 602275 w 602487"/>
                  <a:gd name="connsiteX58" fmla="*/ 602275 w 602487"/>
                  <a:gd name="connsiteY58" fmla="*/ 602275 w 602487"/>
                  <a:gd name="connsiteX59" fmla="*/ 602275 w 602487"/>
                  <a:gd name="connsiteY59" fmla="*/ 602275 w 602487"/>
                  <a:gd name="connsiteX60" fmla="*/ 602275 w 602487"/>
                  <a:gd name="connsiteY60" fmla="*/ 602275 w 602487"/>
                  <a:gd name="connsiteX61" fmla="*/ 602275 w 602487"/>
                  <a:gd name="connsiteY61" fmla="*/ 602275 w 602487"/>
                  <a:gd name="connsiteX62" fmla="*/ 602275 w 602487"/>
                  <a:gd name="connsiteY62" fmla="*/ 602275 w 602487"/>
                  <a:gd name="connsiteX63" fmla="*/ 602275 w 602487"/>
                  <a:gd name="connsiteY63" fmla="*/ 602275 w 602487"/>
                  <a:gd name="connsiteX64" fmla="*/ 602275 w 602487"/>
                  <a:gd name="connsiteY64" fmla="*/ 602275 w 602487"/>
                  <a:gd name="connsiteX65" fmla="*/ 602275 w 602487"/>
                  <a:gd name="connsiteY65" fmla="*/ 602275 w 602487"/>
                  <a:gd name="connsiteX66" fmla="*/ 602275 w 602487"/>
                  <a:gd name="connsiteY66" fmla="*/ 602275 w 602487"/>
                  <a:gd name="connsiteX67" fmla="*/ 602275 w 602487"/>
                  <a:gd name="connsiteY67" fmla="*/ 602275 w 602487"/>
                  <a:gd name="connsiteX68" fmla="*/ 602275 w 602487"/>
                  <a:gd name="connsiteY68" fmla="*/ 602275 w 602487"/>
                  <a:gd name="connsiteX69" fmla="*/ 602275 w 602487"/>
                  <a:gd name="connsiteY69" fmla="*/ 602275 w 602487"/>
                  <a:gd name="connsiteX70" fmla="*/ 602275 w 602487"/>
                  <a:gd name="connsiteY70" fmla="*/ 602275 w 602487"/>
                  <a:gd name="connsiteX71" fmla="*/ 602275 w 602487"/>
                  <a:gd name="connsiteY71" fmla="*/ 602275 w 602487"/>
                  <a:gd name="connsiteX72" fmla="*/ 602275 w 602487"/>
                  <a:gd name="connsiteY72" fmla="*/ 602275 w 602487"/>
                  <a:gd name="connsiteX73" fmla="*/ 602275 w 602487"/>
                  <a:gd name="connsiteY73" fmla="*/ 602275 w 602487"/>
                  <a:gd name="connsiteX74" fmla="*/ 602275 w 602487"/>
                  <a:gd name="connsiteY74" fmla="*/ 602275 w 602487"/>
                  <a:gd name="connsiteX75" fmla="*/ 602275 w 602487"/>
                  <a:gd name="connsiteY75" fmla="*/ 602275 w 602487"/>
                  <a:gd name="connsiteX76" fmla="*/ 602275 w 602487"/>
                  <a:gd name="connsiteY76" fmla="*/ 602275 w 602487"/>
                  <a:gd name="connsiteX77" fmla="*/ 602275 w 602487"/>
                  <a:gd name="connsiteY77" fmla="*/ 602275 w 602487"/>
                  <a:gd name="connsiteX78" fmla="*/ 602275 w 602487"/>
                  <a:gd name="connsiteY78" fmla="*/ 602275 w 602487"/>
                  <a:gd name="connsiteX79" fmla="*/ 602275 w 602487"/>
                  <a:gd name="connsiteY79" fmla="*/ 602275 w 602487"/>
                  <a:gd name="connsiteX80" fmla="*/ 602275 w 602487"/>
                  <a:gd name="connsiteY80" fmla="*/ 602275 w 602487"/>
                  <a:gd name="connsiteX81" fmla="*/ 602275 w 602487"/>
                  <a:gd name="connsiteY81" fmla="*/ 602275 w 602487"/>
                  <a:gd name="connsiteX82" fmla="*/ 602275 w 602487"/>
                  <a:gd name="connsiteY82" fmla="*/ 602275 w 60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7004" h="606157">
                    <a:moveTo>
                      <a:pt x="303467" y="217550"/>
                    </a:moveTo>
                    <a:cubicBezTo>
                      <a:pt x="278816" y="217550"/>
                      <a:pt x="255212" y="228115"/>
                      <a:pt x="238817" y="246459"/>
                    </a:cubicBezTo>
                    <a:cubicBezTo>
                      <a:pt x="224515" y="262365"/>
                      <a:pt x="216608" y="282916"/>
                      <a:pt x="216608" y="304279"/>
                    </a:cubicBezTo>
                    <a:cubicBezTo>
                      <a:pt x="216608" y="352113"/>
                      <a:pt x="255561" y="391007"/>
                      <a:pt x="303467" y="391007"/>
                    </a:cubicBezTo>
                    <a:cubicBezTo>
                      <a:pt x="348465" y="391007"/>
                      <a:pt x="385558" y="357338"/>
                      <a:pt x="389976" y="312754"/>
                    </a:cubicBezTo>
                    <a:cubicBezTo>
                      <a:pt x="390209" y="309968"/>
                      <a:pt x="390325" y="307065"/>
                      <a:pt x="390325" y="304279"/>
                    </a:cubicBezTo>
                    <a:cubicBezTo>
                      <a:pt x="390325" y="256444"/>
                      <a:pt x="351372" y="217550"/>
                      <a:pt x="303467" y="217550"/>
                    </a:cubicBezTo>
                    <a:close/>
                    <a:moveTo>
                      <a:pt x="303467" y="186434"/>
                    </a:moveTo>
                    <a:cubicBezTo>
                      <a:pt x="368581" y="186434"/>
                      <a:pt x="421487" y="239261"/>
                      <a:pt x="421487" y="304279"/>
                    </a:cubicBezTo>
                    <a:cubicBezTo>
                      <a:pt x="421487" y="307413"/>
                      <a:pt x="421371" y="310548"/>
                      <a:pt x="421138" y="313683"/>
                    </a:cubicBezTo>
                    <a:cubicBezTo>
                      <a:pt x="418813" y="343173"/>
                      <a:pt x="405557" y="370457"/>
                      <a:pt x="383813" y="390659"/>
                    </a:cubicBezTo>
                    <a:cubicBezTo>
                      <a:pt x="361837" y="410977"/>
                      <a:pt x="333350" y="422123"/>
                      <a:pt x="303467" y="422123"/>
                    </a:cubicBezTo>
                    <a:cubicBezTo>
                      <a:pt x="238468" y="422123"/>
                      <a:pt x="185446" y="369180"/>
                      <a:pt x="185446" y="304279"/>
                    </a:cubicBezTo>
                    <a:cubicBezTo>
                      <a:pt x="185446" y="275253"/>
                      <a:pt x="196143" y="247272"/>
                      <a:pt x="215562" y="225677"/>
                    </a:cubicBezTo>
                    <a:cubicBezTo>
                      <a:pt x="237887" y="200715"/>
                      <a:pt x="269979" y="186434"/>
                      <a:pt x="303467" y="186434"/>
                    </a:cubicBezTo>
                    <a:close/>
                    <a:moveTo>
                      <a:pt x="271472" y="111572"/>
                    </a:moveTo>
                    <a:cubicBezTo>
                      <a:pt x="226595" y="118886"/>
                      <a:pt x="186833" y="141642"/>
                      <a:pt x="157651" y="174034"/>
                    </a:cubicBezTo>
                    <a:cubicBezTo>
                      <a:pt x="133236" y="201317"/>
                      <a:pt x="116378" y="235566"/>
                      <a:pt x="110333" y="273415"/>
                    </a:cubicBezTo>
                    <a:cubicBezTo>
                      <a:pt x="110216" y="273879"/>
                      <a:pt x="110100" y="274924"/>
                      <a:pt x="111495" y="274924"/>
                    </a:cubicBezTo>
                    <a:lnTo>
                      <a:pt x="119052" y="274924"/>
                    </a:lnTo>
                    <a:cubicBezTo>
                      <a:pt x="126726" y="274924"/>
                      <a:pt x="133004" y="281194"/>
                      <a:pt x="133004" y="288856"/>
                    </a:cubicBezTo>
                    <a:lnTo>
                      <a:pt x="133004" y="317185"/>
                    </a:lnTo>
                    <a:cubicBezTo>
                      <a:pt x="133004" y="324847"/>
                      <a:pt x="126726" y="331117"/>
                      <a:pt x="119052" y="331117"/>
                    </a:cubicBezTo>
                    <a:lnTo>
                      <a:pt x="111147" y="331117"/>
                    </a:lnTo>
                    <a:cubicBezTo>
                      <a:pt x="109286" y="331117"/>
                      <a:pt x="109984" y="332858"/>
                      <a:pt x="110100" y="333671"/>
                    </a:cubicBezTo>
                    <a:cubicBezTo>
                      <a:pt x="122656" y="416914"/>
                      <a:pt x="187879" y="482859"/>
                      <a:pt x="270658" y="496907"/>
                    </a:cubicBezTo>
                    <a:cubicBezTo>
                      <a:pt x="272286" y="497139"/>
                      <a:pt x="275308" y="497255"/>
                      <a:pt x="275308" y="494933"/>
                    </a:cubicBezTo>
                    <a:lnTo>
                      <a:pt x="275308" y="487155"/>
                    </a:lnTo>
                    <a:cubicBezTo>
                      <a:pt x="275308" y="479492"/>
                      <a:pt x="281587" y="473223"/>
                      <a:pt x="289260" y="473223"/>
                    </a:cubicBezTo>
                    <a:lnTo>
                      <a:pt x="317628" y="473223"/>
                    </a:lnTo>
                    <a:cubicBezTo>
                      <a:pt x="325301" y="473223"/>
                      <a:pt x="331579" y="479492"/>
                      <a:pt x="331579" y="487155"/>
                    </a:cubicBezTo>
                    <a:lnTo>
                      <a:pt x="331579" y="495049"/>
                    </a:lnTo>
                    <a:cubicBezTo>
                      <a:pt x="331579" y="497371"/>
                      <a:pt x="334253" y="497139"/>
                      <a:pt x="335532" y="497023"/>
                    </a:cubicBezTo>
                    <a:cubicBezTo>
                      <a:pt x="418427" y="483323"/>
                      <a:pt x="483766" y="417611"/>
                      <a:pt x="496671" y="334600"/>
                    </a:cubicBezTo>
                    <a:cubicBezTo>
                      <a:pt x="496904" y="333439"/>
                      <a:pt x="497253" y="331117"/>
                      <a:pt x="494695" y="331117"/>
                    </a:cubicBezTo>
                    <a:lnTo>
                      <a:pt x="487835" y="331117"/>
                    </a:lnTo>
                    <a:cubicBezTo>
                      <a:pt x="480162" y="331117"/>
                      <a:pt x="473884" y="324847"/>
                      <a:pt x="473884" y="317185"/>
                    </a:cubicBezTo>
                    <a:lnTo>
                      <a:pt x="473884" y="288856"/>
                    </a:lnTo>
                    <a:cubicBezTo>
                      <a:pt x="473884" y="281194"/>
                      <a:pt x="480162" y="274924"/>
                      <a:pt x="487835" y="274924"/>
                    </a:cubicBezTo>
                    <a:lnTo>
                      <a:pt x="494462" y="274924"/>
                    </a:lnTo>
                    <a:cubicBezTo>
                      <a:pt x="496904" y="274924"/>
                      <a:pt x="496439" y="272370"/>
                      <a:pt x="496206" y="271093"/>
                    </a:cubicBezTo>
                    <a:cubicBezTo>
                      <a:pt x="482255" y="189475"/>
                      <a:pt x="417613" y="125156"/>
                      <a:pt x="335765" y="111572"/>
                    </a:cubicBezTo>
                    <a:cubicBezTo>
                      <a:pt x="334370" y="111340"/>
                      <a:pt x="331579" y="110875"/>
                      <a:pt x="331579" y="112501"/>
                    </a:cubicBezTo>
                    <a:lnTo>
                      <a:pt x="331579" y="118886"/>
                    </a:lnTo>
                    <a:cubicBezTo>
                      <a:pt x="331579" y="126549"/>
                      <a:pt x="325301" y="132818"/>
                      <a:pt x="317628" y="132818"/>
                    </a:cubicBezTo>
                    <a:lnTo>
                      <a:pt x="289260" y="132818"/>
                    </a:lnTo>
                    <a:cubicBezTo>
                      <a:pt x="281587" y="132818"/>
                      <a:pt x="275308" y="126549"/>
                      <a:pt x="275308" y="118886"/>
                    </a:cubicBezTo>
                    <a:lnTo>
                      <a:pt x="275308" y="112501"/>
                    </a:lnTo>
                    <a:cubicBezTo>
                      <a:pt x="275308" y="110759"/>
                      <a:pt x="272751" y="111340"/>
                      <a:pt x="271472" y="111572"/>
                    </a:cubicBezTo>
                    <a:close/>
                    <a:moveTo>
                      <a:pt x="289260" y="0"/>
                    </a:moveTo>
                    <a:lnTo>
                      <a:pt x="317628" y="0"/>
                    </a:lnTo>
                    <a:cubicBezTo>
                      <a:pt x="325301" y="0"/>
                      <a:pt x="331579" y="6269"/>
                      <a:pt x="331579" y="13932"/>
                    </a:cubicBezTo>
                    <a:lnTo>
                      <a:pt x="331579" y="62229"/>
                    </a:lnTo>
                    <a:cubicBezTo>
                      <a:pt x="331579" y="65016"/>
                      <a:pt x="334486" y="65248"/>
                      <a:pt x="335881" y="65480"/>
                    </a:cubicBezTo>
                    <a:cubicBezTo>
                      <a:pt x="443540" y="79993"/>
                      <a:pt x="528643" y="165210"/>
                      <a:pt x="542711" y="272835"/>
                    </a:cubicBezTo>
                    <a:cubicBezTo>
                      <a:pt x="542827" y="273531"/>
                      <a:pt x="542944" y="274924"/>
                      <a:pt x="544571" y="274924"/>
                    </a:cubicBezTo>
                    <a:lnTo>
                      <a:pt x="593053" y="274924"/>
                    </a:lnTo>
                    <a:cubicBezTo>
                      <a:pt x="600726" y="274924"/>
                      <a:pt x="607004" y="281194"/>
                      <a:pt x="607004" y="288856"/>
                    </a:cubicBezTo>
                    <a:lnTo>
                      <a:pt x="607004" y="317185"/>
                    </a:lnTo>
                    <a:cubicBezTo>
                      <a:pt x="607004" y="324847"/>
                      <a:pt x="600726" y="331117"/>
                      <a:pt x="593053" y="331117"/>
                    </a:cubicBezTo>
                    <a:lnTo>
                      <a:pt x="544920" y="331117"/>
                    </a:lnTo>
                    <a:cubicBezTo>
                      <a:pt x="543176" y="331117"/>
                      <a:pt x="543060" y="332394"/>
                      <a:pt x="543060" y="332974"/>
                    </a:cubicBezTo>
                    <a:cubicBezTo>
                      <a:pt x="530039" y="442340"/>
                      <a:pt x="443772" y="529067"/>
                      <a:pt x="334718" y="543231"/>
                    </a:cubicBezTo>
                    <a:cubicBezTo>
                      <a:pt x="333672" y="543347"/>
                      <a:pt x="331579" y="543927"/>
                      <a:pt x="331579" y="545321"/>
                    </a:cubicBezTo>
                    <a:lnTo>
                      <a:pt x="331579" y="592225"/>
                    </a:lnTo>
                    <a:cubicBezTo>
                      <a:pt x="331579" y="599888"/>
                      <a:pt x="325301" y="606157"/>
                      <a:pt x="317628" y="606157"/>
                    </a:cubicBezTo>
                    <a:lnTo>
                      <a:pt x="289260" y="606157"/>
                    </a:lnTo>
                    <a:cubicBezTo>
                      <a:pt x="281587" y="606157"/>
                      <a:pt x="275308" y="599888"/>
                      <a:pt x="275308" y="592225"/>
                    </a:cubicBezTo>
                    <a:lnTo>
                      <a:pt x="275308" y="545321"/>
                    </a:lnTo>
                    <a:cubicBezTo>
                      <a:pt x="275308" y="544044"/>
                      <a:pt x="273565" y="543347"/>
                      <a:pt x="272634" y="543231"/>
                    </a:cubicBezTo>
                    <a:cubicBezTo>
                      <a:pt x="163581" y="529299"/>
                      <a:pt x="77314" y="442805"/>
                      <a:pt x="64060" y="333787"/>
                    </a:cubicBezTo>
                    <a:cubicBezTo>
                      <a:pt x="63944" y="332858"/>
                      <a:pt x="63712" y="331117"/>
                      <a:pt x="61851" y="331117"/>
                    </a:cubicBezTo>
                    <a:lnTo>
                      <a:pt x="13951" y="331117"/>
                    </a:lnTo>
                    <a:cubicBezTo>
                      <a:pt x="6278" y="331117"/>
                      <a:pt x="0" y="324847"/>
                      <a:pt x="0" y="317185"/>
                    </a:cubicBezTo>
                    <a:lnTo>
                      <a:pt x="0" y="288856"/>
                    </a:lnTo>
                    <a:cubicBezTo>
                      <a:pt x="0" y="281194"/>
                      <a:pt x="6278" y="274924"/>
                      <a:pt x="13951" y="274924"/>
                    </a:cubicBezTo>
                    <a:lnTo>
                      <a:pt x="62200" y="274924"/>
                    </a:lnTo>
                    <a:cubicBezTo>
                      <a:pt x="63944" y="274924"/>
                      <a:pt x="64177" y="273299"/>
                      <a:pt x="64293" y="272370"/>
                    </a:cubicBezTo>
                    <a:cubicBezTo>
                      <a:pt x="70804" y="223260"/>
                      <a:pt x="92080" y="178794"/>
                      <a:pt x="123703" y="143615"/>
                    </a:cubicBezTo>
                    <a:cubicBezTo>
                      <a:pt x="161023" y="101936"/>
                      <a:pt x="212760" y="73259"/>
                      <a:pt x="271007" y="65480"/>
                    </a:cubicBezTo>
                    <a:cubicBezTo>
                      <a:pt x="272518" y="65248"/>
                      <a:pt x="275308" y="64551"/>
                      <a:pt x="275308" y="62229"/>
                    </a:cubicBezTo>
                    <a:lnTo>
                      <a:pt x="275308" y="13932"/>
                    </a:lnTo>
                    <a:cubicBezTo>
                      <a:pt x="275308" y="6269"/>
                      <a:pt x="281587" y="0"/>
                      <a:pt x="289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2" name="组合 161"/>
            <p:cNvGrpSpPr/>
            <p:nvPr/>
          </p:nvGrpSpPr>
          <p:grpSpPr>
            <a:xfrm>
              <a:off x="3345797" y="1094170"/>
              <a:ext cx="803040" cy="803040"/>
              <a:chOff x="941193" y="5621306"/>
              <a:chExt cx="803040" cy="803040"/>
            </a:xfrm>
          </p:grpSpPr>
          <p:sp>
            <p:nvSpPr>
              <p:cNvPr id="163" name="圆角矩形 81"/>
              <p:cNvSpPr/>
              <p:nvPr/>
            </p:nvSpPr>
            <p:spPr>
              <a:xfrm>
                <a:off x="941193" y="5621306"/>
                <a:ext cx="803040" cy="803040"/>
              </a:xfrm>
              <a:prstGeom prst="roundRect">
                <a:avLst>
                  <a:gd name="adj" fmla="val 973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 name="iconfont-11255-5323797"/>
              <p:cNvSpPr/>
              <p:nvPr/>
            </p:nvSpPr>
            <p:spPr>
              <a:xfrm>
                <a:off x="1196034" y="5824344"/>
                <a:ext cx="293358" cy="396965"/>
              </a:xfrm>
              <a:custGeom>
                <a:avLst/>
                <a:gdLst>
                  <a:gd name="T0" fmla="*/ 8000 w 9066"/>
                  <a:gd name="T1" fmla="*/ 12266 h 12266"/>
                  <a:gd name="T2" fmla="*/ 1066 w 9066"/>
                  <a:gd name="T3" fmla="*/ 12266 h 12266"/>
                  <a:gd name="T4" fmla="*/ 0 w 9066"/>
                  <a:gd name="T5" fmla="*/ 11200 h 12266"/>
                  <a:gd name="T6" fmla="*/ 0 w 9066"/>
                  <a:gd name="T7" fmla="*/ 1066 h 12266"/>
                  <a:gd name="T8" fmla="*/ 1066 w 9066"/>
                  <a:gd name="T9" fmla="*/ 0 h 12266"/>
                  <a:gd name="T10" fmla="*/ 6133 w 9066"/>
                  <a:gd name="T11" fmla="*/ 0 h 12266"/>
                  <a:gd name="T12" fmla="*/ 6340 w 9066"/>
                  <a:gd name="T13" fmla="*/ 105 h 12266"/>
                  <a:gd name="T14" fmla="*/ 8961 w 9066"/>
                  <a:gd name="T15" fmla="*/ 2726 h 12266"/>
                  <a:gd name="T16" fmla="*/ 9066 w 9066"/>
                  <a:gd name="T17" fmla="*/ 2933 h 12266"/>
                  <a:gd name="T18" fmla="*/ 9066 w 9066"/>
                  <a:gd name="T19" fmla="*/ 11200 h 12266"/>
                  <a:gd name="T20" fmla="*/ 8000 w 9066"/>
                  <a:gd name="T21" fmla="*/ 12266 h 12266"/>
                  <a:gd name="T22" fmla="*/ 6400 w 9066"/>
                  <a:gd name="T23" fmla="*/ 901 h 12266"/>
                  <a:gd name="T24" fmla="*/ 6400 w 9066"/>
                  <a:gd name="T25" fmla="*/ 2666 h 12266"/>
                  <a:gd name="T26" fmla="*/ 8165 w 9066"/>
                  <a:gd name="T27" fmla="*/ 2666 h 12266"/>
                  <a:gd name="T28" fmla="*/ 6400 w 9066"/>
                  <a:gd name="T29" fmla="*/ 901 h 12266"/>
                  <a:gd name="T30" fmla="*/ 8533 w 9066"/>
                  <a:gd name="T31" fmla="*/ 3200 h 12266"/>
                  <a:gd name="T32" fmla="*/ 6133 w 9066"/>
                  <a:gd name="T33" fmla="*/ 3200 h 12266"/>
                  <a:gd name="T34" fmla="*/ 5866 w 9066"/>
                  <a:gd name="T35" fmla="*/ 2933 h 12266"/>
                  <a:gd name="T36" fmla="*/ 5866 w 9066"/>
                  <a:gd name="T37" fmla="*/ 533 h 12266"/>
                  <a:gd name="T38" fmla="*/ 1066 w 9066"/>
                  <a:gd name="T39" fmla="*/ 533 h 12266"/>
                  <a:gd name="T40" fmla="*/ 533 w 9066"/>
                  <a:gd name="T41" fmla="*/ 1066 h 12266"/>
                  <a:gd name="T42" fmla="*/ 533 w 9066"/>
                  <a:gd name="T43" fmla="*/ 11200 h 12266"/>
                  <a:gd name="T44" fmla="*/ 1066 w 9066"/>
                  <a:gd name="T45" fmla="*/ 11733 h 12266"/>
                  <a:gd name="T46" fmla="*/ 8000 w 9066"/>
                  <a:gd name="T47" fmla="*/ 11733 h 12266"/>
                  <a:gd name="T48" fmla="*/ 8533 w 9066"/>
                  <a:gd name="T49" fmla="*/ 11200 h 12266"/>
                  <a:gd name="T50" fmla="*/ 8533 w 9066"/>
                  <a:gd name="T51" fmla="*/ 3200 h 12266"/>
                  <a:gd name="T52" fmla="*/ 6933 w 9066"/>
                  <a:gd name="T53" fmla="*/ 10133 h 12266"/>
                  <a:gd name="T54" fmla="*/ 2133 w 9066"/>
                  <a:gd name="T55" fmla="*/ 10133 h 12266"/>
                  <a:gd name="T56" fmla="*/ 1866 w 9066"/>
                  <a:gd name="T57" fmla="*/ 9866 h 12266"/>
                  <a:gd name="T58" fmla="*/ 2133 w 9066"/>
                  <a:gd name="T59" fmla="*/ 9600 h 12266"/>
                  <a:gd name="T60" fmla="*/ 6933 w 9066"/>
                  <a:gd name="T61" fmla="*/ 9600 h 12266"/>
                  <a:gd name="T62" fmla="*/ 7200 w 9066"/>
                  <a:gd name="T63" fmla="*/ 9866 h 12266"/>
                  <a:gd name="T64" fmla="*/ 6933 w 9066"/>
                  <a:gd name="T65" fmla="*/ 10133 h 12266"/>
                  <a:gd name="T66" fmla="*/ 6933 w 9066"/>
                  <a:gd name="T67" fmla="*/ 8000 h 12266"/>
                  <a:gd name="T68" fmla="*/ 2133 w 9066"/>
                  <a:gd name="T69" fmla="*/ 8000 h 12266"/>
                  <a:gd name="T70" fmla="*/ 1866 w 9066"/>
                  <a:gd name="T71" fmla="*/ 7733 h 12266"/>
                  <a:gd name="T72" fmla="*/ 2133 w 9066"/>
                  <a:gd name="T73" fmla="*/ 7466 h 12266"/>
                  <a:gd name="T74" fmla="*/ 6933 w 9066"/>
                  <a:gd name="T75" fmla="*/ 7466 h 12266"/>
                  <a:gd name="T76" fmla="*/ 7200 w 9066"/>
                  <a:gd name="T77" fmla="*/ 7733 h 12266"/>
                  <a:gd name="T78" fmla="*/ 6933 w 9066"/>
                  <a:gd name="T79" fmla="*/ 8000 h 12266"/>
                  <a:gd name="T80" fmla="*/ 6933 w 9066"/>
                  <a:gd name="T81" fmla="*/ 5866 h 12266"/>
                  <a:gd name="T82" fmla="*/ 2133 w 9066"/>
                  <a:gd name="T83" fmla="*/ 5866 h 12266"/>
                  <a:gd name="T84" fmla="*/ 1866 w 9066"/>
                  <a:gd name="T85" fmla="*/ 5600 h 12266"/>
                  <a:gd name="T86" fmla="*/ 2133 w 9066"/>
                  <a:gd name="T87" fmla="*/ 5333 h 12266"/>
                  <a:gd name="T88" fmla="*/ 6933 w 9066"/>
                  <a:gd name="T89" fmla="*/ 5333 h 12266"/>
                  <a:gd name="T90" fmla="*/ 7200 w 9066"/>
                  <a:gd name="T91" fmla="*/ 5600 h 12266"/>
                  <a:gd name="T92" fmla="*/ 6933 w 9066"/>
                  <a:gd name="T93" fmla="*/ 5866 h 1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66" h="12266">
                    <a:moveTo>
                      <a:pt x="8000" y="12266"/>
                    </a:moveTo>
                    <a:lnTo>
                      <a:pt x="1066" y="12266"/>
                    </a:lnTo>
                    <a:cubicBezTo>
                      <a:pt x="477" y="12266"/>
                      <a:pt x="0" y="11789"/>
                      <a:pt x="0" y="11200"/>
                    </a:cubicBezTo>
                    <a:lnTo>
                      <a:pt x="0" y="1066"/>
                    </a:lnTo>
                    <a:cubicBezTo>
                      <a:pt x="0" y="477"/>
                      <a:pt x="477" y="0"/>
                      <a:pt x="1066" y="0"/>
                    </a:cubicBezTo>
                    <a:lnTo>
                      <a:pt x="6133" y="0"/>
                    </a:lnTo>
                    <a:cubicBezTo>
                      <a:pt x="6218" y="0"/>
                      <a:pt x="6291" y="43"/>
                      <a:pt x="6340" y="105"/>
                    </a:cubicBezTo>
                    <a:lnTo>
                      <a:pt x="8961" y="2726"/>
                    </a:lnTo>
                    <a:cubicBezTo>
                      <a:pt x="9026" y="2775"/>
                      <a:pt x="9065" y="2851"/>
                      <a:pt x="9066" y="2933"/>
                    </a:cubicBezTo>
                    <a:lnTo>
                      <a:pt x="9066" y="11200"/>
                    </a:lnTo>
                    <a:cubicBezTo>
                      <a:pt x="9066" y="11789"/>
                      <a:pt x="8589" y="12266"/>
                      <a:pt x="8000" y="12266"/>
                    </a:cubicBezTo>
                    <a:close/>
                    <a:moveTo>
                      <a:pt x="6400" y="901"/>
                    </a:moveTo>
                    <a:lnTo>
                      <a:pt x="6400" y="2666"/>
                    </a:lnTo>
                    <a:lnTo>
                      <a:pt x="8165" y="2666"/>
                    </a:lnTo>
                    <a:lnTo>
                      <a:pt x="6400" y="901"/>
                    </a:lnTo>
                    <a:close/>
                    <a:moveTo>
                      <a:pt x="8533" y="3200"/>
                    </a:moveTo>
                    <a:lnTo>
                      <a:pt x="6133" y="3200"/>
                    </a:lnTo>
                    <a:cubicBezTo>
                      <a:pt x="5986" y="3200"/>
                      <a:pt x="5866" y="3080"/>
                      <a:pt x="5866" y="2933"/>
                    </a:cubicBezTo>
                    <a:lnTo>
                      <a:pt x="5866" y="533"/>
                    </a:lnTo>
                    <a:lnTo>
                      <a:pt x="1066" y="533"/>
                    </a:lnTo>
                    <a:cubicBezTo>
                      <a:pt x="772" y="533"/>
                      <a:pt x="533" y="772"/>
                      <a:pt x="533" y="1066"/>
                    </a:cubicBezTo>
                    <a:lnTo>
                      <a:pt x="533" y="11200"/>
                    </a:lnTo>
                    <a:cubicBezTo>
                      <a:pt x="533" y="11494"/>
                      <a:pt x="772" y="11733"/>
                      <a:pt x="1066" y="11733"/>
                    </a:cubicBezTo>
                    <a:lnTo>
                      <a:pt x="8000" y="11733"/>
                    </a:lnTo>
                    <a:cubicBezTo>
                      <a:pt x="8294" y="11733"/>
                      <a:pt x="8533" y="11494"/>
                      <a:pt x="8533" y="11200"/>
                    </a:cubicBezTo>
                    <a:lnTo>
                      <a:pt x="8533" y="3200"/>
                    </a:lnTo>
                    <a:close/>
                    <a:moveTo>
                      <a:pt x="6933" y="10133"/>
                    </a:moveTo>
                    <a:lnTo>
                      <a:pt x="2133" y="10133"/>
                    </a:lnTo>
                    <a:cubicBezTo>
                      <a:pt x="1986" y="10133"/>
                      <a:pt x="1866" y="10014"/>
                      <a:pt x="1866" y="9866"/>
                    </a:cubicBezTo>
                    <a:cubicBezTo>
                      <a:pt x="1866" y="9719"/>
                      <a:pt x="1986" y="9600"/>
                      <a:pt x="2133" y="9600"/>
                    </a:cubicBezTo>
                    <a:lnTo>
                      <a:pt x="6933" y="9600"/>
                    </a:lnTo>
                    <a:cubicBezTo>
                      <a:pt x="7080" y="9600"/>
                      <a:pt x="7200" y="9719"/>
                      <a:pt x="7200" y="9866"/>
                    </a:cubicBezTo>
                    <a:cubicBezTo>
                      <a:pt x="7200" y="10014"/>
                      <a:pt x="7080" y="10133"/>
                      <a:pt x="6933" y="10133"/>
                    </a:cubicBezTo>
                    <a:close/>
                    <a:moveTo>
                      <a:pt x="6933" y="8000"/>
                    </a:moveTo>
                    <a:lnTo>
                      <a:pt x="2133" y="8000"/>
                    </a:lnTo>
                    <a:cubicBezTo>
                      <a:pt x="1986" y="8000"/>
                      <a:pt x="1866" y="7880"/>
                      <a:pt x="1866" y="7733"/>
                    </a:cubicBezTo>
                    <a:cubicBezTo>
                      <a:pt x="1866" y="7586"/>
                      <a:pt x="1986" y="7466"/>
                      <a:pt x="2133" y="7466"/>
                    </a:cubicBezTo>
                    <a:lnTo>
                      <a:pt x="6933" y="7466"/>
                    </a:lnTo>
                    <a:cubicBezTo>
                      <a:pt x="7080" y="7466"/>
                      <a:pt x="7200" y="7586"/>
                      <a:pt x="7200" y="7733"/>
                    </a:cubicBezTo>
                    <a:cubicBezTo>
                      <a:pt x="7200" y="7880"/>
                      <a:pt x="7080" y="8000"/>
                      <a:pt x="6933" y="8000"/>
                    </a:cubicBezTo>
                    <a:close/>
                    <a:moveTo>
                      <a:pt x="6933" y="5866"/>
                    </a:moveTo>
                    <a:lnTo>
                      <a:pt x="2133" y="5866"/>
                    </a:lnTo>
                    <a:cubicBezTo>
                      <a:pt x="1986" y="5866"/>
                      <a:pt x="1866" y="5747"/>
                      <a:pt x="1866" y="5600"/>
                    </a:cubicBezTo>
                    <a:cubicBezTo>
                      <a:pt x="1866" y="5452"/>
                      <a:pt x="1986" y="5333"/>
                      <a:pt x="2133" y="5333"/>
                    </a:cubicBezTo>
                    <a:lnTo>
                      <a:pt x="6933" y="5333"/>
                    </a:lnTo>
                    <a:cubicBezTo>
                      <a:pt x="7080" y="5333"/>
                      <a:pt x="7200" y="5452"/>
                      <a:pt x="7200" y="5600"/>
                    </a:cubicBezTo>
                    <a:cubicBezTo>
                      <a:pt x="7200" y="5747"/>
                      <a:pt x="7080" y="5866"/>
                      <a:pt x="6933" y="586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5" name="组合 164"/>
            <p:cNvGrpSpPr/>
            <p:nvPr/>
          </p:nvGrpSpPr>
          <p:grpSpPr>
            <a:xfrm>
              <a:off x="8041397" y="1094170"/>
              <a:ext cx="803040" cy="803040"/>
              <a:chOff x="941193" y="5621306"/>
              <a:chExt cx="803040" cy="803040"/>
            </a:xfrm>
          </p:grpSpPr>
          <p:sp>
            <p:nvSpPr>
              <p:cNvPr id="166" name="圆角矩形 81"/>
              <p:cNvSpPr/>
              <p:nvPr/>
            </p:nvSpPr>
            <p:spPr>
              <a:xfrm>
                <a:off x="941193" y="5621306"/>
                <a:ext cx="803040" cy="803040"/>
              </a:xfrm>
              <a:prstGeom prst="roundRect">
                <a:avLst>
                  <a:gd name="adj" fmla="val 97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7" name="iconfont-11255-5323797"/>
              <p:cNvSpPr/>
              <p:nvPr/>
            </p:nvSpPr>
            <p:spPr>
              <a:xfrm>
                <a:off x="1144230" y="5824344"/>
                <a:ext cx="396965" cy="396965"/>
              </a:xfrm>
              <a:custGeom>
                <a:avLst/>
                <a:gdLst>
                  <a:gd name="T0" fmla="*/ 10752 w 11192"/>
                  <a:gd name="T1" fmla="*/ 3418 h 11192"/>
                  <a:gd name="T2" fmla="*/ 9553 w 11192"/>
                  <a:gd name="T3" fmla="*/ 1639 h 11192"/>
                  <a:gd name="T4" fmla="*/ 7774 w 11192"/>
                  <a:gd name="T5" fmla="*/ 440 h 11192"/>
                  <a:gd name="T6" fmla="*/ 5596 w 11192"/>
                  <a:gd name="T7" fmla="*/ 0 h 11192"/>
                  <a:gd name="T8" fmla="*/ 3417 w 11192"/>
                  <a:gd name="T9" fmla="*/ 440 h 11192"/>
                  <a:gd name="T10" fmla="*/ 1639 w 11192"/>
                  <a:gd name="T11" fmla="*/ 1639 h 11192"/>
                  <a:gd name="T12" fmla="*/ 439 w 11192"/>
                  <a:gd name="T13" fmla="*/ 3418 h 11192"/>
                  <a:gd name="T14" fmla="*/ 0 w 11192"/>
                  <a:gd name="T15" fmla="*/ 5596 h 11192"/>
                  <a:gd name="T16" fmla="*/ 439 w 11192"/>
                  <a:gd name="T17" fmla="*/ 7775 h 11192"/>
                  <a:gd name="T18" fmla="*/ 1639 w 11192"/>
                  <a:gd name="T19" fmla="*/ 9553 h 11192"/>
                  <a:gd name="T20" fmla="*/ 3417 w 11192"/>
                  <a:gd name="T21" fmla="*/ 10752 h 11192"/>
                  <a:gd name="T22" fmla="*/ 5596 w 11192"/>
                  <a:gd name="T23" fmla="*/ 11192 h 11192"/>
                  <a:gd name="T24" fmla="*/ 7774 w 11192"/>
                  <a:gd name="T25" fmla="*/ 10752 h 11192"/>
                  <a:gd name="T26" fmla="*/ 9553 w 11192"/>
                  <a:gd name="T27" fmla="*/ 9553 h 11192"/>
                  <a:gd name="T28" fmla="*/ 10752 w 11192"/>
                  <a:gd name="T29" fmla="*/ 7775 h 11192"/>
                  <a:gd name="T30" fmla="*/ 11192 w 11192"/>
                  <a:gd name="T31" fmla="*/ 5596 h 11192"/>
                  <a:gd name="T32" fmla="*/ 10752 w 11192"/>
                  <a:gd name="T33" fmla="*/ 3418 h 11192"/>
                  <a:gd name="T34" fmla="*/ 5596 w 11192"/>
                  <a:gd name="T35" fmla="*/ 10427 h 11192"/>
                  <a:gd name="T36" fmla="*/ 764 w 11192"/>
                  <a:gd name="T37" fmla="*/ 5596 h 11192"/>
                  <a:gd name="T38" fmla="*/ 5596 w 11192"/>
                  <a:gd name="T39" fmla="*/ 765 h 11192"/>
                  <a:gd name="T40" fmla="*/ 10427 w 11192"/>
                  <a:gd name="T41" fmla="*/ 5596 h 11192"/>
                  <a:gd name="T42" fmla="*/ 5596 w 11192"/>
                  <a:gd name="T43" fmla="*/ 10427 h 11192"/>
                  <a:gd name="T44" fmla="*/ 7162 w 11192"/>
                  <a:gd name="T45" fmla="*/ 5351 h 11192"/>
                  <a:gd name="T46" fmla="*/ 7526 w 11192"/>
                  <a:gd name="T47" fmla="*/ 4967 h 11192"/>
                  <a:gd name="T48" fmla="*/ 7162 w 11192"/>
                  <a:gd name="T49" fmla="*/ 4584 h 11192"/>
                  <a:gd name="T50" fmla="*/ 6639 w 11192"/>
                  <a:gd name="T51" fmla="*/ 4584 h 11192"/>
                  <a:gd name="T52" fmla="*/ 7220 w 11192"/>
                  <a:gd name="T53" fmla="*/ 3592 h 11192"/>
                  <a:gd name="T54" fmla="*/ 7069 w 11192"/>
                  <a:gd name="T55" fmla="*/ 3085 h 11192"/>
                  <a:gd name="T56" fmla="*/ 6555 w 11192"/>
                  <a:gd name="T57" fmla="*/ 3209 h 11192"/>
                  <a:gd name="T58" fmla="*/ 5749 w 11192"/>
                  <a:gd name="T59" fmla="*/ 4584 h 11192"/>
                  <a:gd name="T60" fmla="*/ 5612 w 11192"/>
                  <a:gd name="T61" fmla="*/ 4584 h 11192"/>
                  <a:gd name="T62" fmla="*/ 5581 w 11192"/>
                  <a:gd name="T63" fmla="*/ 4582 h 11192"/>
                  <a:gd name="T64" fmla="*/ 5551 w 11192"/>
                  <a:gd name="T65" fmla="*/ 4584 h 11192"/>
                  <a:gd name="T66" fmla="*/ 5398 w 11192"/>
                  <a:gd name="T67" fmla="*/ 4584 h 11192"/>
                  <a:gd name="T68" fmla="*/ 4592 w 11192"/>
                  <a:gd name="T69" fmla="*/ 3209 h 11192"/>
                  <a:gd name="T70" fmla="*/ 4078 w 11192"/>
                  <a:gd name="T71" fmla="*/ 3085 h 11192"/>
                  <a:gd name="T72" fmla="*/ 3928 w 11192"/>
                  <a:gd name="T73" fmla="*/ 3592 h 11192"/>
                  <a:gd name="T74" fmla="*/ 4509 w 11192"/>
                  <a:gd name="T75" fmla="*/ 4584 h 11192"/>
                  <a:gd name="T76" fmla="*/ 4052 w 11192"/>
                  <a:gd name="T77" fmla="*/ 4584 h 11192"/>
                  <a:gd name="T78" fmla="*/ 3688 w 11192"/>
                  <a:gd name="T79" fmla="*/ 4967 h 11192"/>
                  <a:gd name="T80" fmla="*/ 4052 w 11192"/>
                  <a:gd name="T81" fmla="*/ 5351 h 11192"/>
                  <a:gd name="T82" fmla="*/ 5197 w 11192"/>
                  <a:gd name="T83" fmla="*/ 5351 h 11192"/>
                  <a:gd name="T84" fmla="*/ 5197 w 11192"/>
                  <a:gd name="T85" fmla="*/ 6002 h 11192"/>
                  <a:gd name="T86" fmla="*/ 4026 w 11192"/>
                  <a:gd name="T87" fmla="*/ 6002 h 11192"/>
                  <a:gd name="T88" fmla="*/ 3662 w 11192"/>
                  <a:gd name="T89" fmla="*/ 6386 h 11192"/>
                  <a:gd name="T90" fmla="*/ 4026 w 11192"/>
                  <a:gd name="T91" fmla="*/ 6769 h 11192"/>
                  <a:gd name="T92" fmla="*/ 5197 w 11192"/>
                  <a:gd name="T93" fmla="*/ 6769 h 11192"/>
                  <a:gd name="T94" fmla="*/ 5197 w 11192"/>
                  <a:gd name="T95" fmla="*/ 8491 h 11192"/>
                  <a:gd name="T96" fmla="*/ 5581 w 11192"/>
                  <a:gd name="T97" fmla="*/ 8854 h 11192"/>
                  <a:gd name="T98" fmla="*/ 5965 w 11192"/>
                  <a:gd name="T99" fmla="*/ 8491 h 11192"/>
                  <a:gd name="T100" fmla="*/ 5965 w 11192"/>
                  <a:gd name="T101" fmla="*/ 6769 h 11192"/>
                  <a:gd name="T102" fmla="*/ 7136 w 11192"/>
                  <a:gd name="T103" fmla="*/ 6769 h 11192"/>
                  <a:gd name="T104" fmla="*/ 7500 w 11192"/>
                  <a:gd name="T105" fmla="*/ 6386 h 11192"/>
                  <a:gd name="T106" fmla="*/ 7136 w 11192"/>
                  <a:gd name="T107" fmla="*/ 6002 h 11192"/>
                  <a:gd name="T108" fmla="*/ 5965 w 11192"/>
                  <a:gd name="T109" fmla="*/ 6002 h 11192"/>
                  <a:gd name="T110" fmla="*/ 5965 w 11192"/>
                  <a:gd name="T111" fmla="*/ 5351 h 11192"/>
                  <a:gd name="T112" fmla="*/ 7162 w 11192"/>
                  <a:gd name="T113" fmla="*/ 5351 h 1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92" h="11192">
                    <a:moveTo>
                      <a:pt x="10752" y="3418"/>
                    </a:moveTo>
                    <a:cubicBezTo>
                      <a:pt x="10470" y="2751"/>
                      <a:pt x="10067" y="2153"/>
                      <a:pt x="9553" y="1639"/>
                    </a:cubicBezTo>
                    <a:cubicBezTo>
                      <a:pt x="9039" y="1125"/>
                      <a:pt x="8441" y="722"/>
                      <a:pt x="7774" y="440"/>
                    </a:cubicBezTo>
                    <a:cubicBezTo>
                      <a:pt x="7084" y="148"/>
                      <a:pt x="6351" y="0"/>
                      <a:pt x="5596" y="0"/>
                    </a:cubicBezTo>
                    <a:cubicBezTo>
                      <a:pt x="4840" y="0"/>
                      <a:pt x="4108" y="148"/>
                      <a:pt x="3417" y="440"/>
                    </a:cubicBezTo>
                    <a:cubicBezTo>
                      <a:pt x="2751" y="722"/>
                      <a:pt x="2152" y="1125"/>
                      <a:pt x="1639" y="1639"/>
                    </a:cubicBezTo>
                    <a:cubicBezTo>
                      <a:pt x="1125" y="2153"/>
                      <a:pt x="721" y="2751"/>
                      <a:pt x="439" y="3418"/>
                    </a:cubicBezTo>
                    <a:cubicBezTo>
                      <a:pt x="148" y="4108"/>
                      <a:pt x="0" y="4841"/>
                      <a:pt x="0" y="5596"/>
                    </a:cubicBezTo>
                    <a:cubicBezTo>
                      <a:pt x="0" y="6351"/>
                      <a:pt x="148" y="7084"/>
                      <a:pt x="439" y="7775"/>
                    </a:cubicBezTo>
                    <a:cubicBezTo>
                      <a:pt x="721" y="8441"/>
                      <a:pt x="1125" y="9039"/>
                      <a:pt x="1639" y="9553"/>
                    </a:cubicBezTo>
                    <a:cubicBezTo>
                      <a:pt x="2152" y="10067"/>
                      <a:pt x="2751" y="10470"/>
                      <a:pt x="3417" y="10752"/>
                    </a:cubicBezTo>
                    <a:cubicBezTo>
                      <a:pt x="4108" y="11044"/>
                      <a:pt x="4840" y="11192"/>
                      <a:pt x="5596" y="11192"/>
                    </a:cubicBezTo>
                    <a:cubicBezTo>
                      <a:pt x="6351" y="11192"/>
                      <a:pt x="7084" y="11044"/>
                      <a:pt x="7774" y="10752"/>
                    </a:cubicBezTo>
                    <a:cubicBezTo>
                      <a:pt x="8441" y="10470"/>
                      <a:pt x="9039" y="10067"/>
                      <a:pt x="9553" y="9553"/>
                    </a:cubicBezTo>
                    <a:cubicBezTo>
                      <a:pt x="10067" y="9039"/>
                      <a:pt x="10470" y="8441"/>
                      <a:pt x="10752" y="7775"/>
                    </a:cubicBezTo>
                    <a:cubicBezTo>
                      <a:pt x="11044" y="7084"/>
                      <a:pt x="11192" y="6351"/>
                      <a:pt x="11192" y="5596"/>
                    </a:cubicBezTo>
                    <a:cubicBezTo>
                      <a:pt x="11192" y="4841"/>
                      <a:pt x="11044" y="4108"/>
                      <a:pt x="10752" y="3418"/>
                    </a:cubicBezTo>
                    <a:close/>
                    <a:moveTo>
                      <a:pt x="5596" y="10427"/>
                    </a:moveTo>
                    <a:cubicBezTo>
                      <a:pt x="2932" y="10427"/>
                      <a:pt x="764" y="8260"/>
                      <a:pt x="764" y="5596"/>
                    </a:cubicBezTo>
                    <a:cubicBezTo>
                      <a:pt x="764" y="2932"/>
                      <a:pt x="2932" y="765"/>
                      <a:pt x="5596" y="765"/>
                    </a:cubicBezTo>
                    <a:cubicBezTo>
                      <a:pt x="8260" y="765"/>
                      <a:pt x="10427" y="2932"/>
                      <a:pt x="10427" y="5596"/>
                    </a:cubicBezTo>
                    <a:cubicBezTo>
                      <a:pt x="10427" y="8260"/>
                      <a:pt x="8260" y="10427"/>
                      <a:pt x="5596" y="10427"/>
                    </a:cubicBezTo>
                    <a:close/>
                    <a:moveTo>
                      <a:pt x="7162" y="5351"/>
                    </a:moveTo>
                    <a:cubicBezTo>
                      <a:pt x="7363" y="5351"/>
                      <a:pt x="7526" y="5179"/>
                      <a:pt x="7526" y="4967"/>
                    </a:cubicBezTo>
                    <a:cubicBezTo>
                      <a:pt x="7526" y="4755"/>
                      <a:pt x="7363" y="4584"/>
                      <a:pt x="7162" y="4584"/>
                    </a:cubicBezTo>
                    <a:lnTo>
                      <a:pt x="6639" y="4584"/>
                    </a:lnTo>
                    <a:lnTo>
                      <a:pt x="7220" y="3592"/>
                    </a:lnTo>
                    <a:cubicBezTo>
                      <a:pt x="7320" y="3418"/>
                      <a:pt x="7253" y="3191"/>
                      <a:pt x="7069" y="3085"/>
                    </a:cubicBezTo>
                    <a:cubicBezTo>
                      <a:pt x="6885" y="2979"/>
                      <a:pt x="6655" y="3035"/>
                      <a:pt x="6555" y="3209"/>
                    </a:cubicBezTo>
                    <a:lnTo>
                      <a:pt x="5749" y="4584"/>
                    </a:lnTo>
                    <a:lnTo>
                      <a:pt x="5612" y="4584"/>
                    </a:lnTo>
                    <a:cubicBezTo>
                      <a:pt x="5602" y="4583"/>
                      <a:pt x="5592" y="4582"/>
                      <a:pt x="5581" y="4582"/>
                    </a:cubicBezTo>
                    <a:cubicBezTo>
                      <a:pt x="5571" y="4582"/>
                      <a:pt x="5561" y="4583"/>
                      <a:pt x="5551" y="4584"/>
                    </a:cubicBezTo>
                    <a:lnTo>
                      <a:pt x="5398" y="4584"/>
                    </a:lnTo>
                    <a:lnTo>
                      <a:pt x="4592" y="3209"/>
                    </a:lnTo>
                    <a:cubicBezTo>
                      <a:pt x="4492" y="3035"/>
                      <a:pt x="4262" y="2979"/>
                      <a:pt x="4078" y="3085"/>
                    </a:cubicBezTo>
                    <a:cubicBezTo>
                      <a:pt x="3895" y="3191"/>
                      <a:pt x="3827" y="3418"/>
                      <a:pt x="3928" y="3592"/>
                    </a:cubicBezTo>
                    <a:lnTo>
                      <a:pt x="4509" y="4584"/>
                    </a:lnTo>
                    <a:lnTo>
                      <a:pt x="4052" y="4584"/>
                    </a:lnTo>
                    <a:cubicBezTo>
                      <a:pt x="3851" y="4584"/>
                      <a:pt x="3688" y="4755"/>
                      <a:pt x="3688" y="4967"/>
                    </a:cubicBezTo>
                    <a:cubicBezTo>
                      <a:pt x="3688" y="5179"/>
                      <a:pt x="3851" y="5351"/>
                      <a:pt x="4052" y="5351"/>
                    </a:cubicBezTo>
                    <a:lnTo>
                      <a:pt x="5197" y="5351"/>
                    </a:lnTo>
                    <a:lnTo>
                      <a:pt x="5197" y="6002"/>
                    </a:lnTo>
                    <a:lnTo>
                      <a:pt x="4026" y="6002"/>
                    </a:lnTo>
                    <a:cubicBezTo>
                      <a:pt x="3825" y="6002"/>
                      <a:pt x="3662" y="6174"/>
                      <a:pt x="3662" y="6386"/>
                    </a:cubicBezTo>
                    <a:cubicBezTo>
                      <a:pt x="3662" y="6598"/>
                      <a:pt x="3825" y="6769"/>
                      <a:pt x="4026" y="6769"/>
                    </a:cubicBezTo>
                    <a:lnTo>
                      <a:pt x="5197" y="6769"/>
                    </a:lnTo>
                    <a:lnTo>
                      <a:pt x="5197" y="8491"/>
                    </a:lnTo>
                    <a:cubicBezTo>
                      <a:pt x="5197" y="8692"/>
                      <a:pt x="5369" y="8854"/>
                      <a:pt x="5581" y="8854"/>
                    </a:cubicBezTo>
                    <a:cubicBezTo>
                      <a:pt x="5793" y="8854"/>
                      <a:pt x="5965" y="8692"/>
                      <a:pt x="5965" y="8491"/>
                    </a:cubicBezTo>
                    <a:lnTo>
                      <a:pt x="5965" y="6769"/>
                    </a:lnTo>
                    <a:lnTo>
                      <a:pt x="7136" y="6769"/>
                    </a:lnTo>
                    <a:cubicBezTo>
                      <a:pt x="7337" y="6769"/>
                      <a:pt x="7500" y="6598"/>
                      <a:pt x="7500" y="6386"/>
                    </a:cubicBezTo>
                    <a:cubicBezTo>
                      <a:pt x="7500" y="6174"/>
                      <a:pt x="7337" y="6002"/>
                      <a:pt x="7136" y="6002"/>
                    </a:cubicBezTo>
                    <a:lnTo>
                      <a:pt x="5965" y="6002"/>
                    </a:lnTo>
                    <a:lnTo>
                      <a:pt x="5965" y="5351"/>
                    </a:lnTo>
                    <a:lnTo>
                      <a:pt x="7162" y="53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8" name="Group 40"/>
            <p:cNvGrpSpPr/>
            <p:nvPr/>
          </p:nvGrpSpPr>
          <p:grpSpPr>
            <a:xfrm>
              <a:off x="9215297" y="1094170"/>
              <a:ext cx="803040" cy="803040"/>
              <a:chOff x="512881" y="4771416"/>
              <a:chExt cx="803040" cy="803040"/>
            </a:xfrm>
          </p:grpSpPr>
          <p:sp>
            <p:nvSpPr>
              <p:cNvPr id="169" name="圆角矩形 81"/>
              <p:cNvSpPr/>
              <p:nvPr/>
            </p:nvSpPr>
            <p:spPr>
              <a:xfrm>
                <a:off x="512881" y="4771416"/>
                <a:ext cx="803040" cy="803040"/>
              </a:xfrm>
              <a:prstGeom prst="roundRect">
                <a:avLst>
                  <a:gd name="adj" fmla="val 97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0" name="iconfont-10341-5063579"/>
              <p:cNvSpPr/>
              <p:nvPr/>
            </p:nvSpPr>
            <p:spPr>
              <a:xfrm>
                <a:off x="710038" y="4968880"/>
                <a:ext cx="408727" cy="408110"/>
              </a:xfrm>
              <a:custGeom>
                <a:avLst/>
                <a:gdLst>
                  <a:gd name="connsiteX0" fmla="*/ 377627 w 607991"/>
                  <a:gd name="connsiteY0" fmla="*/ 294539 h 607074"/>
                  <a:gd name="connsiteX1" fmla="*/ 294976 w 607991"/>
                  <a:gd name="connsiteY1" fmla="*/ 377063 h 607074"/>
                  <a:gd name="connsiteX2" fmla="*/ 377627 w 607991"/>
                  <a:gd name="connsiteY2" fmla="*/ 459588 h 607074"/>
                  <a:gd name="connsiteX3" fmla="*/ 460355 w 607991"/>
                  <a:gd name="connsiteY3" fmla="*/ 377063 h 607074"/>
                  <a:gd name="connsiteX4" fmla="*/ 377627 w 607991"/>
                  <a:gd name="connsiteY4" fmla="*/ 294539 h 607074"/>
                  <a:gd name="connsiteX5" fmla="*/ 359653 w 607991"/>
                  <a:gd name="connsiteY5" fmla="*/ 147129 h 607074"/>
                  <a:gd name="connsiteX6" fmla="*/ 395678 w 607991"/>
                  <a:gd name="connsiteY6" fmla="*/ 147129 h 607074"/>
                  <a:gd name="connsiteX7" fmla="*/ 423869 w 607991"/>
                  <a:gd name="connsiteY7" fmla="*/ 175277 h 607074"/>
                  <a:gd name="connsiteX8" fmla="*/ 423869 w 607991"/>
                  <a:gd name="connsiteY8" fmla="*/ 197288 h 607074"/>
                  <a:gd name="connsiteX9" fmla="*/ 435698 w 607991"/>
                  <a:gd name="connsiteY9" fmla="*/ 212474 h 607074"/>
                  <a:gd name="connsiteX10" fmla="*/ 453212 w 607991"/>
                  <a:gd name="connsiteY10" fmla="*/ 219760 h 607074"/>
                  <a:gd name="connsiteX11" fmla="*/ 460970 w 607991"/>
                  <a:gd name="connsiteY11" fmla="*/ 221447 h 607074"/>
                  <a:gd name="connsiteX12" fmla="*/ 472185 w 607991"/>
                  <a:gd name="connsiteY12" fmla="*/ 217459 h 607074"/>
                  <a:gd name="connsiteX13" fmla="*/ 487931 w 607991"/>
                  <a:gd name="connsiteY13" fmla="*/ 201737 h 607074"/>
                  <a:gd name="connsiteX14" fmla="*/ 507826 w 607991"/>
                  <a:gd name="connsiteY14" fmla="*/ 193530 h 607074"/>
                  <a:gd name="connsiteX15" fmla="*/ 527798 w 607991"/>
                  <a:gd name="connsiteY15" fmla="*/ 201737 h 607074"/>
                  <a:gd name="connsiteX16" fmla="*/ 553300 w 607991"/>
                  <a:gd name="connsiteY16" fmla="*/ 227200 h 607074"/>
                  <a:gd name="connsiteX17" fmla="*/ 553300 w 607991"/>
                  <a:gd name="connsiteY17" fmla="*/ 267005 h 607074"/>
                  <a:gd name="connsiteX18" fmla="*/ 537553 w 607991"/>
                  <a:gd name="connsiteY18" fmla="*/ 282727 h 607074"/>
                  <a:gd name="connsiteX19" fmla="*/ 535249 w 607991"/>
                  <a:gd name="connsiteY19" fmla="*/ 301671 h 607074"/>
                  <a:gd name="connsiteX20" fmla="*/ 542546 w 607991"/>
                  <a:gd name="connsiteY20" fmla="*/ 319158 h 607074"/>
                  <a:gd name="connsiteX21" fmla="*/ 557755 w 607991"/>
                  <a:gd name="connsiteY21" fmla="*/ 330969 h 607074"/>
                  <a:gd name="connsiteX22" fmla="*/ 579800 w 607991"/>
                  <a:gd name="connsiteY22" fmla="*/ 330969 h 607074"/>
                  <a:gd name="connsiteX23" fmla="*/ 607991 w 607991"/>
                  <a:gd name="connsiteY23" fmla="*/ 359116 h 607074"/>
                  <a:gd name="connsiteX24" fmla="*/ 607991 w 607991"/>
                  <a:gd name="connsiteY24" fmla="*/ 395087 h 607074"/>
                  <a:gd name="connsiteX25" fmla="*/ 579800 w 607991"/>
                  <a:gd name="connsiteY25" fmla="*/ 423234 h 607074"/>
                  <a:gd name="connsiteX26" fmla="*/ 557755 w 607991"/>
                  <a:gd name="connsiteY26" fmla="*/ 423234 h 607074"/>
                  <a:gd name="connsiteX27" fmla="*/ 542546 w 607991"/>
                  <a:gd name="connsiteY27" fmla="*/ 435045 h 607074"/>
                  <a:gd name="connsiteX28" fmla="*/ 535249 w 607991"/>
                  <a:gd name="connsiteY28" fmla="*/ 452532 h 607074"/>
                  <a:gd name="connsiteX29" fmla="*/ 537630 w 607991"/>
                  <a:gd name="connsiteY29" fmla="*/ 471476 h 607074"/>
                  <a:gd name="connsiteX30" fmla="*/ 553300 w 607991"/>
                  <a:gd name="connsiteY30" fmla="*/ 487199 h 607074"/>
                  <a:gd name="connsiteX31" fmla="*/ 553300 w 607991"/>
                  <a:gd name="connsiteY31" fmla="*/ 527004 h 607074"/>
                  <a:gd name="connsiteX32" fmla="*/ 527798 w 607991"/>
                  <a:gd name="connsiteY32" fmla="*/ 552467 h 607074"/>
                  <a:gd name="connsiteX33" fmla="*/ 507826 w 607991"/>
                  <a:gd name="connsiteY33" fmla="*/ 560750 h 607074"/>
                  <a:gd name="connsiteX34" fmla="*/ 487931 w 607991"/>
                  <a:gd name="connsiteY34" fmla="*/ 552467 h 607074"/>
                  <a:gd name="connsiteX35" fmla="*/ 472261 w 607991"/>
                  <a:gd name="connsiteY35" fmla="*/ 536821 h 607074"/>
                  <a:gd name="connsiteX36" fmla="*/ 460970 w 607991"/>
                  <a:gd name="connsiteY36" fmla="*/ 532756 h 607074"/>
                  <a:gd name="connsiteX37" fmla="*/ 453212 w 607991"/>
                  <a:gd name="connsiteY37" fmla="*/ 534443 h 607074"/>
                  <a:gd name="connsiteX38" fmla="*/ 435698 w 607991"/>
                  <a:gd name="connsiteY38" fmla="*/ 541729 h 607074"/>
                  <a:gd name="connsiteX39" fmla="*/ 423869 w 607991"/>
                  <a:gd name="connsiteY39" fmla="*/ 556915 h 607074"/>
                  <a:gd name="connsiteX40" fmla="*/ 423869 w 607991"/>
                  <a:gd name="connsiteY40" fmla="*/ 578927 h 607074"/>
                  <a:gd name="connsiteX41" fmla="*/ 395678 w 607991"/>
                  <a:gd name="connsiteY41" fmla="*/ 607074 h 607074"/>
                  <a:gd name="connsiteX42" fmla="*/ 359653 w 607991"/>
                  <a:gd name="connsiteY42" fmla="*/ 607074 h 607074"/>
                  <a:gd name="connsiteX43" fmla="*/ 331462 w 607991"/>
                  <a:gd name="connsiteY43" fmla="*/ 578927 h 607074"/>
                  <a:gd name="connsiteX44" fmla="*/ 331462 w 607991"/>
                  <a:gd name="connsiteY44" fmla="*/ 556915 h 607074"/>
                  <a:gd name="connsiteX45" fmla="*/ 319633 w 607991"/>
                  <a:gd name="connsiteY45" fmla="*/ 541729 h 607074"/>
                  <a:gd name="connsiteX46" fmla="*/ 302119 w 607991"/>
                  <a:gd name="connsiteY46" fmla="*/ 534443 h 607074"/>
                  <a:gd name="connsiteX47" fmla="*/ 294361 w 607991"/>
                  <a:gd name="connsiteY47" fmla="*/ 532756 h 607074"/>
                  <a:gd name="connsiteX48" fmla="*/ 283146 w 607991"/>
                  <a:gd name="connsiteY48" fmla="*/ 536821 h 607074"/>
                  <a:gd name="connsiteX49" fmla="*/ 267400 w 607991"/>
                  <a:gd name="connsiteY49" fmla="*/ 552467 h 607074"/>
                  <a:gd name="connsiteX50" fmla="*/ 247505 w 607991"/>
                  <a:gd name="connsiteY50" fmla="*/ 560750 h 607074"/>
                  <a:gd name="connsiteX51" fmla="*/ 227533 w 607991"/>
                  <a:gd name="connsiteY51" fmla="*/ 552467 h 607074"/>
                  <a:gd name="connsiteX52" fmla="*/ 202031 w 607991"/>
                  <a:gd name="connsiteY52" fmla="*/ 527004 h 607074"/>
                  <a:gd name="connsiteX53" fmla="*/ 202031 w 607991"/>
                  <a:gd name="connsiteY53" fmla="*/ 487199 h 607074"/>
                  <a:gd name="connsiteX54" fmla="*/ 217701 w 607991"/>
                  <a:gd name="connsiteY54" fmla="*/ 471476 h 607074"/>
                  <a:gd name="connsiteX55" fmla="*/ 220082 w 607991"/>
                  <a:gd name="connsiteY55" fmla="*/ 452532 h 607074"/>
                  <a:gd name="connsiteX56" fmla="*/ 212785 w 607991"/>
                  <a:gd name="connsiteY56" fmla="*/ 435045 h 607074"/>
                  <a:gd name="connsiteX57" fmla="*/ 197576 w 607991"/>
                  <a:gd name="connsiteY57" fmla="*/ 423234 h 607074"/>
                  <a:gd name="connsiteX58" fmla="*/ 175531 w 607991"/>
                  <a:gd name="connsiteY58" fmla="*/ 423234 h 607074"/>
                  <a:gd name="connsiteX59" fmla="*/ 147340 w 607991"/>
                  <a:gd name="connsiteY59" fmla="*/ 395087 h 607074"/>
                  <a:gd name="connsiteX60" fmla="*/ 147340 w 607991"/>
                  <a:gd name="connsiteY60" fmla="*/ 359116 h 607074"/>
                  <a:gd name="connsiteX61" fmla="*/ 175531 w 607991"/>
                  <a:gd name="connsiteY61" fmla="*/ 330969 h 607074"/>
                  <a:gd name="connsiteX62" fmla="*/ 197576 w 607991"/>
                  <a:gd name="connsiteY62" fmla="*/ 330969 h 607074"/>
                  <a:gd name="connsiteX63" fmla="*/ 212785 w 607991"/>
                  <a:gd name="connsiteY63" fmla="*/ 319158 h 607074"/>
                  <a:gd name="connsiteX64" fmla="*/ 220082 w 607991"/>
                  <a:gd name="connsiteY64" fmla="*/ 301671 h 607074"/>
                  <a:gd name="connsiteX65" fmla="*/ 217701 w 607991"/>
                  <a:gd name="connsiteY65" fmla="*/ 282727 h 607074"/>
                  <a:gd name="connsiteX66" fmla="*/ 202031 w 607991"/>
                  <a:gd name="connsiteY66" fmla="*/ 267005 h 607074"/>
                  <a:gd name="connsiteX67" fmla="*/ 193735 w 607991"/>
                  <a:gd name="connsiteY67" fmla="*/ 247141 h 607074"/>
                  <a:gd name="connsiteX68" fmla="*/ 202031 w 607991"/>
                  <a:gd name="connsiteY68" fmla="*/ 227200 h 607074"/>
                  <a:gd name="connsiteX69" fmla="*/ 227533 w 607991"/>
                  <a:gd name="connsiteY69" fmla="*/ 201737 h 607074"/>
                  <a:gd name="connsiteX70" fmla="*/ 247505 w 607991"/>
                  <a:gd name="connsiteY70" fmla="*/ 193530 h 607074"/>
                  <a:gd name="connsiteX71" fmla="*/ 267400 w 607991"/>
                  <a:gd name="connsiteY71" fmla="*/ 201737 h 607074"/>
                  <a:gd name="connsiteX72" fmla="*/ 283070 w 607991"/>
                  <a:gd name="connsiteY72" fmla="*/ 217383 h 607074"/>
                  <a:gd name="connsiteX73" fmla="*/ 294361 w 607991"/>
                  <a:gd name="connsiteY73" fmla="*/ 221447 h 607074"/>
                  <a:gd name="connsiteX74" fmla="*/ 302119 w 607991"/>
                  <a:gd name="connsiteY74" fmla="*/ 219760 h 607074"/>
                  <a:gd name="connsiteX75" fmla="*/ 319633 w 607991"/>
                  <a:gd name="connsiteY75" fmla="*/ 212474 h 607074"/>
                  <a:gd name="connsiteX76" fmla="*/ 331462 w 607991"/>
                  <a:gd name="connsiteY76" fmla="*/ 197288 h 607074"/>
                  <a:gd name="connsiteX77" fmla="*/ 331462 w 607991"/>
                  <a:gd name="connsiteY77" fmla="*/ 175277 h 607074"/>
                  <a:gd name="connsiteX78" fmla="*/ 359653 w 607991"/>
                  <a:gd name="connsiteY78" fmla="*/ 147129 h 607074"/>
                  <a:gd name="connsiteX79" fmla="*/ 119929 w 607991"/>
                  <a:gd name="connsiteY79" fmla="*/ 83135 h 607074"/>
                  <a:gd name="connsiteX80" fmla="*/ 83282 w 607991"/>
                  <a:gd name="connsiteY80" fmla="*/ 119717 h 607074"/>
                  <a:gd name="connsiteX81" fmla="*/ 119929 w 607991"/>
                  <a:gd name="connsiteY81" fmla="*/ 156223 h 607074"/>
                  <a:gd name="connsiteX82" fmla="*/ 156499 w 607991"/>
                  <a:gd name="connsiteY82" fmla="*/ 119717 h 607074"/>
                  <a:gd name="connsiteX83" fmla="*/ 119929 w 607991"/>
                  <a:gd name="connsiteY83" fmla="*/ 83135 h 607074"/>
                  <a:gd name="connsiteX84" fmla="*/ 110863 w 607991"/>
                  <a:gd name="connsiteY84" fmla="*/ 0 h 607074"/>
                  <a:gd name="connsiteX85" fmla="*/ 128918 w 607991"/>
                  <a:gd name="connsiteY85" fmla="*/ 0 h 607074"/>
                  <a:gd name="connsiteX86" fmla="*/ 147741 w 607991"/>
                  <a:gd name="connsiteY86" fmla="*/ 18790 h 607074"/>
                  <a:gd name="connsiteX87" fmla="*/ 147741 w 607991"/>
                  <a:gd name="connsiteY87" fmla="*/ 29834 h 607074"/>
                  <a:gd name="connsiteX88" fmla="*/ 150507 w 607991"/>
                  <a:gd name="connsiteY88" fmla="*/ 32978 h 607074"/>
                  <a:gd name="connsiteX89" fmla="*/ 159726 w 607991"/>
                  <a:gd name="connsiteY89" fmla="*/ 36813 h 607074"/>
                  <a:gd name="connsiteX90" fmla="*/ 161570 w 607991"/>
                  <a:gd name="connsiteY90" fmla="*/ 37196 h 607074"/>
                  <a:gd name="connsiteX91" fmla="*/ 163875 w 607991"/>
                  <a:gd name="connsiteY91" fmla="*/ 36583 h 607074"/>
                  <a:gd name="connsiteX92" fmla="*/ 171711 w 607991"/>
                  <a:gd name="connsiteY92" fmla="*/ 28683 h 607074"/>
                  <a:gd name="connsiteX93" fmla="*/ 185002 w 607991"/>
                  <a:gd name="connsiteY93" fmla="*/ 23238 h 607074"/>
                  <a:gd name="connsiteX94" fmla="*/ 198294 w 607991"/>
                  <a:gd name="connsiteY94" fmla="*/ 28683 h 607074"/>
                  <a:gd name="connsiteX95" fmla="*/ 211047 w 607991"/>
                  <a:gd name="connsiteY95" fmla="*/ 41414 h 607074"/>
                  <a:gd name="connsiteX96" fmla="*/ 211047 w 607991"/>
                  <a:gd name="connsiteY96" fmla="*/ 67950 h 607074"/>
                  <a:gd name="connsiteX97" fmla="*/ 203211 w 607991"/>
                  <a:gd name="connsiteY97" fmla="*/ 75849 h 607074"/>
                  <a:gd name="connsiteX98" fmla="*/ 202903 w 607991"/>
                  <a:gd name="connsiteY98" fmla="*/ 79914 h 607074"/>
                  <a:gd name="connsiteX99" fmla="*/ 206822 w 607991"/>
                  <a:gd name="connsiteY99" fmla="*/ 89117 h 607074"/>
                  <a:gd name="connsiteX100" fmla="*/ 209972 w 607991"/>
                  <a:gd name="connsiteY100" fmla="*/ 91878 h 607074"/>
                  <a:gd name="connsiteX101" fmla="*/ 220958 w 607991"/>
                  <a:gd name="connsiteY101" fmla="*/ 91878 h 607074"/>
                  <a:gd name="connsiteX102" fmla="*/ 239781 w 607991"/>
                  <a:gd name="connsiteY102" fmla="*/ 110668 h 607074"/>
                  <a:gd name="connsiteX103" fmla="*/ 239781 w 607991"/>
                  <a:gd name="connsiteY103" fmla="*/ 128691 h 607074"/>
                  <a:gd name="connsiteX104" fmla="*/ 220958 w 607991"/>
                  <a:gd name="connsiteY104" fmla="*/ 147480 h 607074"/>
                  <a:gd name="connsiteX105" fmla="*/ 209972 w 607991"/>
                  <a:gd name="connsiteY105" fmla="*/ 147480 h 607074"/>
                  <a:gd name="connsiteX106" fmla="*/ 206822 w 607991"/>
                  <a:gd name="connsiteY106" fmla="*/ 150241 h 607074"/>
                  <a:gd name="connsiteX107" fmla="*/ 202903 w 607991"/>
                  <a:gd name="connsiteY107" fmla="*/ 159444 h 607074"/>
                  <a:gd name="connsiteX108" fmla="*/ 203211 w 607991"/>
                  <a:gd name="connsiteY108" fmla="*/ 163586 h 607074"/>
                  <a:gd name="connsiteX109" fmla="*/ 211047 w 607991"/>
                  <a:gd name="connsiteY109" fmla="*/ 171408 h 607074"/>
                  <a:gd name="connsiteX110" fmla="*/ 211047 w 607991"/>
                  <a:gd name="connsiteY110" fmla="*/ 197944 h 607074"/>
                  <a:gd name="connsiteX111" fmla="*/ 198294 w 607991"/>
                  <a:gd name="connsiteY111" fmla="*/ 210675 h 607074"/>
                  <a:gd name="connsiteX112" fmla="*/ 185002 w 607991"/>
                  <a:gd name="connsiteY112" fmla="*/ 216197 h 607074"/>
                  <a:gd name="connsiteX113" fmla="*/ 171711 w 607991"/>
                  <a:gd name="connsiteY113" fmla="*/ 210675 h 607074"/>
                  <a:gd name="connsiteX114" fmla="*/ 163875 w 607991"/>
                  <a:gd name="connsiteY114" fmla="*/ 202852 h 607074"/>
                  <a:gd name="connsiteX115" fmla="*/ 161570 w 607991"/>
                  <a:gd name="connsiteY115" fmla="*/ 202239 h 607074"/>
                  <a:gd name="connsiteX116" fmla="*/ 159726 w 607991"/>
                  <a:gd name="connsiteY116" fmla="*/ 202546 h 607074"/>
                  <a:gd name="connsiteX117" fmla="*/ 150507 w 607991"/>
                  <a:gd name="connsiteY117" fmla="*/ 206457 h 607074"/>
                  <a:gd name="connsiteX118" fmla="*/ 147741 w 607991"/>
                  <a:gd name="connsiteY118" fmla="*/ 209601 h 607074"/>
                  <a:gd name="connsiteX119" fmla="*/ 147741 w 607991"/>
                  <a:gd name="connsiteY119" fmla="*/ 220568 h 607074"/>
                  <a:gd name="connsiteX120" fmla="*/ 128918 w 607991"/>
                  <a:gd name="connsiteY120" fmla="*/ 239358 h 607074"/>
                  <a:gd name="connsiteX121" fmla="*/ 110863 w 607991"/>
                  <a:gd name="connsiteY121" fmla="*/ 239358 h 607074"/>
                  <a:gd name="connsiteX122" fmla="*/ 92117 w 607991"/>
                  <a:gd name="connsiteY122" fmla="*/ 220568 h 607074"/>
                  <a:gd name="connsiteX123" fmla="*/ 92117 w 607991"/>
                  <a:gd name="connsiteY123" fmla="*/ 209601 h 607074"/>
                  <a:gd name="connsiteX124" fmla="*/ 89274 w 607991"/>
                  <a:gd name="connsiteY124" fmla="*/ 206457 h 607074"/>
                  <a:gd name="connsiteX125" fmla="*/ 80055 w 607991"/>
                  <a:gd name="connsiteY125" fmla="*/ 202546 h 607074"/>
                  <a:gd name="connsiteX126" fmla="*/ 78211 w 607991"/>
                  <a:gd name="connsiteY126" fmla="*/ 202239 h 607074"/>
                  <a:gd name="connsiteX127" fmla="*/ 75983 w 607991"/>
                  <a:gd name="connsiteY127" fmla="*/ 202852 h 607074"/>
                  <a:gd name="connsiteX128" fmla="*/ 68070 w 607991"/>
                  <a:gd name="connsiteY128" fmla="*/ 210675 h 607074"/>
                  <a:gd name="connsiteX129" fmla="*/ 54779 w 607991"/>
                  <a:gd name="connsiteY129" fmla="*/ 216197 h 607074"/>
                  <a:gd name="connsiteX130" fmla="*/ 41487 w 607991"/>
                  <a:gd name="connsiteY130" fmla="*/ 210675 h 607074"/>
                  <a:gd name="connsiteX131" fmla="*/ 28734 w 607991"/>
                  <a:gd name="connsiteY131" fmla="*/ 197944 h 607074"/>
                  <a:gd name="connsiteX132" fmla="*/ 23279 w 607991"/>
                  <a:gd name="connsiteY132" fmla="*/ 184676 h 607074"/>
                  <a:gd name="connsiteX133" fmla="*/ 28734 w 607991"/>
                  <a:gd name="connsiteY133" fmla="*/ 171408 h 607074"/>
                  <a:gd name="connsiteX134" fmla="*/ 36570 w 607991"/>
                  <a:gd name="connsiteY134" fmla="*/ 163586 h 607074"/>
                  <a:gd name="connsiteX135" fmla="*/ 36878 w 607991"/>
                  <a:gd name="connsiteY135" fmla="*/ 159444 h 607074"/>
                  <a:gd name="connsiteX136" fmla="*/ 33036 w 607991"/>
                  <a:gd name="connsiteY136" fmla="*/ 150241 h 607074"/>
                  <a:gd name="connsiteX137" fmla="*/ 29886 w 607991"/>
                  <a:gd name="connsiteY137" fmla="*/ 147480 h 607074"/>
                  <a:gd name="connsiteX138" fmla="*/ 18823 w 607991"/>
                  <a:gd name="connsiteY138" fmla="*/ 147480 h 607074"/>
                  <a:gd name="connsiteX139" fmla="*/ 0 w 607991"/>
                  <a:gd name="connsiteY139" fmla="*/ 128691 h 607074"/>
                  <a:gd name="connsiteX140" fmla="*/ 0 w 607991"/>
                  <a:gd name="connsiteY140" fmla="*/ 110668 h 607074"/>
                  <a:gd name="connsiteX141" fmla="*/ 18823 w 607991"/>
                  <a:gd name="connsiteY141" fmla="*/ 91955 h 607074"/>
                  <a:gd name="connsiteX142" fmla="*/ 29886 w 607991"/>
                  <a:gd name="connsiteY142" fmla="*/ 91955 h 607074"/>
                  <a:gd name="connsiteX143" fmla="*/ 33036 w 607991"/>
                  <a:gd name="connsiteY143" fmla="*/ 89194 h 607074"/>
                  <a:gd name="connsiteX144" fmla="*/ 36878 w 607991"/>
                  <a:gd name="connsiteY144" fmla="*/ 79914 h 607074"/>
                  <a:gd name="connsiteX145" fmla="*/ 36570 w 607991"/>
                  <a:gd name="connsiteY145" fmla="*/ 75849 h 607074"/>
                  <a:gd name="connsiteX146" fmla="*/ 28734 w 607991"/>
                  <a:gd name="connsiteY146" fmla="*/ 67950 h 607074"/>
                  <a:gd name="connsiteX147" fmla="*/ 28734 w 607991"/>
                  <a:gd name="connsiteY147" fmla="*/ 41414 h 607074"/>
                  <a:gd name="connsiteX148" fmla="*/ 41487 w 607991"/>
                  <a:gd name="connsiteY148" fmla="*/ 28683 h 607074"/>
                  <a:gd name="connsiteX149" fmla="*/ 54779 w 607991"/>
                  <a:gd name="connsiteY149" fmla="*/ 23238 h 607074"/>
                  <a:gd name="connsiteX150" fmla="*/ 68070 w 607991"/>
                  <a:gd name="connsiteY150" fmla="*/ 28683 h 607074"/>
                  <a:gd name="connsiteX151" fmla="*/ 75983 w 607991"/>
                  <a:gd name="connsiteY151" fmla="*/ 36583 h 607074"/>
                  <a:gd name="connsiteX152" fmla="*/ 78211 w 607991"/>
                  <a:gd name="connsiteY152" fmla="*/ 37196 h 607074"/>
                  <a:gd name="connsiteX153" fmla="*/ 80055 w 607991"/>
                  <a:gd name="connsiteY153" fmla="*/ 36813 h 607074"/>
                  <a:gd name="connsiteX154" fmla="*/ 89351 w 607991"/>
                  <a:gd name="connsiteY154" fmla="*/ 32978 h 607074"/>
                  <a:gd name="connsiteX155" fmla="*/ 92117 w 607991"/>
                  <a:gd name="connsiteY155" fmla="*/ 29834 h 607074"/>
                  <a:gd name="connsiteX156" fmla="*/ 92117 w 607991"/>
                  <a:gd name="connsiteY156" fmla="*/ 18790 h 607074"/>
                  <a:gd name="connsiteX157" fmla="*/ 110863 w 607991"/>
                  <a:gd name="connsiteY157" fmla="*/ 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07991" h="607074">
                    <a:moveTo>
                      <a:pt x="377627" y="294539"/>
                    </a:moveTo>
                    <a:cubicBezTo>
                      <a:pt x="332077" y="294539"/>
                      <a:pt x="294976" y="331583"/>
                      <a:pt x="294976" y="377063"/>
                    </a:cubicBezTo>
                    <a:cubicBezTo>
                      <a:pt x="294976" y="422621"/>
                      <a:pt x="332077" y="459588"/>
                      <a:pt x="377627" y="459588"/>
                    </a:cubicBezTo>
                    <a:cubicBezTo>
                      <a:pt x="423254" y="459588"/>
                      <a:pt x="460355" y="422621"/>
                      <a:pt x="460355" y="377063"/>
                    </a:cubicBezTo>
                    <a:cubicBezTo>
                      <a:pt x="460355" y="331583"/>
                      <a:pt x="423254" y="294539"/>
                      <a:pt x="377627" y="294539"/>
                    </a:cubicBezTo>
                    <a:close/>
                    <a:moveTo>
                      <a:pt x="359653" y="147129"/>
                    </a:moveTo>
                    <a:lnTo>
                      <a:pt x="395678" y="147129"/>
                    </a:lnTo>
                    <a:cubicBezTo>
                      <a:pt x="411271" y="147129"/>
                      <a:pt x="423869" y="159707"/>
                      <a:pt x="423869" y="175277"/>
                    </a:cubicBezTo>
                    <a:lnTo>
                      <a:pt x="423869" y="197288"/>
                    </a:lnTo>
                    <a:cubicBezTo>
                      <a:pt x="423869" y="203270"/>
                      <a:pt x="429323" y="210173"/>
                      <a:pt x="435698" y="212474"/>
                    </a:cubicBezTo>
                    <a:cubicBezTo>
                      <a:pt x="441613" y="214545"/>
                      <a:pt x="447527" y="216999"/>
                      <a:pt x="453212" y="219760"/>
                    </a:cubicBezTo>
                    <a:cubicBezTo>
                      <a:pt x="455516" y="220834"/>
                      <a:pt x="458205" y="221447"/>
                      <a:pt x="460970" y="221447"/>
                    </a:cubicBezTo>
                    <a:cubicBezTo>
                      <a:pt x="465502" y="221447"/>
                      <a:pt x="469727" y="219913"/>
                      <a:pt x="472185" y="217459"/>
                    </a:cubicBezTo>
                    <a:lnTo>
                      <a:pt x="487931" y="201737"/>
                    </a:lnTo>
                    <a:cubicBezTo>
                      <a:pt x="493232" y="196445"/>
                      <a:pt x="500298" y="193530"/>
                      <a:pt x="507826" y="193530"/>
                    </a:cubicBezTo>
                    <a:cubicBezTo>
                      <a:pt x="515431" y="193530"/>
                      <a:pt x="522498" y="196445"/>
                      <a:pt x="527798" y="201737"/>
                    </a:cubicBezTo>
                    <a:lnTo>
                      <a:pt x="553300" y="227200"/>
                    </a:lnTo>
                    <a:cubicBezTo>
                      <a:pt x="564284" y="238167"/>
                      <a:pt x="564284" y="256037"/>
                      <a:pt x="553300" y="267005"/>
                    </a:cubicBezTo>
                    <a:lnTo>
                      <a:pt x="537553" y="282727"/>
                    </a:lnTo>
                    <a:cubicBezTo>
                      <a:pt x="533405" y="286946"/>
                      <a:pt x="532253" y="295612"/>
                      <a:pt x="535249" y="301671"/>
                    </a:cubicBezTo>
                    <a:cubicBezTo>
                      <a:pt x="538014" y="307347"/>
                      <a:pt x="540472" y="313252"/>
                      <a:pt x="542546" y="319158"/>
                    </a:cubicBezTo>
                    <a:cubicBezTo>
                      <a:pt x="544850" y="325524"/>
                      <a:pt x="551764" y="330969"/>
                      <a:pt x="557755" y="330969"/>
                    </a:cubicBezTo>
                    <a:lnTo>
                      <a:pt x="579800" y="330969"/>
                    </a:lnTo>
                    <a:cubicBezTo>
                      <a:pt x="595317" y="330969"/>
                      <a:pt x="607991" y="343547"/>
                      <a:pt x="607991" y="359116"/>
                    </a:cubicBezTo>
                    <a:lnTo>
                      <a:pt x="607991" y="395087"/>
                    </a:lnTo>
                    <a:cubicBezTo>
                      <a:pt x="607991" y="410656"/>
                      <a:pt x="595394" y="423234"/>
                      <a:pt x="579800" y="423234"/>
                    </a:cubicBezTo>
                    <a:lnTo>
                      <a:pt x="557755" y="423234"/>
                    </a:lnTo>
                    <a:cubicBezTo>
                      <a:pt x="551764" y="423234"/>
                      <a:pt x="544850" y="428680"/>
                      <a:pt x="542546" y="435045"/>
                    </a:cubicBezTo>
                    <a:cubicBezTo>
                      <a:pt x="540472" y="440951"/>
                      <a:pt x="538014" y="446857"/>
                      <a:pt x="535249" y="452532"/>
                    </a:cubicBezTo>
                    <a:cubicBezTo>
                      <a:pt x="532330" y="458591"/>
                      <a:pt x="533405" y="467258"/>
                      <a:pt x="537630" y="471476"/>
                    </a:cubicBezTo>
                    <a:lnTo>
                      <a:pt x="553300" y="487199"/>
                    </a:lnTo>
                    <a:cubicBezTo>
                      <a:pt x="564284" y="498166"/>
                      <a:pt x="564284" y="516036"/>
                      <a:pt x="553300" y="527004"/>
                    </a:cubicBezTo>
                    <a:lnTo>
                      <a:pt x="527798" y="552467"/>
                    </a:lnTo>
                    <a:cubicBezTo>
                      <a:pt x="522498" y="557759"/>
                      <a:pt x="515431" y="560750"/>
                      <a:pt x="507826" y="560750"/>
                    </a:cubicBezTo>
                    <a:cubicBezTo>
                      <a:pt x="500298" y="560750"/>
                      <a:pt x="493232" y="557759"/>
                      <a:pt x="487931" y="552467"/>
                    </a:cubicBezTo>
                    <a:lnTo>
                      <a:pt x="472261" y="536821"/>
                    </a:lnTo>
                    <a:cubicBezTo>
                      <a:pt x="469727" y="534290"/>
                      <a:pt x="465502" y="532756"/>
                      <a:pt x="460970" y="532756"/>
                    </a:cubicBezTo>
                    <a:cubicBezTo>
                      <a:pt x="458205" y="532756"/>
                      <a:pt x="455439" y="533369"/>
                      <a:pt x="453212" y="534443"/>
                    </a:cubicBezTo>
                    <a:cubicBezTo>
                      <a:pt x="447527" y="537204"/>
                      <a:pt x="441613" y="539658"/>
                      <a:pt x="435698" y="541729"/>
                    </a:cubicBezTo>
                    <a:cubicBezTo>
                      <a:pt x="429323" y="544030"/>
                      <a:pt x="423869" y="550933"/>
                      <a:pt x="423869" y="556915"/>
                    </a:cubicBezTo>
                    <a:lnTo>
                      <a:pt x="423869" y="578927"/>
                    </a:lnTo>
                    <a:cubicBezTo>
                      <a:pt x="423869" y="594496"/>
                      <a:pt x="411271" y="607074"/>
                      <a:pt x="395678" y="607074"/>
                    </a:cubicBezTo>
                    <a:lnTo>
                      <a:pt x="359653" y="607074"/>
                    </a:lnTo>
                    <a:cubicBezTo>
                      <a:pt x="344060" y="607074"/>
                      <a:pt x="331462" y="594496"/>
                      <a:pt x="331462" y="578927"/>
                    </a:cubicBezTo>
                    <a:lnTo>
                      <a:pt x="331462" y="556915"/>
                    </a:lnTo>
                    <a:cubicBezTo>
                      <a:pt x="331462" y="550933"/>
                      <a:pt x="326008" y="544030"/>
                      <a:pt x="319633" y="541729"/>
                    </a:cubicBezTo>
                    <a:cubicBezTo>
                      <a:pt x="313718" y="539658"/>
                      <a:pt x="307804" y="537204"/>
                      <a:pt x="302119" y="534443"/>
                    </a:cubicBezTo>
                    <a:cubicBezTo>
                      <a:pt x="299892" y="533369"/>
                      <a:pt x="297203" y="532756"/>
                      <a:pt x="294361" y="532756"/>
                    </a:cubicBezTo>
                    <a:cubicBezTo>
                      <a:pt x="289829" y="532756"/>
                      <a:pt x="285681" y="534290"/>
                      <a:pt x="283146" y="536821"/>
                    </a:cubicBezTo>
                    <a:lnTo>
                      <a:pt x="267400" y="552467"/>
                    </a:lnTo>
                    <a:cubicBezTo>
                      <a:pt x="262099" y="557759"/>
                      <a:pt x="255033" y="560750"/>
                      <a:pt x="247505" y="560750"/>
                    </a:cubicBezTo>
                    <a:cubicBezTo>
                      <a:pt x="239977" y="560750"/>
                      <a:pt x="232834" y="557759"/>
                      <a:pt x="227533" y="552467"/>
                    </a:cubicBezTo>
                    <a:lnTo>
                      <a:pt x="202031" y="527004"/>
                    </a:lnTo>
                    <a:cubicBezTo>
                      <a:pt x="191047" y="516036"/>
                      <a:pt x="191047" y="498166"/>
                      <a:pt x="202031" y="487199"/>
                    </a:cubicBezTo>
                    <a:lnTo>
                      <a:pt x="217701" y="471476"/>
                    </a:lnTo>
                    <a:cubicBezTo>
                      <a:pt x="221926" y="467258"/>
                      <a:pt x="223001" y="458591"/>
                      <a:pt x="220082" y="452532"/>
                    </a:cubicBezTo>
                    <a:cubicBezTo>
                      <a:pt x="217317" y="446780"/>
                      <a:pt x="214859" y="440951"/>
                      <a:pt x="212785" y="435045"/>
                    </a:cubicBezTo>
                    <a:cubicBezTo>
                      <a:pt x="210481" y="428603"/>
                      <a:pt x="203568" y="423234"/>
                      <a:pt x="197576" y="423234"/>
                    </a:cubicBezTo>
                    <a:lnTo>
                      <a:pt x="175531" y="423234"/>
                    </a:lnTo>
                    <a:cubicBezTo>
                      <a:pt x="159937" y="423234"/>
                      <a:pt x="147340" y="410579"/>
                      <a:pt x="147340" y="395087"/>
                    </a:cubicBezTo>
                    <a:lnTo>
                      <a:pt x="147340" y="359116"/>
                    </a:lnTo>
                    <a:cubicBezTo>
                      <a:pt x="147340" y="343547"/>
                      <a:pt x="159937" y="330969"/>
                      <a:pt x="175531" y="330969"/>
                    </a:cubicBezTo>
                    <a:lnTo>
                      <a:pt x="197576" y="330969"/>
                    </a:lnTo>
                    <a:cubicBezTo>
                      <a:pt x="203568" y="330969"/>
                      <a:pt x="210481" y="325524"/>
                      <a:pt x="212785" y="319158"/>
                    </a:cubicBezTo>
                    <a:cubicBezTo>
                      <a:pt x="214859" y="313252"/>
                      <a:pt x="217317" y="307347"/>
                      <a:pt x="220082" y="301671"/>
                    </a:cubicBezTo>
                    <a:cubicBezTo>
                      <a:pt x="223001" y="295612"/>
                      <a:pt x="221926" y="286946"/>
                      <a:pt x="217701" y="282727"/>
                    </a:cubicBezTo>
                    <a:lnTo>
                      <a:pt x="202031" y="267005"/>
                    </a:lnTo>
                    <a:cubicBezTo>
                      <a:pt x="196731" y="261713"/>
                      <a:pt x="193735" y="254657"/>
                      <a:pt x="193735" y="247141"/>
                    </a:cubicBezTo>
                    <a:cubicBezTo>
                      <a:pt x="193735" y="239624"/>
                      <a:pt x="196731" y="232492"/>
                      <a:pt x="202031" y="227200"/>
                    </a:cubicBezTo>
                    <a:lnTo>
                      <a:pt x="227533" y="201737"/>
                    </a:lnTo>
                    <a:cubicBezTo>
                      <a:pt x="232834" y="196445"/>
                      <a:pt x="239977" y="193530"/>
                      <a:pt x="247505" y="193530"/>
                    </a:cubicBezTo>
                    <a:cubicBezTo>
                      <a:pt x="255033" y="193530"/>
                      <a:pt x="262099" y="196445"/>
                      <a:pt x="267400" y="201737"/>
                    </a:cubicBezTo>
                    <a:lnTo>
                      <a:pt x="283070" y="217383"/>
                    </a:lnTo>
                    <a:cubicBezTo>
                      <a:pt x="285604" y="219913"/>
                      <a:pt x="289829" y="221447"/>
                      <a:pt x="294361" y="221447"/>
                    </a:cubicBezTo>
                    <a:cubicBezTo>
                      <a:pt x="297126" y="221447"/>
                      <a:pt x="299892" y="220834"/>
                      <a:pt x="302119" y="219760"/>
                    </a:cubicBezTo>
                    <a:cubicBezTo>
                      <a:pt x="307804" y="216999"/>
                      <a:pt x="313718" y="214545"/>
                      <a:pt x="319633" y="212474"/>
                    </a:cubicBezTo>
                    <a:cubicBezTo>
                      <a:pt x="326008" y="210173"/>
                      <a:pt x="331462" y="203270"/>
                      <a:pt x="331462" y="197288"/>
                    </a:cubicBezTo>
                    <a:lnTo>
                      <a:pt x="331462" y="175277"/>
                    </a:lnTo>
                    <a:cubicBezTo>
                      <a:pt x="331462" y="159707"/>
                      <a:pt x="344060" y="147129"/>
                      <a:pt x="359653" y="147129"/>
                    </a:cubicBezTo>
                    <a:close/>
                    <a:moveTo>
                      <a:pt x="119929" y="83135"/>
                    </a:moveTo>
                    <a:cubicBezTo>
                      <a:pt x="99723" y="83135"/>
                      <a:pt x="83282" y="99547"/>
                      <a:pt x="83282" y="119717"/>
                    </a:cubicBezTo>
                    <a:cubicBezTo>
                      <a:pt x="83282" y="139888"/>
                      <a:pt x="99723" y="156223"/>
                      <a:pt x="119929" y="156223"/>
                    </a:cubicBezTo>
                    <a:cubicBezTo>
                      <a:pt x="140135" y="156223"/>
                      <a:pt x="156499" y="139888"/>
                      <a:pt x="156499" y="119717"/>
                    </a:cubicBezTo>
                    <a:cubicBezTo>
                      <a:pt x="156499" y="99547"/>
                      <a:pt x="140135" y="83135"/>
                      <a:pt x="119929" y="83135"/>
                    </a:cubicBezTo>
                    <a:close/>
                    <a:moveTo>
                      <a:pt x="110863" y="0"/>
                    </a:moveTo>
                    <a:lnTo>
                      <a:pt x="128918" y="0"/>
                    </a:lnTo>
                    <a:cubicBezTo>
                      <a:pt x="139290" y="0"/>
                      <a:pt x="147741" y="8436"/>
                      <a:pt x="147741" y="18790"/>
                    </a:cubicBezTo>
                    <a:lnTo>
                      <a:pt x="147741" y="29834"/>
                    </a:lnTo>
                    <a:cubicBezTo>
                      <a:pt x="147741" y="30677"/>
                      <a:pt x="148970" y="32441"/>
                      <a:pt x="150507" y="32978"/>
                    </a:cubicBezTo>
                    <a:cubicBezTo>
                      <a:pt x="153580" y="34052"/>
                      <a:pt x="156730" y="35355"/>
                      <a:pt x="159726" y="36813"/>
                    </a:cubicBezTo>
                    <a:cubicBezTo>
                      <a:pt x="160187" y="37043"/>
                      <a:pt x="160878" y="37196"/>
                      <a:pt x="161570" y="37196"/>
                    </a:cubicBezTo>
                    <a:cubicBezTo>
                      <a:pt x="162799" y="37196"/>
                      <a:pt x="163644" y="36813"/>
                      <a:pt x="163875" y="36583"/>
                    </a:cubicBezTo>
                    <a:lnTo>
                      <a:pt x="171711" y="28683"/>
                    </a:lnTo>
                    <a:cubicBezTo>
                      <a:pt x="175245" y="25155"/>
                      <a:pt x="180009" y="23238"/>
                      <a:pt x="185002" y="23238"/>
                    </a:cubicBezTo>
                    <a:cubicBezTo>
                      <a:pt x="189996" y="23238"/>
                      <a:pt x="194760" y="25155"/>
                      <a:pt x="198294" y="28683"/>
                    </a:cubicBezTo>
                    <a:lnTo>
                      <a:pt x="211047" y="41414"/>
                    </a:lnTo>
                    <a:cubicBezTo>
                      <a:pt x="218346" y="48777"/>
                      <a:pt x="218346" y="60664"/>
                      <a:pt x="211047" y="67950"/>
                    </a:cubicBezTo>
                    <a:lnTo>
                      <a:pt x="203211" y="75849"/>
                    </a:lnTo>
                    <a:cubicBezTo>
                      <a:pt x="202596" y="76386"/>
                      <a:pt x="202212" y="78533"/>
                      <a:pt x="202903" y="79914"/>
                    </a:cubicBezTo>
                    <a:cubicBezTo>
                      <a:pt x="204363" y="82905"/>
                      <a:pt x="205669" y="86049"/>
                      <a:pt x="206822" y="89117"/>
                    </a:cubicBezTo>
                    <a:cubicBezTo>
                      <a:pt x="207359" y="90651"/>
                      <a:pt x="209127" y="91878"/>
                      <a:pt x="209972" y="91878"/>
                    </a:cubicBezTo>
                    <a:lnTo>
                      <a:pt x="220958" y="91878"/>
                    </a:lnTo>
                    <a:cubicBezTo>
                      <a:pt x="231330" y="91878"/>
                      <a:pt x="239781" y="100314"/>
                      <a:pt x="239781" y="110668"/>
                    </a:cubicBezTo>
                    <a:lnTo>
                      <a:pt x="239781" y="128691"/>
                    </a:lnTo>
                    <a:cubicBezTo>
                      <a:pt x="239781" y="139044"/>
                      <a:pt x="231330" y="147480"/>
                      <a:pt x="220958" y="147480"/>
                    </a:cubicBezTo>
                    <a:lnTo>
                      <a:pt x="209972" y="147480"/>
                    </a:lnTo>
                    <a:cubicBezTo>
                      <a:pt x="209127" y="147480"/>
                      <a:pt x="207359" y="148707"/>
                      <a:pt x="206822" y="150241"/>
                    </a:cubicBezTo>
                    <a:cubicBezTo>
                      <a:pt x="205669" y="153309"/>
                      <a:pt x="204363" y="156453"/>
                      <a:pt x="202903" y="159444"/>
                    </a:cubicBezTo>
                    <a:cubicBezTo>
                      <a:pt x="202212" y="160825"/>
                      <a:pt x="202596" y="162972"/>
                      <a:pt x="203211" y="163586"/>
                    </a:cubicBezTo>
                    <a:lnTo>
                      <a:pt x="211047" y="171408"/>
                    </a:lnTo>
                    <a:cubicBezTo>
                      <a:pt x="218346" y="178694"/>
                      <a:pt x="218346" y="190658"/>
                      <a:pt x="211047" y="197944"/>
                    </a:cubicBezTo>
                    <a:lnTo>
                      <a:pt x="198294" y="210675"/>
                    </a:lnTo>
                    <a:cubicBezTo>
                      <a:pt x="194760" y="214203"/>
                      <a:pt x="189996" y="216197"/>
                      <a:pt x="185002" y="216197"/>
                    </a:cubicBezTo>
                    <a:cubicBezTo>
                      <a:pt x="180009" y="216197"/>
                      <a:pt x="175245" y="214203"/>
                      <a:pt x="171711" y="210675"/>
                    </a:cubicBezTo>
                    <a:lnTo>
                      <a:pt x="163875" y="202852"/>
                    </a:lnTo>
                    <a:cubicBezTo>
                      <a:pt x="163644" y="202622"/>
                      <a:pt x="162799" y="202239"/>
                      <a:pt x="161570" y="202239"/>
                    </a:cubicBezTo>
                    <a:cubicBezTo>
                      <a:pt x="160878" y="202239"/>
                      <a:pt x="160187" y="202316"/>
                      <a:pt x="159726" y="202546"/>
                    </a:cubicBezTo>
                    <a:cubicBezTo>
                      <a:pt x="156730" y="204003"/>
                      <a:pt x="153580" y="205307"/>
                      <a:pt x="150507" y="206457"/>
                    </a:cubicBezTo>
                    <a:cubicBezTo>
                      <a:pt x="148970" y="206994"/>
                      <a:pt x="147741" y="208758"/>
                      <a:pt x="147741" y="209601"/>
                    </a:cubicBezTo>
                    <a:lnTo>
                      <a:pt x="147741" y="220568"/>
                    </a:lnTo>
                    <a:cubicBezTo>
                      <a:pt x="147741" y="230922"/>
                      <a:pt x="139290" y="239358"/>
                      <a:pt x="128918" y="239358"/>
                    </a:cubicBezTo>
                    <a:lnTo>
                      <a:pt x="110863" y="239358"/>
                    </a:lnTo>
                    <a:cubicBezTo>
                      <a:pt x="100491" y="239358"/>
                      <a:pt x="92117" y="230922"/>
                      <a:pt x="92117" y="220568"/>
                    </a:cubicBezTo>
                    <a:lnTo>
                      <a:pt x="92117" y="209601"/>
                    </a:lnTo>
                    <a:cubicBezTo>
                      <a:pt x="92117" y="208758"/>
                      <a:pt x="90811" y="206917"/>
                      <a:pt x="89274" y="206457"/>
                    </a:cubicBezTo>
                    <a:cubicBezTo>
                      <a:pt x="86201" y="205307"/>
                      <a:pt x="83051" y="204003"/>
                      <a:pt x="80055" y="202546"/>
                    </a:cubicBezTo>
                    <a:cubicBezTo>
                      <a:pt x="79594" y="202316"/>
                      <a:pt x="78903" y="202239"/>
                      <a:pt x="78211" y="202239"/>
                    </a:cubicBezTo>
                    <a:cubicBezTo>
                      <a:pt x="77059" y="202239"/>
                      <a:pt x="76214" y="202622"/>
                      <a:pt x="75983" y="202852"/>
                    </a:cubicBezTo>
                    <a:lnTo>
                      <a:pt x="68070" y="210675"/>
                    </a:lnTo>
                    <a:cubicBezTo>
                      <a:pt x="64536" y="214203"/>
                      <a:pt x="59849" y="216197"/>
                      <a:pt x="54779" y="216197"/>
                    </a:cubicBezTo>
                    <a:cubicBezTo>
                      <a:pt x="49785" y="216197"/>
                      <a:pt x="45021" y="214203"/>
                      <a:pt x="41487" y="210675"/>
                    </a:cubicBezTo>
                    <a:lnTo>
                      <a:pt x="28734" y="197944"/>
                    </a:lnTo>
                    <a:cubicBezTo>
                      <a:pt x="25200" y="194416"/>
                      <a:pt x="23279" y="189661"/>
                      <a:pt x="23279" y="184676"/>
                    </a:cubicBezTo>
                    <a:cubicBezTo>
                      <a:pt x="23279" y="179691"/>
                      <a:pt x="25200" y="174936"/>
                      <a:pt x="28734" y="171408"/>
                    </a:cubicBezTo>
                    <a:lnTo>
                      <a:pt x="36570" y="163586"/>
                    </a:lnTo>
                    <a:cubicBezTo>
                      <a:pt x="37185" y="162972"/>
                      <a:pt x="37569" y="160825"/>
                      <a:pt x="36878" y="159444"/>
                    </a:cubicBezTo>
                    <a:cubicBezTo>
                      <a:pt x="35418" y="156453"/>
                      <a:pt x="34112" y="153386"/>
                      <a:pt x="33036" y="150241"/>
                    </a:cubicBezTo>
                    <a:cubicBezTo>
                      <a:pt x="32498" y="148707"/>
                      <a:pt x="30654" y="147480"/>
                      <a:pt x="29886" y="147480"/>
                    </a:cubicBezTo>
                    <a:lnTo>
                      <a:pt x="18823" y="147480"/>
                    </a:lnTo>
                    <a:cubicBezTo>
                      <a:pt x="8451" y="147480"/>
                      <a:pt x="0" y="139044"/>
                      <a:pt x="0" y="128691"/>
                    </a:cubicBezTo>
                    <a:lnTo>
                      <a:pt x="0" y="110668"/>
                    </a:lnTo>
                    <a:cubicBezTo>
                      <a:pt x="0" y="100314"/>
                      <a:pt x="8451" y="91955"/>
                      <a:pt x="18823" y="91955"/>
                    </a:cubicBezTo>
                    <a:lnTo>
                      <a:pt x="29886" y="91955"/>
                    </a:lnTo>
                    <a:cubicBezTo>
                      <a:pt x="30654" y="91955"/>
                      <a:pt x="32498" y="90651"/>
                      <a:pt x="33036" y="89194"/>
                    </a:cubicBezTo>
                    <a:cubicBezTo>
                      <a:pt x="34112" y="86049"/>
                      <a:pt x="35418" y="82905"/>
                      <a:pt x="36878" y="79914"/>
                    </a:cubicBezTo>
                    <a:cubicBezTo>
                      <a:pt x="37569" y="78533"/>
                      <a:pt x="37185" y="76386"/>
                      <a:pt x="36570" y="75849"/>
                    </a:cubicBezTo>
                    <a:lnTo>
                      <a:pt x="28734" y="67950"/>
                    </a:lnTo>
                    <a:cubicBezTo>
                      <a:pt x="21435" y="60664"/>
                      <a:pt x="21435" y="48777"/>
                      <a:pt x="28734" y="41414"/>
                    </a:cubicBezTo>
                    <a:lnTo>
                      <a:pt x="41487" y="28683"/>
                    </a:lnTo>
                    <a:cubicBezTo>
                      <a:pt x="45021" y="25155"/>
                      <a:pt x="49785" y="23238"/>
                      <a:pt x="54779" y="23238"/>
                    </a:cubicBezTo>
                    <a:cubicBezTo>
                      <a:pt x="59849" y="23238"/>
                      <a:pt x="64536" y="25155"/>
                      <a:pt x="68070" y="28683"/>
                    </a:cubicBezTo>
                    <a:lnTo>
                      <a:pt x="75983" y="36583"/>
                    </a:lnTo>
                    <a:cubicBezTo>
                      <a:pt x="76214" y="36813"/>
                      <a:pt x="77059" y="37196"/>
                      <a:pt x="78211" y="37196"/>
                    </a:cubicBezTo>
                    <a:cubicBezTo>
                      <a:pt x="78903" y="37196"/>
                      <a:pt x="79594" y="37043"/>
                      <a:pt x="80055" y="36813"/>
                    </a:cubicBezTo>
                    <a:cubicBezTo>
                      <a:pt x="83051" y="35355"/>
                      <a:pt x="86201" y="34052"/>
                      <a:pt x="89351" y="32978"/>
                    </a:cubicBezTo>
                    <a:cubicBezTo>
                      <a:pt x="90811" y="32441"/>
                      <a:pt x="92117" y="30677"/>
                      <a:pt x="92117" y="29834"/>
                    </a:cubicBezTo>
                    <a:lnTo>
                      <a:pt x="92117" y="18790"/>
                    </a:lnTo>
                    <a:cubicBezTo>
                      <a:pt x="92117" y="8436"/>
                      <a:pt x="100491" y="0"/>
                      <a:pt x="1108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4" name="Group 40"/>
            <p:cNvGrpSpPr/>
            <p:nvPr/>
          </p:nvGrpSpPr>
          <p:grpSpPr>
            <a:xfrm>
              <a:off x="10389194" y="1094170"/>
              <a:ext cx="803040" cy="803040"/>
              <a:chOff x="512881" y="4771416"/>
              <a:chExt cx="803040" cy="803040"/>
            </a:xfrm>
          </p:grpSpPr>
          <p:sp>
            <p:nvSpPr>
              <p:cNvPr id="175" name="圆角矩形 81"/>
              <p:cNvSpPr/>
              <p:nvPr/>
            </p:nvSpPr>
            <p:spPr>
              <a:xfrm>
                <a:off x="512881" y="4771416"/>
                <a:ext cx="803040" cy="803040"/>
              </a:xfrm>
              <a:prstGeom prst="roundRect">
                <a:avLst>
                  <a:gd name="adj" fmla="val 97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6" name="iconfont-10341-5063579"/>
              <p:cNvSpPr/>
              <p:nvPr/>
            </p:nvSpPr>
            <p:spPr>
              <a:xfrm>
                <a:off x="710038" y="4968571"/>
                <a:ext cx="408727" cy="408727"/>
              </a:xfrm>
              <a:custGeom>
                <a:avLst/>
                <a:gdLst>
                  <a:gd name="T0" fmla="*/ 2880 w 10880"/>
                  <a:gd name="T1" fmla="*/ 1600 h 10880"/>
                  <a:gd name="T2" fmla="*/ 2880 w 10880"/>
                  <a:gd name="T3" fmla="*/ 960 h 10880"/>
                  <a:gd name="T4" fmla="*/ 1280 w 10880"/>
                  <a:gd name="T5" fmla="*/ 0 h 10880"/>
                  <a:gd name="T6" fmla="*/ 1280 w 10880"/>
                  <a:gd name="T7" fmla="*/ 2560 h 10880"/>
                  <a:gd name="T8" fmla="*/ 640 w 10880"/>
                  <a:gd name="T9" fmla="*/ 1280 h 10880"/>
                  <a:gd name="T10" fmla="*/ 1920 w 10880"/>
                  <a:gd name="T11" fmla="*/ 1280 h 10880"/>
                  <a:gd name="T12" fmla="*/ 640 w 10880"/>
                  <a:gd name="T13" fmla="*/ 1280 h 10880"/>
                  <a:gd name="T14" fmla="*/ 8352 w 10880"/>
                  <a:gd name="T15" fmla="*/ 9280 h 10880"/>
                  <a:gd name="T16" fmla="*/ 7680 w 10880"/>
                  <a:gd name="T17" fmla="*/ 9600 h 10880"/>
                  <a:gd name="T18" fmla="*/ 8352 w 10880"/>
                  <a:gd name="T19" fmla="*/ 9920 h 10880"/>
                  <a:gd name="T20" fmla="*/ 10880 w 10880"/>
                  <a:gd name="T21" fmla="*/ 9600 h 10880"/>
                  <a:gd name="T22" fmla="*/ 9600 w 10880"/>
                  <a:gd name="T23" fmla="*/ 10240 h 10880"/>
                  <a:gd name="T24" fmla="*/ 9600 w 10880"/>
                  <a:gd name="T25" fmla="*/ 8960 h 10880"/>
                  <a:gd name="T26" fmla="*/ 9600 w 10880"/>
                  <a:gd name="T27" fmla="*/ 10240 h 10880"/>
                  <a:gd name="T28" fmla="*/ 5408 w 10880"/>
                  <a:gd name="T29" fmla="*/ 1600 h 10880"/>
                  <a:gd name="T30" fmla="*/ 5408 w 10880"/>
                  <a:gd name="T31" fmla="*/ 960 h 10880"/>
                  <a:gd name="T32" fmla="*/ 3840 w 10880"/>
                  <a:gd name="T33" fmla="*/ 1280 h 10880"/>
                  <a:gd name="T34" fmla="*/ 8544 w 10880"/>
                  <a:gd name="T35" fmla="*/ 5472 h 10880"/>
                  <a:gd name="T36" fmla="*/ 9664 w 10880"/>
                  <a:gd name="T37" fmla="*/ 4384 h 10880"/>
                  <a:gd name="T38" fmla="*/ 9088 w 10880"/>
                  <a:gd name="T39" fmla="*/ 4128 h 10880"/>
                  <a:gd name="T40" fmla="*/ 8256 w 10880"/>
                  <a:gd name="T41" fmla="*/ 5344 h 10880"/>
                  <a:gd name="T42" fmla="*/ 9248 w 10880"/>
                  <a:gd name="T43" fmla="*/ 3072 h 10880"/>
                  <a:gd name="T44" fmla="*/ 9632 w 10880"/>
                  <a:gd name="T45" fmla="*/ 3328 h 10880"/>
                  <a:gd name="T46" fmla="*/ 9248 w 10880"/>
                  <a:gd name="T47" fmla="*/ 1696 h 10880"/>
                  <a:gd name="T48" fmla="*/ 8800 w 10880"/>
                  <a:gd name="T49" fmla="*/ 2144 h 10880"/>
                  <a:gd name="T50" fmla="*/ 6656 w 10880"/>
                  <a:gd name="T51" fmla="*/ 1600 h 10880"/>
                  <a:gd name="T52" fmla="*/ 7872 w 10880"/>
                  <a:gd name="T53" fmla="*/ 1632 h 10880"/>
                  <a:gd name="T54" fmla="*/ 8256 w 10880"/>
                  <a:gd name="T55" fmla="*/ 1376 h 10880"/>
                  <a:gd name="T56" fmla="*/ 7520 w 10880"/>
                  <a:gd name="T57" fmla="*/ 960 h 10880"/>
                  <a:gd name="T58" fmla="*/ 6336 w 10880"/>
                  <a:gd name="T59" fmla="*/ 1280 h 10880"/>
                  <a:gd name="T60" fmla="*/ 6720 w 10880"/>
                  <a:gd name="T61" fmla="*/ 9280 h 10880"/>
                  <a:gd name="T62" fmla="*/ 5152 w 10880"/>
                  <a:gd name="T63" fmla="*/ 9600 h 10880"/>
                  <a:gd name="T64" fmla="*/ 6720 w 10880"/>
                  <a:gd name="T65" fmla="*/ 9920 h 10880"/>
                  <a:gd name="T66" fmla="*/ 6720 w 10880"/>
                  <a:gd name="T67" fmla="*/ 9280 h 10880"/>
                  <a:gd name="T68" fmla="*/ 3584 w 10880"/>
                  <a:gd name="T69" fmla="*/ 5120 h 10880"/>
                  <a:gd name="T70" fmla="*/ 3584 w 10880"/>
                  <a:gd name="T71" fmla="*/ 5760 h 10880"/>
                  <a:gd name="T72" fmla="*/ 5152 w 10880"/>
                  <a:gd name="T73" fmla="*/ 5440 h 10880"/>
                  <a:gd name="T74" fmla="*/ 1632 w 10880"/>
                  <a:gd name="T75" fmla="*/ 7776 h 10880"/>
                  <a:gd name="T76" fmla="*/ 1024 w 10880"/>
                  <a:gd name="T77" fmla="*/ 7872 h 10880"/>
                  <a:gd name="T78" fmla="*/ 1888 w 10880"/>
                  <a:gd name="T79" fmla="*/ 9248 h 10880"/>
                  <a:gd name="T80" fmla="*/ 2112 w 10880"/>
                  <a:gd name="T81" fmla="*/ 8704 h 10880"/>
                  <a:gd name="T82" fmla="*/ 7360 w 10880"/>
                  <a:gd name="T83" fmla="*/ 5120 h 10880"/>
                  <a:gd name="T84" fmla="*/ 5792 w 10880"/>
                  <a:gd name="T85" fmla="*/ 5440 h 10880"/>
                  <a:gd name="T86" fmla="*/ 7360 w 10880"/>
                  <a:gd name="T87" fmla="*/ 5760 h 10880"/>
                  <a:gd name="T88" fmla="*/ 7360 w 10880"/>
                  <a:gd name="T89" fmla="*/ 5120 h 10880"/>
                  <a:gd name="T90" fmla="*/ 2176 w 10880"/>
                  <a:gd name="T91" fmla="*/ 5408 h 10880"/>
                  <a:gd name="T92" fmla="*/ 1344 w 10880"/>
                  <a:gd name="T93" fmla="*/ 6880 h 10880"/>
                  <a:gd name="T94" fmla="*/ 1760 w 10880"/>
                  <a:gd name="T95" fmla="*/ 6720 h 10880"/>
                  <a:gd name="T96" fmla="*/ 2624 w 10880"/>
                  <a:gd name="T97" fmla="*/ 5536 h 10880"/>
                  <a:gd name="T98" fmla="*/ 3360 w 10880"/>
                  <a:gd name="T99" fmla="*/ 9280 h 10880"/>
                  <a:gd name="T100" fmla="*/ 2624 w 10880"/>
                  <a:gd name="T101" fmla="*/ 9504 h 10880"/>
                  <a:gd name="T102" fmla="*/ 3360 w 10880"/>
                  <a:gd name="T103" fmla="*/ 9952 h 10880"/>
                  <a:gd name="T104" fmla="*/ 4512 w 10880"/>
                  <a:gd name="T105" fmla="*/ 9632 h 10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80" h="10880">
                    <a:moveTo>
                      <a:pt x="2528" y="1600"/>
                    </a:moveTo>
                    <a:lnTo>
                      <a:pt x="2880" y="1600"/>
                    </a:lnTo>
                    <a:cubicBezTo>
                      <a:pt x="3072" y="1600"/>
                      <a:pt x="3200" y="1472"/>
                      <a:pt x="3200" y="1280"/>
                    </a:cubicBezTo>
                    <a:cubicBezTo>
                      <a:pt x="3200" y="1088"/>
                      <a:pt x="3072" y="960"/>
                      <a:pt x="2880" y="960"/>
                    </a:cubicBezTo>
                    <a:lnTo>
                      <a:pt x="2528" y="960"/>
                    </a:lnTo>
                    <a:cubicBezTo>
                      <a:pt x="2400" y="416"/>
                      <a:pt x="1888" y="0"/>
                      <a:pt x="1280" y="0"/>
                    </a:cubicBezTo>
                    <a:cubicBezTo>
                      <a:pt x="576" y="0"/>
                      <a:pt x="0" y="576"/>
                      <a:pt x="0" y="1280"/>
                    </a:cubicBezTo>
                    <a:cubicBezTo>
                      <a:pt x="0" y="1984"/>
                      <a:pt x="576" y="2560"/>
                      <a:pt x="1280" y="2560"/>
                    </a:cubicBezTo>
                    <a:cubicBezTo>
                      <a:pt x="1888" y="2560"/>
                      <a:pt x="2368" y="2144"/>
                      <a:pt x="2528" y="1600"/>
                    </a:cubicBezTo>
                    <a:close/>
                    <a:moveTo>
                      <a:pt x="640" y="1280"/>
                    </a:moveTo>
                    <a:cubicBezTo>
                      <a:pt x="640" y="928"/>
                      <a:pt x="928" y="640"/>
                      <a:pt x="1280" y="640"/>
                    </a:cubicBezTo>
                    <a:cubicBezTo>
                      <a:pt x="1632" y="640"/>
                      <a:pt x="1920" y="928"/>
                      <a:pt x="1920" y="1280"/>
                    </a:cubicBezTo>
                    <a:cubicBezTo>
                      <a:pt x="1920" y="1632"/>
                      <a:pt x="1632" y="1920"/>
                      <a:pt x="1280" y="1920"/>
                    </a:cubicBezTo>
                    <a:cubicBezTo>
                      <a:pt x="928" y="1920"/>
                      <a:pt x="640" y="1632"/>
                      <a:pt x="640" y="1280"/>
                    </a:cubicBezTo>
                    <a:close/>
                    <a:moveTo>
                      <a:pt x="9600" y="8320"/>
                    </a:moveTo>
                    <a:cubicBezTo>
                      <a:pt x="8992" y="8320"/>
                      <a:pt x="8512" y="8736"/>
                      <a:pt x="8352" y="9280"/>
                    </a:cubicBezTo>
                    <a:lnTo>
                      <a:pt x="8000" y="9280"/>
                    </a:lnTo>
                    <a:cubicBezTo>
                      <a:pt x="7808" y="9280"/>
                      <a:pt x="7680" y="9408"/>
                      <a:pt x="7680" y="9600"/>
                    </a:cubicBezTo>
                    <a:cubicBezTo>
                      <a:pt x="7680" y="9792"/>
                      <a:pt x="7808" y="9920"/>
                      <a:pt x="8000" y="9920"/>
                    </a:cubicBezTo>
                    <a:lnTo>
                      <a:pt x="8352" y="9920"/>
                    </a:lnTo>
                    <a:cubicBezTo>
                      <a:pt x="8480" y="10464"/>
                      <a:pt x="8992" y="10880"/>
                      <a:pt x="9600" y="10880"/>
                    </a:cubicBezTo>
                    <a:cubicBezTo>
                      <a:pt x="10304" y="10880"/>
                      <a:pt x="10880" y="10304"/>
                      <a:pt x="10880" y="9600"/>
                    </a:cubicBezTo>
                    <a:cubicBezTo>
                      <a:pt x="10880" y="8896"/>
                      <a:pt x="10304" y="8320"/>
                      <a:pt x="9600" y="8320"/>
                    </a:cubicBezTo>
                    <a:close/>
                    <a:moveTo>
                      <a:pt x="9600" y="10240"/>
                    </a:moveTo>
                    <a:cubicBezTo>
                      <a:pt x="9248" y="10240"/>
                      <a:pt x="8960" y="9952"/>
                      <a:pt x="8960" y="9600"/>
                    </a:cubicBezTo>
                    <a:cubicBezTo>
                      <a:pt x="8960" y="9248"/>
                      <a:pt x="9248" y="8960"/>
                      <a:pt x="9600" y="8960"/>
                    </a:cubicBezTo>
                    <a:cubicBezTo>
                      <a:pt x="9952" y="8960"/>
                      <a:pt x="10240" y="9248"/>
                      <a:pt x="10240" y="9600"/>
                    </a:cubicBezTo>
                    <a:cubicBezTo>
                      <a:pt x="10240" y="9952"/>
                      <a:pt x="9952" y="10240"/>
                      <a:pt x="9600" y="10240"/>
                    </a:cubicBezTo>
                    <a:close/>
                    <a:moveTo>
                      <a:pt x="4160" y="1600"/>
                    </a:moveTo>
                    <a:lnTo>
                      <a:pt x="5408" y="1600"/>
                    </a:lnTo>
                    <a:cubicBezTo>
                      <a:pt x="5600" y="1600"/>
                      <a:pt x="5728" y="1472"/>
                      <a:pt x="5728" y="1280"/>
                    </a:cubicBezTo>
                    <a:cubicBezTo>
                      <a:pt x="5728" y="1088"/>
                      <a:pt x="5600" y="960"/>
                      <a:pt x="5408" y="960"/>
                    </a:cubicBezTo>
                    <a:lnTo>
                      <a:pt x="4160" y="960"/>
                    </a:lnTo>
                    <a:cubicBezTo>
                      <a:pt x="3968" y="960"/>
                      <a:pt x="3840" y="1088"/>
                      <a:pt x="3840" y="1280"/>
                    </a:cubicBezTo>
                    <a:cubicBezTo>
                      <a:pt x="3840" y="1472"/>
                      <a:pt x="3968" y="1600"/>
                      <a:pt x="4160" y="1600"/>
                    </a:cubicBezTo>
                    <a:close/>
                    <a:moveTo>
                      <a:pt x="8544" y="5472"/>
                    </a:moveTo>
                    <a:cubicBezTo>
                      <a:pt x="8608" y="5472"/>
                      <a:pt x="8640" y="5472"/>
                      <a:pt x="8704" y="5440"/>
                    </a:cubicBezTo>
                    <a:cubicBezTo>
                      <a:pt x="9120" y="5184"/>
                      <a:pt x="9472" y="4832"/>
                      <a:pt x="9664" y="4384"/>
                    </a:cubicBezTo>
                    <a:cubicBezTo>
                      <a:pt x="9728" y="4224"/>
                      <a:pt x="9664" y="4032"/>
                      <a:pt x="9504" y="3968"/>
                    </a:cubicBezTo>
                    <a:cubicBezTo>
                      <a:pt x="9344" y="3904"/>
                      <a:pt x="9152" y="3968"/>
                      <a:pt x="9088" y="4128"/>
                    </a:cubicBezTo>
                    <a:cubicBezTo>
                      <a:pt x="8928" y="4448"/>
                      <a:pt x="8672" y="4704"/>
                      <a:pt x="8384" y="4896"/>
                    </a:cubicBezTo>
                    <a:cubicBezTo>
                      <a:pt x="8224" y="4992"/>
                      <a:pt x="8192" y="5184"/>
                      <a:pt x="8256" y="5344"/>
                    </a:cubicBezTo>
                    <a:cubicBezTo>
                      <a:pt x="8352" y="5440"/>
                      <a:pt x="8448" y="5472"/>
                      <a:pt x="8544" y="5472"/>
                    </a:cubicBezTo>
                    <a:close/>
                    <a:moveTo>
                      <a:pt x="9248" y="3072"/>
                    </a:moveTo>
                    <a:cubicBezTo>
                      <a:pt x="9280" y="3232"/>
                      <a:pt x="9408" y="3328"/>
                      <a:pt x="9568" y="3328"/>
                    </a:cubicBezTo>
                    <a:lnTo>
                      <a:pt x="9632" y="3328"/>
                    </a:lnTo>
                    <a:cubicBezTo>
                      <a:pt x="9792" y="3296"/>
                      <a:pt x="9920" y="3136"/>
                      <a:pt x="9888" y="2976"/>
                    </a:cubicBezTo>
                    <a:cubicBezTo>
                      <a:pt x="9824" y="2496"/>
                      <a:pt x="9600" y="2048"/>
                      <a:pt x="9248" y="1696"/>
                    </a:cubicBezTo>
                    <a:cubicBezTo>
                      <a:pt x="9120" y="1568"/>
                      <a:pt x="8928" y="1568"/>
                      <a:pt x="8800" y="1696"/>
                    </a:cubicBezTo>
                    <a:cubicBezTo>
                      <a:pt x="8672" y="1824"/>
                      <a:pt x="8672" y="2016"/>
                      <a:pt x="8800" y="2144"/>
                    </a:cubicBezTo>
                    <a:cubicBezTo>
                      <a:pt x="9024" y="2400"/>
                      <a:pt x="9216" y="2720"/>
                      <a:pt x="9248" y="3072"/>
                    </a:cubicBezTo>
                    <a:close/>
                    <a:moveTo>
                      <a:pt x="6656" y="1600"/>
                    </a:moveTo>
                    <a:lnTo>
                      <a:pt x="7520" y="1600"/>
                    </a:lnTo>
                    <a:cubicBezTo>
                      <a:pt x="7648" y="1600"/>
                      <a:pt x="7744" y="1600"/>
                      <a:pt x="7872" y="1632"/>
                    </a:cubicBezTo>
                    <a:lnTo>
                      <a:pt x="7936" y="1632"/>
                    </a:lnTo>
                    <a:cubicBezTo>
                      <a:pt x="8096" y="1632"/>
                      <a:pt x="8224" y="1536"/>
                      <a:pt x="8256" y="1376"/>
                    </a:cubicBezTo>
                    <a:cubicBezTo>
                      <a:pt x="8288" y="1216"/>
                      <a:pt x="8192" y="1024"/>
                      <a:pt x="8000" y="992"/>
                    </a:cubicBezTo>
                    <a:cubicBezTo>
                      <a:pt x="7840" y="960"/>
                      <a:pt x="7680" y="960"/>
                      <a:pt x="7520" y="960"/>
                    </a:cubicBezTo>
                    <a:lnTo>
                      <a:pt x="6656" y="960"/>
                    </a:lnTo>
                    <a:cubicBezTo>
                      <a:pt x="6464" y="960"/>
                      <a:pt x="6336" y="1088"/>
                      <a:pt x="6336" y="1280"/>
                    </a:cubicBezTo>
                    <a:cubicBezTo>
                      <a:pt x="6336" y="1472"/>
                      <a:pt x="6496" y="1600"/>
                      <a:pt x="6656" y="1600"/>
                    </a:cubicBezTo>
                    <a:close/>
                    <a:moveTo>
                      <a:pt x="6720" y="9280"/>
                    </a:moveTo>
                    <a:lnTo>
                      <a:pt x="5472" y="9280"/>
                    </a:lnTo>
                    <a:cubicBezTo>
                      <a:pt x="5280" y="9280"/>
                      <a:pt x="5152" y="9408"/>
                      <a:pt x="5152" y="9600"/>
                    </a:cubicBezTo>
                    <a:cubicBezTo>
                      <a:pt x="5152" y="9792"/>
                      <a:pt x="5280" y="9920"/>
                      <a:pt x="5472" y="9920"/>
                    </a:cubicBezTo>
                    <a:lnTo>
                      <a:pt x="6720" y="9920"/>
                    </a:lnTo>
                    <a:cubicBezTo>
                      <a:pt x="6912" y="9920"/>
                      <a:pt x="7040" y="9792"/>
                      <a:pt x="7040" y="9600"/>
                    </a:cubicBezTo>
                    <a:cubicBezTo>
                      <a:pt x="7040" y="9408"/>
                      <a:pt x="6880" y="9280"/>
                      <a:pt x="6720" y="9280"/>
                    </a:cubicBezTo>
                    <a:close/>
                    <a:moveTo>
                      <a:pt x="4832" y="5120"/>
                    </a:moveTo>
                    <a:lnTo>
                      <a:pt x="3584" y="5120"/>
                    </a:lnTo>
                    <a:cubicBezTo>
                      <a:pt x="3392" y="5120"/>
                      <a:pt x="3264" y="5248"/>
                      <a:pt x="3264" y="5440"/>
                    </a:cubicBezTo>
                    <a:cubicBezTo>
                      <a:pt x="3264" y="5632"/>
                      <a:pt x="3392" y="5760"/>
                      <a:pt x="3584" y="5760"/>
                    </a:cubicBezTo>
                    <a:lnTo>
                      <a:pt x="4832" y="5760"/>
                    </a:lnTo>
                    <a:cubicBezTo>
                      <a:pt x="5024" y="5760"/>
                      <a:pt x="5152" y="5632"/>
                      <a:pt x="5152" y="5440"/>
                    </a:cubicBezTo>
                    <a:cubicBezTo>
                      <a:pt x="5152" y="5248"/>
                      <a:pt x="4992" y="5120"/>
                      <a:pt x="4832" y="5120"/>
                    </a:cubicBezTo>
                    <a:close/>
                    <a:moveTo>
                      <a:pt x="1632" y="7776"/>
                    </a:moveTo>
                    <a:cubicBezTo>
                      <a:pt x="1600" y="7616"/>
                      <a:pt x="1440" y="7488"/>
                      <a:pt x="1280" y="7520"/>
                    </a:cubicBezTo>
                    <a:cubicBezTo>
                      <a:pt x="1120" y="7552"/>
                      <a:pt x="992" y="7712"/>
                      <a:pt x="1024" y="7872"/>
                    </a:cubicBezTo>
                    <a:cubicBezTo>
                      <a:pt x="1088" y="8352"/>
                      <a:pt x="1312" y="8800"/>
                      <a:pt x="1664" y="9152"/>
                    </a:cubicBezTo>
                    <a:cubicBezTo>
                      <a:pt x="1728" y="9216"/>
                      <a:pt x="1824" y="9248"/>
                      <a:pt x="1888" y="9248"/>
                    </a:cubicBezTo>
                    <a:cubicBezTo>
                      <a:pt x="1952" y="9248"/>
                      <a:pt x="2048" y="9216"/>
                      <a:pt x="2112" y="9152"/>
                    </a:cubicBezTo>
                    <a:cubicBezTo>
                      <a:pt x="2240" y="9024"/>
                      <a:pt x="2240" y="8832"/>
                      <a:pt x="2112" y="8704"/>
                    </a:cubicBezTo>
                    <a:cubicBezTo>
                      <a:pt x="1824" y="8480"/>
                      <a:pt x="1664" y="8128"/>
                      <a:pt x="1632" y="7776"/>
                    </a:cubicBezTo>
                    <a:close/>
                    <a:moveTo>
                      <a:pt x="7360" y="5120"/>
                    </a:moveTo>
                    <a:lnTo>
                      <a:pt x="6112" y="5120"/>
                    </a:lnTo>
                    <a:cubicBezTo>
                      <a:pt x="5920" y="5120"/>
                      <a:pt x="5792" y="5248"/>
                      <a:pt x="5792" y="5440"/>
                    </a:cubicBezTo>
                    <a:cubicBezTo>
                      <a:pt x="5792" y="5632"/>
                      <a:pt x="5920" y="5760"/>
                      <a:pt x="6112" y="5760"/>
                    </a:cubicBezTo>
                    <a:lnTo>
                      <a:pt x="7360" y="5760"/>
                    </a:lnTo>
                    <a:cubicBezTo>
                      <a:pt x="7552" y="5760"/>
                      <a:pt x="7680" y="5632"/>
                      <a:pt x="7680" y="5440"/>
                    </a:cubicBezTo>
                    <a:cubicBezTo>
                      <a:pt x="7680" y="5248"/>
                      <a:pt x="7520" y="5120"/>
                      <a:pt x="7360" y="5120"/>
                    </a:cubicBezTo>
                    <a:close/>
                    <a:moveTo>
                      <a:pt x="2624" y="5536"/>
                    </a:moveTo>
                    <a:cubicBezTo>
                      <a:pt x="2528" y="5376"/>
                      <a:pt x="2336" y="5312"/>
                      <a:pt x="2176" y="5408"/>
                    </a:cubicBezTo>
                    <a:cubicBezTo>
                      <a:pt x="1760" y="5664"/>
                      <a:pt x="1408" y="6016"/>
                      <a:pt x="1184" y="6464"/>
                    </a:cubicBezTo>
                    <a:cubicBezTo>
                      <a:pt x="1120" y="6624"/>
                      <a:pt x="1184" y="6816"/>
                      <a:pt x="1344" y="6880"/>
                    </a:cubicBezTo>
                    <a:cubicBezTo>
                      <a:pt x="1376" y="6912"/>
                      <a:pt x="1440" y="6912"/>
                      <a:pt x="1472" y="6912"/>
                    </a:cubicBezTo>
                    <a:cubicBezTo>
                      <a:pt x="1600" y="6912"/>
                      <a:pt x="1696" y="6848"/>
                      <a:pt x="1760" y="6720"/>
                    </a:cubicBezTo>
                    <a:cubicBezTo>
                      <a:pt x="1920" y="6400"/>
                      <a:pt x="2176" y="6144"/>
                      <a:pt x="2496" y="5952"/>
                    </a:cubicBezTo>
                    <a:cubicBezTo>
                      <a:pt x="2656" y="5888"/>
                      <a:pt x="2720" y="5696"/>
                      <a:pt x="2624" y="5536"/>
                    </a:cubicBezTo>
                    <a:close/>
                    <a:moveTo>
                      <a:pt x="4192" y="9280"/>
                    </a:moveTo>
                    <a:lnTo>
                      <a:pt x="3360" y="9280"/>
                    </a:lnTo>
                    <a:cubicBezTo>
                      <a:pt x="3232" y="9280"/>
                      <a:pt x="3104" y="9280"/>
                      <a:pt x="3008" y="9248"/>
                    </a:cubicBezTo>
                    <a:cubicBezTo>
                      <a:pt x="2848" y="9216"/>
                      <a:pt x="2656" y="9312"/>
                      <a:pt x="2624" y="9504"/>
                    </a:cubicBezTo>
                    <a:cubicBezTo>
                      <a:pt x="2592" y="9664"/>
                      <a:pt x="2688" y="9856"/>
                      <a:pt x="2880" y="9888"/>
                    </a:cubicBezTo>
                    <a:cubicBezTo>
                      <a:pt x="3040" y="9920"/>
                      <a:pt x="3200" y="9952"/>
                      <a:pt x="3360" y="9952"/>
                    </a:cubicBezTo>
                    <a:lnTo>
                      <a:pt x="4192" y="9952"/>
                    </a:lnTo>
                    <a:cubicBezTo>
                      <a:pt x="4384" y="9952"/>
                      <a:pt x="4512" y="9824"/>
                      <a:pt x="4512" y="9632"/>
                    </a:cubicBezTo>
                    <a:cubicBezTo>
                      <a:pt x="4512" y="9440"/>
                      <a:pt x="4384" y="9280"/>
                      <a:pt x="4192" y="92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6" name="文本框 195"/>
            <p:cNvSpPr txBox="1"/>
            <p:nvPr/>
          </p:nvSpPr>
          <p:spPr>
            <a:xfrm>
              <a:off x="21234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7" name="文本框 196"/>
            <p:cNvSpPr txBox="1"/>
            <p:nvPr/>
          </p:nvSpPr>
          <p:spPr>
            <a:xfrm>
              <a:off x="9495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企业档案</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8" name="文本框 197"/>
            <p:cNvSpPr txBox="1"/>
            <p:nvPr/>
          </p:nvSpPr>
          <p:spPr>
            <a:xfrm>
              <a:off x="32973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制度管理</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9" name="文本框 198"/>
            <p:cNvSpPr txBox="1"/>
            <p:nvPr/>
          </p:nvSpPr>
          <p:spPr>
            <a:xfrm>
              <a:off x="44712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0" name="文本框 199"/>
            <p:cNvSpPr txBox="1"/>
            <p:nvPr/>
          </p:nvSpPr>
          <p:spPr>
            <a:xfrm>
              <a:off x="56451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1" name="文本框 200"/>
            <p:cNvSpPr txBox="1"/>
            <p:nvPr/>
          </p:nvSpPr>
          <p:spPr>
            <a:xfrm>
              <a:off x="68190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职业健康</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2" name="文本框 201"/>
            <p:cNvSpPr txBox="1"/>
            <p:nvPr/>
          </p:nvSpPr>
          <p:spPr>
            <a:xfrm>
              <a:off x="79929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安全费用</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3" name="文本框 202"/>
            <p:cNvSpPr txBox="1"/>
            <p:nvPr/>
          </p:nvSpPr>
          <p:spPr>
            <a:xfrm>
              <a:off x="9166817"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设备设施</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4" name="文本框 203"/>
            <p:cNvSpPr txBox="1"/>
            <p:nvPr/>
          </p:nvSpPr>
          <p:spPr>
            <a:xfrm>
              <a:off x="10340714" y="192737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智能巡检</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6" name="组合 215"/>
            <p:cNvGrpSpPr/>
            <p:nvPr/>
          </p:nvGrpSpPr>
          <p:grpSpPr>
            <a:xfrm>
              <a:off x="997997" y="1094170"/>
              <a:ext cx="803040" cy="803040"/>
              <a:chOff x="1838134" y="1510768"/>
              <a:chExt cx="803040" cy="803040"/>
            </a:xfrm>
          </p:grpSpPr>
          <p:sp>
            <p:nvSpPr>
              <p:cNvPr id="215" name="圆角矩形 81"/>
              <p:cNvSpPr/>
              <p:nvPr/>
            </p:nvSpPr>
            <p:spPr>
              <a:xfrm>
                <a:off x="1838134" y="1510768"/>
                <a:ext cx="803040" cy="803040"/>
              </a:xfrm>
              <a:prstGeom prst="roundRect">
                <a:avLst>
                  <a:gd name="adj" fmla="val 97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3" name="server_151488"/>
              <p:cNvSpPr/>
              <p:nvPr/>
            </p:nvSpPr>
            <p:spPr>
              <a:xfrm>
                <a:off x="2035186" y="1708153"/>
                <a:ext cx="408937" cy="408270"/>
              </a:xfrm>
              <a:custGeom>
                <a:avLst/>
                <a:gdLst>
                  <a:gd name="T0" fmla="*/ 325000 h 606722"/>
                  <a:gd name="T1" fmla="*/ 325000 h 606722"/>
                  <a:gd name="T2" fmla="*/ 325000 h 606722"/>
                  <a:gd name="T3" fmla="*/ 325000 h 606722"/>
                  <a:gd name="T4" fmla="*/ 325000 h 606722"/>
                  <a:gd name="T5" fmla="*/ 325000 h 606722"/>
                  <a:gd name="T6" fmla="*/ 325000 h 606722"/>
                  <a:gd name="T7" fmla="*/ 325000 h 606722"/>
                  <a:gd name="T8" fmla="*/ 325000 h 606722"/>
                  <a:gd name="T9" fmla="*/ 325000 h 606722"/>
                  <a:gd name="T10" fmla="*/ 325000 h 606722"/>
                  <a:gd name="T11" fmla="*/ 325000 h 606722"/>
                  <a:gd name="T12" fmla="*/ 325000 h 606722"/>
                  <a:gd name="T13" fmla="*/ 325000 h 606722"/>
                  <a:gd name="T14" fmla="*/ 325000 h 606722"/>
                  <a:gd name="T15" fmla="*/ 325000 h 606722"/>
                  <a:gd name="T16" fmla="*/ 325000 h 606722"/>
                  <a:gd name="T17" fmla="*/ 325000 h 606722"/>
                  <a:gd name="T18" fmla="*/ 325000 h 606722"/>
                  <a:gd name="T19" fmla="*/ 325000 h 606722"/>
                  <a:gd name="T20" fmla="*/ 325000 h 606722"/>
                  <a:gd name="T21" fmla="*/ 325000 h 606722"/>
                  <a:gd name="T22" fmla="*/ 325000 h 606722"/>
                  <a:gd name="T23" fmla="*/ 325000 h 606722"/>
                  <a:gd name="T24" fmla="*/ 325000 h 606722"/>
                  <a:gd name="T25" fmla="*/ 325000 h 606722"/>
                  <a:gd name="T26" fmla="*/ 325000 h 606722"/>
                  <a:gd name="T27" fmla="*/ 325000 h 606722"/>
                  <a:gd name="T28" fmla="*/ 325000 h 606722"/>
                  <a:gd name="T29" fmla="*/ 325000 h 606722"/>
                  <a:gd name="T30" fmla="*/ 325000 h 606722"/>
                  <a:gd name="T31" fmla="*/ 325000 h 606722"/>
                  <a:gd name="T32" fmla="*/ 325000 h 606722"/>
                  <a:gd name="T33" fmla="*/ 325000 h 606722"/>
                  <a:gd name="T34" fmla="*/ 325000 h 606722"/>
                  <a:gd name="T35" fmla="*/ 325000 h 606722"/>
                  <a:gd name="T36" fmla="*/ 325000 h 606722"/>
                  <a:gd name="T37" fmla="*/ 325000 h 606722"/>
                  <a:gd name="T38" fmla="*/ 325000 h 606722"/>
                  <a:gd name="T39" fmla="*/ 325000 h 606722"/>
                  <a:gd name="T40" fmla="*/ 325000 h 606722"/>
                  <a:gd name="T41" fmla="*/ 325000 h 606722"/>
                  <a:gd name="T42" fmla="*/ 325000 h 606722"/>
                  <a:gd name="T43" fmla="*/ 325000 h 606722"/>
                  <a:gd name="T44" fmla="*/ 325000 h 606722"/>
                  <a:gd name="T45" fmla="*/ 325000 h 606722"/>
                  <a:gd name="T46" fmla="*/ 325000 h 606722"/>
                  <a:gd name="T47" fmla="*/ 325000 h 606722"/>
                  <a:gd name="T48" fmla="*/ 325000 h 606722"/>
                  <a:gd name="T49" fmla="*/ 325000 h 606722"/>
                  <a:gd name="T50" fmla="*/ 325000 h 606722"/>
                  <a:gd name="T51" fmla="*/ 325000 h 606722"/>
                  <a:gd name="T52" fmla="*/ 325000 h 606722"/>
                  <a:gd name="T53" fmla="*/ 325000 h 606722"/>
                  <a:gd name="T54" fmla="*/ 325000 h 606722"/>
                  <a:gd name="T55" fmla="*/ 325000 h 606722"/>
                  <a:gd name="T56" fmla="*/ 325000 h 606722"/>
                  <a:gd name="T57" fmla="*/ 325000 h 606722"/>
                  <a:gd name="T58" fmla="*/ 325000 h 606722"/>
                  <a:gd name="T59" fmla="*/ 325000 h 606722"/>
                  <a:gd name="T60" fmla="*/ 325000 h 606722"/>
                  <a:gd name="T61" fmla="*/ 325000 h 606722"/>
                  <a:gd name="T62" fmla="*/ 325000 h 606722"/>
                  <a:gd name="T63" fmla="*/ 325000 h 606722"/>
                  <a:gd name="T64" fmla="*/ 325000 h 606722"/>
                  <a:gd name="T65" fmla="*/ 325000 h 606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3" h="6533">
                    <a:moveTo>
                      <a:pt x="6533" y="1144"/>
                    </a:moveTo>
                    <a:cubicBezTo>
                      <a:pt x="6533" y="401"/>
                      <a:pt x="4850" y="0"/>
                      <a:pt x="3267" y="0"/>
                    </a:cubicBezTo>
                    <a:cubicBezTo>
                      <a:pt x="1683" y="0"/>
                      <a:pt x="0" y="401"/>
                      <a:pt x="0" y="1144"/>
                    </a:cubicBezTo>
                    <a:lnTo>
                      <a:pt x="0" y="5390"/>
                    </a:lnTo>
                    <a:cubicBezTo>
                      <a:pt x="0" y="6132"/>
                      <a:pt x="1683" y="6533"/>
                      <a:pt x="3267" y="6533"/>
                    </a:cubicBezTo>
                    <a:cubicBezTo>
                      <a:pt x="4850" y="6533"/>
                      <a:pt x="6533" y="6132"/>
                      <a:pt x="6533" y="5390"/>
                    </a:cubicBezTo>
                    <a:lnTo>
                      <a:pt x="6533" y="1144"/>
                    </a:lnTo>
                    <a:close/>
                    <a:moveTo>
                      <a:pt x="278" y="2943"/>
                    </a:moveTo>
                    <a:cubicBezTo>
                      <a:pt x="820" y="3375"/>
                      <a:pt x="2072" y="3603"/>
                      <a:pt x="3267" y="3603"/>
                    </a:cubicBezTo>
                    <a:cubicBezTo>
                      <a:pt x="4462" y="3603"/>
                      <a:pt x="5713" y="3375"/>
                      <a:pt x="6255" y="2943"/>
                    </a:cubicBezTo>
                    <a:lnTo>
                      <a:pt x="6255" y="3924"/>
                    </a:lnTo>
                    <a:cubicBezTo>
                      <a:pt x="6255" y="4333"/>
                      <a:pt x="4977" y="4790"/>
                      <a:pt x="3267" y="4790"/>
                    </a:cubicBezTo>
                    <a:cubicBezTo>
                      <a:pt x="1556" y="4790"/>
                      <a:pt x="278" y="4333"/>
                      <a:pt x="278" y="3924"/>
                    </a:cubicBezTo>
                    <a:lnTo>
                      <a:pt x="278" y="2943"/>
                    </a:lnTo>
                    <a:close/>
                    <a:moveTo>
                      <a:pt x="3267" y="3325"/>
                    </a:moveTo>
                    <a:cubicBezTo>
                      <a:pt x="1556" y="3325"/>
                      <a:pt x="278" y="2868"/>
                      <a:pt x="278" y="2459"/>
                    </a:cubicBezTo>
                    <a:lnTo>
                      <a:pt x="278" y="1628"/>
                    </a:lnTo>
                    <a:cubicBezTo>
                      <a:pt x="820" y="2059"/>
                      <a:pt x="2072" y="2288"/>
                      <a:pt x="3267" y="2288"/>
                    </a:cubicBezTo>
                    <a:cubicBezTo>
                      <a:pt x="4462" y="2288"/>
                      <a:pt x="5713" y="2059"/>
                      <a:pt x="6255" y="1628"/>
                    </a:cubicBezTo>
                    <a:lnTo>
                      <a:pt x="6255" y="2459"/>
                    </a:lnTo>
                    <a:cubicBezTo>
                      <a:pt x="6255" y="2868"/>
                      <a:pt x="4977" y="3325"/>
                      <a:pt x="3267" y="3325"/>
                    </a:cubicBezTo>
                    <a:close/>
                    <a:moveTo>
                      <a:pt x="3267" y="278"/>
                    </a:moveTo>
                    <a:cubicBezTo>
                      <a:pt x="4977" y="278"/>
                      <a:pt x="6255" y="735"/>
                      <a:pt x="6255" y="1144"/>
                    </a:cubicBezTo>
                    <a:cubicBezTo>
                      <a:pt x="6255" y="1552"/>
                      <a:pt x="4977" y="2009"/>
                      <a:pt x="3267" y="2009"/>
                    </a:cubicBezTo>
                    <a:cubicBezTo>
                      <a:pt x="1556" y="2009"/>
                      <a:pt x="278" y="1552"/>
                      <a:pt x="278" y="1144"/>
                    </a:cubicBezTo>
                    <a:cubicBezTo>
                      <a:pt x="278" y="735"/>
                      <a:pt x="1556" y="278"/>
                      <a:pt x="3267" y="278"/>
                    </a:cubicBezTo>
                    <a:close/>
                    <a:moveTo>
                      <a:pt x="3267" y="6255"/>
                    </a:moveTo>
                    <a:cubicBezTo>
                      <a:pt x="1556" y="6255"/>
                      <a:pt x="278" y="5798"/>
                      <a:pt x="278" y="5390"/>
                    </a:cubicBezTo>
                    <a:lnTo>
                      <a:pt x="278" y="4409"/>
                    </a:lnTo>
                    <a:cubicBezTo>
                      <a:pt x="820" y="4840"/>
                      <a:pt x="2072" y="5068"/>
                      <a:pt x="3267" y="5068"/>
                    </a:cubicBezTo>
                    <a:cubicBezTo>
                      <a:pt x="4462" y="5068"/>
                      <a:pt x="5713" y="4840"/>
                      <a:pt x="6255" y="4409"/>
                    </a:cubicBezTo>
                    <a:lnTo>
                      <a:pt x="6255" y="5390"/>
                    </a:lnTo>
                    <a:cubicBezTo>
                      <a:pt x="6255" y="5798"/>
                      <a:pt x="4977" y="6255"/>
                      <a:pt x="3267" y="62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9" name="组合 218"/>
            <p:cNvGrpSpPr/>
            <p:nvPr/>
          </p:nvGrpSpPr>
          <p:grpSpPr>
            <a:xfrm>
              <a:off x="4519697" y="1094170"/>
              <a:ext cx="803040" cy="803040"/>
              <a:chOff x="3595782" y="2337374"/>
              <a:chExt cx="803040" cy="803040"/>
            </a:xfrm>
          </p:grpSpPr>
          <p:sp>
            <p:nvSpPr>
              <p:cNvPr id="218" name="圆角矩形 81"/>
              <p:cNvSpPr/>
              <p:nvPr/>
            </p:nvSpPr>
            <p:spPr>
              <a:xfrm>
                <a:off x="3595782" y="2337374"/>
                <a:ext cx="803040" cy="803040"/>
              </a:xfrm>
              <a:prstGeom prst="roundRect">
                <a:avLst>
                  <a:gd name="adj" fmla="val 973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7" name="hooter_99632"/>
              <p:cNvSpPr/>
              <p:nvPr/>
            </p:nvSpPr>
            <p:spPr>
              <a:xfrm>
                <a:off x="3828151" y="2521086"/>
                <a:ext cx="338303" cy="435616"/>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88862 h 440259"/>
                  <a:gd name="T17" fmla="*/ 88862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88862 h 440259"/>
                  <a:gd name="T29" fmla="*/ 88862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88862 h 440259"/>
                  <a:gd name="T43" fmla="*/ 88862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88862 h 440259"/>
                  <a:gd name="T57" fmla="*/ 88862 h 440259"/>
                  <a:gd name="T58" fmla="*/ 278945 h 440259"/>
                  <a:gd name="T59" fmla="*/ 278945 h 440259"/>
                  <a:gd name="T60" fmla="*/ 278945 h 440259"/>
                  <a:gd name="T61" fmla="*/ 278945 h 440259"/>
                  <a:gd name="T62" fmla="*/ 278945 h 440259"/>
                  <a:gd name="T63" fmla="*/ 278945 h 440259"/>
                  <a:gd name="T64" fmla="*/ 278945 h 440259"/>
                  <a:gd name="T65" fmla="*/ 278945 h 440259"/>
                  <a:gd name="T66" fmla="*/ 88862 h 440259"/>
                  <a:gd name="T67" fmla="*/ 88862 h 440259"/>
                  <a:gd name="T68" fmla="*/ 278945 h 440259"/>
                  <a:gd name="T69" fmla="*/ 278945 h 440259"/>
                  <a:gd name="T70" fmla="*/ 278945 h 440259"/>
                  <a:gd name="T71" fmla="*/ 278945 h 440259"/>
                  <a:gd name="T72" fmla="*/ 278945 h 440259"/>
                  <a:gd name="T73" fmla="*/ 278945 h 440259"/>
                  <a:gd name="T74" fmla="*/ 278945 h 440259"/>
                  <a:gd name="T75" fmla="*/ 278945 h 440259"/>
                  <a:gd name="T76" fmla="*/ 88862 h 440259"/>
                  <a:gd name="T77" fmla="*/ 88862 h 440259"/>
                  <a:gd name="T78" fmla="*/ 278945 h 440259"/>
                  <a:gd name="T79" fmla="*/ 278945 h 440259"/>
                  <a:gd name="T80" fmla="*/ 278945 h 440259"/>
                  <a:gd name="T81" fmla="*/ 278945 h 440259"/>
                  <a:gd name="T82" fmla="*/ 278945 h 440259"/>
                  <a:gd name="T83" fmla="*/ 278945 h 440259"/>
                  <a:gd name="T84" fmla="*/ 278945 h 440259"/>
                  <a:gd name="T8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28" h="8160">
                    <a:moveTo>
                      <a:pt x="3164" y="2315"/>
                    </a:moveTo>
                    <a:cubicBezTo>
                      <a:pt x="1419" y="2315"/>
                      <a:pt x="0" y="3734"/>
                      <a:pt x="0" y="5479"/>
                    </a:cubicBezTo>
                    <a:lnTo>
                      <a:pt x="0" y="7001"/>
                    </a:lnTo>
                    <a:cubicBezTo>
                      <a:pt x="0" y="7170"/>
                      <a:pt x="137" y="7307"/>
                      <a:pt x="306" y="7307"/>
                    </a:cubicBezTo>
                    <a:lnTo>
                      <a:pt x="6022" y="7307"/>
                    </a:lnTo>
                    <a:cubicBezTo>
                      <a:pt x="6191" y="7307"/>
                      <a:pt x="6328" y="7170"/>
                      <a:pt x="6328" y="7001"/>
                    </a:cubicBezTo>
                    <a:lnTo>
                      <a:pt x="6328" y="5479"/>
                    </a:lnTo>
                    <a:cubicBezTo>
                      <a:pt x="6328" y="3734"/>
                      <a:pt x="4908" y="2315"/>
                      <a:pt x="3164" y="2315"/>
                    </a:cubicBezTo>
                    <a:close/>
                    <a:moveTo>
                      <a:pt x="5716" y="6695"/>
                    </a:moveTo>
                    <a:lnTo>
                      <a:pt x="612" y="6695"/>
                    </a:lnTo>
                    <a:lnTo>
                      <a:pt x="612" y="6251"/>
                    </a:lnTo>
                    <a:lnTo>
                      <a:pt x="5715" y="6251"/>
                    </a:lnTo>
                    <a:lnTo>
                      <a:pt x="5715" y="6695"/>
                    </a:lnTo>
                    <a:lnTo>
                      <a:pt x="5716" y="6695"/>
                    </a:lnTo>
                    <a:close/>
                    <a:moveTo>
                      <a:pt x="5716" y="5639"/>
                    </a:moveTo>
                    <a:lnTo>
                      <a:pt x="612" y="5639"/>
                    </a:lnTo>
                    <a:lnTo>
                      <a:pt x="612" y="5479"/>
                    </a:lnTo>
                    <a:cubicBezTo>
                      <a:pt x="612" y="4072"/>
                      <a:pt x="1757" y="2927"/>
                      <a:pt x="3164" y="2927"/>
                    </a:cubicBezTo>
                    <a:cubicBezTo>
                      <a:pt x="4571" y="2927"/>
                      <a:pt x="5715" y="4072"/>
                      <a:pt x="5715" y="5479"/>
                    </a:cubicBezTo>
                    <a:lnTo>
                      <a:pt x="5715" y="5639"/>
                    </a:lnTo>
                    <a:lnTo>
                      <a:pt x="5716" y="5639"/>
                    </a:lnTo>
                    <a:close/>
                    <a:moveTo>
                      <a:pt x="6328" y="7854"/>
                    </a:moveTo>
                    <a:cubicBezTo>
                      <a:pt x="6328" y="8023"/>
                      <a:pt x="6191" y="8160"/>
                      <a:pt x="6022" y="8160"/>
                    </a:cubicBezTo>
                    <a:lnTo>
                      <a:pt x="306" y="8160"/>
                    </a:lnTo>
                    <a:cubicBezTo>
                      <a:pt x="137" y="8160"/>
                      <a:pt x="0" y="8023"/>
                      <a:pt x="0" y="7854"/>
                    </a:cubicBezTo>
                    <a:cubicBezTo>
                      <a:pt x="0" y="7685"/>
                      <a:pt x="137" y="7548"/>
                      <a:pt x="306" y="7548"/>
                    </a:cubicBezTo>
                    <a:lnTo>
                      <a:pt x="6022" y="7548"/>
                    </a:lnTo>
                    <a:cubicBezTo>
                      <a:pt x="6191" y="7548"/>
                      <a:pt x="6328" y="7685"/>
                      <a:pt x="6328" y="7854"/>
                    </a:cubicBezTo>
                    <a:close/>
                    <a:moveTo>
                      <a:pt x="4798" y="1735"/>
                    </a:moveTo>
                    <a:lnTo>
                      <a:pt x="4343" y="1326"/>
                    </a:lnTo>
                    <a:lnTo>
                      <a:pt x="5032" y="560"/>
                    </a:lnTo>
                    <a:lnTo>
                      <a:pt x="5487" y="970"/>
                    </a:lnTo>
                    <a:lnTo>
                      <a:pt x="4798" y="1735"/>
                    </a:lnTo>
                    <a:close/>
                    <a:moveTo>
                      <a:pt x="1530" y="1736"/>
                    </a:moveTo>
                    <a:lnTo>
                      <a:pt x="841" y="970"/>
                    </a:lnTo>
                    <a:lnTo>
                      <a:pt x="1296" y="561"/>
                    </a:lnTo>
                    <a:lnTo>
                      <a:pt x="1985" y="1326"/>
                    </a:lnTo>
                    <a:lnTo>
                      <a:pt x="1530" y="1736"/>
                    </a:lnTo>
                    <a:close/>
                    <a:moveTo>
                      <a:pt x="3470" y="1148"/>
                    </a:moveTo>
                    <a:lnTo>
                      <a:pt x="2858" y="1148"/>
                    </a:lnTo>
                    <a:lnTo>
                      <a:pt x="2858" y="0"/>
                    </a:lnTo>
                    <a:lnTo>
                      <a:pt x="3470" y="0"/>
                    </a:lnTo>
                    <a:lnTo>
                      <a:pt x="3470" y="11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3" name="组合 222"/>
            <p:cNvGrpSpPr/>
            <p:nvPr/>
          </p:nvGrpSpPr>
          <p:grpSpPr>
            <a:xfrm>
              <a:off x="5693597" y="1094170"/>
              <a:ext cx="803040" cy="803040"/>
              <a:chOff x="10782206" y="2260628"/>
              <a:chExt cx="803040" cy="803040"/>
            </a:xfrm>
          </p:grpSpPr>
          <p:sp>
            <p:nvSpPr>
              <p:cNvPr id="222" name="圆角矩形 81"/>
              <p:cNvSpPr/>
              <p:nvPr/>
            </p:nvSpPr>
            <p:spPr>
              <a:xfrm>
                <a:off x="10782206" y="2260628"/>
                <a:ext cx="803040" cy="803040"/>
              </a:xfrm>
              <a:prstGeom prst="roundRect">
                <a:avLst>
                  <a:gd name="adj" fmla="val 97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1" name="caution-sign_75243"/>
              <p:cNvSpPr/>
              <p:nvPr/>
            </p:nvSpPr>
            <p:spPr>
              <a:xfrm>
                <a:off x="10952088" y="2457186"/>
                <a:ext cx="463277" cy="409924"/>
              </a:xfrm>
              <a:custGeom>
                <a:avLst/>
                <a:gdLst>
                  <a:gd name="connsiteX0" fmla="*/ 301619 w 603307"/>
                  <a:gd name="connsiteY0" fmla="*/ 383312 h 533828"/>
                  <a:gd name="connsiteX1" fmla="*/ 328117 w 603307"/>
                  <a:gd name="connsiteY1" fmla="*/ 409845 h 533828"/>
                  <a:gd name="connsiteX2" fmla="*/ 301619 w 603307"/>
                  <a:gd name="connsiteY2" fmla="*/ 436378 h 533828"/>
                  <a:gd name="connsiteX3" fmla="*/ 275121 w 603307"/>
                  <a:gd name="connsiteY3" fmla="*/ 409845 h 533828"/>
                  <a:gd name="connsiteX4" fmla="*/ 301619 w 603307"/>
                  <a:gd name="connsiteY4" fmla="*/ 383312 h 533828"/>
                  <a:gd name="connsiteX5" fmla="*/ 298889 w 603307"/>
                  <a:gd name="connsiteY5" fmla="*/ 170370 h 533828"/>
                  <a:gd name="connsiteX6" fmla="*/ 333628 w 603307"/>
                  <a:gd name="connsiteY6" fmla="*/ 199561 h 533828"/>
                  <a:gd name="connsiteX7" fmla="*/ 333628 w 603307"/>
                  <a:gd name="connsiteY7" fmla="*/ 205180 h 533828"/>
                  <a:gd name="connsiteX8" fmla="*/ 320446 w 603307"/>
                  <a:gd name="connsiteY8" fmla="*/ 356891 h 533828"/>
                  <a:gd name="connsiteX9" fmla="*/ 299987 w 603307"/>
                  <a:gd name="connsiteY9" fmla="*/ 373884 h 533828"/>
                  <a:gd name="connsiteX10" fmla="*/ 282824 w 603307"/>
                  <a:gd name="connsiteY10" fmla="*/ 356891 h 533828"/>
                  <a:gd name="connsiteX11" fmla="*/ 269641 w 603307"/>
                  <a:gd name="connsiteY11" fmla="*/ 205180 h 533828"/>
                  <a:gd name="connsiteX12" fmla="*/ 298889 w 603307"/>
                  <a:gd name="connsiteY12" fmla="*/ 170370 h 533828"/>
                  <a:gd name="connsiteX13" fmla="*/ 301654 w 603307"/>
                  <a:gd name="connsiteY13" fmla="*/ 46187 h 533828"/>
                  <a:gd name="connsiteX14" fmla="*/ 46270 w 603307"/>
                  <a:gd name="connsiteY14" fmla="*/ 487641 h 533828"/>
                  <a:gd name="connsiteX15" fmla="*/ 557037 w 603307"/>
                  <a:gd name="connsiteY15" fmla="*/ 487641 h 533828"/>
                  <a:gd name="connsiteX16" fmla="*/ 301654 w 603307"/>
                  <a:gd name="connsiteY16" fmla="*/ 0 h 533828"/>
                  <a:gd name="connsiteX17" fmla="*/ 341746 w 603307"/>
                  <a:gd name="connsiteY17" fmla="*/ 23025 h 533828"/>
                  <a:gd name="connsiteX18" fmla="*/ 597129 w 603307"/>
                  <a:gd name="connsiteY18" fmla="*/ 464479 h 533828"/>
                  <a:gd name="connsiteX19" fmla="*/ 597129 w 603307"/>
                  <a:gd name="connsiteY19" fmla="*/ 510666 h 533828"/>
                  <a:gd name="connsiteX20" fmla="*/ 557037 w 603307"/>
                  <a:gd name="connsiteY20" fmla="*/ 533828 h 533828"/>
                  <a:gd name="connsiteX21" fmla="*/ 46270 w 603307"/>
                  <a:gd name="connsiteY21" fmla="*/ 533828 h 533828"/>
                  <a:gd name="connsiteX22" fmla="*/ 6178 w 603307"/>
                  <a:gd name="connsiteY22" fmla="*/ 510666 h 533828"/>
                  <a:gd name="connsiteX23" fmla="*/ 6178 w 603307"/>
                  <a:gd name="connsiteY23" fmla="*/ 464479 h 533828"/>
                  <a:gd name="connsiteX24" fmla="*/ 261561 w 603307"/>
                  <a:gd name="connsiteY24" fmla="*/ 23025 h 533828"/>
                  <a:gd name="connsiteX25" fmla="*/ 301654 w 603307"/>
                  <a:gd name="connsiteY25" fmla="*/ 0 h 53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3307" h="533828">
                    <a:moveTo>
                      <a:pt x="301619" y="383312"/>
                    </a:moveTo>
                    <a:cubicBezTo>
                      <a:pt x="316253" y="383312"/>
                      <a:pt x="328117" y="395191"/>
                      <a:pt x="328117" y="409845"/>
                    </a:cubicBezTo>
                    <a:cubicBezTo>
                      <a:pt x="328117" y="424499"/>
                      <a:pt x="316253" y="436378"/>
                      <a:pt x="301619" y="436378"/>
                    </a:cubicBezTo>
                    <a:cubicBezTo>
                      <a:pt x="286985" y="436378"/>
                      <a:pt x="275121" y="424499"/>
                      <a:pt x="275121" y="409845"/>
                    </a:cubicBezTo>
                    <a:cubicBezTo>
                      <a:pt x="275121" y="395191"/>
                      <a:pt x="286985" y="383312"/>
                      <a:pt x="301619" y="383312"/>
                    </a:cubicBezTo>
                    <a:close/>
                    <a:moveTo>
                      <a:pt x="298889" y="170370"/>
                    </a:moveTo>
                    <a:cubicBezTo>
                      <a:pt x="316601" y="168863"/>
                      <a:pt x="332117" y="181882"/>
                      <a:pt x="333628" y="199561"/>
                    </a:cubicBezTo>
                    <a:cubicBezTo>
                      <a:pt x="333902" y="201480"/>
                      <a:pt x="333765" y="203398"/>
                      <a:pt x="333628" y="205180"/>
                    </a:cubicBezTo>
                    <a:lnTo>
                      <a:pt x="320446" y="356891"/>
                    </a:lnTo>
                    <a:cubicBezTo>
                      <a:pt x="319485" y="367169"/>
                      <a:pt x="310423" y="374844"/>
                      <a:pt x="299987" y="373884"/>
                    </a:cubicBezTo>
                    <a:cubicBezTo>
                      <a:pt x="290787" y="373199"/>
                      <a:pt x="283647" y="365799"/>
                      <a:pt x="282824" y="356891"/>
                    </a:cubicBezTo>
                    <a:lnTo>
                      <a:pt x="269641" y="205180"/>
                    </a:lnTo>
                    <a:cubicBezTo>
                      <a:pt x="267994" y="187501"/>
                      <a:pt x="281176" y="172015"/>
                      <a:pt x="298889" y="170370"/>
                    </a:cubicBezTo>
                    <a:close/>
                    <a:moveTo>
                      <a:pt x="301654" y="46187"/>
                    </a:moveTo>
                    <a:lnTo>
                      <a:pt x="46270" y="487641"/>
                    </a:lnTo>
                    <a:lnTo>
                      <a:pt x="557037" y="487641"/>
                    </a:lnTo>
                    <a:close/>
                    <a:moveTo>
                      <a:pt x="301654" y="0"/>
                    </a:moveTo>
                    <a:cubicBezTo>
                      <a:pt x="318267" y="0"/>
                      <a:pt x="333508" y="8771"/>
                      <a:pt x="341746" y="23025"/>
                    </a:cubicBezTo>
                    <a:lnTo>
                      <a:pt x="597129" y="464479"/>
                    </a:lnTo>
                    <a:cubicBezTo>
                      <a:pt x="605367" y="478732"/>
                      <a:pt x="605367" y="496412"/>
                      <a:pt x="597129" y="510666"/>
                    </a:cubicBezTo>
                    <a:cubicBezTo>
                      <a:pt x="588891" y="524920"/>
                      <a:pt x="573650" y="533828"/>
                      <a:pt x="557037" y="533828"/>
                    </a:cubicBezTo>
                    <a:lnTo>
                      <a:pt x="46270" y="533828"/>
                    </a:lnTo>
                    <a:cubicBezTo>
                      <a:pt x="29794" y="533828"/>
                      <a:pt x="14416" y="524920"/>
                      <a:pt x="6178" y="510666"/>
                    </a:cubicBezTo>
                    <a:cubicBezTo>
                      <a:pt x="-2060" y="496412"/>
                      <a:pt x="-2060" y="478732"/>
                      <a:pt x="6178" y="464479"/>
                    </a:cubicBezTo>
                    <a:lnTo>
                      <a:pt x="261561" y="23025"/>
                    </a:lnTo>
                    <a:cubicBezTo>
                      <a:pt x="269799" y="8771"/>
                      <a:pt x="285177" y="0"/>
                      <a:pt x="3016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8" name="组合 227"/>
            <p:cNvGrpSpPr/>
            <p:nvPr/>
          </p:nvGrpSpPr>
          <p:grpSpPr>
            <a:xfrm>
              <a:off x="6867497" y="1094170"/>
              <a:ext cx="803040" cy="803040"/>
              <a:chOff x="5995375" y="2633656"/>
              <a:chExt cx="803040" cy="803040"/>
            </a:xfrm>
          </p:grpSpPr>
          <p:sp>
            <p:nvSpPr>
              <p:cNvPr id="226" name="圆角矩形 81"/>
              <p:cNvSpPr/>
              <p:nvPr/>
            </p:nvSpPr>
            <p:spPr>
              <a:xfrm>
                <a:off x="5995375" y="2633656"/>
                <a:ext cx="803040" cy="803040"/>
              </a:xfrm>
              <a:prstGeom prst="roundRect">
                <a:avLst>
                  <a:gd name="adj" fmla="val 97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7" name="pill_250960"/>
              <p:cNvSpPr/>
              <p:nvPr/>
            </p:nvSpPr>
            <p:spPr>
              <a:xfrm>
                <a:off x="6190597" y="2841177"/>
                <a:ext cx="412596" cy="387999"/>
              </a:xfrm>
              <a:custGeom>
                <a:avLst/>
                <a:gdLst>
                  <a:gd name="T0" fmla="*/ 6406 w 7248"/>
                  <a:gd name="T1" fmla="*/ 949 h 6826"/>
                  <a:gd name="T2" fmla="*/ 6078 w 7248"/>
                  <a:gd name="T3" fmla="*/ 627 h 6826"/>
                  <a:gd name="T4" fmla="*/ 4552 w 7248"/>
                  <a:gd name="T5" fmla="*/ 0 h 6826"/>
                  <a:gd name="T6" fmla="*/ 4551 w 7248"/>
                  <a:gd name="T7" fmla="*/ 0 h 6826"/>
                  <a:gd name="T8" fmla="*/ 3025 w 7248"/>
                  <a:gd name="T9" fmla="*/ 627 h 6826"/>
                  <a:gd name="T10" fmla="*/ 843 w 7248"/>
                  <a:gd name="T11" fmla="*/ 2806 h 6826"/>
                  <a:gd name="T12" fmla="*/ 842 w 7248"/>
                  <a:gd name="T13" fmla="*/ 5858 h 6826"/>
                  <a:gd name="T14" fmla="*/ 1171 w 7248"/>
                  <a:gd name="T15" fmla="*/ 6190 h 6826"/>
                  <a:gd name="T16" fmla="*/ 2697 w 7248"/>
                  <a:gd name="T17" fmla="*/ 6826 h 6826"/>
                  <a:gd name="T18" fmla="*/ 2697 w 7248"/>
                  <a:gd name="T19" fmla="*/ 6826 h 6826"/>
                  <a:gd name="T20" fmla="*/ 4224 w 7248"/>
                  <a:gd name="T21" fmla="*/ 6189 h 6826"/>
                  <a:gd name="T22" fmla="*/ 6406 w 7248"/>
                  <a:gd name="T23" fmla="*/ 4005 h 6826"/>
                  <a:gd name="T24" fmla="*/ 6406 w 7248"/>
                  <a:gd name="T25" fmla="*/ 949 h 6826"/>
                  <a:gd name="T26" fmla="*/ 4006 w 7248"/>
                  <a:gd name="T27" fmla="*/ 5971 h 6826"/>
                  <a:gd name="T28" fmla="*/ 2697 w 7248"/>
                  <a:gd name="T29" fmla="*/ 6518 h 6826"/>
                  <a:gd name="T30" fmla="*/ 2697 w 7248"/>
                  <a:gd name="T31" fmla="*/ 6518 h 6826"/>
                  <a:gd name="T32" fmla="*/ 1389 w 7248"/>
                  <a:gd name="T33" fmla="*/ 5971 h 6826"/>
                  <a:gd name="T34" fmla="*/ 1060 w 7248"/>
                  <a:gd name="T35" fmla="*/ 5640 h 6826"/>
                  <a:gd name="T36" fmla="*/ 1061 w 7248"/>
                  <a:gd name="T37" fmla="*/ 3022 h 6826"/>
                  <a:gd name="T38" fmla="*/ 2120 w 7248"/>
                  <a:gd name="T39" fmla="*/ 1963 h 6826"/>
                  <a:gd name="T40" fmla="*/ 5065 w 7248"/>
                  <a:gd name="T41" fmla="*/ 4910 h 6826"/>
                  <a:gd name="T42" fmla="*/ 4006 w 7248"/>
                  <a:gd name="T43" fmla="*/ 5971 h 6826"/>
                  <a:gd name="T44" fmla="*/ 6188 w 7248"/>
                  <a:gd name="T45" fmla="*/ 3784 h 6826"/>
                  <a:gd name="T46" fmla="*/ 5283 w 7248"/>
                  <a:gd name="T47" fmla="*/ 4689 h 6826"/>
                  <a:gd name="T48" fmla="*/ 2338 w 7248"/>
                  <a:gd name="T49" fmla="*/ 1744 h 6826"/>
                  <a:gd name="T50" fmla="*/ 3243 w 7248"/>
                  <a:gd name="T51" fmla="*/ 845 h 6826"/>
                  <a:gd name="T52" fmla="*/ 4551 w 7248"/>
                  <a:gd name="T53" fmla="*/ 309 h 6826"/>
                  <a:gd name="T54" fmla="*/ 4552 w 7248"/>
                  <a:gd name="T55" fmla="*/ 309 h 6826"/>
                  <a:gd name="T56" fmla="*/ 5860 w 7248"/>
                  <a:gd name="T57" fmla="*/ 845 h 6826"/>
                  <a:gd name="T58" fmla="*/ 6188 w 7248"/>
                  <a:gd name="T59" fmla="*/ 1170 h 6826"/>
                  <a:gd name="T60" fmla="*/ 6188 w 7248"/>
                  <a:gd name="T61" fmla="*/ 3784 h 6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48" h="6826">
                    <a:moveTo>
                      <a:pt x="6406" y="949"/>
                    </a:moveTo>
                    <a:lnTo>
                      <a:pt x="6078" y="627"/>
                    </a:lnTo>
                    <a:cubicBezTo>
                      <a:pt x="5670" y="219"/>
                      <a:pt x="5128" y="0"/>
                      <a:pt x="4552" y="0"/>
                    </a:cubicBezTo>
                    <a:lnTo>
                      <a:pt x="4551" y="0"/>
                    </a:lnTo>
                    <a:cubicBezTo>
                      <a:pt x="3975" y="0"/>
                      <a:pt x="3433" y="219"/>
                      <a:pt x="3025" y="627"/>
                    </a:cubicBezTo>
                    <a:lnTo>
                      <a:pt x="843" y="2806"/>
                    </a:lnTo>
                    <a:cubicBezTo>
                      <a:pt x="1" y="3648"/>
                      <a:pt x="0" y="5016"/>
                      <a:pt x="842" y="5858"/>
                    </a:cubicBezTo>
                    <a:lnTo>
                      <a:pt x="1171" y="6190"/>
                    </a:lnTo>
                    <a:cubicBezTo>
                      <a:pt x="1578" y="6598"/>
                      <a:pt x="2120" y="6826"/>
                      <a:pt x="2697" y="6826"/>
                    </a:cubicBezTo>
                    <a:lnTo>
                      <a:pt x="2697" y="6826"/>
                    </a:lnTo>
                    <a:cubicBezTo>
                      <a:pt x="3274" y="6826"/>
                      <a:pt x="3816" y="6597"/>
                      <a:pt x="4224" y="6189"/>
                    </a:cubicBezTo>
                    <a:lnTo>
                      <a:pt x="6406" y="4005"/>
                    </a:lnTo>
                    <a:cubicBezTo>
                      <a:pt x="7248" y="3163"/>
                      <a:pt x="7248" y="1791"/>
                      <a:pt x="6406" y="949"/>
                    </a:cubicBezTo>
                    <a:close/>
                    <a:moveTo>
                      <a:pt x="4006" y="5971"/>
                    </a:moveTo>
                    <a:cubicBezTo>
                      <a:pt x="3656" y="6321"/>
                      <a:pt x="3192" y="6518"/>
                      <a:pt x="2697" y="6518"/>
                    </a:cubicBezTo>
                    <a:lnTo>
                      <a:pt x="2697" y="6518"/>
                    </a:lnTo>
                    <a:cubicBezTo>
                      <a:pt x="2203" y="6518"/>
                      <a:pt x="1738" y="6321"/>
                      <a:pt x="1389" y="5971"/>
                    </a:cubicBezTo>
                    <a:lnTo>
                      <a:pt x="1060" y="5640"/>
                    </a:lnTo>
                    <a:cubicBezTo>
                      <a:pt x="339" y="4919"/>
                      <a:pt x="339" y="3744"/>
                      <a:pt x="1061" y="3022"/>
                    </a:cubicBezTo>
                    <a:lnTo>
                      <a:pt x="2120" y="1963"/>
                    </a:lnTo>
                    <a:lnTo>
                      <a:pt x="5065" y="4910"/>
                    </a:lnTo>
                    <a:lnTo>
                      <a:pt x="4006" y="5971"/>
                    </a:lnTo>
                    <a:close/>
                    <a:moveTo>
                      <a:pt x="6188" y="3784"/>
                    </a:moveTo>
                    <a:lnTo>
                      <a:pt x="5283" y="4689"/>
                    </a:lnTo>
                    <a:lnTo>
                      <a:pt x="2338" y="1744"/>
                    </a:lnTo>
                    <a:lnTo>
                      <a:pt x="3243" y="845"/>
                    </a:lnTo>
                    <a:cubicBezTo>
                      <a:pt x="3592" y="495"/>
                      <a:pt x="4057" y="309"/>
                      <a:pt x="4551" y="309"/>
                    </a:cubicBezTo>
                    <a:lnTo>
                      <a:pt x="4552" y="309"/>
                    </a:lnTo>
                    <a:cubicBezTo>
                      <a:pt x="5046" y="309"/>
                      <a:pt x="5510" y="495"/>
                      <a:pt x="5860" y="845"/>
                    </a:cubicBezTo>
                    <a:lnTo>
                      <a:pt x="6188" y="1170"/>
                    </a:lnTo>
                    <a:cubicBezTo>
                      <a:pt x="6910" y="1892"/>
                      <a:pt x="6910" y="3063"/>
                      <a:pt x="6188" y="37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65" name="组合 264"/>
          <p:cNvGrpSpPr/>
          <p:nvPr/>
        </p:nvGrpSpPr>
        <p:grpSpPr>
          <a:xfrm>
            <a:off x="861286" y="3345844"/>
            <a:ext cx="10469428" cy="1212395"/>
            <a:chOff x="861286" y="2415648"/>
            <a:chExt cx="10469428" cy="1212395"/>
          </a:xfrm>
        </p:grpSpPr>
        <p:grpSp>
          <p:nvGrpSpPr>
            <p:cNvPr id="171" name="Group 40"/>
            <p:cNvGrpSpPr/>
            <p:nvPr/>
          </p:nvGrpSpPr>
          <p:grpSpPr>
            <a:xfrm>
              <a:off x="997997" y="2420759"/>
              <a:ext cx="803040" cy="803040"/>
              <a:chOff x="512881" y="4771416"/>
              <a:chExt cx="803040" cy="803040"/>
            </a:xfrm>
          </p:grpSpPr>
          <p:sp>
            <p:nvSpPr>
              <p:cNvPr id="172" name="圆角矩形 81"/>
              <p:cNvSpPr/>
              <p:nvPr/>
            </p:nvSpPr>
            <p:spPr>
              <a:xfrm>
                <a:off x="512881" y="4771416"/>
                <a:ext cx="803040" cy="803040"/>
              </a:xfrm>
              <a:prstGeom prst="roundRect">
                <a:avLst>
                  <a:gd name="adj" fmla="val 973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3" name="iconfont-10341-5063579"/>
              <p:cNvSpPr/>
              <p:nvPr/>
            </p:nvSpPr>
            <p:spPr>
              <a:xfrm>
                <a:off x="714120" y="4968571"/>
                <a:ext cx="400562" cy="408727"/>
              </a:xfrm>
              <a:custGeom>
                <a:avLst/>
                <a:gdLst>
                  <a:gd name="T0" fmla="*/ 2583 w 9915"/>
                  <a:gd name="T1" fmla="*/ 8294 h 10114"/>
                  <a:gd name="T2" fmla="*/ 2810 w 9915"/>
                  <a:gd name="T3" fmla="*/ 7707 h 10114"/>
                  <a:gd name="T4" fmla="*/ 2900 w 9915"/>
                  <a:gd name="T5" fmla="*/ 7423 h 10114"/>
                  <a:gd name="T6" fmla="*/ 3045 w 9915"/>
                  <a:gd name="T7" fmla="*/ 6860 h 10114"/>
                  <a:gd name="T8" fmla="*/ 2915 w 9915"/>
                  <a:gd name="T9" fmla="*/ 6770 h 10114"/>
                  <a:gd name="T10" fmla="*/ 2780 w 9915"/>
                  <a:gd name="T11" fmla="*/ 5820 h 10114"/>
                  <a:gd name="T12" fmla="*/ 1193 w 9915"/>
                  <a:gd name="T13" fmla="*/ 6497 h 10114"/>
                  <a:gd name="T14" fmla="*/ 1174 w 9915"/>
                  <a:gd name="T15" fmla="*/ 6760 h 10114"/>
                  <a:gd name="T16" fmla="*/ 1143 w 9915"/>
                  <a:gd name="T17" fmla="*/ 7342 h 10114"/>
                  <a:gd name="T18" fmla="*/ 1295 w 9915"/>
                  <a:gd name="T19" fmla="*/ 7394 h 10114"/>
                  <a:gd name="T20" fmla="*/ 1513 w 9915"/>
                  <a:gd name="T21" fmla="*/ 7957 h 10114"/>
                  <a:gd name="T22" fmla="*/ 230 w 9915"/>
                  <a:gd name="T23" fmla="*/ 8685 h 10114"/>
                  <a:gd name="T24" fmla="*/ 65 w 9915"/>
                  <a:gd name="T25" fmla="*/ 9603 h 10114"/>
                  <a:gd name="T26" fmla="*/ 3805 w 9915"/>
                  <a:gd name="T27" fmla="*/ 9923 h 10114"/>
                  <a:gd name="T28" fmla="*/ 4125 w 9915"/>
                  <a:gd name="T29" fmla="*/ 9095 h 10114"/>
                  <a:gd name="T30" fmla="*/ 9684 w 9915"/>
                  <a:gd name="T31" fmla="*/ 8687 h 10114"/>
                  <a:gd name="T32" fmla="*/ 8404 w 9915"/>
                  <a:gd name="T33" fmla="*/ 7957 h 10114"/>
                  <a:gd name="T34" fmla="*/ 8620 w 9915"/>
                  <a:gd name="T35" fmla="*/ 7394 h 10114"/>
                  <a:gd name="T36" fmla="*/ 8772 w 9915"/>
                  <a:gd name="T37" fmla="*/ 7342 h 10114"/>
                  <a:gd name="T38" fmla="*/ 8742 w 9915"/>
                  <a:gd name="T39" fmla="*/ 6760 h 10114"/>
                  <a:gd name="T40" fmla="*/ 8722 w 9915"/>
                  <a:gd name="T41" fmla="*/ 6497 h 10114"/>
                  <a:gd name="T42" fmla="*/ 7135 w 9915"/>
                  <a:gd name="T43" fmla="*/ 5820 h 10114"/>
                  <a:gd name="T44" fmla="*/ 7000 w 9915"/>
                  <a:gd name="T45" fmla="*/ 6770 h 10114"/>
                  <a:gd name="T46" fmla="*/ 6870 w 9915"/>
                  <a:gd name="T47" fmla="*/ 6860 h 10114"/>
                  <a:gd name="T48" fmla="*/ 7015 w 9915"/>
                  <a:gd name="T49" fmla="*/ 7423 h 10114"/>
                  <a:gd name="T50" fmla="*/ 7105 w 9915"/>
                  <a:gd name="T51" fmla="*/ 7707 h 10114"/>
                  <a:gd name="T52" fmla="*/ 7333 w 9915"/>
                  <a:gd name="T53" fmla="*/ 8293 h 10114"/>
                  <a:gd name="T54" fmla="*/ 5789 w 9915"/>
                  <a:gd name="T55" fmla="*/ 9095 h 10114"/>
                  <a:gd name="T56" fmla="*/ 6110 w 9915"/>
                  <a:gd name="T57" fmla="*/ 9923 h 10114"/>
                  <a:gd name="T58" fmla="*/ 9851 w 9915"/>
                  <a:gd name="T59" fmla="*/ 9603 h 10114"/>
                  <a:gd name="T60" fmla="*/ 9684 w 9915"/>
                  <a:gd name="T61" fmla="*/ 8687 h 10114"/>
                  <a:gd name="T62" fmla="*/ 5470 w 9915"/>
                  <a:gd name="T63" fmla="*/ 2815 h 10114"/>
                  <a:gd name="T64" fmla="*/ 5697 w 9915"/>
                  <a:gd name="T65" fmla="*/ 2229 h 10114"/>
                  <a:gd name="T66" fmla="*/ 5788 w 9915"/>
                  <a:gd name="T67" fmla="*/ 1945 h 10114"/>
                  <a:gd name="T68" fmla="*/ 5931 w 9915"/>
                  <a:gd name="T69" fmla="*/ 1383 h 10114"/>
                  <a:gd name="T70" fmla="*/ 5802 w 9915"/>
                  <a:gd name="T71" fmla="*/ 1294 h 10114"/>
                  <a:gd name="T72" fmla="*/ 5667 w 9915"/>
                  <a:gd name="T73" fmla="*/ 344 h 10114"/>
                  <a:gd name="T74" fmla="*/ 4080 w 9915"/>
                  <a:gd name="T75" fmla="*/ 1019 h 10114"/>
                  <a:gd name="T76" fmla="*/ 4060 w 9915"/>
                  <a:gd name="T77" fmla="*/ 1283 h 10114"/>
                  <a:gd name="T78" fmla="*/ 4028 w 9915"/>
                  <a:gd name="T79" fmla="*/ 1864 h 10114"/>
                  <a:gd name="T80" fmla="*/ 4179 w 9915"/>
                  <a:gd name="T81" fmla="*/ 1917 h 10114"/>
                  <a:gd name="T82" fmla="*/ 4397 w 9915"/>
                  <a:gd name="T83" fmla="*/ 2478 h 10114"/>
                  <a:gd name="T84" fmla="*/ 3115 w 9915"/>
                  <a:gd name="T85" fmla="*/ 3209 h 10114"/>
                  <a:gd name="T86" fmla="*/ 2949 w 9915"/>
                  <a:gd name="T87" fmla="*/ 4127 h 10114"/>
                  <a:gd name="T88" fmla="*/ 6688 w 9915"/>
                  <a:gd name="T89" fmla="*/ 4445 h 10114"/>
                  <a:gd name="T90" fmla="*/ 7008 w 9915"/>
                  <a:gd name="T91" fmla="*/ 3619 h 10114"/>
                  <a:gd name="T92" fmla="*/ 6334 w 9915"/>
                  <a:gd name="T93" fmla="*/ 7419 h 10114"/>
                  <a:gd name="T94" fmla="*/ 5208 w 9915"/>
                  <a:gd name="T95" fmla="*/ 5407 h 10114"/>
                  <a:gd name="T96" fmla="*/ 4706 w 9915"/>
                  <a:gd name="T97" fmla="*/ 5407 h 10114"/>
                  <a:gd name="T98" fmla="*/ 3581 w 9915"/>
                  <a:gd name="T99" fmla="*/ 7420 h 10114"/>
                  <a:gd name="T100" fmla="*/ 3708 w 9915"/>
                  <a:gd name="T101" fmla="*/ 7905 h 10114"/>
                  <a:gd name="T102" fmla="*/ 4956 w 9915"/>
                  <a:gd name="T103" fmla="*/ 7200 h 10114"/>
                  <a:gd name="T104" fmla="*/ 6208 w 9915"/>
                  <a:gd name="T105" fmla="*/ 7905 h 10114"/>
                  <a:gd name="T106" fmla="*/ 6334 w 9915"/>
                  <a:gd name="T107" fmla="*/ 7419 h 10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15" h="10114">
                    <a:moveTo>
                      <a:pt x="3910" y="8687"/>
                    </a:moveTo>
                    <a:cubicBezTo>
                      <a:pt x="3490" y="8479"/>
                      <a:pt x="3040" y="8349"/>
                      <a:pt x="2583" y="8294"/>
                    </a:cubicBezTo>
                    <a:cubicBezTo>
                      <a:pt x="2599" y="8180"/>
                      <a:pt x="2614" y="8068"/>
                      <a:pt x="2629" y="7957"/>
                    </a:cubicBezTo>
                    <a:cubicBezTo>
                      <a:pt x="2732" y="7889"/>
                      <a:pt x="2804" y="7789"/>
                      <a:pt x="2810" y="7707"/>
                    </a:cubicBezTo>
                    <a:cubicBezTo>
                      <a:pt x="2823" y="7603"/>
                      <a:pt x="2834" y="7499"/>
                      <a:pt x="2847" y="7394"/>
                    </a:cubicBezTo>
                    <a:cubicBezTo>
                      <a:pt x="2860" y="7410"/>
                      <a:pt x="2879" y="7420"/>
                      <a:pt x="2900" y="7423"/>
                    </a:cubicBezTo>
                    <a:cubicBezTo>
                      <a:pt x="2949" y="7428"/>
                      <a:pt x="2993" y="7392"/>
                      <a:pt x="2998" y="7342"/>
                    </a:cubicBezTo>
                    <a:lnTo>
                      <a:pt x="3045" y="6860"/>
                    </a:lnTo>
                    <a:cubicBezTo>
                      <a:pt x="3050" y="6812"/>
                      <a:pt x="3015" y="6765"/>
                      <a:pt x="2967" y="6760"/>
                    </a:cubicBezTo>
                    <a:cubicBezTo>
                      <a:pt x="2948" y="6758"/>
                      <a:pt x="2930" y="6763"/>
                      <a:pt x="2915" y="6770"/>
                    </a:cubicBezTo>
                    <a:cubicBezTo>
                      <a:pt x="2927" y="6679"/>
                      <a:pt x="2937" y="6588"/>
                      <a:pt x="2947" y="6497"/>
                    </a:cubicBezTo>
                    <a:cubicBezTo>
                      <a:pt x="2955" y="6370"/>
                      <a:pt x="3014" y="6037"/>
                      <a:pt x="2780" y="5820"/>
                    </a:cubicBezTo>
                    <a:cubicBezTo>
                      <a:pt x="2443" y="5478"/>
                      <a:pt x="1698" y="5478"/>
                      <a:pt x="1359" y="5820"/>
                    </a:cubicBezTo>
                    <a:cubicBezTo>
                      <a:pt x="1125" y="6036"/>
                      <a:pt x="1185" y="6370"/>
                      <a:pt x="1193" y="6497"/>
                    </a:cubicBezTo>
                    <a:cubicBezTo>
                      <a:pt x="1204" y="6589"/>
                      <a:pt x="1214" y="6679"/>
                      <a:pt x="1224" y="6770"/>
                    </a:cubicBezTo>
                    <a:cubicBezTo>
                      <a:pt x="1209" y="6763"/>
                      <a:pt x="1190" y="6758"/>
                      <a:pt x="1174" y="6760"/>
                    </a:cubicBezTo>
                    <a:cubicBezTo>
                      <a:pt x="1126" y="6765"/>
                      <a:pt x="1090" y="6810"/>
                      <a:pt x="1095" y="6860"/>
                    </a:cubicBezTo>
                    <a:lnTo>
                      <a:pt x="1143" y="7342"/>
                    </a:lnTo>
                    <a:cubicBezTo>
                      <a:pt x="1148" y="7390"/>
                      <a:pt x="1190" y="7428"/>
                      <a:pt x="1240" y="7423"/>
                    </a:cubicBezTo>
                    <a:cubicBezTo>
                      <a:pt x="1262" y="7422"/>
                      <a:pt x="1280" y="7409"/>
                      <a:pt x="1295" y="7394"/>
                    </a:cubicBezTo>
                    <a:cubicBezTo>
                      <a:pt x="1307" y="7499"/>
                      <a:pt x="1319" y="7603"/>
                      <a:pt x="1330" y="7707"/>
                    </a:cubicBezTo>
                    <a:cubicBezTo>
                      <a:pt x="1338" y="7789"/>
                      <a:pt x="1410" y="7888"/>
                      <a:pt x="1513" y="7957"/>
                    </a:cubicBezTo>
                    <a:cubicBezTo>
                      <a:pt x="1528" y="8069"/>
                      <a:pt x="1543" y="8180"/>
                      <a:pt x="1558" y="8293"/>
                    </a:cubicBezTo>
                    <a:cubicBezTo>
                      <a:pt x="1100" y="8349"/>
                      <a:pt x="652" y="8478"/>
                      <a:pt x="230" y="8685"/>
                    </a:cubicBezTo>
                    <a:cubicBezTo>
                      <a:pt x="95" y="8759"/>
                      <a:pt x="0" y="8949"/>
                      <a:pt x="15" y="9095"/>
                    </a:cubicBezTo>
                    <a:cubicBezTo>
                      <a:pt x="31" y="9264"/>
                      <a:pt x="48" y="9434"/>
                      <a:pt x="65" y="9603"/>
                    </a:cubicBezTo>
                    <a:cubicBezTo>
                      <a:pt x="79" y="9749"/>
                      <a:pt x="201" y="9895"/>
                      <a:pt x="338" y="9923"/>
                    </a:cubicBezTo>
                    <a:cubicBezTo>
                      <a:pt x="1488" y="10114"/>
                      <a:pt x="2655" y="10114"/>
                      <a:pt x="3805" y="9923"/>
                    </a:cubicBezTo>
                    <a:cubicBezTo>
                      <a:pt x="3941" y="9894"/>
                      <a:pt x="4063" y="9749"/>
                      <a:pt x="4078" y="9603"/>
                    </a:cubicBezTo>
                    <a:cubicBezTo>
                      <a:pt x="4094" y="9433"/>
                      <a:pt x="4110" y="9265"/>
                      <a:pt x="4125" y="9095"/>
                    </a:cubicBezTo>
                    <a:cubicBezTo>
                      <a:pt x="4140" y="8949"/>
                      <a:pt x="4045" y="8759"/>
                      <a:pt x="3910" y="8687"/>
                    </a:cubicBezTo>
                    <a:close/>
                    <a:moveTo>
                      <a:pt x="9684" y="8687"/>
                    </a:moveTo>
                    <a:cubicBezTo>
                      <a:pt x="9264" y="8479"/>
                      <a:pt x="8814" y="8349"/>
                      <a:pt x="8358" y="8294"/>
                    </a:cubicBezTo>
                    <a:cubicBezTo>
                      <a:pt x="8373" y="8182"/>
                      <a:pt x="8388" y="8069"/>
                      <a:pt x="8404" y="7957"/>
                    </a:cubicBezTo>
                    <a:cubicBezTo>
                      <a:pt x="8505" y="7889"/>
                      <a:pt x="8578" y="7789"/>
                      <a:pt x="8585" y="7707"/>
                    </a:cubicBezTo>
                    <a:cubicBezTo>
                      <a:pt x="8597" y="7603"/>
                      <a:pt x="8609" y="7499"/>
                      <a:pt x="8620" y="7394"/>
                    </a:cubicBezTo>
                    <a:cubicBezTo>
                      <a:pt x="8635" y="7410"/>
                      <a:pt x="8653" y="7420"/>
                      <a:pt x="8675" y="7423"/>
                    </a:cubicBezTo>
                    <a:cubicBezTo>
                      <a:pt x="8724" y="7428"/>
                      <a:pt x="8766" y="7392"/>
                      <a:pt x="8772" y="7342"/>
                    </a:cubicBezTo>
                    <a:lnTo>
                      <a:pt x="8820" y="6860"/>
                    </a:lnTo>
                    <a:cubicBezTo>
                      <a:pt x="8825" y="6812"/>
                      <a:pt x="8790" y="6765"/>
                      <a:pt x="8742" y="6760"/>
                    </a:cubicBezTo>
                    <a:cubicBezTo>
                      <a:pt x="8724" y="6758"/>
                      <a:pt x="8707" y="6763"/>
                      <a:pt x="8690" y="6770"/>
                    </a:cubicBezTo>
                    <a:cubicBezTo>
                      <a:pt x="8702" y="6679"/>
                      <a:pt x="8712" y="6588"/>
                      <a:pt x="8722" y="6497"/>
                    </a:cubicBezTo>
                    <a:cubicBezTo>
                      <a:pt x="8729" y="6370"/>
                      <a:pt x="8790" y="6037"/>
                      <a:pt x="8557" y="5820"/>
                    </a:cubicBezTo>
                    <a:cubicBezTo>
                      <a:pt x="8218" y="5478"/>
                      <a:pt x="7473" y="5478"/>
                      <a:pt x="7135" y="5820"/>
                    </a:cubicBezTo>
                    <a:cubicBezTo>
                      <a:pt x="6901" y="6036"/>
                      <a:pt x="6962" y="6370"/>
                      <a:pt x="6969" y="6497"/>
                    </a:cubicBezTo>
                    <a:cubicBezTo>
                      <a:pt x="6979" y="6588"/>
                      <a:pt x="6988" y="6679"/>
                      <a:pt x="7000" y="6770"/>
                    </a:cubicBezTo>
                    <a:cubicBezTo>
                      <a:pt x="6985" y="6763"/>
                      <a:pt x="6966" y="6758"/>
                      <a:pt x="6948" y="6760"/>
                    </a:cubicBezTo>
                    <a:cubicBezTo>
                      <a:pt x="6900" y="6765"/>
                      <a:pt x="6865" y="6810"/>
                      <a:pt x="6870" y="6860"/>
                    </a:cubicBezTo>
                    <a:lnTo>
                      <a:pt x="6919" y="7342"/>
                    </a:lnTo>
                    <a:cubicBezTo>
                      <a:pt x="6923" y="7390"/>
                      <a:pt x="6966" y="7428"/>
                      <a:pt x="7015" y="7423"/>
                    </a:cubicBezTo>
                    <a:cubicBezTo>
                      <a:pt x="7038" y="7422"/>
                      <a:pt x="7056" y="7409"/>
                      <a:pt x="7070" y="7394"/>
                    </a:cubicBezTo>
                    <a:cubicBezTo>
                      <a:pt x="7081" y="7499"/>
                      <a:pt x="7094" y="7603"/>
                      <a:pt x="7105" y="7707"/>
                    </a:cubicBezTo>
                    <a:cubicBezTo>
                      <a:pt x="7114" y="7789"/>
                      <a:pt x="7185" y="7888"/>
                      <a:pt x="7288" y="7957"/>
                    </a:cubicBezTo>
                    <a:cubicBezTo>
                      <a:pt x="7303" y="8068"/>
                      <a:pt x="7318" y="8180"/>
                      <a:pt x="7333" y="8293"/>
                    </a:cubicBezTo>
                    <a:cubicBezTo>
                      <a:pt x="6875" y="8349"/>
                      <a:pt x="6425" y="8478"/>
                      <a:pt x="6005" y="8685"/>
                    </a:cubicBezTo>
                    <a:cubicBezTo>
                      <a:pt x="5870" y="8759"/>
                      <a:pt x="5775" y="8949"/>
                      <a:pt x="5789" y="9095"/>
                    </a:cubicBezTo>
                    <a:cubicBezTo>
                      <a:pt x="5805" y="9264"/>
                      <a:pt x="5823" y="9433"/>
                      <a:pt x="5839" y="9603"/>
                    </a:cubicBezTo>
                    <a:cubicBezTo>
                      <a:pt x="5854" y="9749"/>
                      <a:pt x="5975" y="9895"/>
                      <a:pt x="6110" y="9923"/>
                    </a:cubicBezTo>
                    <a:cubicBezTo>
                      <a:pt x="7260" y="10113"/>
                      <a:pt x="8429" y="10113"/>
                      <a:pt x="9579" y="9923"/>
                    </a:cubicBezTo>
                    <a:cubicBezTo>
                      <a:pt x="9715" y="9894"/>
                      <a:pt x="9837" y="9749"/>
                      <a:pt x="9851" y="9603"/>
                    </a:cubicBezTo>
                    <a:cubicBezTo>
                      <a:pt x="9868" y="9433"/>
                      <a:pt x="9885" y="9265"/>
                      <a:pt x="9900" y="9095"/>
                    </a:cubicBezTo>
                    <a:cubicBezTo>
                      <a:pt x="9915" y="8949"/>
                      <a:pt x="9820" y="8759"/>
                      <a:pt x="9684" y="8687"/>
                    </a:cubicBezTo>
                    <a:close/>
                    <a:moveTo>
                      <a:pt x="6798" y="3208"/>
                    </a:moveTo>
                    <a:cubicBezTo>
                      <a:pt x="6378" y="3002"/>
                      <a:pt x="5928" y="2872"/>
                      <a:pt x="5470" y="2815"/>
                    </a:cubicBezTo>
                    <a:cubicBezTo>
                      <a:pt x="5486" y="2704"/>
                      <a:pt x="5502" y="2590"/>
                      <a:pt x="5515" y="2478"/>
                    </a:cubicBezTo>
                    <a:cubicBezTo>
                      <a:pt x="5618" y="2410"/>
                      <a:pt x="5690" y="2313"/>
                      <a:pt x="5697" y="2229"/>
                    </a:cubicBezTo>
                    <a:cubicBezTo>
                      <a:pt x="5709" y="2124"/>
                      <a:pt x="5720" y="2020"/>
                      <a:pt x="5733" y="1917"/>
                    </a:cubicBezTo>
                    <a:cubicBezTo>
                      <a:pt x="5747" y="1932"/>
                      <a:pt x="5767" y="1942"/>
                      <a:pt x="5788" y="1945"/>
                    </a:cubicBezTo>
                    <a:cubicBezTo>
                      <a:pt x="5835" y="1949"/>
                      <a:pt x="5879" y="1914"/>
                      <a:pt x="5883" y="1864"/>
                    </a:cubicBezTo>
                    <a:lnTo>
                      <a:pt x="5931" y="1383"/>
                    </a:lnTo>
                    <a:cubicBezTo>
                      <a:pt x="5938" y="1334"/>
                      <a:pt x="5900" y="1289"/>
                      <a:pt x="5853" y="1283"/>
                    </a:cubicBezTo>
                    <a:cubicBezTo>
                      <a:pt x="5835" y="1282"/>
                      <a:pt x="5817" y="1285"/>
                      <a:pt x="5802" y="1294"/>
                    </a:cubicBezTo>
                    <a:cubicBezTo>
                      <a:pt x="5813" y="1202"/>
                      <a:pt x="5824" y="1112"/>
                      <a:pt x="5833" y="1019"/>
                    </a:cubicBezTo>
                    <a:cubicBezTo>
                      <a:pt x="5842" y="894"/>
                      <a:pt x="5902" y="559"/>
                      <a:pt x="5667" y="344"/>
                    </a:cubicBezTo>
                    <a:cubicBezTo>
                      <a:pt x="5329" y="0"/>
                      <a:pt x="4584" y="0"/>
                      <a:pt x="4247" y="344"/>
                    </a:cubicBezTo>
                    <a:cubicBezTo>
                      <a:pt x="4013" y="560"/>
                      <a:pt x="4073" y="894"/>
                      <a:pt x="4080" y="1019"/>
                    </a:cubicBezTo>
                    <a:cubicBezTo>
                      <a:pt x="4090" y="1112"/>
                      <a:pt x="4102" y="1202"/>
                      <a:pt x="4112" y="1294"/>
                    </a:cubicBezTo>
                    <a:cubicBezTo>
                      <a:pt x="4095" y="1285"/>
                      <a:pt x="4078" y="1282"/>
                      <a:pt x="4060" y="1283"/>
                    </a:cubicBezTo>
                    <a:cubicBezTo>
                      <a:pt x="4012" y="1289"/>
                      <a:pt x="3975" y="1333"/>
                      <a:pt x="3980" y="1383"/>
                    </a:cubicBezTo>
                    <a:lnTo>
                      <a:pt x="4028" y="1864"/>
                    </a:lnTo>
                    <a:cubicBezTo>
                      <a:pt x="4034" y="1913"/>
                      <a:pt x="4077" y="1949"/>
                      <a:pt x="4124" y="1945"/>
                    </a:cubicBezTo>
                    <a:cubicBezTo>
                      <a:pt x="4145" y="1943"/>
                      <a:pt x="4165" y="1932"/>
                      <a:pt x="4179" y="1917"/>
                    </a:cubicBezTo>
                    <a:cubicBezTo>
                      <a:pt x="4190" y="2020"/>
                      <a:pt x="4203" y="2124"/>
                      <a:pt x="4214" y="2229"/>
                    </a:cubicBezTo>
                    <a:cubicBezTo>
                      <a:pt x="4222" y="2312"/>
                      <a:pt x="4294" y="2410"/>
                      <a:pt x="4397" y="2478"/>
                    </a:cubicBezTo>
                    <a:cubicBezTo>
                      <a:pt x="4412" y="2590"/>
                      <a:pt x="4427" y="2702"/>
                      <a:pt x="4442" y="2815"/>
                    </a:cubicBezTo>
                    <a:cubicBezTo>
                      <a:pt x="3984" y="2872"/>
                      <a:pt x="3535" y="3003"/>
                      <a:pt x="3115" y="3209"/>
                    </a:cubicBezTo>
                    <a:cubicBezTo>
                      <a:pt x="2979" y="3282"/>
                      <a:pt x="2884" y="3473"/>
                      <a:pt x="2899" y="3619"/>
                    </a:cubicBezTo>
                    <a:cubicBezTo>
                      <a:pt x="2915" y="3788"/>
                      <a:pt x="2932" y="3958"/>
                      <a:pt x="2949" y="4127"/>
                    </a:cubicBezTo>
                    <a:cubicBezTo>
                      <a:pt x="2963" y="4274"/>
                      <a:pt x="3085" y="4419"/>
                      <a:pt x="3220" y="4445"/>
                    </a:cubicBezTo>
                    <a:cubicBezTo>
                      <a:pt x="4370" y="4637"/>
                      <a:pt x="5539" y="4637"/>
                      <a:pt x="6688" y="4445"/>
                    </a:cubicBezTo>
                    <a:cubicBezTo>
                      <a:pt x="6824" y="4419"/>
                      <a:pt x="6945" y="4273"/>
                      <a:pt x="6960" y="4127"/>
                    </a:cubicBezTo>
                    <a:cubicBezTo>
                      <a:pt x="6976" y="3958"/>
                      <a:pt x="6994" y="3788"/>
                      <a:pt x="7008" y="3619"/>
                    </a:cubicBezTo>
                    <a:cubicBezTo>
                      <a:pt x="7026" y="3473"/>
                      <a:pt x="6933" y="3282"/>
                      <a:pt x="6798" y="3208"/>
                    </a:cubicBezTo>
                    <a:close/>
                    <a:moveTo>
                      <a:pt x="6334" y="7419"/>
                    </a:moveTo>
                    <a:lnTo>
                      <a:pt x="5208" y="6748"/>
                    </a:lnTo>
                    <a:lnTo>
                      <a:pt x="5208" y="5407"/>
                    </a:lnTo>
                    <a:cubicBezTo>
                      <a:pt x="5208" y="5264"/>
                      <a:pt x="5095" y="5148"/>
                      <a:pt x="4956" y="5148"/>
                    </a:cubicBezTo>
                    <a:cubicBezTo>
                      <a:pt x="4818" y="5148"/>
                      <a:pt x="4706" y="5263"/>
                      <a:pt x="4706" y="5407"/>
                    </a:cubicBezTo>
                    <a:lnTo>
                      <a:pt x="4706" y="6748"/>
                    </a:lnTo>
                    <a:lnTo>
                      <a:pt x="3581" y="7420"/>
                    </a:lnTo>
                    <a:cubicBezTo>
                      <a:pt x="3461" y="7493"/>
                      <a:pt x="3420" y="7652"/>
                      <a:pt x="3490" y="7775"/>
                    </a:cubicBezTo>
                    <a:cubicBezTo>
                      <a:pt x="3536" y="7859"/>
                      <a:pt x="3620" y="7905"/>
                      <a:pt x="3708" y="7905"/>
                    </a:cubicBezTo>
                    <a:cubicBezTo>
                      <a:pt x="3751" y="7905"/>
                      <a:pt x="3795" y="7893"/>
                      <a:pt x="3831" y="7870"/>
                    </a:cubicBezTo>
                    <a:lnTo>
                      <a:pt x="4956" y="7200"/>
                    </a:lnTo>
                    <a:lnTo>
                      <a:pt x="6083" y="7870"/>
                    </a:lnTo>
                    <a:cubicBezTo>
                      <a:pt x="6121" y="7894"/>
                      <a:pt x="6165" y="7905"/>
                      <a:pt x="6208" y="7905"/>
                    </a:cubicBezTo>
                    <a:cubicBezTo>
                      <a:pt x="6295" y="7905"/>
                      <a:pt x="6379" y="7859"/>
                      <a:pt x="6425" y="7775"/>
                    </a:cubicBezTo>
                    <a:cubicBezTo>
                      <a:pt x="6495" y="7650"/>
                      <a:pt x="6454" y="7491"/>
                      <a:pt x="6334" y="7419"/>
                    </a:cubicBezTo>
                    <a:close/>
                    <a:moveTo>
                      <a:pt x="6334" y="7419"/>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177" name="图片 17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41397" y="2415648"/>
              <a:ext cx="809232" cy="813263"/>
            </a:xfrm>
            <a:prstGeom prst="rect">
              <a:avLst/>
            </a:prstGeom>
          </p:spPr>
        </p:pic>
        <p:grpSp>
          <p:nvGrpSpPr>
            <p:cNvPr id="181" name="组 57"/>
            <p:cNvGrpSpPr/>
            <p:nvPr/>
          </p:nvGrpSpPr>
          <p:grpSpPr>
            <a:xfrm>
              <a:off x="2172137" y="2420879"/>
              <a:ext cx="802800" cy="802800"/>
              <a:chOff x="3433706" y="481511"/>
              <a:chExt cx="5760002" cy="5760002"/>
            </a:xfrm>
          </p:grpSpPr>
          <p:grpSp>
            <p:nvGrpSpPr>
              <p:cNvPr id="182" name="组 58"/>
              <p:cNvGrpSpPr/>
              <p:nvPr/>
            </p:nvGrpSpPr>
            <p:grpSpPr>
              <a:xfrm>
                <a:off x="3433706" y="481511"/>
                <a:ext cx="5760000" cy="5760000"/>
                <a:chOff x="3433706" y="481511"/>
                <a:chExt cx="5760000" cy="5760000"/>
              </a:xfrm>
            </p:grpSpPr>
            <p:sp>
              <p:nvSpPr>
                <p:cNvPr id="185" name="圆角矩形 62"/>
                <p:cNvSpPr/>
                <p:nvPr/>
              </p:nvSpPr>
              <p:spPr>
                <a:xfrm>
                  <a:off x="3433706" y="481511"/>
                  <a:ext cx="5760000" cy="5760000"/>
                </a:xfrm>
                <a:prstGeom prst="roundRect">
                  <a:avLst>
                    <a:gd name="adj" fmla="val 9736"/>
                  </a:avLst>
                </a:prstGeom>
                <a:gradFill flip="none" rotWithShape="1">
                  <a:gsLst>
                    <a:gs pos="0">
                      <a:srgbClr val="00A147"/>
                    </a:gs>
                    <a:gs pos="100000">
                      <a:srgbClr val="9EE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6" name="圆角矩形 63"/>
                <p:cNvSpPr/>
                <p:nvPr/>
              </p:nvSpPr>
              <p:spPr>
                <a:xfrm>
                  <a:off x="4513706" y="1561511"/>
                  <a:ext cx="3600000" cy="3600000"/>
                </a:xfrm>
                <a:prstGeom prst="round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7" name="L 形 186"/>
                <p:cNvSpPr/>
                <p:nvPr/>
              </p:nvSpPr>
              <p:spPr>
                <a:xfrm rot="19011978">
                  <a:off x="5289511" y="1610954"/>
                  <a:ext cx="3495679" cy="1812471"/>
                </a:xfrm>
                <a:prstGeom prst="corner">
                  <a:avLst>
                    <a:gd name="adj1" fmla="val 39114"/>
                    <a:gd name="adj2" fmla="val 437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83" name="圆角矩形 59"/>
              <p:cNvSpPr/>
              <p:nvPr/>
            </p:nvSpPr>
            <p:spPr>
              <a:xfrm>
                <a:off x="3433706" y="481511"/>
                <a:ext cx="5760002" cy="5760002"/>
              </a:xfrm>
              <a:prstGeom prst="roundRect">
                <a:avLst>
                  <a:gd name="adj" fmla="val 9736"/>
                </a:avLst>
              </a:prstGeom>
              <a:gradFill flip="none" rotWithShape="1">
                <a:gsLst>
                  <a:gs pos="0">
                    <a:srgbClr val="00A147"/>
                  </a:gs>
                  <a:gs pos="100000">
                    <a:srgbClr val="9EE05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4" name="圆角矩形 60"/>
              <p:cNvSpPr/>
              <p:nvPr/>
            </p:nvSpPr>
            <p:spPr>
              <a:xfrm>
                <a:off x="5199016" y="2158864"/>
                <a:ext cx="2229382" cy="2405303"/>
              </a:xfrm>
              <a:custGeom>
                <a:avLst/>
                <a:gdLst>
                  <a:gd name="T0" fmla="*/ 10000 w 10400"/>
                  <a:gd name="T1" fmla="*/ 11220 h 11220"/>
                  <a:gd name="T2" fmla="*/ 400 w 10400"/>
                  <a:gd name="T3" fmla="*/ 11220 h 11220"/>
                  <a:gd name="T4" fmla="*/ 0 w 10400"/>
                  <a:gd name="T5" fmla="*/ 10820 h 11220"/>
                  <a:gd name="T6" fmla="*/ 400 w 10400"/>
                  <a:gd name="T7" fmla="*/ 10420 h 11220"/>
                  <a:gd name="T8" fmla="*/ 10000 w 10400"/>
                  <a:gd name="T9" fmla="*/ 10420 h 11220"/>
                  <a:gd name="T10" fmla="*/ 10400 w 10400"/>
                  <a:gd name="T11" fmla="*/ 10820 h 11220"/>
                  <a:gd name="T12" fmla="*/ 10000 w 10400"/>
                  <a:gd name="T13" fmla="*/ 11220 h 11220"/>
                  <a:gd name="T14" fmla="*/ 10000 w 10400"/>
                  <a:gd name="T15" fmla="*/ 9620 h 11220"/>
                  <a:gd name="T16" fmla="*/ 400 w 10400"/>
                  <a:gd name="T17" fmla="*/ 9620 h 11220"/>
                  <a:gd name="T18" fmla="*/ 0 w 10400"/>
                  <a:gd name="T19" fmla="*/ 9220 h 11220"/>
                  <a:gd name="T20" fmla="*/ 0 w 10400"/>
                  <a:gd name="T21" fmla="*/ 7220 h 11220"/>
                  <a:gd name="T22" fmla="*/ 1200 w 10400"/>
                  <a:gd name="T23" fmla="*/ 6020 h 11220"/>
                  <a:gd name="T24" fmla="*/ 3760 w 10400"/>
                  <a:gd name="T25" fmla="*/ 6020 h 11220"/>
                  <a:gd name="T26" fmla="*/ 3100 w 10400"/>
                  <a:gd name="T27" fmla="*/ 4680 h 11220"/>
                  <a:gd name="T28" fmla="*/ 2400 w 10400"/>
                  <a:gd name="T29" fmla="*/ 2820 h 11220"/>
                  <a:gd name="T30" fmla="*/ 3260 w 10400"/>
                  <a:gd name="T31" fmla="*/ 800 h 11220"/>
                  <a:gd name="T32" fmla="*/ 5320 w 10400"/>
                  <a:gd name="T33" fmla="*/ 20 h 11220"/>
                  <a:gd name="T34" fmla="*/ 8000 w 10400"/>
                  <a:gd name="T35" fmla="*/ 2760 h 11220"/>
                  <a:gd name="T36" fmla="*/ 7260 w 10400"/>
                  <a:gd name="T37" fmla="*/ 4720 h 11220"/>
                  <a:gd name="T38" fmla="*/ 6640 w 10400"/>
                  <a:gd name="T39" fmla="*/ 6020 h 11220"/>
                  <a:gd name="T40" fmla="*/ 9200 w 10400"/>
                  <a:gd name="T41" fmla="*/ 6020 h 11220"/>
                  <a:gd name="T42" fmla="*/ 10400 w 10400"/>
                  <a:gd name="T43" fmla="*/ 7220 h 11220"/>
                  <a:gd name="T44" fmla="*/ 10400 w 10400"/>
                  <a:gd name="T45" fmla="*/ 9220 h 11220"/>
                  <a:gd name="T46" fmla="*/ 10000 w 10400"/>
                  <a:gd name="T47" fmla="*/ 9620 h 11220"/>
                  <a:gd name="T48" fmla="*/ 800 w 10400"/>
                  <a:gd name="T49" fmla="*/ 8820 h 11220"/>
                  <a:gd name="T50" fmla="*/ 9600 w 10400"/>
                  <a:gd name="T51" fmla="*/ 8820 h 11220"/>
                  <a:gd name="T52" fmla="*/ 9600 w 10400"/>
                  <a:gd name="T53" fmla="*/ 7220 h 11220"/>
                  <a:gd name="T54" fmla="*/ 9200 w 10400"/>
                  <a:gd name="T55" fmla="*/ 6820 h 11220"/>
                  <a:gd name="T56" fmla="*/ 6200 w 10400"/>
                  <a:gd name="T57" fmla="*/ 6820 h 11220"/>
                  <a:gd name="T58" fmla="*/ 5800 w 10400"/>
                  <a:gd name="T59" fmla="*/ 6420 h 11220"/>
                  <a:gd name="T60" fmla="*/ 6660 w 10400"/>
                  <a:gd name="T61" fmla="*/ 4180 h 11220"/>
                  <a:gd name="T62" fmla="*/ 7200 w 10400"/>
                  <a:gd name="T63" fmla="*/ 2780 h 11220"/>
                  <a:gd name="T64" fmla="*/ 5280 w 10400"/>
                  <a:gd name="T65" fmla="*/ 820 h 11220"/>
                  <a:gd name="T66" fmla="*/ 3820 w 10400"/>
                  <a:gd name="T67" fmla="*/ 1380 h 11220"/>
                  <a:gd name="T68" fmla="*/ 3200 w 10400"/>
                  <a:gd name="T69" fmla="*/ 2820 h 11220"/>
                  <a:gd name="T70" fmla="*/ 3700 w 10400"/>
                  <a:gd name="T71" fmla="*/ 4140 h 11220"/>
                  <a:gd name="T72" fmla="*/ 4600 w 10400"/>
                  <a:gd name="T73" fmla="*/ 6420 h 11220"/>
                  <a:gd name="T74" fmla="*/ 4200 w 10400"/>
                  <a:gd name="T75" fmla="*/ 6820 h 11220"/>
                  <a:gd name="T76" fmla="*/ 1200 w 10400"/>
                  <a:gd name="T77" fmla="*/ 6820 h 11220"/>
                  <a:gd name="T78" fmla="*/ 800 w 10400"/>
                  <a:gd name="T79" fmla="*/ 7220 h 11220"/>
                  <a:gd name="T80" fmla="*/ 800 w 10400"/>
                  <a:gd name="T81" fmla="*/ 8820 h 1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00" h="11220">
                    <a:moveTo>
                      <a:pt x="10000" y="11220"/>
                    </a:moveTo>
                    <a:lnTo>
                      <a:pt x="400" y="11220"/>
                    </a:lnTo>
                    <a:cubicBezTo>
                      <a:pt x="180" y="11220"/>
                      <a:pt x="0" y="11040"/>
                      <a:pt x="0" y="10820"/>
                    </a:cubicBezTo>
                    <a:cubicBezTo>
                      <a:pt x="0" y="10600"/>
                      <a:pt x="180" y="10420"/>
                      <a:pt x="400" y="10420"/>
                    </a:cubicBezTo>
                    <a:lnTo>
                      <a:pt x="10000" y="10420"/>
                    </a:lnTo>
                    <a:cubicBezTo>
                      <a:pt x="10220" y="10420"/>
                      <a:pt x="10400" y="10600"/>
                      <a:pt x="10400" y="10820"/>
                    </a:cubicBezTo>
                    <a:cubicBezTo>
                      <a:pt x="10400" y="11040"/>
                      <a:pt x="10220" y="11220"/>
                      <a:pt x="10000" y="11220"/>
                    </a:cubicBezTo>
                    <a:close/>
                    <a:moveTo>
                      <a:pt x="10000" y="9620"/>
                    </a:moveTo>
                    <a:lnTo>
                      <a:pt x="400" y="9620"/>
                    </a:lnTo>
                    <a:cubicBezTo>
                      <a:pt x="180" y="9620"/>
                      <a:pt x="0" y="9440"/>
                      <a:pt x="0" y="9220"/>
                    </a:cubicBezTo>
                    <a:lnTo>
                      <a:pt x="0" y="7220"/>
                    </a:lnTo>
                    <a:cubicBezTo>
                      <a:pt x="0" y="6560"/>
                      <a:pt x="540" y="6020"/>
                      <a:pt x="1200" y="6020"/>
                    </a:cubicBezTo>
                    <a:lnTo>
                      <a:pt x="3760" y="6020"/>
                    </a:lnTo>
                    <a:cubicBezTo>
                      <a:pt x="3680" y="5540"/>
                      <a:pt x="3440" y="5080"/>
                      <a:pt x="3100" y="4680"/>
                    </a:cubicBezTo>
                    <a:cubicBezTo>
                      <a:pt x="2640" y="4160"/>
                      <a:pt x="2400" y="3500"/>
                      <a:pt x="2400" y="2820"/>
                    </a:cubicBezTo>
                    <a:cubicBezTo>
                      <a:pt x="2400" y="2060"/>
                      <a:pt x="2700" y="1340"/>
                      <a:pt x="3260" y="800"/>
                    </a:cubicBezTo>
                    <a:cubicBezTo>
                      <a:pt x="3820" y="260"/>
                      <a:pt x="4540" y="0"/>
                      <a:pt x="5320" y="20"/>
                    </a:cubicBezTo>
                    <a:cubicBezTo>
                      <a:pt x="6760" y="80"/>
                      <a:pt x="7980" y="1320"/>
                      <a:pt x="8000" y="2760"/>
                    </a:cubicBezTo>
                    <a:cubicBezTo>
                      <a:pt x="8020" y="3480"/>
                      <a:pt x="7740" y="4180"/>
                      <a:pt x="7260" y="4720"/>
                    </a:cubicBezTo>
                    <a:cubicBezTo>
                      <a:pt x="6920" y="5080"/>
                      <a:pt x="6720" y="5520"/>
                      <a:pt x="6640" y="6020"/>
                    </a:cubicBezTo>
                    <a:lnTo>
                      <a:pt x="9200" y="6020"/>
                    </a:lnTo>
                    <a:cubicBezTo>
                      <a:pt x="9860" y="6020"/>
                      <a:pt x="10400" y="6560"/>
                      <a:pt x="10400" y="7220"/>
                    </a:cubicBezTo>
                    <a:lnTo>
                      <a:pt x="10400" y="9220"/>
                    </a:lnTo>
                    <a:cubicBezTo>
                      <a:pt x="10400" y="9440"/>
                      <a:pt x="10220" y="9620"/>
                      <a:pt x="10000" y="9620"/>
                    </a:cubicBezTo>
                    <a:close/>
                    <a:moveTo>
                      <a:pt x="800" y="8820"/>
                    </a:moveTo>
                    <a:lnTo>
                      <a:pt x="9600" y="8820"/>
                    </a:lnTo>
                    <a:lnTo>
                      <a:pt x="9600" y="7220"/>
                    </a:lnTo>
                    <a:cubicBezTo>
                      <a:pt x="9600" y="7000"/>
                      <a:pt x="9420" y="6820"/>
                      <a:pt x="9200" y="6820"/>
                    </a:cubicBezTo>
                    <a:lnTo>
                      <a:pt x="6200" y="6820"/>
                    </a:lnTo>
                    <a:cubicBezTo>
                      <a:pt x="5980" y="6820"/>
                      <a:pt x="5800" y="6640"/>
                      <a:pt x="5800" y="6420"/>
                    </a:cubicBezTo>
                    <a:cubicBezTo>
                      <a:pt x="5800" y="5580"/>
                      <a:pt x="6100" y="4780"/>
                      <a:pt x="6660" y="4180"/>
                    </a:cubicBezTo>
                    <a:cubicBezTo>
                      <a:pt x="7020" y="3800"/>
                      <a:pt x="7200" y="3300"/>
                      <a:pt x="7200" y="2780"/>
                    </a:cubicBezTo>
                    <a:cubicBezTo>
                      <a:pt x="7180" y="1740"/>
                      <a:pt x="6320" y="860"/>
                      <a:pt x="5280" y="820"/>
                    </a:cubicBezTo>
                    <a:cubicBezTo>
                      <a:pt x="4720" y="800"/>
                      <a:pt x="4200" y="1000"/>
                      <a:pt x="3820" y="1380"/>
                    </a:cubicBezTo>
                    <a:cubicBezTo>
                      <a:pt x="3420" y="1760"/>
                      <a:pt x="3200" y="2280"/>
                      <a:pt x="3200" y="2820"/>
                    </a:cubicBezTo>
                    <a:cubicBezTo>
                      <a:pt x="3200" y="3300"/>
                      <a:pt x="3380" y="3780"/>
                      <a:pt x="3700" y="4140"/>
                    </a:cubicBezTo>
                    <a:cubicBezTo>
                      <a:pt x="4280" y="4800"/>
                      <a:pt x="4600" y="5600"/>
                      <a:pt x="4600" y="6420"/>
                    </a:cubicBezTo>
                    <a:cubicBezTo>
                      <a:pt x="4600" y="6640"/>
                      <a:pt x="4420" y="6820"/>
                      <a:pt x="4200" y="6820"/>
                    </a:cubicBezTo>
                    <a:lnTo>
                      <a:pt x="1200" y="6820"/>
                    </a:lnTo>
                    <a:cubicBezTo>
                      <a:pt x="980" y="6820"/>
                      <a:pt x="800" y="7000"/>
                      <a:pt x="800" y="7220"/>
                    </a:cubicBezTo>
                    <a:lnTo>
                      <a:pt x="800" y="8820"/>
                    </a:ln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05" name="文本框 204"/>
            <p:cNvSpPr txBox="1"/>
            <p:nvPr/>
          </p:nvSpPr>
          <p:spPr>
            <a:xfrm>
              <a:off x="861286" y="3318443"/>
              <a:ext cx="1080000" cy="309600"/>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相关方管理</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6" name="文本框 205"/>
            <p:cNvSpPr txBox="1"/>
            <p:nvPr/>
          </p:nvSpPr>
          <p:spPr>
            <a:xfrm>
              <a:off x="2118387" y="331844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作业审批</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7" name="文本框 206"/>
            <p:cNvSpPr txBox="1"/>
            <p:nvPr/>
          </p:nvSpPr>
          <p:spPr>
            <a:xfrm>
              <a:off x="3293005" y="331844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风险分级</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8" name="文本框 207"/>
            <p:cNvSpPr txBox="1"/>
            <p:nvPr/>
          </p:nvSpPr>
          <p:spPr>
            <a:xfrm>
              <a:off x="4467623" y="331844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隐患治理</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9" name="文本框 208"/>
            <p:cNvSpPr txBox="1"/>
            <p:nvPr/>
          </p:nvSpPr>
          <p:spPr>
            <a:xfrm>
              <a:off x="5552116" y="3318443"/>
              <a:ext cx="1080000" cy="309600"/>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重大危险源</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0" name="文本框 209"/>
            <p:cNvSpPr txBox="1"/>
            <p:nvPr/>
          </p:nvSpPr>
          <p:spPr>
            <a:xfrm>
              <a:off x="6816859" y="331844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1" name="文本框 210"/>
            <p:cNvSpPr txBox="1"/>
            <p:nvPr/>
          </p:nvSpPr>
          <p:spPr>
            <a:xfrm>
              <a:off x="7991477" y="331844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运营大屏</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2" name="文本框 211"/>
            <p:cNvSpPr txBox="1"/>
            <p:nvPr/>
          </p:nvSpPr>
          <p:spPr>
            <a:xfrm>
              <a:off x="10250714" y="3318443"/>
              <a:ext cx="1080000" cy="309600"/>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移动随身管</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25" name="组合 224"/>
            <p:cNvGrpSpPr/>
            <p:nvPr/>
          </p:nvGrpSpPr>
          <p:grpSpPr>
            <a:xfrm>
              <a:off x="5693597" y="2420759"/>
              <a:ext cx="803040" cy="803040"/>
              <a:chOff x="6142002" y="3726592"/>
              <a:chExt cx="803040" cy="803040"/>
            </a:xfrm>
          </p:grpSpPr>
          <p:sp>
            <p:nvSpPr>
              <p:cNvPr id="224" name="圆角矩形 81"/>
              <p:cNvSpPr/>
              <p:nvPr/>
            </p:nvSpPr>
            <p:spPr>
              <a:xfrm>
                <a:off x="6142002" y="3726592"/>
                <a:ext cx="803040" cy="803040"/>
              </a:xfrm>
              <a:prstGeom prst="roundRect">
                <a:avLst>
                  <a:gd name="adj" fmla="val 973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0" name="radiation_106205"/>
              <p:cNvSpPr/>
              <p:nvPr/>
            </p:nvSpPr>
            <p:spPr>
              <a:xfrm>
                <a:off x="6342333" y="3927250"/>
                <a:ext cx="402379" cy="401725"/>
              </a:xfrm>
              <a:custGeom>
                <a:avLst/>
                <a:gdLst>
                  <a:gd name="connsiteX0" fmla="*/ 273966 w 608274"/>
                  <a:gd name="connsiteY0" fmla="*/ 382008 h 607286"/>
                  <a:gd name="connsiteX1" fmla="*/ 198192 w 608274"/>
                  <a:gd name="connsiteY1" fmla="*/ 512936 h 607286"/>
                  <a:gd name="connsiteX2" fmla="*/ 302246 w 608274"/>
                  <a:gd name="connsiteY2" fmla="*/ 538118 h 607286"/>
                  <a:gd name="connsiteX3" fmla="*/ 304315 w 608274"/>
                  <a:gd name="connsiteY3" fmla="*/ 538118 h 607286"/>
                  <a:gd name="connsiteX4" fmla="*/ 409945 w 608274"/>
                  <a:gd name="connsiteY4" fmla="*/ 512936 h 607286"/>
                  <a:gd name="connsiteX5" fmla="*/ 334270 w 608274"/>
                  <a:gd name="connsiteY5" fmla="*/ 382107 h 607286"/>
                  <a:gd name="connsiteX6" fmla="*/ 304118 w 608274"/>
                  <a:gd name="connsiteY6" fmla="*/ 387615 h 607286"/>
                  <a:gd name="connsiteX7" fmla="*/ 273966 w 608274"/>
                  <a:gd name="connsiteY7" fmla="*/ 382008 h 607286"/>
                  <a:gd name="connsiteX8" fmla="*/ 265196 w 608274"/>
                  <a:gd name="connsiteY8" fmla="*/ 352301 h 607286"/>
                  <a:gd name="connsiteX9" fmla="*/ 275148 w 608274"/>
                  <a:gd name="connsiteY9" fmla="*/ 353678 h 607286"/>
                  <a:gd name="connsiteX10" fmla="*/ 304118 w 608274"/>
                  <a:gd name="connsiteY10" fmla="*/ 361450 h 607286"/>
                  <a:gd name="connsiteX11" fmla="*/ 333087 w 608274"/>
                  <a:gd name="connsiteY11" fmla="*/ 353678 h 607286"/>
                  <a:gd name="connsiteX12" fmla="*/ 343039 w 608274"/>
                  <a:gd name="connsiteY12" fmla="*/ 352400 h 607286"/>
                  <a:gd name="connsiteX13" fmla="*/ 351021 w 608274"/>
                  <a:gd name="connsiteY13" fmla="*/ 358498 h 607286"/>
                  <a:gd name="connsiteX14" fmla="*/ 439505 w 608274"/>
                  <a:gd name="connsiteY14" fmla="*/ 511460 h 607286"/>
                  <a:gd name="connsiteX15" fmla="*/ 434677 w 608274"/>
                  <a:gd name="connsiteY15" fmla="*/ 529363 h 607286"/>
                  <a:gd name="connsiteX16" fmla="*/ 304315 w 608274"/>
                  <a:gd name="connsiteY16" fmla="*/ 564382 h 607286"/>
                  <a:gd name="connsiteX17" fmla="*/ 301950 w 608274"/>
                  <a:gd name="connsiteY17" fmla="*/ 564382 h 607286"/>
                  <a:gd name="connsiteX18" fmla="*/ 173559 w 608274"/>
                  <a:gd name="connsiteY18" fmla="*/ 529462 h 607286"/>
                  <a:gd name="connsiteX19" fmla="*/ 167449 w 608274"/>
                  <a:gd name="connsiteY19" fmla="*/ 521494 h 607286"/>
                  <a:gd name="connsiteX20" fmla="*/ 168730 w 608274"/>
                  <a:gd name="connsiteY20" fmla="*/ 511559 h 607286"/>
                  <a:gd name="connsiteX21" fmla="*/ 257215 w 608274"/>
                  <a:gd name="connsiteY21" fmla="*/ 358498 h 607286"/>
                  <a:gd name="connsiteX22" fmla="*/ 265196 w 608274"/>
                  <a:gd name="connsiteY22" fmla="*/ 352301 h 607286"/>
                  <a:gd name="connsiteX23" fmla="*/ 304137 w 608274"/>
                  <a:gd name="connsiteY23" fmla="*/ 285650 h 607286"/>
                  <a:gd name="connsiteX24" fmla="*/ 286116 w 608274"/>
                  <a:gd name="connsiteY24" fmla="*/ 303643 h 607286"/>
                  <a:gd name="connsiteX25" fmla="*/ 304137 w 608274"/>
                  <a:gd name="connsiteY25" fmla="*/ 321635 h 607286"/>
                  <a:gd name="connsiteX26" fmla="*/ 322158 w 608274"/>
                  <a:gd name="connsiteY26" fmla="*/ 303643 h 607286"/>
                  <a:gd name="connsiteX27" fmla="*/ 304137 w 608274"/>
                  <a:gd name="connsiteY27" fmla="*/ 285650 h 607286"/>
                  <a:gd name="connsiteX28" fmla="*/ 304137 w 608274"/>
                  <a:gd name="connsiteY28" fmla="*/ 259398 h 607286"/>
                  <a:gd name="connsiteX29" fmla="*/ 348452 w 608274"/>
                  <a:gd name="connsiteY29" fmla="*/ 303643 h 607286"/>
                  <a:gd name="connsiteX30" fmla="*/ 304137 w 608274"/>
                  <a:gd name="connsiteY30" fmla="*/ 347887 h 607286"/>
                  <a:gd name="connsiteX31" fmla="*/ 259822 w 608274"/>
                  <a:gd name="connsiteY31" fmla="*/ 303643 h 607286"/>
                  <a:gd name="connsiteX32" fmla="*/ 304137 w 608274"/>
                  <a:gd name="connsiteY32" fmla="*/ 259398 h 607286"/>
                  <a:gd name="connsiteX33" fmla="*/ 175441 w 608274"/>
                  <a:gd name="connsiteY33" fmla="*/ 107517 h 607286"/>
                  <a:gd name="connsiteX34" fmla="*/ 101658 w 608274"/>
                  <a:gd name="connsiteY34" fmla="*/ 184832 h 607286"/>
                  <a:gd name="connsiteX35" fmla="*/ 69642 w 608274"/>
                  <a:gd name="connsiteY35" fmla="*/ 290575 h 607286"/>
                  <a:gd name="connsiteX36" fmla="*/ 221050 w 608274"/>
                  <a:gd name="connsiteY36" fmla="*/ 290575 h 607286"/>
                  <a:gd name="connsiteX37" fmla="*/ 251194 w 608274"/>
                  <a:gd name="connsiteY37" fmla="*/ 238441 h 607286"/>
                  <a:gd name="connsiteX38" fmla="*/ 432684 w 608274"/>
                  <a:gd name="connsiteY38" fmla="*/ 107487 h 607286"/>
                  <a:gd name="connsiteX39" fmla="*/ 357016 w 608274"/>
                  <a:gd name="connsiteY39" fmla="*/ 238332 h 607286"/>
                  <a:gd name="connsiteX40" fmla="*/ 387264 w 608274"/>
                  <a:gd name="connsiteY40" fmla="*/ 290572 h 607286"/>
                  <a:gd name="connsiteX41" fmla="*/ 538599 w 608274"/>
                  <a:gd name="connsiteY41" fmla="*/ 290572 h 607286"/>
                  <a:gd name="connsiteX42" fmla="*/ 508451 w 608274"/>
                  <a:gd name="connsiteY42" fmla="*/ 188060 h 607286"/>
                  <a:gd name="connsiteX43" fmla="*/ 432684 w 608274"/>
                  <a:gd name="connsiteY43" fmla="*/ 107487 h 607286"/>
                  <a:gd name="connsiteX44" fmla="*/ 424691 w 608274"/>
                  <a:gd name="connsiteY44" fmla="*/ 76559 h 607286"/>
                  <a:gd name="connsiteX45" fmla="*/ 434655 w 608274"/>
                  <a:gd name="connsiteY45" fmla="*/ 77875 h 607286"/>
                  <a:gd name="connsiteX46" fmla="*/ 531309 w 608274"/>
                  <a:gd name="connsiteY46" fmla="*/ 175074 h 607286"/>
                  <a:gd name="connsiteX47" fmla="*/ 565300 w 608274"/>
                  <a:gd name="connsiteY47" fmla="*/ 303656 h 607286"/>
                  <a:gd name="connsiteX48" fmla="*/ 561457 w 608274"/>
                  <a:gd name="connsiteY48" fmla="*/ 312904 h 607286"/>
                  <a:gd name="connsiteX49" fmla="*/ 552098 w 608274"/>
                  <a:gd name="connsiteY49" fmla="*/ 316839 h 607286"/>
                  <a:gd name="connsiteX50" fmla="*/ 375145 w 608274"/>
                  <a:gd name="connsiteY50" fmla="*/ 316839 h 607286"/>
                  <a:gd name="connsiteX51" fmla="*/ 361942 w 608274"/>
                  <a:gd name="connsiteY51" fmla="*/ 303656 h 607286"/>
                  <a:gd name="connsiteX52" fmla="*/ 333074 w 608274"/>
                  <a:gd name="connsiteY52" fmla="*/ 253581 h 607286"/>
                  <a:gd name="connsiteX53" fmla="*/ 328246 w 608274"/>
                  <a:gd name="connsiteY53" fmla="*/ 235676 h 607286"/>
                  <a:gd name="connsiteX54" fmla="*/ 416723 w 608274"/>
                  <a:gd name="connsiteY54" fmla="*/ 82696 h 607286"/>
                  <a:gd name="connsiteX55" fmla="*/ 424691 w 608274"/>
                  <a:gd name="connsiteY55" fmla="*/ 76559 h 607286"/>
                  <a:gd name="connsiteX56" fmla="*/ 183518 w 608274"/>
                  <a:gd name="connsiteY56" fmla="*/ 76531 h 607286"/>
                  <a:gd name="connsiteX57" fmla="*/ 191497 w 608274"/>
                  <a:gd name="connsiteY57" fmla="*/ 82630 h 607286"/>
                  <a:gd name="connsiteX58" fmla="*/ 279958 w 608274"/>
                  <a:gd name="connsiteY58" fmla="*/ 235687 h 607286"/>
                  <a:gd name="connsiteX59" fmla="*/ 275131 w 608274"/>
                  <a:gd name="connsiteY59" fmla="*/ 253590 h 607286"/>
                  <a:gd name="connsiteX60" fmla="*/ 246268 w 608274"/>
                  <a:gd name="connsiteY60" fmla="*/ 303658 h 607286"/>
                  <a:gd name="connsiteX61" fmla="*/ 233167 w 608274"/>
                  <a:gd name="connsiteY61" fmla="*/ 316839 h 607286"/>
                  <a:gd name="connsiteX62" fmla="*/ 56147 w 608274"/>
                  <a:gd name="connsiteY62" fmla="*/ 316839 h 607286"/>
                  <a:gd name="connsiteX63" fmla="*/ 43045 w 608274"/>
                  <a:gd name="connsiteY63" fmla="*/ 303658 h 607286"/>
                  <a:gd name="connsiteX64" fmla="*/ 79001 w 608274"/>
                  <a:gd name="connsiteY64" fmla="*/ 171454 h 607286"/>
                  <a:gd name="connsiteX65" fmla="*/ 173569 w 608274"/>
                  <a:gd name="connsiteY65" fmla="*/ 77908 h 607286"/>
                  <a:gd name="connsiteX66" fmla="*/ 183518 w 608274"/>
                  <a:gd name="connsiteY66" fmla="*/ 76531 h 607286"/>
                  <a:gd name="connsiteX67" fmla="*/ 304137 w 608274"/>
                  <a:gd name="connsiteY67" fmla="*/ 26263 h 607286"/>
                  <a:gd name="connsiteX68" fmla="*/ 26305 w 608274"/>
                  <a:gd name="connsiteY68" fmla="*/ 303643 h 607286"/>
                  <a:gd name="connsiteX69" fmla="*/ 304137 w 608274"/>
                  <a:gd name="connsiteY69" fmla="*/ 581122 h 607286"/>
                  <a:gd name="connsiteX70" fmla="*/ 582067 w 608274"/>
                  <a:gd name="connsiteY70" fmla="*/ 303643 h 607286"/>
                  <a:gd name="connsiteX71" fmla="*/ 304137 w 608274"/>
                  <a:gd name="connsiteY71" fmla="*/ 26263 h 607286"/>
                  <a:gd name="connsiteX72" fmla="*/ 304137 w 608274"/>
                  <a:gd name="connsiteY72" fmla="*/ 0 h 607286"/>
                  <a:gd name="connsiteX73" fmla="*/ 519210 w 608274"/>
                  <a:gd name="connsiteY73" fmla="*/ 88919 h 607286"/>
                  <a:gd name="connsiteX74" fmla="*/ 608274 w 608274"/>
                  <a:gd name="connsiteY74" fmla="*/ 303643 h 607286"/>
                  <a:gd name="connsiteX75" fmla="*/ 519210 w 608274"/>
                  <a:gd name="connsiteY75" fmla="*/ 518367 h 607286"/>
                  <a:gd name="connsiteX76" fmla="*/ 304137 w 608274"/>
                  <a:gd name="connsiteY76" fmla="*/ 607286 h 607286"/>
                  <a:gd name="connsiteX77" fmla="*/ 89064 w 608274"/>
                  <a:gd name="connsiteY77" fmla="*/ 518367 h 607286"/>
                  <a:gd name="connsiteX78" fmla="*/ 0 w 608274"/>
                  <a:gd name="connsiteY78" fmla="*/ 303643 h 607286"/>
                  <a:gd name="connsiteX79" fmla="*/ 89064 w 608274"/>
                  <a:gd name="connsiteY79" fmla="*/ 88919 h 607286"/>
                  <a:gd name="connsiteX80" fmla="*/ 304137 w 608274"/>
                  <a:gd name="connsiteY80"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274" h="607286">
                    <a:moveTo>
                      <a:pt x="273966" y="382008"/>
                    </a:moveTo>
                    <a:lnTo>
                      <a:pt x="198192" y="512936"/>
                    </a:lnTo>
                    <a:cubicBezTo>
                      <a:pt x="230413" y="529166"/>
                      <a:pt x="266083" y="537823"/>
                      <a:pt x="302246" y="538118"/>
                    </a:cubicBezTo>
                    <a:cubicBezTo>
                      <a:pt x="302935" y="538118"/>
                      <a:pt x="303625" y="538118"/>
                      <a:pt x="304315" y="538118"/>
                    </a:cubicBezTo>
                    <a:cubicBezTo>
                      <a:pt x="340970" y="538118"/>
                      <a:pt x="377231" y="529462"/>
                      <a:pt x="409945" y="512936"/>
                    </a:cubicBezTo>
                    <a:lnTo>
                      <a:pt x="334270" y="382107"/>
                    </a:lnTo>
                    <a:cubicBezTo>
                      <a:pt x="324712" y="385746"/>
                      <a:pt x="314464" y="387615"/>
                      <a:pt x="304118" y="387615"/>
                    </a:cubicBezTo>
                    <a:cubicBezTo>
                      <a:pt x="293772" y="387615"/>
                      <a:pt x="283524" y="385746"/>
                      <a:pt x="273966" y="382008"/>
                    </a:cubicBezTo>
                    <a:close/>
                    <a:moveTo>
                      <a:pt x="265196" y="352301"/>
                    </a:moveTo>
                    <a:cubicBezTo>
                      <a:pt x="268547" y="351416"/>
                      <a:pt x="272192" y="351908"/>
                      <a:pt x="275148" y="353678"/>
                    </a:cubicBezTo>
                    <a:cubicBezTo>
                      <a:pt x="283918" y="358695"/>
                      <a:pt x="293969" y="361450"/>
                      <a:pt x="304118" y="361450"/>
                    </a:cubicBezTo>
                    <a:cubicBezTo>
                      <a:pt x="314267" y="361450"/>
                      <a:pt x="324317" y="358695"/>
                      <a:pt x="333087" y="353678"/>
                    </a:cubicBezTo>
                    <a:cubicBezTo>
                      <a:pt x="336043" y="351908"/>
                      <a:pt x="339689" y="351514"/>
                      <a:pt x="343039" y="352400"/>
                    </a:cubicBezTo>
                    <a:cubicBezTo>
                      <a:pt x="346389" y="353285"/>
                      <a:pt x="349247" y="355449"/>
                      <a:pt x="351021" y="358498"/>
                    </a:cubicBezTo>
                    <a:lnTo>
                      <a:pt x="439505" y="511460"/>
                    </a:lnTo>
                    <a:cubicBezTo>
                      <a:pt x="443151" y="517756"/>
                      <a:pt x="440983" y="525724"/>
                      <a:pt x="434677" y="529363"/>
                    </a:cubicBezTo>
                    <a:cubicBezTo>
                      <a:pt x="394967" y="552283"/>
                      <a:pt x="349937" y="564382"/>
                      <a:pt x="304315" y="564382"/>
                    </a:cubicBezTo>
                    <a:cubicBezTo>
                      <a:pt x="303527" y="564382"/>
                      <a:pt x="302738" y="564382"/>
                      <a:pt x="301950" y="564382"/>
                    </a:cubicBezTo>
                    <a:cubicBezTo>
                      <a:pt x="256919" y="563989"/>
                      <a:pt x="212579" y="551889"/>
                      <a:pt x="173559" y="529462"/>
                    </a:cubicBezTo>
                    <a:cubicBezTo>
                      <a:pt x="170504" y="527691"/>
                      <a:pt x="168336" y="524838"/>
                      <a:pt x="167449" y="521494"/>
                    </a:cubicBezTo>
                    <a:cubicBezTo>
                      <a:pt x="166464" y="518149"/>
                      <a:pt x="166957" y="514510"/>
                      <a:pt x="168730" y="511559"/>
                    </a:cubicBezTo>
                    <a:lnTo>
                      <a:pt x="257215" y="358498"/>
                    </a:lnTo>
                    <a:cubicBezTo>
                      <a:pt x="258989" y="355449"/>
                      <a:pt x="261846" y="353285"/>
                      <a:pt x="265196" y="352301"/>
                    </a:cubicBezTo>
                    <a:close/>
                    <a:moveTo>
                      <a:pt x="304137" y="285650"/>
                    </a:moveTo>
                    <a:cubicBezTo>
                      <a:pt x="294191" y="285650"/>
                      <a:pt x="286116" y="293712"/>
                      <a:pt x="286116" y="303643"/>
                    </a:cubicBezTo>
                    <a:cubicBezTo>
                      <a:pt x="286116" y="313573"/>
                      <a:pt x="294191" y="321635"/>
                      <a:pt x="304137" y="321635"/>
                    </a:cubicBezTo>
                    <a:cubicBezTo>
                      <a:pt x="314083" y="321635"/>
                      <a:pt x="322158" y="313573"/>
                      <a:pt x="322158" y="303643"/>
                    </a:cubicBezTo>
                    <a:cubicBezTo>
                      <a:pt x="322158" y="293712"/>
                      <a:pt x="314083" y="285650"/>
                      <a:pt x="304137" y="285650"/>
                    </a:cubicBezTo>
                    <a:close/>
                    <a:moveTo>
                      <a:pt x="304137" y="259398"/>
                    </a:moveTo>
                    <a:cubicBezTo>
                      <a:pt x="328559" y="259398"/>
                      <a:pt x="348452" y="279259"/>
                      <a:pt x="348452" y="303643"/>
                    </a:cubicBezTo>
                    <a:cubicBezTo>
                      <a:pt x="348452" y="328026"/>
                      <a:pt x="328559" y="347887"/>
                      <a:pt x="304137" y="347887"/>
                    </a:cubicBezTo>
                    <a:cubicBezTo>
                      <a:pt x="279715" y="347887"/>
                      <a:pt x="259822" y="328026"/>
                      <a:pt x="259822" y="303643"/>
                    </a:cubicBezTo>
                    <a:cubicBezTo>
                      <a:pt x="259822" y="279259"/>
                      <a:pt x="279715" y="259398"/>
                      <a:pt x="304137" y="259398"/>
                    </a:cubicBezTo>
                    <a:close/>
                    <a:moveTo>
                      <a:pt x="175441" y="107517"/>
                    </a:moveTo>
                    <a:cubicBezTo>
                      <a:pt x="145395" y="127190"/>
                      <a:pt x="119980" y="153748"/>
                      <a:pt x="101658" y="184832"/>
                    </a:cubicBezTo>
                    <a:cubicBezTo>
                      <a:pt x="82645" y="216899"/>
                      <a:pt x="71711" y="253196"/>
                      <a:pt x="69642" y="290575"/>
                    </a:cubicBezTo>
                    <a:lnTo>
                      <a:pt x="221050" y="290575"/>
                    </a:lnTo>
                    <a:cubicBezTo>
                      <a:pt x="224301" y="270115"/>
                      <a:pt x="235038" y="251426"/>
                      <a:pt x="251194" y="238441"/>
                    </a:cubicBezTo>
                    <a:close/>
                    <a:moveTo>
                      <a:pt x="432684" y="107487"/>
                    </a:moveTo>
                    <a:lnTo>
                      <a:pt x="357016" y="238332"/>
                    </a:lnTo>
                    <a:cubicBezTo>
                      <a:pt x="373174" y="251417"/>
                      <a:pt x="383914" y="270109"/>
                      <a:pt x="387264" y="290572"/>
                    </a:cubicBezTo>
                    <a:lnTo>
                      <a:pt x="538599" y="290572"/>
                    </a:lnTo>
                    <a:cubicBezTo>
                      <a:pt x="536530" y="254663"/>
                      <a:pt x="526185" y="219443"/>
                      <a:pt x="508451" y="188060"/>
                    </a:cubicBezTo>
                    <a:cubicBezTo>
                      <a:pt x="490026" y="155595"/>
                      <a:pt x="464015" y="127950"/>
                      <a:pt x="432684" y="107487"/>
                    </a:cubicBezTo>
                    <a:close/>
                    <a:moveTo>
                      <a:pt x="424691" y="76559"/>
                    </a:moveTo>
                    <a:cubicBezTo>
                      <a:pt x="427930" y="75686"/>
                      <a:pt x="431502" y="76055"/>
                      <a:pt x="434655" y="77875"/>
                    </a:cubicBezTo>
                    <a:cubicBezTo>
                      <a:pt x="475050" y="101191"/>
                      <a:pt x="508451" y="134837"/>
                      <a:pt x="531309" y="175074"/>
                    </a:cubicBezTo>
                    <a:cubicBezTo>
                      <a:pt x="553477" y="214229"/>
                      <a:pt x="565201" y="258697"/>
                      <a:pt x="565300" y="303656"/>
                    </a:cubicBezTo>
                    <a:cubicBezTo>
                      <a:pt x="565300" y="307099"/>
                      <a:pt x="563921" y="310444"/>
                      <a:pt x="561457" y="312904"/>
                    </a:cubicBezTo>
                    <a:cubicBezTo>
                      <a:pt x="558896" y="315363"/>
                      <a:pt x="555644" y="316839"/>
                      <a:pt x="552098" y="316839"/>
                    </a:cubicBezTo>
                    <a:lnTo>
                      <a:pt x="375145" y="316839"/>
                    </a:lnTo>
                    <a:cubicBezTo>
                      <a:pt x="367854" y="316839"/>
                      <a:pt x="361942" y="310936"/>
                      <a:pt x="361942" y="303656"/>
                    </a:cubicBezTo>
                    <a:cubicBezTo>
                      <a:pt x="361942" y="283095"/>
                      <a:pt x="350907" y="263911"/>
                      <a:pt x="333074" y="253581"/>
                    </a:cubicBezTo>
                    <a:cubicBezTo>
                      <a:pt x="326769" y="249941"/>
                      <a:pt x="324601" y="241972"/>
                      <a:pt x="328246" y="235676"/>
                    </a:cubicBezTo>
                    <a:lnTo>
                      <a:pt x="416723" y="82696"/>
                    </a:lnTo>
                    <a:cubicBezTo>
                      <a:pt x="418546" y="79548"/>
                      <a:pt x="421452" y="77432"/>
                      <a:pt x="424691" y="76559"/>
                    </a:cubicBezTo>
                    <a:close/>
                    <a:moveTo>
                      <a:pt x="183518" y="76531"/>
                    </a:moveTo>
                    <a:cubicBezTo>
                      <a:pt x="186868" y="77417"/>
                      <a:pt x="189724" y="79679"/>
                      <a:pt x="191497" y="82630"/>
                    </a:cubicBezTo>
                    <a:lnTo>
                      <a:pt x="279958" y="235687"/>
                    </a:lnTo>
                    <a:cubicBezTo>
                      <a:pt x="283603" y="241983"/>
                      <a:pt x="281436" y="250049"/>
                      <a:pt x="275131" y="253590"/>
                    </a:cubicBezTo>
                    <a:cubicBezTo>
                      <a:pt x="257301" y="263918"/>
                      <a:pt x="246268" y="283100"/>
                      <a:pt x="246268" y="303658"/>
                    </a:cubicBezTo>
                    <a:cubicBezTo>
                      <a:pt x="246268" y="310937"/>
                      <a:pt x="240358" y="316839"/>
                      <a:pt x="233167" y="316839"/>
                    </a:cubicBezTo>
                    <a:lnTo>
                      <a:pt x="56147" y="316839"/>
                    </a:lnTo>
                    <a:cubicBezTo>
                      <a:pt x="48857" y="316839"/>
                      <a:pt x="43045" y="310937"/>
                      <a:pt x="43045" y="303658"/>
                    </a:cubicBezTo>
                    <a:cubicBezTo>
                      <a:pt x="43045" y="257131"/>
                      <a:pt x="55457" y="211391"/>
                      <a:pt x="79001" y="171454"/>
                    </a:cubicBezTo>
                    <a:cubicBezTo>
                      <a:pt x="101855" y="132797"/>
                      <a:pt x="134559" y="100434"/>
                      <a:pt x="173569" y="77908"/>
                    </a:cubicBezTo>
                    <a:cubicBezTo>
                      <a:pt x="176524" y="76138"/>
                      <a:pt x="180169" y="75646"/>
                      <a:pt x="183518" y="76531"/>
                    </a:cubicBezTo>
                    <a:close/>
                    <a:moveTo>
                      <a:pt x="304137" y="26263"/>
                    </a:moveTo>
                    <a:cubicBezTo>
                      <a:pt x="150935" y="26263"/>
                      <a:pt x="26305" y="150690"/>
                      <a:pt x="26305" y="303643"/>
                    </a:cubicBezTo>
                    <a:cubicBezTo>
                      <a:pt x="26305" y="456596"/>
                      <a:pt x="150935" y="581122"/>
                      <a:pt x="304137" y="581122"/>
                    </a:cubicBezTo>
                    <a:cubicBezTo>
                      <a:pt x="457339" y="581122"/>
                      <a:pt x="582067" y="456596"/>
                      <a:pt x="582067" y="303643"/>
                    </a:cubicBezTo>
                    <a:cubicBezTo>
                      <a:pt x="582067" y="150690"/>
                      <a:pt x="457339" y="26263"/>
                      <a:pt x="304137" y="26263"/>
                    </a:cubicBezTo>
                    <a:close/>
                    <a:moveTo>
                      <a:pt x="304137" y="0"/>
                    </a:moveTo>
                    <a:cubicBezTo>
                      <a:pt x="385418" y="0"/>
                      <a:pt x="461772" y="31574"/>
                      <a:pt x="519210" y="88919"/>
                    </a:cubicBezTo>
                    <a:cubicBezTo>
                      <a:pt x="576649" y="146264"/>
                      <a:pt x="608274" y="222593"/>
                      <a:pt x="608274" y="303643"/>
                    </a:cubicBezTo>
                    <a:cubicBezTo>
                      <a:pt x="608274" y="384792"/>
                      <a:pt x="576649" y="461022"/>
                      <a:pt x="519210" y="518367"/>
                    </a:cubicBezTo>
                    <a:cubicBezTo>
                      <a:pt x="461772" y="575712"/>
                      <a:pt x="385418" y="607286"/>
                      <a:pt x="304137" y="607286"/>
                    </a:cubicBezTo>
                    <a:cubicBezTo>
                      <a:pt x="222955" y="607286"/>
                      <a:pt x="146502" y="575712"/>
                      <a:pt x="89064" y="518367"/>
                    </a:cubicBezTo>
                    <a:cubicBezTo>
                      <a:pt x="31626" y="461022"/>
                      <a:pt x="0" y="384792"/>
                      <a:pt x="0" y="303643"/>
                    </a:cubicBezTo>
                    <a:cubicBezTo>
                      <a:pt x="0" y="222593"/>
                      <a:pt x="31626" y="146264"/>
                      <a:pt x="89064" y="88919"/>
                    </a:cubicBezTo>
                    <a:cubicBezTo>
                      <a:pt x="146502" y="31574"/>
                      <a:pt x="222955" y="0"/>
                      <a:pt x="30413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1" name="组合 230"/>
            <p:cNvGrpSpPr/>
            <p:nvPr/>
          </p:nvGrpSpPr>
          <p:grpSpPr>
            <a:xfrm>
              <a:off x="3345797" y="2420759"/>
              <a:ext cx="803040" cy="803040"/>
              <a:chOff x="3520130" y="3675853"/>
              <a:chExt cx="803040" cy="803040"/>
            </a:xfrm>
          </p:grpSpPr>
          <p:sp>
            <p:nvSpPr>
              <p:cNvPr id="179" name="圆角矩形 81"/>
              <p:cNvSpPr/>
              <p:nvPr/>
            </p:nvSpPr>
            <p:spPr>
              <a:xfrm>
                <a:off x="3520130" y="3675853"/>
                <a:ext cx="803040" cy="803040"/>
              </a:xfrm>
              <a:prstGeom prst="roundRect">
                <a:avLst>
                  <a:gd name="adj" fmla="val 9736"/>
                </a:avLst>
              </a:prstGeom>
              <a:solidFill>
                <a:srgbClr val="F89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9" name="iconfont-11420-4250549"/>
              <p:cNvSpPr/>
              <p:nvPr/>
            </p:nvSpPr>
            <p:spPr>
              <a:xfrm>
                <a:off x="3761854" y="3890939"/>
                <a:ext cx="319593" cy="372869"/>
              </a:xfrm>
              <a:custGeom>
                <a:avLst/>
                <a:gdLst>
                  <a:gd name="T0" fmla="*/ 5029 w 10972"/>
                  <a:gd name="T1" fmla="*/ 3200 h 12800"/>
                  <a:gd name="T2" fmla="*/ 5029 w 10972"/>
                  <a:gd name="T3" fmla="*/ 6857 h 12800"/>
                  <a:gd name="T4" fmla="*/ 5486 w 10972"/>
                  <a:gd name="T5" fmla="*/ 7314 h 12800"/>
                  <a:gd name="T6" fmla="*/ 5943 w 10972"/>
                  <a:gd name="T7" fmla="*/ 6857 h 12800"/>
                  <a:gd name="T8" fmla="*/ 5943 w 10972"/>
                  <a:gd name="T9" fmla="*/ 3200 h 12800"/>
                  <a:gd name="T10" fmla="*/ 5486 w 10972"/>
                  <a:gd name="T11" fmla="*/ 2743 h 12800"/>
                  <a:gd name="T12" fmla="*/ 5029 w 10972"/>
                  <a:gd name="T13" fmla="*/ 3200 h 12800"/>
                  <a:gd name="T14" fmla="*/ 5486 w 10972"/>
                  <a:gd name="T15" fmla="*/ 8229 h 12800"/>
                  <a:gd name="T16" fmla="*/ 5029 w 10972"/>
                  <a:gd name="T17" fmla="*/ 8686 h 12800"/>
                  <a:gd name="T18" fmla="*/ 5486 w 10972"/>
                  <a:gd name="T19" fmla="*/ 9143 h 12800"/>
                  <a:gd name="T20" fmla="*/ 5943 w 10972"/>
                  <a:gd name="T21" fmla="*/ 8686 h 12800"/>
                  <a:gd name="T22" fmla="*/ 5486 w 10972"/>
                  <a:gd name="T23" fmla="*/ 8229 h 12800"/>
                  <a:gd name="T24" fmla="*/ 10789 w 10972"/>
                  <a:gd name="T25" fmla="*/ 1006 h 12800"/>
                  <a:gd name="T26" fmla="*/ 5486 w 10972"/>
                  <a:gd name="T27" fmla="*/ 0 h 12800"/>
                  <a:gd name="T28" fmla="*/ 183 w 10972"/>
                  <a:gd name="T29" fmla="*/ 1006 h 12800"/>
                  <a:gd name="T30" fmla="*/ 0 w 10972"/>
                  <a:gd name="T31" fmla="*/ 1371 h 12800"/>
                  <a:gd name="T32" fmla="*/ 0 w 10972"/>
                  <a:gd name="T33" fmla="*/ 7131 h 12800"/>
                  <a:gd name="T34" fmla="*/ 5395 w 10972"/>
                  <a:gd name="T35" fmla="*/ 12800 h 12800"/>
                  <a:gd name="T36" fmla="*/ 5577 w 10972"/>
                  <a:gd name="T37" fmla="*/ 12800 h 12800"/>
                  <a:gd name="T38" fmla="*/ 10972 w 10972"/>
                  <a:gd name="T39" fmla="*/ 7131 h 12800"/>
                  <a:gd name="T40" fmla="*/ 10972 w 10972"/>
                  <a:gd name="T41" fmla="*/ 1371 h 12800"/>
                  <a:gd name="T42" fmla="*/ 10789 w 10972"/>
                  <a:gd name="T43" fmla="*/ 1006 h 12800"/>
                  <a:gd name="T44" fmla="*/ 10057 w 10972"/>
                  <a:gd name="T45" fmla="*/ 7040 h 12800"/>
                  <a:gd name="T46" fmla="*/ 5486 w 10972"/>
                  <a:gd name="T47" fmla="*/ 11794 h 12800"/>
                  <a:gd name="T48" fmla="*/ 915 w 10972"/>
                  <a:gd name="T49" fmla="*/ 7040 h 12800"/>
                  <a:gd name="T50" fmla="*/ 915 w 10972"/>
                  <a:gd name="T51" fmla="*/ 1737 h 12800"/>
                  <a:gd name="T52" fmla="*/ 5486 w 10972"/>
                  <a:gd name="T53" fmla="*/ 914 h 12800"/>
                  <a:gd name="T54" fmla="*/ 10057 w 10972"/>
                  <a:gd name="T55" fmla="*/ 1737 h 12800"/>
                  <a:gd name="T56" fmla="*/ 10057 w 10972"/>
                  <a:gd name="T57" fmla="*/ 704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72" h="12800">
                    <a:moveTo>
                      <a:pt x="5029" y="3200"/>
                    </a:moveTo>
                    <a:lnTo>
                      <a:pt x="5029" y="6857"/>
                    </a:lnTo>
                    <a:cubicBezTo>
                      <a:pt x="5029" y="7131"/>
                      <a:pt x="5212" y="7314"/>
                      <a:pt x="5486" y="7314"/>
                    </a:cubicBezTo>
                    <a:cubicBezTo>
                      <a:pt x="5760" y="7314"/>
                      <a:pt x="5943" y="7131"/>
                      <a:pt x="5943" y="6857"/>
                    </a:cubicBezTo>
                    <a:lnTo>
                      <a:pt x="5943" y="3200"/>
                    </a:lnTo>
                    <a:cubicBezTo>
                      <a:pt x="5943" y="2926"/>
                      <a:pt x="5760" y="2743"/>
                      <a:pt x="5486" y="2743"/>
                    </a:cubicBezTo>
                    <a:cubicBezTo>
                      <a:pt x="5212" y="2743"/>
                      <a:pt x="5029" y="2926"/>
                      <a:pt x="5029" y="3200"/>
                    </a:cubicBezTo>
                    <a:close/>
                    <a:moveTo>
                      <a:pt x="5486" y="8229"/>
                    </a:moveTo>
                    <a:cubicBezTo>
                      <a:pt x="5212" y="8229"/>
                      <a:pt x="5029" y="8411"/>
                      <a:pt x="5029" y="8686"/>
                    </a:cubicBezTo>
                    <a:cubicBezTo>
                      <a:pt x="5029" y="8960"/>
                      <a:pt x="5212" y="9143"/>
                      <a:pt x="5486" y="9143"/>
                    </a:cubicBezTo>
                    <a:cubicBezTo>
                      <a:pt x="5760" y="9143"/>
                      <a:pt x="5943" y="8960"/>
                      <a:pt x="5943" y="8686"/>
                    </a:cubicBezTo>
                    <a:cubicBezTo>
                      <a:pt x="5943" y="8411"/>
                      <a:pt x="5760" y="8229"/>
                      <a:pt x="5486" y="8229"/>
                    </a:cubicBezTo>
                    <a:close/>
                    <a:moveTo>
                      <a:pt x="10789" y="1006"/>
                    </a:moveTo>
                    <a:cubicBezTo>
                      <a:pt x="8869" y="274"/>
                      <a:pt x="7315" y="0"/>
                      <a:pt x="5486" y="0"/>
                    </a:cubicBezTo>
                    <a:cubicBezTo>
                      <a:pt x="3657" y="0"/>
                      <a:pt x="2103" y="274"/>
                      <a:pt x="183" y="1006"/>
                    </a:cubicBezTo>
                    <a:cubicBezTo>
                      <a:pt x="92" y="1097"/>
                      <a:pt x="0" y="1189"/>
                      <a:pt x="0" y="1371"/>
                    </a:cubicBezTo>
                    <a:lnTo>
                      <a:pt x="0" y="7131"/>
                    </a:lnTo>
                    <a:cubicBezTo>
                      <a:pt x="0" y="9509"/>
                      <a:pt x="3383" y="11794"/>
                      <a:pt x="5395" y="12800"/>
                    </a:cubicBezTo>
                    <a:lnTo>
                      <a:pt x="5577" y="12800"/>
                    </a:lnTo>
                    <a:cubicBezTo>
                      <a:pt x="7589" y="11794"/>
                      <a:pt x="10972" y="9509"/>
                      <a:pt x="10972" y="7131"/>
                    </a:cubicBezTo>
                    <a:lnTo>
                      <a:pt x="10972" y="1371"/>
                    </a:lnTo>
                    <a:cubicBezTo>
                      <a:pt x="10972" y="1189"/>
                      <a:pt x="10880" y="1097"/>
                      <a:pt x="10789" y="1006"/>
                    </a:cubicBezTo>
                    <a:close/>
                    <a:moveTo>
                      <a:pt x="10057" y="7040"/>
                    </a:moveTo>
                    <a:cubicBezTo>
                      <a:pt x="10057" y="8594"/>
                      <a:pt x="7772" y="10514"/>
                      <a:pt x="5486" y="11794"/>
                    </a:cubicBezTo>
                    <a:cubicBezTo>
                      <a:pt x="3200" y="10606"/>
                      <a:pt x="915" y="8594"/>
                      <a:pt x="915" y="7040"/>
                    </a:cubicBezTo>
                    <a:lnTo>
                      <a:pt x="915" y="1737"/>
                    </a:lnTo>
                    <a:cubicBezTo>
                      <a:pt x="2469" y="1189"/>
                      <a:pt x="3840" y="914"/>
                      <a:pt x="5486" y="914"/>
                    </a:cubicBezTo>
                    <a:cubicBezTo>
                      <a:pt x="7132" y="914"/>
                      <a:pt x="8503" y="1189"/>
                      <a:pt x="10057" y="1737"/>
                    </a:cubicBezTo>
                    <a:lnTo>
                      <a:pt x="10057" y="70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3" name="组合 232"/>
            <p:cNvGrpSpPr/>
            <p:nvPr/>
          </p:nvGrpSpPr>
          <p:grpSpPr>
            <a:xfrm>
              <a:off x="4519697" y="2420759"/>
              <a:ext cx="803040" cy="803040"/>
              <a:chOff x="4777330" y="3825294"/>
              <a:chExt cx="803040" cy="803040"/>
            </a:xfrm>
          </p:grpSpPr>
          <p:sp>
            <p:nvSpPr>
              <p:cNvPr id="232" name="圆角矩形 81"/>
              <p:cNvSpPr/>
              <p:nvPr/>
            </p:nvSpPr>
            <p:spPr>
              <a:xfrm>
                <a:off x="4777330" y="3825294"/>
                <a:ext cx="803040" cy="803040"/>
              </a:xfrm>
              <a:prstGeom prst="roundRect">
                <a:avLst>
                  <a:gd name="adj" fmla="val 9736"/>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0" name="search-for-incidents_76824"/>
              <p:cNvSpPr/>
              <p:nvPr/>
            </p:nvSpPr>
            <p:spPr>
              <a:xfrm>
                <a:off x="4991729" y="4041309"/>
                <a:ext cx="374242" cy="371011"/>
              </a:xfrm>
              <a:custGeom>
                <a:avLst/>
                <a:gdLst>
                  <a:gd name="T0" fmla="*/ 2563 w 2905"/>
                  <a:gd name="T1" fmla="*/ 342 h 2884"/>
                  <a:gd name="T2" fmla="*/ 1737 w 2905"/>
                  <a:gd name="T3" fmla="*/ 0 h 2884"/>
                  <a:gd name="T4" fmla="*/ 912 w 2905"/>
                  <a:gd name="T5" fmla="*/ 342 h 2884"/>
                  <a:gd name="T6" fmla="*/ 570 w 2905"/>
                  <a:gd name="T7" fmla="*/ 1168 h 2884"/>
                  <a:gd name="T8" fmla="*/ 771 w 2905"/>
                  <a:gd name="T9" fmla="*/ 1824 h 2884"/>
                  <a:gd name="T10" fmla="*/ 85 w 2905"/>
                  <a:gd name="T11" fmla="*/ 2510 h 2884"/>
                  <a:gd name="T12" fmla="*/ 85 w 2905"/>
                  <a:gd name="T13" fmla="*/ 2820 h 2884"/>
                  <a:gd name="T14" fmla="*/ 240 w 2905"/>
                  <a:gd name="T15" fmla="*/ 2884 h 2884"/>
                  <a:gd name="T16" fmla="*/ 395 w 2905"/>
                  <a:gd name="T17" fmla="*/ 2820 h 2884"/>
                  <a:gd name="T18" fmla="*/ 1081 w 2905"/>
                  <a:gd name="T19" fmla="*/ 2133 h 2884"/>
                  <a:gd name="T20" fmla="*/ 1737 w 2905"/>
                  <a:gd name="T21" fmla="*/ 2335 h 2884"/>
                  <a:gd name="T22" fmla="*/ 2563 w 2905"/>
                  <a:gd name="T23" fmla="*/ 1993 h 2884"/>
                  <a:gd name="T24" fmla="*/ 2905 w 2905"/>
                  <a:gd name="T25" fmla="*/ 1168 h 2884"/>
                  <a:gd name="T26" fmla="*/ 2563 w 2905"/>
                  <a:gd name="T27" fmla="*/ 342 h 2884"/>
                  <a:gd name="T28" fmla="*/ 2468 w 2905"/>
                  <a:gd name="T29" fmla="*/ 1899 h 2884"/>
                  <a:gd name="T30" fmla="*/ 1737 w 2905"/>
                  <a:gd name="T31" fmla="*/ 2202 h 2884"/>
                  <a:gd name="T32" fmla="*/ 1006 w 2905"/>
                  <a:gd name="T33" fmla="*/ 1899 h 2884"/>
                  <a:gd name="T34" fmla="*/ 703 w 2905"/>
                  <a:gd name="T35" fmla="*/ 1167 h 2884"/>
                  <a:gd name="T36" fmla="*/ 1006 w 2905"/>
                  <a:gd name="T37" fmla="*/ 436 h 2884"/>
                  <a:gd name="T38" fmla="*/ 1737 w 2905"/>
                  <a:gd name="T39" fmla="*/ 133 h 2884"/>
                  <a:gd name="T40" fmla="*/ 2468 w 2905"/>
                  <a:gd name="T41" fmla="*/ 436 h 2884"/>
                  <a:gd name="T42" fmla="*/ 2771 w 2905"/>
                  <a:gd name="T43" fmla="*/ 1168 h 2884"/>
                  <a:gd name="T44" fmla="*/ 2468 w 2905"/>
                  <a:gd name="T45" fmla="*/ 1899 h 2884"/>
                  <a:gd name="T46" fmla="*/ 1804 w 2905"/>
                  <a:gd name="T47" fmla="*/ 373 h 2884"/>
                  <a:gd name="T48" fmla="*/ 1737 w 2905"/>
                  <a:gd name="T49" fmla="*/ 440 h 2884"/>
                  <a:gd name="T50" fmla="*/ 1009 w 2905"/>
                  <a:gd name="T51" fmla="*/ 1167 h 2884"/>
                  <a:gd name="T52" fmla="*/ 943 w 2905"/>
                  <a:gd name="T53" fmla="*/ 1234 h 2884"/>
                  <a:gd name="T54" fmla="*/ 876 w 2905"/>
                  <a:gd name="T55" fmla="*/ 1167 h 2884"/>
                  <a:gd name="T56" fmla="*/ 1737 w 2905"/>
                  <a:gd name="T57" fmla="*/ 306 h 2884"/>
                  <a:gd name="T58" fmla="*/ 1804 w 2905"/>
                  <a:gd name="T59" fmla="*/ 373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05" h="2884">
                    <a:moveTo>
                      <a:pt x="2563" y="342"/>
                    </a:moveTo>
                    <a:cubicBezTo>
                      <a:pt x="2342" y="121"/>
                      <a:pt x="2049" y="0"/>
                      <a:pt x="1737" y="0"/>
                    </a:cubicBezTo>
                    <a:cubicBezTo>
                      <a:pt x="1425" y="0"/>
                      <a:pt x="1132" y="121"/>
                      <a:pt x="912" y="342"/>
                    </a:cubicBezTo>
                    <a:cubicBezTo>
                      <a:pt x="691" y="562"/>
                      <a:pt x="570" y="856"/>
                      <a:pt x="570" y="1168"/>
                    </a:cubicBezTo>
                    <a:cubicBezTo>
                      <a:pt x="570" y="1405"/>
                      <a:pt x="640" y="1632"/>
                      <a:pt x="771" y="1824"/>
                    </a:cubicBezTo>
                    <a:lnTo>
                      <a:pt x="85" y="2510"/>
                    </a:lnTo>
                    <a:cubicBezTo>
                      <a:pt x="0" y="2595"/>
                      <a:pt x="0" y="2734"/>
                      <a:pt x="85" y="2820"/>
                    </a:cubicBezTo>
                    <a:cubicBezTo>
                      <a:pt x="126" y="2861"/>
                      <a:pt x="181" y="2884"/>
                      <a:pt x="240" y="2884"/>
                    </a:cubicBezTo>
                    <a:cubicBezTo>
                      <a:pt x="298" y="2884"/>
                      <a:pt x="353" y="2861"/>
                      <a:pt x="395" y="2820"/>
                    </a:cubicBezTo>
                    <a:lnTo>
                      <a:pt x="1081" y="2133"/>
                    </a:lnTo>
                    <a:cubicBezTo>
                      <a:pt x="1273" y="2264"/>
                      <a:pt x="1500" y="2335"/>
                      <a:pt x="1737" y="2335"/>
                    </a:cubicBezTo>
                    <a:cubicBezTo>
                      <a:pt x="2049" y="2335"/>
                      <a:pt x="2342" y="2214"/>
                      <a:pt x="2563" y="1993"/>
                    </a:cubicBezTo>
                    <a:cubicBezTo>
                      <a:pt x="2783" y="1773"/>
                      <a:pt x="2905" y="1479"/>
                      <a:pt x="2905" y="1168"/>
                    </a:cubicBezTo>
                    <a:cubicBezTo>
                      <a:pt x="2905" y="856"/>
                      <a:pt x="2783" y="562"/>
                      <a:pt x="2563" y="342"/>
                    </a:cubicBezTo>
                    <a:close/>
                    <a:moveTo>
                      <a:pt x="2468" y="1899"/>
                    </a:moveTo>
                    <a:cubicBezTo>
                      <a:pt x="2273" y="2094"/>
                      <a:pt x="2013" y="2202"/>
                      <a:pt x="1737" y="2202"/>
                    </a:cubicBezTo>
                    <a:cubicBezTo>
                      <a:pt x="1461" y="2202"/>
                      <a:pt x="1201" y="2094"/>
                      <a:pt x="1006" y="1899"/>
                    </a:cubicBezTo>
                    <a:cubicBezTo>
                      <a:pt x="811" y="1703"/>
                      <a:pt x="703" y="1444"/>
                      <a:pt x="703" y="1167"/>
                    </a:cubicBezTo>
                    <a:cubicBezTo>
                      <a:pt x="703" y="891"/>
                      <a:pt x="811" y="632"/>
                      <a:pt x="1006" y="436"/>
                    </a:cubicBezTo>
                    <a:cubicBezTo>
                      <a:pt x="1201" y="241"/>
                      <a:pt x="1461" y="133"/>
                      <a:pt x="1737" y="133"/>
                    </a:cubicBezTo>
                    <a:cubicBezTo>
                      <a:pt x="2013" y="133"/>
                      <a:pt x="2273" y="241"/>
                      <a:pt x="2468" y="436"/>
                    </a:cubicBezTo>
                    <a:cubicBezTo>
                      <a:pt x="2664" y="632"/>
                      <a:pt x="2771" y="891"/>
                      <a:pt x="2771" y="1168"/>
                    </a:cubicBezTo>
                    <a:cubicBezTo>
                      <a:pt x="2771" y="1444"/>
                      <a:pt x="2664" y="1703"/>
                      <a:pt x="2468" y="1899"/>
                    </a:cubicBezTo>
                    <a:close/>
                    <a:moveTo>
                      <a:pt x="1804" y="373"/>
                    </a:moveTo>
                    <a:cubicBezTo>
                      <a:pt x="1804" y="410"/>
                      <a:pt x="1774" y="440"/>
                      <a:pt x="1737" y="440"/>
                    </a:cubicBezTo>
                    <a:cubicBezTo>
                      <a:pt x="1336" y="440"/>
                      <a:pt x="1009" y="766"/>
                      <a:pt x="1009" y="1167"/>
                    </a:cubicBezTo>
                    <a:cubicBezTo>
                      <a:pt x="1009" y="1204"/>
                      <a:pt x="980" y="1234"/>
                      <a:pt x="943" y="1234"/>
                    </a:cubicBezTo>
                    <a:cubicBezTo>
                      <a:pt x="906" y="1234"/>
                      <a:pt x="876" y="1204"/>
                      <a:pt x="876" y="1167"/>
                    </a:cubicBezTo>
                    <a:cubicBezTo>
                      <a:pt x="876" y="693"/>
                      <a:pt x="1262" y="306"/>
                      <a:pt x="1737" y="306"/>
                    </a:cubicBezTo>
                    <a:cubicBezTo>
                      <a:pt x="1774" y="306"/>
                      <a:pt x="1804" y="336"/>
                      <a:pt x="1804" y="3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5" name="组合 234"/>
            <p:cNvGrpSpPr/>
            <p:nvPr/>
          </p:nvGrpSpPr>
          <p:grpSpPr>
            <a:xfrm>
              <a:off x="6867497" y="2420759"/>
              <a:ext cx="803040" cy="803040"/>
              <a:chOff x="7250144" y="3662229"/>
              <a:chExt cx="803040" cy="803040"/>
            </a:xfrm>
          </p:grpSpPr>
          <p:sp>
            <p:nvSpPr>
              <p:cNvPr id="160" name="圆角矩形 81"/>
              <p:cNvSpPr/>
              <p:nvPr/>
            </p:nvSpPr>
            <p:spPr>
              <a:xfrm>
                <a:off x="7250144" y="3662229"/>
                <a:ext cx="803040" cy="803040"/>
              </a:xfrm>
              <a:prstGeom prst="roundRect">
                <a:avLst>
                  <a:gd name="adj" fmla="val 9736"/>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4" name="text-book-hand-drawn-outline_59605"/>
              <p:cNvSpPr/>
              <p:nvPr/>
            </p:nvSpPr>
            <p:spPr>
              <a:xfrm>
                <a:off x="7439516" y="3905338"/>
                <a:ext cx="424297" cy="316823"/>
              </a:xfrm>
              <a:custGeom>
                <a:avLst/>
                <a:gdLst>
                  <a:gd name="connsiteX0" fmla="*/ 176528 w 600409"/>
                  <a:gd name="connsiteY0" fmla="*/ 281617 h 448326"/>
                  <a:gd name="connsiteX1" fmla="*/ 266429 w 600409"/>
                  <a:gd name="connsiteY1" fmla="*/ 324431 h 448326"/>
                  <a:gd name="connsiteX2" fmla="*/ 257208 w 600409"/>
                  <a:gd name="connsiteY2" fmla="*/ 333638 h 448326"/>
                  <a:gd name="connsiteX3" fmla="*/ 226089 w 600409"/>
                  <a:gd name="connsiteY3" fmla="*/ 318216 h 448326"/>
                  <a:gd name="connsiteX4" fmla="*/ 176528 w 600409"/>
                  <a:gd name="connsiteY4" fmla="*/ 305096 h 448326"/>
                  <a:gd name="connsiteX5" fmla="*/ 92852 w 600409"/>
                  <a:gd name="connsiteY5" fmla="*/ 344687 h 448326"/>
                  <a:gd name="connsiteX6" fmla="*/ 81326 w 600409"/>
                  <a:gd name="connsiteY6" fmla="*/ 335940 h 448326"/>
                  <a:gd name="connsiteX7" fmla="*/ 176528 w 600409"/>
                  <a:gd name="connsiteY7" fmla="*/ 281617 h 448326"/>
                  <a:gd name="connsiteX8" fmla="*/ 446169 w 600409"/>
                  <a:gd name="connsiteY8" fmla="*/ 276287 h 448326"/>
                  <a:gd name="connsiteX9" fmla="*/ 478233 w 600409"/>
                  <a:gd name="connsiteY9" fmla="*/ 280704 h 448326"/>
                  <a:gd name="connsiteX10" fmla="*/ 527571 w 600409"/>
                  <a:gd name="connsiteY10" fmla="*/ 334339 h 448326"/>
                  <a:gd name="connsiteX11" fmla="*/ 514890 w 600409"/>
                  <a:gd name="connsiteY11" fmla="*/ 322830 h 448326"/>
                  <a:gd name="connsiteX12" fmla="*/ 506130 w 600409"/>
                  <a:gd name="connsiteY12" fmla="*/ 316845 h 448326"/>
                  <a:gd name="connsiteX13" fmla="*/ 485611 w 600409"/>
                  <a:gd name="connsiteY13" fmla="*/ 307867 h 448326"/>
                  <a:gd name="connsiteX14" fmla="*/ 436042 w 600409"/>
                  <a:gd name="connsiteY14" fmla="*/ 297969 h 448326"/>
                  <a:gd name="connsiteX15" fmla="*/ 371027 w 600409"/>
                  <a:gd name="connsiteY15" fmla="*/ 328354 h 448326"/>
                  <a:gd name="connsiteX16" fmla="*/ 362497 w 600409"/>
                  <a:gd name="connsiteY16" fmla="*/ 326283 h 448326"/>
                  <a:gd name="connsiteX17" fmla="*/ 359730 w 600409"/>
                  <a:gd name="connsiteY17" fmla="*/ 321909 h 448326"/>
                  <a:gd name="connsiteX18" fmla="*/ 362036 w 600409"/>
                  <a:gd name="connsiteY18" fmla="*/ 312931 h 448326"/>
                  <a:gd name="connsiteX19" fmla="*/ 446169 w 600409"/>
                  <a:gd name="connsiteY19" fmla="*/ 276287 h 448326"/>
                  <a:gd name="connsiteX20" fmla="*/ 449420 w 600409"/>
                  <a:gd name="connsiteY20" fmla="*/ 211671 h 448326"/>
                  <a:gd name="connsiteX21" fmla="*/ 529403 w 600409"/>
                  <a:gd name="connsiteY21" fmla="*/ 248027 h 448326"/>
                  <a:gd name="connsiteX22" fmla="*/ 521105 w 600409"/>
                  <a:gd name="connsiteY22" fmla="*/ 258842 h 448326"/>
                  <a:gd name="connsiteX23" fmla="*/ 449420 w 600409"/>
                  <a:gd name="connsiteY23" fmla="*/ 233991 h 448326"/>
                  <a:gd name="connsiteX24" fmla="*/ 363906 w 600409"/>
                  <a:gd name="connsiteY24" fmla="*/ 262293 h 448326"/>
                  <a:gd name="connsiteX25" fmla="*/ 355378 w 600409"/>
                  <a:gd name="connsiteY25" fmla="*/ 251018 h 448326"/>
                  <a:gd name="connsiteX26" fmla="*/ 449420 w 600409"/>
                  <a:gd name="connsiteY26" fmla="*/ 211671 h 448326"/>
                  <a:gd name="connsiteX27" fmla="*/ 172158 w 600409"/>
                  <a:gd name="connsiteY27" fmla="*/ 208909 h 448326"/>
                  <a:gd name="connsiteX28" fmla="*/ 253968 w 600409"/>
                  <a:gd name="connsiteY28" fmla="*/ 238367 h 448326"/>
                  <a:gd name="connsiteX29" fmla="*/ 243597 w 600409"/>
                  <a:gd name="connsiteY29" fmla="*/ 251946 h 448326"/>
                  <a:gd name="connsiteX30" fmla="*/ 172158 w 600409"/>
                  <a:gd name="connsiteY30" fmla="*/ 230773 h 448326"/>
                  <a:gd name="connsiteX31" fmla="*/ 94036 w 600409"/>
                  <a:gd name="connsiteY31" fmla="*/ 262302 h 448326"/>
                  <a:gd name="connsiteX32" fmla="*/ 79979 w 600409"/>
                  <a:gd name="connsiteY32" fmla="*/ 251715 h 448326"/>
                  <a:gd name="connsiteX33" fmla="*/ 172158 w 600409"/>
                  <a:gd name="connsiteY33" fmla="*/ 208909 h 448326"/>
                  <a:gd name="connsiteX34" fmla="*/ 167370 w 600409"/>
                  <a:gd name="connsiteY34" fmla="*/ 107183 h 448326"/>
                  <a:gd name="connsiteX35" fmla="*/ 258592 w 600409"/>
                  <a:gd name="connsiteY35" fmla="*/ 138005 h 448326"/>
                  <a:gd name="connsiteX36" fmla="*/ 241996 w 600409"/>
                  <a:gd name="connsiteY36" fmla="*/ 154566 h 448326"/>
                  <a:gd name="connsiteX37" fmla="*/ 97932 w 600409"/>
                  <a:gd name="connsiteY37" fmla="*/ 174117 h 448326"/>
                  <a:gd name="connsiteX38" fmla="*/ 84793 w 600409"/>
                  <a:gd name="connsiteY38" fmla="*/ 163996 h 448326"/>
                  <a:gd name="connsiteX39" fmla="*/ 167370 w 600409"/>
                  <a:gd name="connsiteY39" fmla="*/ 107183 h 448326"/>
                  <a:gd name="connsiteX40" fmla="*/ 446226 w 600409"/>
                  <a:gd name="connsiteY40" fmla="*/ 99456 h 448326"/>
                  <a:gd name="connsiteX41" fmla="*/ 536287 w 600409"/>
                  <a:gd name="connsiteY41" fmla="*/ 132261 h 448326"/>
                  <a:gd name="connsiteX42" fmla="*/ 522002 w 600409"/>
                  <a:gd name="connsiteY42" fmla="*/ 146534 h 448326"/>
                  <a:gd name="connsiteX43" fmla="*/ 438824 w 600409"/>
                  <a:gd name="connsiteY43" fmla="*/ 121671 h 448326"/>
                  <a:gd name="connsiteX44" fmla="*/ 370162 w 600409"/>
                  <a:gd name="connsiteY44" fmla="*/ 160577 h 448326"/>
                  <a:gd name="connsiteX45" fmla="*/ 359102 w 600409"/>
                  <a:gd name="connsiteY45" fmla="*/ 149527 h 448326"/>
                  <a:gd name="connsiteX46" fmla="*/ 446226 w 600409"/>
                  <a:gd name="connsiteY46" fmla="*/ 99456 h 448326"/>
                  <a:gd name="connsiteX47" fmla="*/ 138252 w 600409"/>
                  <a:gd name="connsiteY47" fmla="*/ 23571 h 448326"/>
                  <a:gd name="connsiteX48" fmla="*/ 39628 w 600409"/>
                  <a:gd name="connsiteY48" fmla="*/ 70109 h 448326"/>
                  <a:gd name="connsiteX49" fmla="*/ 38476 w 600409"/>
                  <a:gd name="connsiteY49" fmla="*/ 71030 h 448326"/>
                  <a:gd name="connsiteX50" fmla="*/ 25339 w 600409"/>
                  <a:gd name="connsiteY50" fmla="*/ 258591 h 448326"/>
                  <a:gd name="connsiteX51" fmla="*/ 30640 w 600409"/>
                  <a:gd name="connsiteY51" fmla="*/ 422909 h 448326"/>
                  <a:gd name="connsiteX52" fmla="*/ 304210 w 600409"/>
                  <a:gd name="connsiteY52" fmla="*/ 408871 h 448326"/>
                  <a:gd name="connsiteX53" fmla="*/ 303749 w 600409"/>
                  <a:gd name="connsiteY53" fmla="*/ 92202 h 448326"/>
                  <a:gd name="connsiteX54" fmla="*/ 303980 w 600409"/>
                  <a:gd name="connsiteY54" fmla="*/ 85758 h 448326"/>
                  <a:gd name="connsiteX55" fmla="*/ 176759 w 600409"/>
                  <a:gd name="connsiteY55" fmla="*/ 24311 h 448326"/>
                  <a:gd name="connsiteX56" fmla="*/ 138252 w 600409"/>
                  <a:gd name="connsiteY56" fmla="*/ 23571 h 448326"/>
                  <a:gd name="connsiteX57" fmla="*/ 480870 w 600409"/>
                  <a:gd name="connsiteY57" fmla="*/ 23319 h 448326"/>
                  <a:gd name="connsiteX58" fmla="*/ 326336 w 600409"/>
                  <a:gd name="connsiteY58" fmla="*/ 84838 h 448326"/>
                  <a:gd name="connsiteX59" fmla="*/ 326336 w 600409"/>
                  <a:gd name="connsiteY59" fmla="*/ 87600 h 448326"/>
                  <a:gd name="connsiteX60" fmla="*/ 319883 w 600409"/>
                  <a:gd name="connsiteY60" fmla="*/ 409101 h 448326"/>
                  <a:gd name="connsiteX61" fmla="*/ 577781 w 600409"/>
                  <a:gd name="connsiteY61" fmla="*/ 390920 h 448326"/>
                  <a:gd name="connsiteX62" fmla="*/ 562109 w 600409"/>
                  <a:gd name="connsiteY62" fmla="*/ 246854 h 448326"/>
                  <a:gd name="connsiteX63" fmla="*/ 560726 w 600409"/>
                  <a:gd name="connsiteY63" fmla="*/ 85298 h 448326"/>
                  <a:gd name="connsiteX64" fmla="*/ 555656 w 600409"/>
                  <a:gd name="connsiteY64" fmla="*/ 79084 h 448326"/>
                  <a:gd name="connsiteX65" fmla="*/ 480870 w 600409"/>
                  <a:gd name="connsiteY65" fmla="*/ 23319 h 448326"/>
                  <a:gd name="connsiteX66" fmla="*/ 136715 w 600409"/>
                  <a:gd name="connsiteY66" fmla="*/ 521 h 448326"/>
                  <a:gd name="connsiteX67" fmla="*/ 176759 w 600409"/>
                  <a:gd name="connsiteY67" fmla="*/ 1528 h 448326"/>
                  <a:gd name="connsiteX68" fmla="*/ 316656 w 600409"/>
                  <a:gd name="connsiteY68" fmla="*/ 66426 h 448326"/>
                  <a:gd name="connsiteX69" fmla="*/ 575938 w 600409"/>
                  <a:gd name="connsiteY69" fmla="*/ 68037 h 448326"/>
                  <a:gd name="connsiteX70" fmla="*/ 580317 w 600409"/>
                  <a:gd name="connsiteY70" fmla="*/ 73561 h 448326"/>
                  <a:gd name="connsiteX71" fmla="*/ 586078 w 600409"/>
                  <a:gd name="connsiteY71" fmla="*/ 246854 h 448326"/>
                  <a:gd name="connsiteX72" fmla="*/ 600368 w 600409"/>
                  <a:gd name="connsiteY72" fmla="*/ 427282 h 448326"/>
                  <a:gd name="connsiteX73" fmla="*/ 588844 w 600409"/>
                  <a:gd name="connsiteY73" fmla="*/ 432345 h 448326"/>
                  <a:gd name="connsiteX74" fmla="*/ 570867 w 600409"/>
                  <a:gd name="connsiteY74" fmla="*/ 432805 h 448326"/>
                  <a:gd name="connsiteX75" fmla="*/ 315734 w 600409"/>
                  <a:gd name="connsiteY75" fmla="*/ 442471 h 448326"/>
                  <a:gd name="connsiteX76" fmla="*/ 304902 w 600409"/>
                  <a:gd name="connsiteY76" fmla="*/ 445232 h 448326"/>
                  <a:gd name="connsiteX77" fmla="*/ 302136 w 600409"/>
                  <a:gd name="connsiteY77" fmla="*/ 444312 h 448326"/>
                  <a:gd name="connsiteX78" fmla="*/ 298218 w 600409"/>
                  <a:gd name="connsiteY78" fmla="*/ 440169 h 448326"/>
                  <a:gd name="connsiteX79" fmla="*/ 297527 w 600409"/>
                  <a:gd name="connsiteY79" fmla="*/ 431424 h 448326"/>
                  <a:gd name="connsiteX80" fmla="*/ 31792 w 600409"/>
                  <a:gd name="connsiteY80" fmla="*/ 446153 h 448326"/>
                  <a:gd name="connsiteX81" fmla="*/ 18886 w 600409"/>
                  <a:gd name="connsiteY81" fmla="*/ 443621 h 448326"/>
                  <a:gd name="connsiteX82" fmla="*/ 13354 w 600409"/>
                  <a:gd name="connsiteY82" fmla="*/ 436027 h 448326"/>
                  <a:gd name="connsiteX83" fmla="*/ 678 w 600409"/>
                  <a:gd name="connsiteY83" fmla="*/ 227293 h 448326"/>
                  <a:gd name="connsiteX84" fmla="*/ 22573 w 600409"/>
                  <a:gd name="connsiteY84" fmla="*/ 58372 h 448326"/>
                  <a:gd name="connsiteX85" fmla="*/ 34558 w 600409"/>
                  <a:gd name="connsiteY85" fmla="*/ 55150 h 448326"/>
                  <a:gd name="connsiteX86" fmla="*/ 136715 w 600409"/>
                  <a:gd name="connsiteY86" fmla="*/ 521 h 44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0409" h="448326">
                    <a:moveTo>
                      <a:pt x="176528" y="281617"/>
                    </a:moveTo>
                    <a:cubicBezTo>
                      <a:pt x="205343" y="283459"/>
                      <a:pt x="256747" y="292666"/>
                      <a:pt x="266429" y="324431"/>
                    </a:cubicBezTo>
                    <a:cubicBezTo>
                      <a:pt x="268273" y="330416"/>
                      <a:pt x="262510" y="334329"/>
                      <a:pt x="257208" y="333638"/>
                    </a:cubicBezTo>
                    <a:cubicBezTo>
                      <a:pt x="244530" y="331797"/>
                      <a:pt x="237384" y="323510"/>
                      <a:pt x="226089" y="318216"/>
                    </a:cubicBezTo>
                    <a:cubicBezTo>
                      <a:pt x="210644" y="311080"/>
                      <a:pt x="193817" y="305326"/>
                      <a:pt x="176528" y="305096"/>
                    </a:cubicBezTo>
                    <a:cubicBezTo>
                      <a:pt x="141260" y="304865"/>
                      <a:pt x="115212" y="317756"/>
                      <a:pt x="92852" y="344687"/>
                    </a:cubicBezTo>
                    <a:cubicBezTo>
                      <a:pt x="87089" y="351362"/>
                      <a:pt x="78099" y="342846"/>
                      <a:pt x="81326" y="335940"/>
                    </a:cubicBezTo>
                    <a:cubicBezTo>
                      <a:pt x="98154" y="300032"/>
                      <a:pt x="137341" y="279315"/>
                      <a:pt x="176528" y="281617"/>
                    </a:cubicBezTo>
                    <a:close/>
                    <a:moveTo>
                      <a:pt x="446169" y="276287"/>
                    </a:moveTo>
                    <a:cubicBezTo>
                      <a:pt x="456403" y="276100"/>
                      <a:pt x="467051" y="277482"/>
                      <a:pt x="478233" y="280704"/>
                    </a:cubicBezTo>
                    <a:cubicBezTo>
                      <a:pt x="491605" y="284617"/>
                      <a:pt x="566764" y="312701"/>
                      <a:pt x="527571" y="334339"/>
                    </a:cubicBezTo>
                    <a:cubicBezTo>
                      <a:pt x="519271" y="338943"/>
                      <a:pt x="511893" y="330196"/>
                      <a:pt x="514890" y="322830"/>
                    </a:cubicBezTo>
                    <a:cubicBezTo>
                      <a:pt x="512124" y="320298"/>
                      <a:pt x="509357" y="318456"/>
                      <a:pt x="506130" y="316845"/>
                    </a:cubicBezTo>
                    <a:cubicBezTo>
                      <a:pt x="499444" y="313392"/>
                      <a:pt x="492527" y="310169"/>
                      <a:pt x="485611" y="307867"/>
                    </a:cubicBezTo>
                    <a:cubicBezTo>
                      <a:pt x="469933" y="302803"/>
                      <a:pt x="452642" y="297048"/>
                      <a:pt x="436042" y="297969"/>
                    </a:cubicBezTo>
                    <a:cubicBezTo>
                      <a:pt x="414140" y="299350"/>
                      <a:pt x="391316" y="320528"/>
                      <a:pt x="371027" y="328354"/>
                    </a:cubicBezTo>
                    <a:cubicBezTo>
                      <a:pt x="368030" y="329505"/>
                      <a:pt x="364802" y="328124"/>
                      <a:pt x="362497" y="326283"/>
                    </a:cubicBezTo>
                    <a:cubicBezTo>
                      <a:pt x="360653" y="325592"/>
                      <a:pt x="359500" y="323750"/>
                      <a:pt x="359730" y="321909"/>
                    </a:cubicBezTo>
                    <a:cubicBezTo>
                      <a:pt x="358808" y="318916"/>
                      <a:pt x="359500" y="315003"/>
                      <a:pt x="362036" y="312931"/>
                    </a:cubicBezTo>
                    <a:cubicBezTo>
                      <a:pt x="388491" y="291523"/>
                      <a:pt x="415466" y="276848"/>
                      <a:pt x="446169" y="276287"/>
                    </a:cubicBezTo>
                    <a:close/>
                    <a:moveTo>
                      <a:pt x="449420" y="211671"/>
                    </a:moveTo>
                    <a:cubicBezTo>
                      <a:pt x="476619" y="213972"/>
                      <a:pt x="515573" y="221795"/>
                      <a:pt x="529403" y="248027"/>
                    </a:cubicBezTo>
                    <a:cubicBezTo>
                      <a:pt x="532399" y="254009"/>
                      <a:pt x="527328" y="259992"/>
                      <a:pt x="521105" y="258842"/>
                    </a:cubicBezTo>
                    <a:cubicBezTo>
                      <a:pt x="495981" y="253779"/>
                      <a:pt x="476619" y="235141"/>
                      <a:pt x="449420" y="233991"/>
                    </a:cubicBezTo>
                    <a:cubicBezTo>
                      <a:pt x="416229" y="232380"/>
                      <a:pt x="390413" y="243425"/>
                      <a:pt x="363906" y="262293"/>
                    </a:cubicBezTo>
                    <a:cubicBezTo>
                      <a:pt x="356992" y="266895"/>
                      <a:pt x="349846" y="256771"/>
                      <a:pt x="355378" y="251018"/>
                    </a:cubicBezTo>
                    <a:cubicBezTo>
                      <a:pt x="379119" y="226627"/>
                      <a:pt x="414155" y="208679"/>
                      <a:pt x="449420" y="211671"/>
                    </a:cubicBezTo>
                    <a:close/>
                    <a:moveTo>
                      <a:pt x="172158" y="208909"/>
                    </a:moveTo>
                    <a:cubicBezTo>
                      <a:pt x="196816" y="208909"/>
                      <a:pt x="241754" y="212592"/>
                      <a:pt x="253968" y="238367"/>
                    </a:cubicBezTo>
                    <a:cubicBezTo>
                      <a:pt x="257194" y="245041"/>
                      <a:pt x="251894" y="254707"/>
                      <a:pt x="243597" y="251946"/>
                    </a:cubicBezTo>
                    <a:cubicBezTo>
                      <a:pt x="218479" y="243200"/>
                      <a:pt x="200964" y="230082"/>
                      <a:pt x="172158" y="230773"/>
                    </a:cubicBezTo>
                    <a:cubicBezTo>
                      <a:pt x="141970" y="231463"/>
                      <a:pt x="115007" y="239978"/>
                      <a:pt x="94036" y="262302"/>
                    </a:cubicBezTo>
                    <a:cubicBezTo>
                      <a:pt x="87123" y="269436"/>
                      <a:pt x="74218" y="260001"/>
                      <a:pt x="79979" y="251715"/>
                    </a:cubicBezTo>
                    <a:cubicBezTo>
                      <a:pt x="100489" y="222027"/>
                      <a:pt x="136900" y="208679"/>
                      <a:pt x="172158" y="208909"/>
                    </a:cubicBezTo>
                    <a:close/>
                    <a:moveTo>
                      <a:pt x="167370" y="107183"/>
                    </a:moveTo>
                    <a:cubicBezTo>
                      <a:pt x="199698" y="100570"/>
                      <a:pt x="233467" y="108563"/>
                      <a:pt x="258592" y="138005"/>
                    </a:cubicBezTo>
                    <a:cubicBezTo>
                      <a:pt x="268273" y="149505"/>
                      <a:pt x="251907" y="166066"/>
                      <a:pt x="241996" y="154566"/>
                    </a:cubicBezTo>
                    <a:cubicBezTo>
                      <a:pt x="199353" y="104193"/>
                      <a:pt x="135273" y="132944"/>
                      <a:pt x="97932" y="174117"/>
                    </a:cubicBezTo>
                    <a:cubicBezTo>
                      <a:pt x="91708" y="181017"/>
                      <a:pt x="79722" y="172047"/>
                      <a:pt x="84793" y="163996"/>
                    </a:cubicBezTo>
                    <a:cubicBezTo>
                      <a:pt x="104155" y="135015"/>
                      <a:pt x="135042" y="113796"/>
                      <a:pt x="167370" y="107183"/>
                    </a:cubicBezTo>
                    <a:close/>
                    <a:moveTo>
                      <a:pt x="446226" y="99456"/>
                    </a:moveTo>
                    <a:cubicBezTo>
                      <a:pt x="480067" y="93585"/>
                      <a:pt x="514398" y="101528"/>
                      <a:pt x="536287" y="132261"/>
                    </a:cubicBezTo>
                    <a:cubicBezTo>
                      <a:pt x="542278" y="140779"/>
                      <a:pt x="530527" y="152290"/>
                      <a:pt x="522002" y="146534"/>
                    </a:cubicBezTo>
                    <a:cubicBezTo>
                      <a:pt x="496427" y="128347"/>
                      <a:pt x="472003" y="114074"/>
                      <a:pt x="438824" y="121671"/>
                    </a:cubicBezTo>
                    <a:cubicBezTo>
                      <a:pt x="411866" y="127887"/>
                      <a:pt x="389516" y="140549"/>
                      <a:pt x="370162" y="160577"/>
                    </a:cubicBezTo>
                    <a:cubicBezTo>
                      <a:pt x="363019" y="168174"/>
                      <a:pt x="352881" y="157354"/>
                      <a:pt x="359102" y="149527"/>
                    </a:cubicBezTo>
                    <a:cubicBezTo>
                      <a:pt x="379033" y="125010"/>
                      <a:pt x="412385" y="105326"/>
                      <a:pt x="446226" y="99456"/>
                    </a:cubicBezTo>
                    <a:close/>
                    <a:moveTo>
                      <a:pt x="138252" y="23571"/>
                    </a:moveTo>
                    <a:cubicBezTo>
                      <a:pt x="100127" y="25620"/>
                      <a:pt x="64173" y="37314"/>
                      <a:pt x="39628" y="70109"/>
                    </a:cubicBezTo>
                    <a:cubicBezTo>
                      <a:pt x="39398" y="70569"/>
                      <a:pt x="38937" y="70800"/>
                      <a:pt x="38476" y="71030"/>
                    </a:cubicBezTo>
                    <a:cubicBezTo>
                      <a:pt x="29026" y="134547"/>
                      <a:pt x="22804" y="193693"/>
                      <a:pt x="25339" y="258591"/>
                    </a:cubicBezTo>
                    <a:cubicBezTo>
                      <a:pt x="27644" y="313364"/>
                      <a:pt x="32253" y="368136"/>
                      <a:pt x="30640" y="422909"/>
                    </a:cubicBezTo>
                    <a:cubicBezTo>
                      <a:pt x="94250" y="356630"/>
                      <a:pt x="238295" y="339369"/>
                      <a:pt x="304210" y="408871"/>
                    </a:cubicBezTo>
                    <a:cubicBezTo>
                      <a:pt x="293609" y="306230"/>
                      <a:pt x="278858" y="192542"/>
                      <a:pt x="303749" y="92202"/>
                    </a:cubicBezTo>
                    <a:cubicBezTo>
                      <a:pt x="303058" y="90361"/>
                      <a:pt x="303058" y="88290"/>
                      <a:pt x="303980" y="85758"/>
                    </a:cubicBezTo>
                    <a:cubicBezTo>
                      <a:pt x="265952" y="51928"/>
                      <a:pt x="230229" y="28684"/>
                      <a:pt x="176759" y="24311"/>
                    </a:cubicBezTo>
                    <a:cubicBezTo>
                      <a:pt x="163910" y="23276"/>
                      <a:pt x="150961" y="22887"/>
                      <a:pt x="138252" y="23571"/>
                    </a:cubicBezTo>
                    <a:close/>
                    <a:moveTo>
                      <a:pt x="480870" y="23319"/>
                    </a:moveTo>
                    <a:cubicBezTo>
                      <a:pt x="426357" y="16893"/>
                      <a:pt x="359466" y="46146"/>
                      <a:pt x="326336" y="84838"/>
                    </a:cubicBezTo>
                    <a:cubicBezTo>
                      <a:pt x="326566" y="85758"/>
                      <a:pt x="326566" y="86679"/>
                      <a:pt x="326336" y="87600"/>
                    </a:cubicBezTo>
                    <a:cubicBezTo>
                      <a:pt x="308128" y="194843"/>
                      <a:pt x="330715" y="302547"/>
                      <a:pt x="319883" y="409101"/>
                    </a:cubicBezTo>
                    <a:cubicBezTo>
                      <a:pt x="385337" y="361693"/>
                      <a:pt x="531687" y="320728"/>
                      <a:pt x="577781" y="390920"/>
                    </a:cubicBezTo>
                    <a:cubicBezTo>
                      <a:pt x="568563" y="343282"/>
                      <a:pt x="564184" y="294953"/>
                      <a:pt x="562109" y="246854"/>
                    </a:cubicBezTo>
                    <a:cubicBezTo>
                      <a:pt x="559574" y="194613"/>
                      <a:pt x="554043" y="137769"/>
                      <a:pt x="560726" y="85298"/>
                    </a:cubicBezTo>
                    <a:cubicBezTo>
                      <a:pt x="558652" y="83917"/>
                      <a:pt x="556808" y="82076"/>
                      <a:pt x="555656" y="79084"/>
                    </a:cubicBezTo>
                    <a:cubicBezTo>
                      <a:pt x="541828" y="43873"/>
                      <a:pt x="513577" y="27174"/>
                      <a:pt x="480870" y="23319"/>
                    </a:cubicBezTo>
                    <a:close/>
                    <a:moveTo>
                      <a:pt x="136715" y="521"/>
                    </a:moveTo>
                    <a:cubicBezTo>
                      <a:pt x="150399" y="-457"/>
                      <a:pt x="164026" y="-26"/>
                      <a:pt x="176759" y="1528"/>
                    </a:cubicBezTo>
                    <a:cubicBezTo>
                      <a:pt x="216861" y="6591"/>
                      <a:pt x="295683" y="22240"/>
                      <a:pt x="316656" y="66426"/>
                    </a:cubicBezTo>
                    <a:cubicBezTo>
                      <a:pt x="378423" y="-10900"/>
                      <a:pt x="531226" y="-32302"/>
                      <a:pt x="575938" y="68037"/>
                    </a:cubicBezTo>
                    <a:cubicBezTo>
                      <a:pt x="578242" y="68958"/>
                      <a:pt x="580086" y="70800"/>
                      <a:pt x="580317" y="73561"/>
                    </a:cubicBezTo>
                    <a:cubicBezTo>
                      <a:pt x="589536" y="129715"/>
                      <a:pt x="583774" y="190010"/>
                      <a:pt x="586078" y="246854"/>
                    </a:cubicBezTo>
                    <a:cubicBezTo>
                      <a:pt x="588614" y="307150"/>
                      <a:pt x="593454" y="367216"/>
                      <a:pt x="600368" y="427282"/>
                    </a:cubicBezTo>
                    <a:cubicBezTo>
                      <a:pt x="601059" y="433725"/>
                      <a:pt x="592993" y="435797"/>
                      <a:pt x="588844" y="432345"/>
                    </a:cubicBezTo>
                    <a:cubicBezTo>
                      <a:pt x="584696" y="438788"/>
                      <a:pt x="575016" y="441550"/>
                      <a:pt x="570867" y="432805"/>
                    </a:cubicBezTo>
                    <a:cubicBezTo>
                      <a:pt x="525464" y="338679"/>
                      <a:pt x="375657" y="383556"/>
                      <a:pt x="315734" y="442471"/>
                    </a:cubicBezTo>
                    <a:cubicBezTo>
                      <a:pt x="312968" y="445232"/>
                      <a:pt x="308820" y="446383"/>
                      <a:pt x="304902" y="445232"/>
                    </a:cubicBezTo>
                    <a:cubicBezTo>
                      <a:pt x="303980" y="445002"/>
                      <a:pt x="303058" y="444772"/>
                      <a:pt x="302136" y="444312"/>
                    </a:cubicBezTo>
                    <a:cubicBezTo>
                      <a:pt x="299831" y="443851"/>
                      <a:pt x="299370" y="442010"/>
                      <a:pt x="298218" y="440169"/>
                    </a:cubicBezTo>
                    <a:cubicBezTo>
                      <a:pt x="296605" y="437408"/>
                      <a:pt x="296605" y="434186"/>
                      <a:pt x="297527" y="431424"/>
                    </a:cubicBezTo>
                    <a:cubicBezTo>
                      <a:pt x="212252" y="382405"/>
                      <a:pt x="107848" y="370668"/>
                      <a:pt x="31792" y="446153"/>
                    </a:cubicBezTo>
                    <a:cubicBezTo>
                      <a:pt x="27644" y="450295"/>
                      <a:pt x="21190" y="447994"/>
                      <a:pt x="18886" y="443621"/>
                    </a:cubicBezTo>
                    <a:cubicBezTo>
                      <a:pt x="15889" y="442701"/>
                      <a:pt x="13585" y="440169"/>
                      <a:pt x="13354" y="436027"/>
                    </a:cubicBezTo>
                    <a:cubicBezTo>
                      <a:pt x="8745" y="366525"/>
                      <a:pt x="1600" y="297024"/>
                      <a:pt x="678" y="227293"/>
                    </a:cubicBezTo>
                    <a:cubicBezTo>
                      <a:pt x="-13" y="174361"/>
                      <a:pt x="-4392" y="106010"/>
                      <a:pt x="22573" y="58372"/>
                    </a:cubicBezTo>
                    <a:cubicBezTo>
                      <a:pt x="25569" y="53079"/>
                      <a:pt x="30640" y="52848"/>
                      <a:pt x="34558" y="55150"/>
                    </a:cubicBezTo>
                    <a:cubicBezTo>
                      <a:pt x="54090" y="19076"/>
                      <a:pt x="95662" y="3455"/>
                      <a:pt x="136715" y="5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9" name="组合 238"/>
            <p:cNvGrpSpPr/>
            <p:nvPr/>
          </p:nvGrpSpPr>
          <p:grpSpPr>
            <a:xfrm>
              <a:off x="10389194" y="2420759"/>
              <a:ext cx="803040" cy="803040"/>
              <a:chOff x="10486733" y="3675853"/>
              <a:chExt cx="803040" cy="803040"/>
            </a:xfrm>
          </p:grpSpPr>
          <p:sp>
            <p:nvSpPr>
              <p:cNvPr id="236" name="圆角矩形 81"/>
              <p:cNvSpPr/>
              <p:nvPr/>
            </p:nvSpPr>
            <p:spPr>
              <a:xfrm>
                <a:off x="10486733" y="3675853"/>
                <a:ext cx="803040" cy="803040"/>
              </a:xfrm>
              <a:prstGeom prst="roundRect">
                <a:avLst>
                  <a:gd name="adj" fmla="val 973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8" name="smartphone_149390"/>
              <p:cNvSpPr/>
              <p:nvPr/>
            </p:nvSpPr>
            <p:spPr>
              <a:xfrm>
                <a:off x="10764711" y="3881215"/>
                <a:ext cx="247085" cy="392316"/>
              </a:xfrm>
              <a:custGeom>
                <a:avLst/>
                <a:gdLst>
                  <a:gd name="connsiteX0" fmla="*/ 166464 w 383100"/>
                  <a:gd name="connsiteY0" fmla="*/ 539261 h 608274"/>
                  <a:gd name="connsiteX1" fmla="*/ 216636 w 383100"/>
                  <a:gd name="connsiteY1" fmla="*/ 539261 h 608274"/>
                  <a:gd name="connsiteX2" fmla="*/ 216636 w 383100"/>
                  <a:gd name="connsiteY2" fmla="*/ 558102 h 608274"/>
                  <a:gd name="connsiteX3" fmla="*/ 166464 w 383100"/>
                  <a:gd name="connsiteY3" fmla="*/ 558102 h 608274"/>
                  <a:gd name="connsiteX4" fmla="*/ 18839 w 383100"/>
                  <a:gd name="connsiteY4" fmla="*/ 507914 h 608274"/>
                  <a:gd name="connsiteX5" fmla="*/ 18839 w 383100"/>
                  <a:gd name="connsiteY5" fmla="*/ 573755 h 608274"/>
                  <a:gd name="connsiteX6" fmla="*/ 34570 w 383100"/>
                  <a:gd name="connsiteY6" fmla="*/ 589462 h 608274"/>
                  <a:gd name="connsiteX7" fmla="*/ 348530 w 383100"/>
                  <a:gd name="connsiteY7" fmla="*/ 589462 h 608274"/>
                  <a:gd name="connsiteX8" fmla="*/ 364261 w 383100"/>
                  <a:gd name="connsiteY8" fmla="*/ 573755 h 608274"/>
                  <a:gd name="connsiteX9" fmla="*/ 364261 w 383100"/>
                  <a:gd name="connsiteY9" fmla="*/ 507914 h 608274"/>
                  <a:gd name="connsiteX10" fmla="*/ 18839 w 383100"/>
                  <a:gd name="connsiteY10" fmla="*/ 119172 h 608274"/>
                  <a:gd name="connsiteX11" fmla="*/ 18839 w 383100"/>
                  <a:gd name="connsiteY11" fmla="*/ 489102 h 608274"/>
                  <a:gd name="connsiteX12" fmla="*/ 364261 w 383100"/>
                  <a:gd name="connsiteY12" fmla="*/ 489102 h 608274"/>
                  <a:gd name="connsiteX13" fmla="*/ 364261 w 383100"/>
                  <a:gd name="connsiteY13" fmla="*/ 119172 h 608274"/>
                  <a:gd name="connsiteX14" fmla="*/ 134427 w 383100"/>
                  <a:gd name="connsiteY14" fmla="*/ 51089 h 608274"/>
                  <a:gd name="connsiteX15" fmla="*/ 247473 w 383100"/>
                  <a:gd name="connsiteY15" fmla="*/ 51089 h 608274"/>
                  <a:gd name="connsiteX16" fmla="*/ 247473 w 383100"/>
                  <a:gd name="connsiteY16" fmla="*/ 69859 h 608274"/>
                  <a:gd name="connsiteX17" fmla="*/ 134427 w 383100"/>
                  <a:gd name="connsiteY17" fmla="*/ 69859 h 608274"/>
                  <a:gd name="connsiteX18" fmla="*/ 34570 w 383100"/>
                  <a:gd name="connsiteY18" fmla="*/ 18812 h 608274"/>
                  <a:gd name="connsiteX19" fmla="*/ 18839 w 383100"/>
                  <a:gd name="connsiteY19" fmla="*/ 34519 h 608274"/>
                  <a:gd name="connsiteX20" fmla="*/ 18839 w 383100"/>
                  <a:gd name="connsiteY20" fmla="*/ 100360 h 608274"/>
                  <a:gd name="connsiteX21" fmla="*/ 364261 w 383100"/>
                  <a:gd name="connsiteY21" fmla="*/ 100360 h 608274"/>
                  <a:gd name="connsiteX22" fmla="*/ 364261 w 383100"/>
                  <a:gd name="connsiteY22" fmla="*/ 34519 h 608274"/>
                  <a:gd name="connsiteX23" fmla="*/ 348530 w 383100"/>
                  <a:gd name="connsiteY23" fmla="*/ 18812 h 608274"/>
                  <a:gd name="connsiteX24" fmla="*/ 34570 w 383100"/>
                  <a:gd name="connsiteY24" fmla="*/ 0 h 608274"/>
                  <a:gd name="connsiteX25" fmla="*/ 348530 w 383100"/>
                  <a:gd name="connsiteY25" fmla="*/ 0 h 608274"/>
                  <a:gd name="connsiteX26" fmla="*/ 383100 w 383100"/>
                  <a:gd name="connsiteY26" fmla="*/ 34519 h 608274"/>
                  <a:gd name="connsiteX27" fmla="*/ 383100 w 383100"/>
                  <a:gd name="connsiteY27" fmla="*/ 573755 h 608274"/>
                  <a:gd name="connsiteX28" fmla="*/ 348530 w 383100"/>
                  <a:gd name="connsiteY28" fmla="*/ 608274 h 608274"/>
                  <a:gd name="connsiteX29" fmla="*/ 34570 w 383100"/>
                  <a:gd name="connsiteY29" fmla="*/ 608274 h 608274"/>
                  <a:gd name="connsiteX30" fmla="*/ 0 w 383100"/>
                  <a:gd name="connsiteY30" fmla="*/ 573755 h 608274"/>
                  <a:gd name="connsiteX31" fmla="*/ 0 w 383100"/>
                  <a:gd name="connsiteY31" fmla="*/ 34519 h 608274"/>
                  <a:gd name="connsiteX32" fmla="*/ 34570 w 383100"/>
                  <a:gd name="connsiteY32" fmla="*/ 0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100" h="608274">
                    <a:moveTo>
                      <a:pt x="166464" y="539261"/>
                    </a:moveTo>
                    <a:lnTo>
                      <a:pt x="216636" y="539261"/>
                    </a:lnTo>
                    <a:lnTo>
                      <a:pt x="216636" y="558102"/>
                    </a:lnTo>
                    <a:lnTo>
                      <a:pt x="166464" y="558102"/>
                    </a:lnTo>
                    <a:close/>
                    <a:moveTo>
                      <a:pt x="18839" y="507914"/>
                    </a:moveTo>
                    <a:lnTo>
                      <a:pt x="18839" y="573755"/>
                    </a:lnTo>
                    <a:cubicBezTo>
                      <a:pt x="18839" y="582408"/>
                      <a:pt x="25904" y="589462"/>
                      <a:pt x="34570" y="589462"/>
                    </a:cubicBezTo>
                    <a:lnTo>
                      <a:pt x="348530" y="589462"/>
                    </a:lnTo>
                    <a:cubicBezTo>
                      <a:pt x="357196" y="589462"/>
                      <a:pt x="364261" y="582408"/>
                      <a:pt x="364261" y="573755"/>
                    </a:cubicBezTo>
                    <a:lnTo>
                      <a:pt x="364261" y="507914"/>
                    </a:lnTo>
                    <a:close/>
                    <a:moveTo>
                      <a:pt x="18839" y="119172"/>
                    </a:moveTo>
                    <a:lnTo>
                      <a:pt x="18839" y="489102"/>
                    </a:lnTo>
                    <a:lnTo>
                      <a:pt x="364261" y="489102"/>
                    </a:lnTo>
                    <a:lnTo>
                      <a:pt x="364261" y="119172"/>
                    </a:lnTo>
                    <a:close/>
                    <a:moveTo>
                      <a:pt x="134427" y="51089"/>
                    </a:moveTo>
                    <a:lnTo>
                      <a:pt x="247473" y="51089"/>
                    </a:lnTo>
                    <a:lnTo>
                      <a:pt x="247473" y="69859"/>
                    </a:lnTo>
                    <a:lnTo>
                      <a:pt x="134427" y="69859"/>
                    </a:lnTo>
                    <a:close/>
                    <a:moveTo>
                      <a:pt x="34570" y="18812"/>
                    </a:moveTo>
                    <a:cubicBezTo>
                      <a:pt x="25904" y="18812"/>
                      <a:pt x="18839" y="25866"/>
                      <a:pt x="18839" y="34519"/>
                    </a:cubicBezTo>
                    <a:lnTo>
                      <a:pt x="18839" y="100360"/>
                    </a:lnTo>
                    <a:lnTo>
                      <a:pt x="364261" y="100360"/>
                    </a:lnTo>
                    <a:lnTo>
                      <a:pt x="364261" y="34519"/>
                    </a:lnTo>
                    <a:cubicBezTo>
                      <a:pt x="364261" y="25866"/>
                      <a:pt x="357196" y="18812"/>
                      <a:pt x="348530" y="18812"/>
                    </a:cubicBezTo>
                    <a:close/>
                    <a:moveTo>
                      <a:pt x="34570" y="0"/>
                    </a:moveTo>
                    <a:lnTo>
                      <a:pt x="348530" y="0"/>
                    </a:lnTo>
                    <a:cubicBezTo>
                      <a:pt x="367557" y="0"/>
                      <a:pt x="383100" y="15425"/>
                      <a:pt x="383100" y="34519"/>
                    </a:cubicBezTo>
                    <a:lnTo>
                      <a:pt x="383100" y="573755"/>
                    </a:lnTo>
                    <a:cubicBezTo>
                      <a:pt x="383100" y="592755"/>
                      <a:pt x="367557" y="608274"/>
                      <a:pt x="348530" y="608274"/>
                    </a:cubicBezTo>
                    <a:lnTo>
                      <a:pt x="34570" y="608274"/>
                    </a:lnTo>
                    <a:cubicBezTo>
                      <a:pt x="15448" y="608274"/>
                      <a:pt x="0" y="592755"/>
                      <a:pt x="0" y="573755"/>
                    </a:cubicBezTo>
                    <a:lnTo>
                      <a:pt x="0" y="34519"/>
                    </a:lnTo>
                    <a:cubicBezTo>
                      <a:pt x="0" y="15425"/>
                      <a:pt x="15448" y="0"/>
                      <a:pt x="3457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44" name="Group 40"/>
            <p:cNvGrpSpPr/>
            <p:nvPr/>
          </p:nvGrpSpPr>
          <p:grpSpPr>
            <a:xfrm>
              <a:off x="9198136" y="2422088"/>
              <a:ext cx="803040" cy="803040"/>
              <a:chOff x="512881" y="4771416"/>
              <a:chExt cx="803040" cy="803040"/>
            </a:xfrm>
          </p:grpSpPr>
          <p:sp>
            <p:nvSpPr>
              <p:cNvPr id="245" name="圆角矩形 81"/>
              <p:cNvSpPr/>
              <p:nvPr/>
            </p:nvSpPr>
            <p:spPr>
              <a:xfrm>
                <a:off x="512881" y="4771416"/>
                <a:ext cx="803040" cy="803040"/>
              </a:xfrm>
              <a:prstGeom prst="roundRect">
                <a:avLst>
                  <a:gd name="adj" fmla="val 97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6" name="iconfont-10341-5063579"/>
              <p:cNvSpPr/>
              <p:nvPr/>
            </p:nvSpPr>
            <p:spPr>
              <a:xfrm>
                <a:off x="762389" y="5017069"/>
                <a:ext cx="304024" cy="311734"/>
              </a:xfrm>
              <a:custGeom>
                <a:avLst/>
                <a:gdLst>
                  <a:gd name="connsiteX0" fmla="*/ 441394 w 562168"/>
                  <a:gd name="connsiteY0" fmla="*/ 404247 h 576423"/>
                  <a:gd name="connsiteX1" fmla="*/ 388982 w 562168"/>
                  <a:gd name="connsiteY1" fmla="*/ 435345 h 576423"/>
                  <a:gd name="connsiteX2" fmla="*/ 384425 w 562168"/>
                  <a:gd name="connsiteY2" fmla="*/ 442171 h 576423"/>
                  <a:gd name="connsiteX3" fmla="*/ 376829 w 562168"/>
                  <a:gd name="connsiteY3" fmla="*/ 439895 h 576423"/>
                  <a:gd name="connsiteX4" fmla="*/ 366194 w 562168"/>
                  <a:gd name="connsiteY4" fmla="*/ 438379 h 576423"/>
                  <a:gd name="connsiteX5" fmla="*/ 333532 w 562168"/>
                  <a:gd name="connsiteY5" fmla="*/ 465684 h 576423"/>
                  <a:gd name="connsiteX6" fmla="*/ 332773 w 562168"/>
                  <a:gd name="connsiteY6" fmla="*/ 470235 h 576423"/>
                  <a:gd name="connsiteX7" fmla="*/ 328215 w 562168"/>
                  <a:gd name="connsiteY7" fmla="*/ 472510 h 576423"/>
                  <a:gd name="connsiteX8" fmla="*/ 303908 w 562168"/>
                  <a:gd name="connsiteY8" fmla="*/ 511952 h 576423"/>
                  <a:gd name="connsiteX9" fmla="*/ 346445 w 562168"/>
                  <a:gd name="connsiteY9" fmla="*/ 555944 h 576423"/>
                  <a:gd name="connsiteX10" fmla="*/ 457345 w 562168"/>
                  <a:gd name="connsiteY10" fmla="*/ 555944 h 576423"/>
                  <a:gd name="connsiteX11" fmla="*/ 458864 w 562168"/>
                  <a:gd name="connsiteY11" fmla="*/ 555944 h 576423"/>
                  <a:gd name="connsiteX12" fmla="*/ 502920 w 562168"/>
                  <a:gd name="connsiteY12" fmla="*/ 555944 h 576423"/>
                  <a:gd name="connsiteX13" fmla="*/ 541659 w 562168"/>
                  <a:gd name="connsiteY13" fmla="*/ 515744 h 576423"/>
                  <a:gd name="connsiteX14" fmla="*/ 509757 w 562168"/>
                  <a:gd name="connsiteY14" fmla="*/ 476303 h 576423"/>
                  <a:gd name="connsiteX15" fmla="*/ 502161 w 562168"/>
                  <a:gd name="connsiteY15" fmla="*/ 474786 h 576423"/>
                  <a:gd name="connsiteX16" fmla="*/ 502161 w 562168"/>
                  <a:gd name="connsiteY16" fmla="*/ 466443 h 576423"/>
                  <a:gd name="connsiteX17" fmla="*/ 441394 w 562168"/>
                  <a:gd name="connsiteY17" fmla="*/ 404247 h 576423"/>
                  <a:gd name="connsiteX18" fmla="*/ 441394 w 562168"/>
                  <a:gd name="connsiteY18" fmla="*/ 384526 h 576423"/>
                  <a:gd name="connsiteX19" fmla="*/ 521910 w 562168"/>
                  <a:gd name="connsiteY19" fmla="*/ 458099 h 576423"/>
                  <a:gd name="connsiteX20" fmla="*/ 562168 w 562168"/>
                  <a:gd name="connsiteY20" fmla="*/ 515744 h 576423"/>
                  <a:gd name="connsiteX21" fmla="*/ 502920 w 562168"/>
                  <a:gd name="connsiteY21" fmla="*/ 576423 h 576423"/>
                  <a:gd name="connsiteX22" fmla="*/ 459624 w 562168"/>
                  <a:gd name="connsiteY22" fmla="*/ 576423 h 576423"/>
                  <a:gd name="connsiteX23" fmla="*/ 457345 w 562168"/>
                  <a:gd name="connsiteY23" fmla="*/ 576423 h 576423"/>
                  <a:gd name="connsiteX24" fmla="*/ 455826 w 562168"/>
                  <a:gd name="connsiteY24" fmla="*/ 576423 h 576423"/>
                  <a:gd name="connsiteX25" fmla="*/ 346445 w 562168"/>
                  <a:gd name="connsiteY25" fmla="*/ 576423 h 576423"/>
                  <a:gd name="connsiteX26" fmla="*/ 283399 w 562168"/>
                  <a:gd name="connsiteY26" fmla="*/ 511952 h 576423"/>
                  <a:gd name="connsiteX27" fmla="*/ 315302 w 562168"/>
                  <a:gd name="connsiteY27" fmla="*/ 456582 h 576423"/>
                  <a:gd name="connsiteX28" fmla="*/ 366194 w 562168"/>
                  <a:gd name="connsiteY28" fmla="*/ 417899 h 576423"/>
                  <a:gd name="connsiteX29" fmla="*/ 375309 w 562168"/>
                  <a:gd name="connsiteY29" fmla="*/ 418658 h 576423"/>
                  <a:gd name="connsiteX30" fmla="*/ 441394 w 562168"/>
                  <a:gd name="connsiteY30" fmla="*/ 384526 h 576423"/>
                  <a:gd name="connsiteX31" fmla="*/ 208146 w 562168"/>
                  <a:gd name="connsiteY31" fmla="*/ 366386 h 576423"/>
                  <a:gd name="connsiteX32" fmla="*/ 209665 w 562168"/>
                  <a:gd name="connsiteY32" fmla="*/ 380790 h 576423"/>
                  <a:gd name="connsiteX33" fmla="*/ 139776 w 562168"/>
                  <a:gd name="connsiteY33" fmla="*/ 461908 h 576423"/>
                  <a:gd name="connsiteX34" fmla="*/ 132179 w 562168"/>
                  <a:gd name="connsiteY34" fmla="*/ 464940 h 576423"/>
                  <a:gd name="connsiteX35" fmla="*/ 126102 w 562168"/>
                  <a:gd name="connsiteY35" fmla="*/ 463424 h 576423"/>
                  <a:gd name="connsiteX36" fmla="*/ 79762 w 562168"/>
                  <a:gd name="connsiteY36" fmla="*/ 428551 h 576423"/>
                  <a:gd name="connsiteX37" fmla="*/ 78243 w 562168"/>
                  <a:gd name="connsiteY37" fmla="*/ 414147 h 576423"/>
                  <a:gd name="connsiteX38" fmla="*/ 91917 w 562168"/>
                  <a:gd name="connsiteY38" fmla="*/ 412630 h 576423"/>
                  <a:gd name="connsiteX39" fmla="*/ 130660 w 562168"/>
                  <a:gd name="connsiteY39" fmla="*/ 441439 h 576423"/>
                  <a:gd name="connsiteX40" fmla="*/ 194472 w 562168"/>
                  <a:gd name="connsiteY40" fmla="*/ 367902 h 576423"/>
                  <a:gd name="connsiteX41" fmla="*/ 208146 w 562168"/>
                  <a:gd name="connsiteY41" fmla="*/ 366386 h 576423"/>
                  <a:gd name="connsiteX42" fmla="*/ 273534 w 562168"/>
                  <a:gd name="connsiteY42" fmla="*/ 263173 h 576423"/>
                  <a:gd name="connsiteX43" fmla="*/ 455799 w 562168"/>
                  <a:gd name="connsiteY43" fmla="*/ 263173 h 576423"/>
                  <a:gd name="connsiteX44" fmla="*/ 465671 w 562168"/>
                  <a:gd name="connsiteY44" fmla="*/ 273042 h 576423"/>
                  <a:gd name="connsiteX45" fmla="*/ 455799 w 562168"/>
                  <a:gd name="connsiteY45" fmla="*/ 282911 h 576423"/>
                  <a:gd name="connsiteX46" fmla="*/ 273534 w 562168"/>
                  <a:gd name="connsiteY46" fmla="*/ 282911 h 576423"/>
                  <a:gd name="connsiteX47" fmla="*/ 263661 w 562168"/>
                  <a:gd name="connsiteY47" fmla="*/ 273042 h 576423"/>
                  <a:gd name="connsiteX48" fmla="*/ 273534 w 562168"/>
                  <a:gd name="connsiteY48" fmla="*/ 263173 h 576423"/>
                  <a:gd name="connsiteX49" fmla="*/ 208146 w 562168"/>
                  <a:gd name="connsiteY49" fmla="*/ 214695 h 576423"/>
                  <a:gd name="connsiteX50" fmla="*/ 209665 w 562168"/>
                  <a:gd name="connsiteY50" fmla="*/ 229099 h 576423"/>
                  <a:gd name="connsiteX51" fmla="*/ 139776 w 562168"/>
                  <a:gd name="connsiteY51" fmla="*/ 310217 h 576423"/>
                  <a:gd name="connsiteX52" fmla="*/ 132179 w 562168"/>
                  <a:gd name="connsiteY52" fmla="*/ 313249 h 576423"/>
                  <a:gd name="connsiteX53" fmla="*/ 126102 w 562168"/>
                  <a:gd name="connsiteY53" fmla="*/ 311733 h 576423"/>
                  <a:gd name="connsiteX54" fmla="*/ 79762 w 562168"/>
                  <a:gd name="connsiteY54" fmla="*/ 276860 h 576423"/>
                  <a:gd name="connsiteX55" fmla="*/ 78243 w 562168"/>
                  <a:gd name="connsiteY55" fmla="*/ 262456 h 576423"/>
                  <a:gd name="connsiteX56" fmla="*/ 91917 w 562168"/>
                  <a:gd name="connsiteY56" fmla="*/ 260939 h 576423"/>
                  <a:gd name="connsiteX57" fmla="*/ 130660 w 562168"/>
                  <a:gd name="connsiteY57" fmla="*/ 289748 h 576423"/>
                  <a:gd name="connsiteX58" fmla="*/ 194472 w 562168"/>
                  <a:gd name="connsiteY58" fmla="*/ 216211 h 576423"/>
                  <a:gd name="connsiteX59" fmla="*/ 208146 w 562168"/>
                  <a:gd name="connsiteY59" fmla="*/ 214695 h 576423"/>
                  <a:gd name="connsiteX60" fmla="*/ 273534 w 562168"/>
                  <a:gd name="connsiteY60" fmla="*/ 121352 h 576423"/>
                  <a:gd name="connsiteX61" fmla="*/ 455799 w 562168"/>
                  <a:gd name="connsiteY61" fmla="*/ 121352 h 576423"/>
                  <a:gd name="connsiteX62" fmla="*/ 465671 w 562168"/>
                  <a:gd name="connsiteY62" fmla="*/ 131207 h 576423"/>
                  <a:gd name="connsiteX63" fmla="*/ 455799 w 562168"/>
                  <a:gd name="connsiteY63" fmla="*/ 141821 h 576423"/>
                  <a:gd name="connsiteX64" fmla="*/ 273534 w 562168"/>
                  <a:gd name="connsiteY64" fmla="*/ 141821 h 576423"/>
                  <a:gd name="connsiteX65" fmla="*/ 263661 w 562168"/>
                  <a:gd name="connsiteY65" fmla="*/ 131207 h 576423"/>
                  <a:gd name="connsiteX66" fmla="*/ 273534 w 562168"/>
                  <a:gd name="connsiteY66" fmla="*/ 121352 h 576423"/>
                  <a:gd name="connsiteX67" fmla="*/ 208146 w 562168"/>
                  <a:gd name="connsiteY67" fmla="*/ 73605 h 576423"/>
                  <a:gd name="connsiteX68" fmla="*/ 209665 w 562168"/>
                  <a:gd name="connsiteY68" fmla="*/ 87251 h 576423"/>
                  <a:gd name="connsiteX69" fmla="*/ 139776 w 562168"/>
                  <a:gd name="connsiteY69" fmla="*/ 168368 h 576423"/>
                  <a:gd name="connsiteX70" fmla="*/ 132179 w 562168"/>
                  <a:gd name="connsiteY70" fmla="*/ 172159 h 576423"/>
                  <a:gd name="connsiteX71" fmla="*/ 126102 w 562168"/>
                  <a:gd name="connsiteY71" fmla="*/ 169885 h 576423"/>
                  <a:gd name="connsiteX72" fmla="*/ 79762 w 562168"/>
                  <a:gd name="connsiteY72" fmla="*/ 135012 h 576423"/>
                  <a:gd name="connsiteX73" fmla="*/ 78243 w 562168"/>
                  <a:gd name="connsiteY73" fmla="*/ 121366 h 576423"/>
                  <a:gd name="connsiteX74" fmla="*/ 91917 w 562168"/>
                  <a:gd name="connsiteY74" fmla="*/ 119091 h 576423"/>
                  <a:gd name="connsiteX75" fmla="*/ 130660 w 562168"/>
                  <a:gd name="connsiteY75" fmla="*/ 147899 h 576423"/>
                  <a:gd name="connsiteX76" fmla="*/ 194472 w 562168"/>
                  <a:gd name="connsiteY76" fmla="*/ 74363 h 576423"/>
                  <a:gd name="connsiteX77" fmla="*/ 208146 w 562168"/>
                  <a:gd name="connsiteY77" fmla="*/ 73605 h 576423"/>
                  <a:gd name="connsiteX78" fmla="*/ 123061 w 562168"/>
                  <a:gd name="connsiteY78" fmla="*/ 0 h 576423"/>
                  <a:gd name="connsiteX79" fmla="*/ 423877 w 562168"/>
                  <a:gd name="connsiteY79" fmla="*/ 0 h 576423"/>
                  <a:gd name="connsiteX80" fmla="*/ 546938 w 562168"/>
                  <a:gd name="connsiteY80" fmla="*/ 122869 h 576423"/>
                  <a:gd name="connsiteX81" fmla="*/ 546938 w 562168"/>
                  <a:gd name="connsiteY81" fmla="*/ 364815 h 576423"/>
                  <a:gd name="connsiteX82" fmla="*/ 537063 w 562168"/>
                  <a:gd name="connsiteY82" fmla="*/ 374675 h 576423"/>
                  <a:gd name="connsiteX83" fmla="*/ 526428 w 562168"/>
                  <a:gd name="connsiteY83" fmla="*/ 364815 h 576423"/>
                  <a:gd name="connsiteX84" fmla="*/ 526428 w 562168"/>
                  <a:gd name="connsiteY84" fmla="*/ 122869 h 576423"/>
                  <a:gd name="connsiteX85" fmla="*/ 423877 w 562168"/>
                  <a:gd name="connsiteY85" fmla="*/ 20478 h 576423"/>
                  <a:gd name="connsiteX86" fmla="*/ 123061 w 562168"/>
                  <a:gd name="connsiteY86" fmla="*/ 20478 h 576423"/>
                  <a:gd name="connsiteX87" fmla="*/ 20510 w 562168"/>
                  <a:gd name="connsiteY87" fmla="*/ 122869 h 576423"/>
                  <a:gd name="connsiteX88" fmla="*/ 20510 w 562168"/>
                  <a:gd name="connsiteY88" fmla="*/ 423216 h 576423"/>
                  <a:gd name="connsiteX89" fmla="*/ 123061 w 562168"/>
                  <a:gd name="connsiteY89" fmla="*/ 525607 h 576423"/>
                  <a:gd name="connsiteX90" fmla="*/ 212698 w 562168"/>
                  <a:gd name="connsiteY90" fmla="*/ 525607 h 576423"/>
                  <a:gd name="connsiteX91" fmla="*/ 222574 w 562168"/>
                  <a:gd name="connsiteY91" fmla="*/ 536225 h 576423"/>
                  <a:gd name="connsiteX92" fmla="*/ 212698 w 562168"/>
                  <a:gd name="connsiteY92" fmla="*/ 546085 h 576423"/>
                  <a:gd name="connsiteX93" fmla="*/ 123061 w 562168"/>
                  <a:gd name="connsiteY93" fmla="*/ 546085 h 576423"/>
                  <a:gd name="connsiteX94" fmla="*/ 0 w 562168"/>
                  <a:gd name="connsiteY94" fmla="*/ 423216 h 576423"/>
                  <a:gd name="connsiteX95" fmla="*/ 0 w 562168"/>
                  <a:gd name="connsiteY95" fmla="*/ 122869 h 576423"/>
                  <a:gd name="connsiteX96" fmla="*/ 123061 w 562168"/>
                  <a:gd name="connsiteY96" fmla="*/ 0 h 5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62168" h="576423">
                    <a:moveTo>
                      <a:pt x="441394" y="404247"/>
                    </a:moveTo>
                    <a:cubicBezTo>
                      <a:pt x="419366" y="404247"/>
                      <a:pt x="399616" y="416382"/>
                      <a:pt x="388982" y="435345"/>
                    </a:cubicBezTo>
                    <a:lnTo>
                      <a:pt x="384425" y="442171"/>
                    </a:lnTo>
                    <a:lnTo>
                      <a:pt x="376829" y="439895"/>
                    </a:lnTo>
                    <a:cubicBezTo>
                      <a:pt x="373790" y="438379"/>
                      <a:pt x="369992" y="438379"/>
                      <a:pt x="366194" y="438379"/>
                    </a:cubicBezTo>
                    <a:cubicBezTo>
                      <a:pt x="351003" y="438379"/>
                      <a:pt x="337330" y="449756"/>
                      <a:pt x="333532" y="465684"/>
                    </a:cubicBezTo>
                    <a:lnTo>
                      <a:pt x="332773" y="470235"/>
                    </a:lnTo>
                    <a:lnTo>
                      <a:pt x="328215" y="472510"/>
                    </a:lnTo>
                    <a:cubicBezTo>
                      <a:pt x="313783" y="479337"/>
                      <a:pt x="303908" y="495265"/>
                      <a:pt x="303908" y="511952"/>
                    </a:cubicBezTo>
                    <a:cubicBezTo>
                      <a:pt x="303908" y="536223"/>
                      <a:pt x="322898" y="555944"/>
                      <a:pt x="346445" y="555944"/>
                    </a:cubicBezTo>
                    <a:lnTo>
                      <a:pt x="457345" y="555944"/>
                    </a:lnTo>
                    <a:lnTo>
                      <a:pt x="458864" y="555944"/>
                    </a:lnTo>
                    <a:lnTo>
                      <a:pt x="502920" y="555944"/>
                    </a:lnTo>
                    <a:cubicBezTo>
                      <a:pt x="524189" y="555944"/>
                      <a:pt x="541659" y="537740"/>
                      <a:pt x="541659" y="515744"/>
                    </a:cubicBezTo>
                    <a:cubicBezTo>
                      <a:pt x="541659" y="496782"/>
                      <a:pt x="528746" y="480095"/>
                      <a:pt x="509757" y="476303"/>
                    </a:cubicBezTo>
                    <a:lnTo>
                      <a:pt x="502161" y="474786"/>
                    </a:lnTo>
                    <a:lnTo>
                      <a:pt x="502161" y="466443"/>
                    </a:lnTo>
                    <a:cubicBezTo>
                      <a:pt x="501401" y="432311"/>
                      <a:pt x="474056" y="404247"/>
                      <a:pt x="441394" y="404247"/>
                    </a:cubicBezTo>
                    <a:close/>
                    <a:moveTo>
                      <a:pt x="441394" y="384526"/>
                    </a:moveTo>
                    <a:cubicBezTo>
                      <a:pt x="482411" y="384526"/>
                      <a:pt x="517353" y="417141"/>
                      <a:pt x="521910" y="458099"/>
                    </a:cubicBezTo>
                    <a:cubicBezTo>
                      <a:pt x="545457" y="466443"/>
                      <a:pt x="562168" y="489197"/>
                      <a:pt x="562168" y="515744"/>
                    </a:cubicBezTo>
                    <a:cubicBezTo>
                      <a:pt x="562168" y="549117"/>
                      <a:pt x="535583" y="576423"/>
                      <a:pt x="502920" y="576423"/>
                    </a:cubicBezTo>
                    <a:lnTo>
                      <a:pt x="459624" y="576423"/>
                    </a:lnTo>
                    <a:cubicBezTo>
                      <a:pt x="458864" y="576423"/>
                      <a:pt x="458105" y="576423"/>
                      <a:pt x="457345" y="576423"/>
                    </a:cubicBezTo>
                    <a:cubicBezTo>
                      <a:pt x="456585" y="576423"/>
                      <a:pt x="456585" y="576423"/>
                      <a:pt x="455826" y="576423"/>
                    </a:cubicBezTo>
                    <a:lnTo>
                      <a:pt x="346445" y="576423"/>
                    </a:lnTo>
                    <a:cubicBezTo>
                      <a:pt x="311504" y="576423"/>
                      <a:pt x="283399" y="547601"/>
                      <a:pt x="283399" y="511952"/>
                    </a:cubicBezTo>
                    <a:cubicBezTo>
                      <a:pt x="283399" y="489197"/>
                      <a:pt x="295553" y="467959"/>
                      <a:pt x="315302" y="456582"/>
                    </a:cubicBezTo>
                    <a:cubicBezTo>
                      <a:pt x="322138" y="433828"/>
                      <a:pt x="343407" y="417899"/>
                      <a:pt x="366194" y="417899"/>
                    </a:cubicBezTo>
                    <a:cubicBezTo>
                      <a:pt x="369233" y="417899"/>
                      <a:pt x="372271" y="417899"/>
                      <a:pt x="375309" y="418658"/>
                    </a:cubicBezTo>
                    <a:cubicBezTo>
                      <a:pt x="390501" y="397420"/>
                      <a:pt x="414808" y="384526"/>
                      <a:pt x="441394" y="384526"/>
                    </a:cubicBezTo>
                    <a:close/>
                    <a:moveTo>
                      <a:pt x="208146" y="366386"/>
                    </a:moveTo>
                    <a:cubicBezTo>
                      <a:pt x="212704" y="370176"/>
                      <a:pt x="213463" y="376241"/>
                      <a:pt x="209665" y="380790"/>
                    </a:cubicBezTo>
                    <a:lnTo>
                      <a:pt x="139776" y="461908"/>
                    </a:lnTo>
                    <a:cubicBezTo>
                      <a:pt x="138256" y="464182"/>
                      <a:pt x="135218" y="464940"/>
                      <a:pt x="132179" y="464940"/>
                    </a:cubicBezTo>
                    <a:cubicBezTo>
                      <a:pt x="129900" y="464940"/>
                      <a:pt x="128381" y="464182"/>
                      <a:pt x="126102" y="463424"/>
                    </a:cubicBezTo>
                    <a:lnTo>
                      <a:pt x="79762" y="428551"/>
                    </a:lnTo>
                    <a:cubicBezTo>
                      <a:pt x="75204" y="425518"/>
                      <a:pt x="74444" y="418695"/>
                      <a:pt x="78243" y="414147"/>
                    </a:cubicBezTo>
                    <a:cubicBezTo>
                      <a:pt x="81281" y="409598"/>
                      <a:pt x="87359" y="408840"/>
                      <a:pt x="91917" y="412630"/>
                    </a:cubicBezTo>
                    <a:lnTo>
                      <a:pt x="130660" y="441439"/>
                    </a:lnTo>
                    <a:lnTo>
                      <a:pt x="194472" y="367902"/>
                    </a:lnTo>
                    <a:cubicBezTo>
                      <a:pt x="197510" y="363353"/>
                      <a:pt x="204347" y="362595"/>
                      <a:pt x="208146" y="366386"/>
                    </a:cubicBezTo>
                    <a:close/>
                    <a:moveTo>
                      <a:pt x="273534" y="263173"/>
                    </a:moveTo>
                    <a:lnTo>
                      <a:pt x="455799" y="263173"/>
                    </a:lnTo>
                    <a:cubicBezTo>
                      <a:pt x="461115" y="263173"/>
                      <a:pt x="465671" y="267728"/>
                      <a:pt x="465671" y="273042"/>
                    </a:cubicBezTo>
                    <a:cubicBezTo>
                      <a:pt x="465671" y="278356"/>
                      <a:pt x="461115" y="282911"/>
                      <a:pt x="455799" y="282911"/>
                    </a:cubicBezTo>
                    <a:lnTo>
                      <a:pt x="273534" y="282911"/>
                    </a:lnTo>
                    <a:cubicBezTo>
                      <a:pt x="268218" y="282911"/>
                      <a:pt x="263661" y="278356"/>
                      <a:pt x="263661" y="273042"/>
                    </a:cubicBezTo>
                    <a:cubicBezTo>
                      <a:pt x="263661" y="267728"/>
                      <a:pt x="268218" y="263173"/>
                      <a:pt x="273534" y="263173"/>
                    </a:cubicBezTo>
                    <a:close/>
                    <a:moveTo>
                      <a:pt x="208146" y="214695"/>
                    </a:moveTo>
                    <a:cubicBezTo>
                      <a:pt x="212704" y="218485"/>
                      <a:pt x="213463" y="224550"/>
                      <a:pt x="209665" y="229099"/>
                    </a:cubicBezTo>
                    <a:lnTo>
                      <a:pt x="139776" y="310217"/>
                    </a:lnTo>
                    <a:cubicBezTo>
                      <a:pt x="138256" y="312491"/>
                      <a:pt x="135218" y="313249"/>
                      <a:pt x="132179" y="313249"/>
                    </a:cubicBezTo>
                    <a:cubicBezTo>
                      <a:pt x="129900" y="313249"/>
                      <a:pt x="128381" y="312491"/>
                      <a:pt x="126102" y="311733"/>
                    </a:cubicBezTo>
                    <a:lnTo>
                      <a:pt x="79762" y="276860"/>
                    </a:lnTo>
                    <a:cubicBezTo>
                      <a:pt x="75204" y="273827"/>
                      <a:pt x="74444" y="267004"/>
                      <a:pt x="78243" y="262456"/>
                    </a:cubicBezTo>
                    <a:cubicBezTo>
                      <a:pt x="81281" y="257907"/>
                      <a:pt x="87359" y="257149"/>
                      <a:pt x="91917" y="260939"/>
                    </a:cubicBezTo>
                    <a:lnTo>
                      <a:pt x="130660" y="289748"/>
                    </a:lnTo>
                    <a:lnTo>
                      <a:pt x="194472" y="216211"/>
                    </a:lnTo>
                    <a:cubicBezTo>
                      <a:pt x="197510" y="211662"/>
                      <a:pt x="204347" y="210904"/>
                      <a:pt x="208146" y="214695"/>
                    </a:cubicBezTo>
                    <a:close/>
                    <a:moveTo>
                      <a:pt x="273534" y="121352"/>
                    </a:moveTo>
                    <a:lnTo>
                      <a:pt x="455799" y="121352"/>
                    </a:lnTo>
                    <a:cubicBezTo>
                      <a:pt x="461115" y="121352"/>
                      <a:pt x="465671" y="125901"/>
                      <a:pt x="465671" y="131207"/>
                    </a:cubicBezTo>
                    <a:cubicBezTo>
                      <a:pt x="465671" y="137272"/>
                      <a:pt x="461115" y="141821"/>
                      <a:pt x="455799" y="141821"/>
                    </a:cubicBezTo>
                    <a:lnTo>
                      <a:pt x="273534" y="141821"/>
                    </a:lnTo>
                    <a:cubicBezTo>
                      <a:pt x="268218" y="141821"/>
                      <a:pt x="263661" y="137272"/>
                      <a:pt x="263661" y="131207"/>
                    </a:cubicBezTo>
                    <a:cubicBezTo>
                      <a:pt x="263661" y="125901"/>
                      <a:pt x="268218" y="121352"/>
                      <a:pt x="273534" y="121352"/>
                    </a:cubicBezTo>
                    <a:close/>
                    <a:moveTo>
                      <a:pt x="208146" y="73605"/>
                    </a:moveTo>
                    <a:cubicBezTo>
                      <a:pt x="212704" y="76637"/>
                      <a:pt x="213463" y="83460"/>
                      <a:pt x="209665" y="87251"/>
                    </a:cubicBezTo>
                    <a:lnTo>
                      <a:pt x="139776" y="168368"/>
                    </a:lnTo>
                    <a:cubicBezTo>
                      <a:pt x="138256" y="170643"/>
                      <a:pt x="135218" y="172159"/>
                      <a:pt x="132179" y="172159"/>
                    </a:cubicBezTo>
                    <a:cubicBezTo>
                      <a:pt x="129900" y="172159"/>
                      <a:pt x="128381" y="171401"/>
                      <a:pt x="126102" y="169885"/>
                    </a:cubicBezTo>
                    <a:lnTo>
                      <a:pt x="79762" y="135012"/>
                    </a:lnTo>
                    <a:cubicBezTo>
                      <a:pt x="75204" y="131979"/>
                      <a:pt x="74444" y="125156"/>
                      <a:pt x="78243" y="121366"/>
                    </a:cubicBezTo>
                    <a:cubicBezTo>
                      <a:pt x="81281" y="116817"/>
                      <a:pt x="87359" y="116059"/>
                      <a:pt x="91917" y="119091"/>
                    </a:cubicBezTo>
                    <a:lnTo>
                      <a:pt x="130660" y="147899"/>
                    </a:lnTo>
                    <a:lnTo>
                      <a:pt x="194472" y="74363"/>
                    </a:lnTo>
                    <a:cubicBezTo>
                      <a:pt x="197510" y="69814"/>
                      <a:pt x="204347" y="69814"/>
                      <a:pt x="208146" y="73605"/>
                    </a:cubicBezTo>
                    <a:close/>
                    <a:moveTo>
                      <a:pt x="123061" y="0"/>
                    </a:moveTo>
                    <a:lnTo>
                      <a:pt x="423877" y="0"/>
                    </a:lnTo>
                    <a:cubicBezTo>
                      <a:pt x="491485" y="0"/>
                      <a:pt x="546938" y="55367"/>
                      <a:pt x="546938" y="122869"/>
                    </a:cubicBezTo>
                    <a:lnTo>
                      <a:pt x="546938" y="364815"/>
                    </a:lnTo>
                    <a:cubicBezTo>
                      <a:pt x="546938" y="370124"/>
                      <a:pt x="542380" y="374675"/>
                      <a:pt x="537063" y="374675"/>
                    </a:cubicBezTo>
                    <a:cubicBezTo>
                      <a:pt x="530986" y="374675"/>
                      <a:pt x="526428" y="370124"/>
                      <a:pt x="526428" y="364815"/>
                    </a:cubicBezTo>
                    <a:lnTo>
                      <a:pt x="526428" y="122869"/>
                    </a:lnTo>
                    <a:cubicBezTo>
                      <a:pt x="526428" y="66744"/>
                      <a:pt x="480090" y="20478"/>
                      <a:pt x="423877" y="20478"/>
                    </a:cubicBezTo>
                    <a:lnTo>
                      <a:pt x="123061" y="20478"/>
                    </a:lnTo>
                    <a:cubicBezTo>
                      <a:pt x="66848" y="20478"/>
                      <a:pt x="20510" y="66744"/>
                      <a:pt x="20510" y="122869"/>
                    </a:cubicBezTo>
                    <a:lnTo>
                      <a:pt x="20510" y="423216"/>
                    </a:lnTo>
                    <a:cubicBezTo>
                      <a:pt x="20510" y="479341"/>
                      <a:pt x="66848" y="525607"/>
                      <a:pt x="123061" y="525607"/>
                    </a:cubicBezTo>
                    <a:lnTo>
                      <a:pt x="212698" y="525607"/>
                    </a:lnTo>
                    <a:cubicBezTo>
                      <a:pt x="218016" y="525607"/>
                      <a:pt x="222574" y="530157"/>
                      <a:pt x="222574" y="536225"/>
                    </a:cubicBezTo>
                    <a:cubicBezTo>
                      <a:pt x="222574" y="541534"/>
                      <a:pt x="218016" y="546085"/>
                      <a:pt x="212698" y="546085"/>
                    </a:cubicBezTo>
                    <a:lnTo>
                      <a:pt x="123061" y="546085"/>
                    </a:lnTo>
                    <a:cubicBezTo>
                      <a:pt x="55454" y="546085"/>
                      <a:pt x="0" y="490718"/>
                      <a:pt x="0" y="423216"/>
                    </a:cubicBezTo>
                    <a:lnTo>
                      <a:pt x="0" y="122869"/>
                    </a:lnTo>
                    <a:cubicBezTo>
                      <a:pt x="0" y="55367"/>
                      <a:pt x="55454" y="0"/>
                      <a:pt x="123061"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43" name="文本框 242"/>
            <p:cNvSpPr txBox="1"/>
            <p:nvPr/>
          </p:nvSpPr>
          <p:spPr>
            <a:xfrm>
              <a:off x="9166095" y="3318443"/>
              <a:ext cx="90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任务中心</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61" name="文本框 260"/>
          <p:cNvSpPr txBox="1"/>
          <p:nvPr/>
        </p:nvSpPr>
        <p:spPr>
          <a:xfrm>
            <a:off x="2898458" y="904369"/>
            <a:ext cx="6395085" cy="645160"/>
          </a:xfrm>
          <a:prstGeom prst="rect">
            <a:avLst/>
          </a:prstGeom>
          <a:noFill/>
        </p:spPr>
        <p:txBody>
          <a:bodyPr wrap="square">
            <a:spAutoFit/>
          </a:bodyPr>
          <a:lstStyle/>
          <a:p>
            <a:pPr algn="ctr">
              <a:lnSpc>
                <a:spcPct val="150000"/>
              </a:lnSpc>
            </a:pPr>
            <a:r>
              <a:rPr lang="zh-CN" altLang="en-US" sz="2400" b="1" i="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安胜达安全生产信息化系统</a:t>
            </a:r>
            <a:endParaRPr lang="zh-CN" altLang="zh-CN" sz="2400" b="1" kern="100" dirty="0">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2" name="文本框 261"/>
          <p:cNvSpPr txBox="1"/>
          <p:nvPr/>
        </p:nvSpPr>
        <p:spPr>
          <a:xfrm>
            <a:off x="2898458" y="4989595"/>
            <a:ext cx="6395085" cy="506730"/>
          </a:xfrm>
          <a:prstGeom prst="rect">
            <a:avLst/>
          </a:prstGeom>
          <a:noFill/>
        </p:spPr>
        <p:txBody>
          <a:bodyPr wrap="square">
            <a:spAutoFit/>
          </a:bodyPr>
          <a:lstStyle/>
          <a:p>
            <a:pPr algn="ctr">
              <a:lnSpc>
                <a:spcPct val="150000"/>
              </a:lnSpc>
            </a:pPr>
            <a:r>
              <a:rPr lang="en-US" altLang="zh-CN"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预防</a:t>
            </a:r>
            <a:r>
              <a:rPr lang="en-US" altLang="zh-CN"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管控</a:t>
            </a:r>
            <a:r>
              <a:rPr lang="en-US" altLang="zh-CN"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改进</a:t>
            </a:r>
            <a:r>
              <a:rPr lang="en-US" altLang="zh-CN"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zh-CN" altLang="en-US"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的可循环安全管理体系</a:t>
            </a:r>
            <a:endParaRPr lang="zh-CN" altLang="en-US" b="1" kern="100" dirty="0">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3" name="文本框 262"/>
          <p:cNvSpPr txBox="1"/>
          <p:nvPr/>
        </p:nvSpPr>
        <p:spPr>
          <a:xfrm>
            <a:off x="2898458" y="1530381"/>
            <a:ext cx="6395085" cy="506730"/>
          </a:xfrm>
          <a:prstGeom prst="rect">
            <a:avLst/>
          </a:prstGeom>
          <a:noFill/>
        </p:spPr>
        <p:txBody>
          <a:bodyPr wrap="square">
            <a:spAutoFit/>
          </a:bodyPr>
          <a:lstStyle/>
          <a:p>
            <a:pPr algn="ctr">
              <a:lnSpc>
                <a:spcPct val="150000"/>
              </a:lnSpc>
            </a:pPr>
            <a:r>
              <a:rPr lang="zh-CN" altLang="en-US"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数据驱动</a:t>
            </a:r>
            <a:r>
              <a:rPr lang="en-US" altLang="zh-CN"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a:t>
            </a:r>
            <a:r>
              <a:rPr lang="zh-CN" altLang="en-US"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赋能</a:t>
            </a:r>
            <a:r>
              <a:rPr lang="en-US" altLang="zh-CN"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b="1" kern="0" dirty="0">
                <a:ln w="3175">
                  <a:noFill/>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闭环管控</a:t>
            </a:r>
            <a:endParaRPr lang="zh-CN" altLang="en-US" b="1" kern="100" dirty="0">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2"/>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文本框 123"/>
          <p:cNvSpPr txBox="1"/>
          <p:nvPr/>
        </p:nvSpPr>
        <p:spPr>
          <a:xfrm>
            <a:off x="5198606" y="2180503"/>
            <a:ext cx="1794788" cy="369332"/>
          </a:xfrm>
          <a:prstGeom prst="rect">
            <a:avLst/>
          </a:prstGeom>
          <a:noFill/>
        </p:spPr>
        <p:txBody>
          <a:bodyPr wrap="square" rtlCol="0">
            <a:spAutoFit/>
          </a:bodyPr>
          <a:lstStyle/>
          <a:p>
            <a:pPr algn="dist"/>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输出</a:t>
            </a:r>
            <a:endPar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矩形: 圆角 83"/>
          <p:cNvSpPr/>
          <p:nvPr/>
        </p:nvSpPr>
        <p:spPr>
          <a:xfrm>
            <a:off x="335360" y="4897316"/>
            <a:ext cx="11521280" cy="1412004"/>
          </a:xfrm>
          <a:prstGeom prst="roundRect">
            <a:avLst>
              <a:gd name="adj" fmla="val 2965"/>
            </a:avLst>
          </a:prstGeom>
          <a:solidFill>
            <a:srgbClr val="EFF4FD"/>
          </a:solidFill>
          <a:ln>
            <a:solidFill>
              <a:srgbClr val="007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îŝḷíḑê"/>
          <p:cNvSpPr txBox="1"/>
          <p:nvPr/>
        </p:nvSpPr>
        <p:spPr>
          <a:xfrm>
            <a:off x="1054100" y="190500"/>
            <a:ext cx="1415772" cy="461665"/>
          </a:xfrm>
          <a:prstGeom prst="rect">
            <a:avLst/>
          </a:prstGeom>
          <a:noFill/>
        </p:spPr>
        <p:txBody>
          <a:bodyPr wrap="non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系统架构</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5" name="组合 54"/>
          <p:cNvGrpSpPr/>
          <p:nvPr/>
        </p:nvGrpSpPr>
        <p:grpSpPr>
          <a:xfrm>
            <a:off x="2450230" y="5234267"/>
            <a:ext cx="1577147" cy="1003045"/>
            <a:chOff x="3159785" y="5128344"/>
            <a:chExt cx="1577147" cy="1003045"/>
          </a:xfrm>
        </p:grpSpPr>
        <p:sp>
          <p:nvSpPr>
            <p:cNvPr id="3" name="圆角矩形 28"/>
            <p:cNvSpPr/>
            <p:nvPr/>
          </p:nvSpPr>
          <p:spPr>
            <a:xfrm>
              <a:off x="3159785" y="5128344"/>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68"/>
            <p:cNvSpPr txBox="1"/>
            <p:nvPr/>
          </p:nvSpPr>
          <p:spPr>
            <a:xfrm>
              <a:off x="3320158" y="5661248"/>
              <a:ext cx="1256400"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隐患库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iconfont-1177-865989"/>
            <p:cNvSpPr/>
            <p:nvPr/>
          </p:nvSpPr>
          <p:spPr>
            <a:xfrm>
              <a:off x="3767474" y="5283765"/>
              <a:ext cx="361769" cy="361769"/>
            </a:xfrm>
            <a:custGeom>
              <a:avLst/>
              <a:gdLst>
                <a:gd name="T0" fmla="*/ 0 w 6912"/>
                <a:gd name="T1" fmla="*/ 3456 h 6912"/>
                <a:gd name="T2" fmla="*/ 6912 w 6912"/>
                <a:gd name="T3" fmla="*/ 3456 h 6912"/>
                <a:gd name="T4" fmla="*/ 3456 w 6912"/>
                <a:gd name="T5" fmla="*/ 3807 h 6912"/>
                <a:gd name="T6" fmla="*/ 3456 w 6912"/>
                <a:gd name="T7" fmla="*/ 3105 h 6912"/>
                <a:gd name="T8" fmla="*/ 3456 w 6912"/>
                <a:gd name="T9" fmla="*/ 3807 h 6912"/>
                <a:gd name="T10" fmla="*/ 3712 w 6912"/>
                <a:gd name="T11" fmla="*/ 2636 h 6912"/>
                <a:gd name="T12" fmla="*/ 5181 w 6912"/>
                <a:gd name="T13" fmla="*/ 1369 h 6912"/>
                <a:gd name="T14" fmla="*/ 3200 w 6912"/>
                <a:gd name="T15" fmla="*/ 2636 h 6912"/>
                <a:gd name="T16" fmla="*/ 1730 w 6912"/>
                <a:gd name="T17" fmla="*/ 1369 h 6912"/>
                <a:gd name="T18" fmla="*/ 3200 w 6912"/>
                <a:gd name="T19" fmla="*/ 2636 h 6912"/>
                <a:gd name="T20" fmla="*/ 2636 w 6912"/>
                <a:gd name="T21" fmla="*/ 3200 h 6912"/>
                <a:gd name="T22" fmla="*/ 1369 w 6912"/>
                <a:gd name="T23" fmla="*/ 1731 h 6912"/>
                <a:gd name="T24" fmla="*/ 2636 w 6912"/>
                <a:gd name="T25" fmla="*/ 3712 h 6912"/>
                <a:gd name="T26" fmla="*/ 1368 w 6912"/>
                <a:gd name="T27" fmla="*/ 5181 h 6912"/>
                <a:gd name="T28" fmla="*/ 2636 w 6912"/>
                <a:gd name="T29" fmla="*/ 3712 h 6912"/>
                <a:gd name="T30" fmla="*/ 3200 w 6912"/>
                <a:gd name="T31" fmla="*/ 4276 h 6912"/>
                <a:gd name="T32" fmla="*/ 1731 w 6912"/>
                <a:gd name="T33" fmla="*/ 5543 h 6912"/>
                <a:gd name="T34" fmla="*/ 3712 w 6912"/>
                <a:gd name="T35" fmla="*/ 4276 h 6912"/>
                <a:gd name="T36" fmla="*/ 5182 w 6912"/>
                <a:gd name="T37" fmla="*/ 5544 h 6912"/>
                <a:gd name="T38" fmla="*/ 3712 w 6912"/>
                <a:gd name="T39" fmla="*/ 4276 h 6912"/>
                <a:gd name="T40" fmla="*/ 4276 w 6912"/>
                <a:gd name="T41" fmla="*/ 3712 h 6912"/>
                <a:gd name="T42" fmla="*/ 5543 w 6912"/>
                <a:gd name="T43" fmla="*/ 5181 h 6912"/>
                <a:gd name="T44" fmla="*/ 4276 w 6912"/>
                <a:gd name="T45" fmla="*/ 3200 h 6912"/>
                <a:gd name="T46" fmla="*/ 5544 w 6912"/>
                <a:gd name="T47" fmla="*/ 1731 h 6912"/>
                <a:gd name="T48" fmla="*/ 4276 w 6912"/>
                <a:gd name="T49" fmla="*/ 3200 h 6912"/>
                <a:gd name="T50" fmla="*/ 3712 w 6912"/>
                <a:gd name="T51" fmla="*/ 632 h 6912"/>
                <a:gd name="T52" fmla="*/ 5347 w 6912"/>
                <a:gd name="T53" fmla="*/ 1203 h 6912"/>
                <a:gd name="T54" fmla="*/ 3200 w 6912"/>
                <a:gd name="T55" fmla="*/ 632 h 6912"/>
                <a:gd name="T56" fmla="*/ 1565 w 6912"/>
                <a:gd name="T57" fmla="*/ 1203 h 6912"/>
                <a:gd name="T58" fmla="*/ 3200 w 6912"/>
                <a:gd name="T59" fmla="*/ 632 h 6912"/>
                <a:gd name="T60" fmla="*/ 632 w 6912"/>
                <a:gd name="T61" fmla="*/ 3200 h 6912"/>
                <a:gd name="T62" fmla="*/ 1203 w 6912"/>
                <a:gd name="T63" fmla="*/ 1565 h 6912"/>
                <a:gd name="T64" fmla="*/ 632 w 6912"/>
                <a:gd name="T65" fmla="*/ 3712 h 6912"/>
                <a:gd name="T66" fmla="*/ 1203 w 6912"/>
                <a:gd name="T67" fmla="*/ 5347 h 6912"/>
                <a:gd name="T68" fmla="*/ 632 w 6912"/>
                <a:gd name="T69" fmla="*/ 3712 h 6912"/>
                <a:gd name="T70" fmla="*/ 3200 w 6912"/>
                <a:gd name="T71" fmla="*/ 6280 h 6912"/>
                <a:gd name="T72" fmla="*/ 1565 w 6912"/>
                <a:gd name="T73" fmla="*/ 5709 h 6912"/>
                <a:gd name="T74" fmla="*/ 3712 w 6912"/>
                <a:gd name="T75" fmla="*/ 6280 h 6912"/>
                <a:gd name="T76" fmla="*/ 5347 w 6912"/>
                <a:gd name="T77" fmla="*/ 5709 h 6912"/>
                <a:gd name="T78" fmla="*/ 3712 w 6912"/>
                <a:gd name="T79" fmla="*/ 6280 h 6912"/>
                <a:gd name="T80" fmla="*/ 6280 w 6912"/>
                <a:gd name="T81" fmla="*/ 3712 h 6912"/>
                <a:gd name="T82" fmla="*/ 5709 w 6912"/>
                <a:gd name="T83" fmla="*/ 5347 h 6912"/>
                <a:gd name="T84" fmla="*/ 6280 w 6912"/>
                <a:gd name="T85" fmla="*/ 3200 h 6912"/>
                <a:gd name="T86" fmla="*/ 5709 w 6912"/>
                <a:gd name="T87" fmla="*/ 1565 h 6912"/>
                <a:gd name="T88" fmla="*/ 6280 w 6912"/>
                <a:gd name="T89" fmla="*/ 3200 h 6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12" h="6912">
                  <a:moveTo>
                    <a:pt x="3456" y="0"/>
                  </a:moveTo>
                  <a:cubicBezTo>
                    <a:pt x="1551" y="0"/>
                    <a:pt x="0" y="1550"/>
                    <a:pt x="0" y="3456"/>
                  </a:cubicBezTo>
                  <a:cubicBezTo>
                    <a:pt x="0" y="5361"/>
                    <a:pt x="1551" y="6912"/>
                    <a:pt x="3456" y="6912"/>
                  </a:cubicBezTo>
                  <a:cubicBezTo>
                    <a:pt x="5361" y="6912"/>
                    <a:pt x="6912" y="5361"/>
                    <a:pt x="6912" y="3456"/>
                  </a:cubicBezTo>
                  <a:cubicBezTo>
                    <a:pt x="6912" y="1550"/>
                    <a:pt x="5361" y="0"/>
                    <a:pt x="3456" y="0"/>
                  </a:cubicBezTo>
                  <a:close/>
                  <a:moveTo>
                    <a:pt x="3456" y="3807"/>
                  </a:moveTo>
                  <a:cubicBezTo>
                    <a:pt x="3262" y="3807"/>
                    <a:pt x="3105" y="3650"/>
                    <a:pt x="3105" y="3456"/>
                  </a:cubicBezTo>
                  <a:cubicBezTo>
                    <a:pt x="3105" y="3262"/>
                    <a:pt x="3262" y="3105"/>
                    <a:pt x="3456" y="3105"/>
                  </a:cubicBezTo>
                  <a:cubicBezTo>
                    <a:pt x="3650" y="3105"/>
                    <a:pt x="3807" y="3262"/>
                    <a:pt x="3807" y="3456"/>
                  </a:cubicBezTo>
                  <a:cubicBezTo>
                    <a:pt x="3807" y="3650"/>
                    <a:pt x="3650" y="3807"/>
                    <a:pt x="3456" y="3807"/>
                  </a:cubicBezTo>
                  <a:close/>
                  <a:moveTo>
                    <a:pt x="3855" y="2695"/>
                  </a:moveTo>
                  <a:cubicBezTo>
                    <a:pt x="3809" y="2671"/>
                    <a:pt x="3762" y="2652"/>
                    <a:pt x="3712" y="2636"/>
                  </a:cubicBezTo>
                  <a:lnTo>
                    <a:pt x="3712" y="760"/>
                  </a:lnTo>
                  <a:cubicBezTo>
                    <a:pt x="4267" y="812"/>
                    <a:pt x="4774" y="1031"/>
                    <a:pt x="5181" y="1369"/>
                  </a:cubicBezTo>
                  <a:lnTo>
                    <a:pt x="3855" y="2695"/>
                  </a:lnTo>
                  <a:close/>
                  <a:moveTo>
                    <a:pt x="3200" y="2636"/>
                  </a:moveTo>
                  <a:cubicBezTo>
                    <a:pt x="3151" y="2652"/>
                    <a:pt x="3103" y="2671"/>
                    <a:pt x="3057" y="2695"/>
                  </a:cubicBezTo>
                  <a:lnTo>
                    <a:pt x="1730" y="1369"/>
                  </a:lnTo>
                  <a:cubicBezTo>
                    <a:pt x="2137" y="1032"/>
                    <a:pt x="2644" y="812"/>
                    <a:pt x="3199" y="760"/>
                  </a:cubicBezTo>
                  <a:lnTo>
                    <a:pt x="3200" y="2636"/>
                  </a:lnTo>
                  <a:close/>
                  <a:moveTo>
                    <a:pt x="2695" y="3057"/>
                  </a:moveTo>
                  <a:cubicBezTo>
                    <a:pt x="2671" y="3103"/>
                    <a:pt x="2651" y="3150"/>
                    <a:pt x="2636" y="3200"/>
                  </a:cubicBezTo>
                  <a:lnTo>
                    <a:pt x="760" y="3200"/>
                  </a:lnTo>
                  <a:cubicBezTo>
                    <a:pt x="812" y="2645"/>
                    <a:pt x="1032" y="2138"/>
                    <a:pt x="1369" y="1731"/>
                  </a:cubicBezTo>
                  <a:lnTo>
                    <a:pt x="2695" y="3057"/>
                  </a:lnTo>
                  <a:close/>
                  <a:moveTo>
                    <a:pt x="2636" y="3712"/>
                  </a:moveTo>
                  <a:cubicBezTo>
                    <a:pt x="2652" y="3762"/>
                    <a:pt x="2671" y="3809"/>
                    <a:pt x="2695" y="3855"/>
                  </a:cubicBezTo>
                  <a:lnTo>
                    <a:pt x="1368" y="5181"/>
                  </a:lnTo>
                  <a:cubicBezTo>
                    <a:pt x="1031" y="4774"/>
                    <a:pt x="812" y="4267"/>
                    <a:pt x="759" y="3712"/>
                  </a:cubicBezTo>
                  <a:lnTo>
                    <a:pt x="2636" y="3712"/>
                  </a:lnTo>
                  <a:close/>
                  <a:moveTo>
                    <a:pt x="3057" y="4217"/>
                  </a:moveTo>
                  <a:cubicBezTo>
                    <a:pt x="3103" y="4241"/>
                    <a:pt x="3150" y="4261"/>
                    <a:pt x="3200" y="4276"/>
                  </a:cubicBezTo>
                  <a:lnTo>
                    <a:pt x="3200" y="6152"/>
                  </a:lnTo>
                  <a:cubicBezTo>
                    <a:pt x="2645" y="6100"/>
                    <a:pt x="2138" y="5881"/>
                    <a:pt x="1731" y="5543"/>
                  </a:cubicBezTo>
                  <a:lnTo>
                    <a:pt x="3057" y="4217"/>
                  </a:lnTo>
                  <a:close/>
                  <a:moveTo>
                    <a:pt x="3712" y="4276"/>
                  </a:moveTo>
                  <a:cubicBezTo>
                    <a:pt x="3761" y="4260"/>
                    <a:pt x="3809" y="4241"/>
                    <a:pt x="3855" y="4217"/>
                  </a:cubicBezTo>
                  <a:lnTo>
                    <a:pt x="5182" y="5544"/>
                  </a:lnTo>
                  <a:cubicBezTo>
                    <a:pt x="4775" y="5881"/>
                    <a:pt x="4268" y="6100"/>
                    <a:pt x="3713" y="6153"/>
                  </a:cubicBezTo>
                  <a:lnTo>
                    <a:pt x="3712" y="4276"/>
                  </a:lnTo>
                  <a:close/>
                  <a:moveTo>
                    <a:pt x="4217" y="3855"/>
                  </a:moveTo>
                  <a:cubicBezTo>
                    <a:pt x="4241" y="3809"/>
                    <a:pt x="4261" y="3762"/>
                    <a:pt x="4276" y="3712"/>
                  </a:cubicBezTo>
                  <a:lnTo>
                    <a:pt x="6152" y="3712"/>
                  </a:lnTo>
                  <a:cubicBezTo>
                    <a:pt x="6100" y="4267"/>
                    <a:pt x="5880" y="4774"/>
                    <a:pt x="5543" y="5181"/>
                  </a:cubicBezTo>
                  <a:lnTo>
                    <a:pt x="4217" y="3855"/>
                  </a:lnTo>
                  <a:close/>
                  <a:moveTo>
                    <a:pt x="4276" y="3200"/>
                  </a:moveTo>
                  <a:cubicBezTo>
                    <a:pt x="4260" y="3150"/>
                    <a:pt x="4241" y="3103"/>
                    <a:pt x="4217" y="3057"/>
                  </a:cubicBezTo>
                  <a:lnTo>
                    <a:pt x="5544" y="1731"/>
                  </a:lnTo>
                  <a:cubicBezTo>
                    <a:pt x="5881" y="2138"/>
                    <a:pt x="6100" y="2645"/>
                    <a:pt x="6153" y="3200"/>
                  </a:cubicBezTo>
                  <a:lnTo>
                    <a:pt x="4276" y="3200"/>
                  </a:lnTo>
                  <a:close/>
                  <a:moveTo>
                    <a:pt x="5272" y="1278"/>
                  </a:moveTo>
                  <a:cubicBezTo>
                    <a:pt x="4841" y="919"/>
                    <a:pt x="4303" y="685"/>
                    <a:pt x="3712" y="632"/>
                  </a:cubicBezTo>
                  <a:lnTo>
                    <a:pt x="3712" y="525"/>
                  </a:lnTo>
                  <a:cubicBezTo>
                    <a:pt x="4332" y="579"/>
                    <a:pt x="4897" y="824"/>
                    <a:pt x="5347" y="1203"/>
                  </a:cubicBezTo>
                  <a:lnTo>
                    <a:pt x="5272" y="1278"/>
                  </a:lnTo>
                  <a:close/>
                  <a:moveTo>
                    <a:pt x="3200" y="632"/>
                  </a:moveTo>
                  <a:cubicBezTo>
                    <a:pt x="2609" y="685"/>
                    <a:pt x="2071" y="919"/>
                    <a:pt x="1640" y="1278"/>
                  </a:cubicBezTo>
                  <a:lnTo>
                    <a:pt x="1565" y="1203"/>
                  </a:lnTo>
                  <a:cubicBezTo>
                    <a:pt x="2015" y="824"/>
                    <a:pt x="2580" y="579"/>
                    <a:pt x="3200" y="525"/>
                  </a:cubicBezTo>
                  <a:lnTo>
                    <a:pt x="3200" y="632"/>
                  </a:lnTo>
                  <a:close/>
                  <a:moveTo>
                    <a:pt x="1278" y="1640"/>
                  </a:moveTo>
                  <a:cubicBezTo>
                    <a:pt x="919" y="2071"/>
                    <a:pt x="685" y="2610"/>
                    <a:pt x="632" y="3200"/>
                  </a:cubicBezTo>
                  <a:lnTo>
                    <a:pt x="525" y="3200"/>
                  </a:lnTo>
                  <a:cubicBezTo>
                    <a:pt x="579" y="2580"/>
                    <a:pt x="824" y="2015"/>
                    <a:pt x="1203" y="1565"/>
                  </a:cubicBezTo>
                  <a:lnTo>
                    <a:pt x="1278" y="1640"/>
                  </a:lnTo>
                  <a:close/>
                  <a:moveTo>
                    <a:pt x="632" y="3712"/>
                  </a:moveTo>
                  <a:cubicBezTo>
                    <a:pt x="685" y="4303"/>
                    <a:pt x="919" y="4841"/>
                    <a:pt x="1278" y="5272"/>
                  </a:cubicBezTo>
                  <a:lnTo>
                    <a:pt x="1203" y="5347"/>
                  </a:lnTo>
                  <a:cubicBezTo>
                    <a:pt x="824" y="4897"/>
                    <a:pt x="579" y="4332"/>
                    <a:pt x="525" y="3712"/>
                  </a:cubicBezTo>
                  <a:lnTo>
                    <a:pt x="632" y="3712"/>
                  </a:lnTo>
                  <a:close/>
                  <a:moveTo>
                    <a:pt x="1640" y="5634"/>
                  </a:moveTo>
                  <a:cubicBezTo>
                    <a:pt x="2071" y="5993"/>
                    <a:pt x="2609" y="6227"/>
                    <a:pt x="3200" y="6280"/>
                  </a:cubicBezTo>
                  <a:lnTo>
                    <a:pt x="3200" y="6387"/>
                  </a:lnTo>
                  <a:cubicBezTo>
                    <a:pt x="2580" y="6333"/>
                    <a:pt x="2015" y="6088"/>
                    <a:pt x="1565" y="5709"/>
                  </a:cubicBezTo>
                  <a:lnTo>
                    <a:pt x="1640" y="5634"/>
                  </a:lnTo>
                  <a:close/>
                  <a:moveTo>
                    <a:pt x="3712" y="6280"/>
                  </a:moveTo>
                  <a:cubicBezTo>
                    <a:pt x="4303" y="6227"/>
                    <a:pt x="4841" y="5993"/>
                    <a:pt x="5272" y="5634"/>
                  </a:cubicBezTo>
                  <a:lnTo>
                    <a:pt x="5347" y="5709"/>
                  </a:lnTo>
                  <a:cubicBezTo>
                    <a:pt x="4897" y="6088"/>
                    <a:pt x="4332" y="6333"/>
                    <a:pt x="3712" y="6387"/>
                  </a:cubicBezTo>
                  <a:lnTo>
                    <a:pt x="3712" y="6280"/>
                  </a:lnTo>
                  <a:close/>
                  <a:moveTo>
                    <a:pt x="5634" y="5272"/>
                  </a:moveTo>
                  <a:cubicBezTo>
                    <a:pt x="5993" y="4841"/>
                    <a:pt x="6227" y="4303"/>
                    <a:pt x="6280" y="3712"/>
                  </a:cubicBezTo>
                  <a:lnTo>
                    <a:pt x="6387" y="3712"/>
                  </a:lnTo>
                  <a:cubicBezTo>
                    <a:pt x="6333" y="4332"/>
                    <a:pt x="6088" y="4897"/>
                    <a:pt x="5709" y="5347"/>
                  </a:cubicBezTo>
                  <a:lnTo>
                    <a:pt x="5634" y="5272"/>
                  </a:lnTo>
                  <a:close/>
                  <a:moveTo>
                    <a:pt x="6280" y="3200"/>
                  </a:moveTo>
                  <a:cubicBezTo>
                    <a:pt x="6227" y="2610"/>
                    <a:pt x="5993" y="2071"/>
                    <a:pt x="5634" y="1640"/>
                  </a:cubicBezTo>
                  <a:lnTo>
                    <a:pt x="5709" y="1565"/>
                  </a:lnTo>
                  <a:cubicBezTo>
                    <a:pt x="6088" y="2015"/>
                    <a:pt x="6333" y="2580"/>
                    <a:pt x="6387" y="3200"/>
                  </a:cubicBezTo>
                  <a:lnTo>
                    <a:pt x="6280" y="3200"/>
                  </a:ln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00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4355027" y="5234267"/>
            <a:ext cx="1577147" cy="1003045"/>
            <a:chOff x="5335721" y="5128344"/>
            <a:chExt cx="1577147" cy="1003045"/>
          </a:xfrm>
        </p:grpSpPr>
        <p:sp>
          <p:nvSpPr>
            <p:cNvPr id="6" name="圆角矩形 25"/>
            <p:cNvSpPr/>
            <p:nvPr/>
          </p:nvSpPr>
          <p:spPr>
            <a:xfrm>
              <a:off x="5335721" y="5128344"/>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5"/>
            <p:cNvSpPr txBox="1"/>
            <p:nvPr/>
          </p:nvSpPr>
          <p:spPr>
            <a:xfrm>
              <a:off x="5457862" y="5661397"/>
              <a:ext cx="133286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法律标准库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iconfont-11255-5323819"/>
            <p:cNvSpPr/>
            <p:nvPr/>
          </p:nvSpPr>
          <p:spPr>
            <a:xfrm>
              <a:off x="5967617" y="5285599"/>
              <a:ext cx="313354" cy="358100"/>
            </a:xfrm>
            <a:custGeom>
              <a:avLst/>
              <a:gdLst>
                <a:gd name="T0" fmla="*/ 9089 w 9789"/>
                <a:gd name="T1" fmla="*/ 0 h 11187"/>
                <a:gd name="T2" fmla="*/ 699 w 9789"/>
                <a:gd name="T3" fmla="*/ 0 h 11187"/>
                <a:gd name="T4" fmla="*/ 0 w 9789"/>
                <a:gd name="T5" fmla="*/ 699 h 11187"/>
                <a:gd name="T6" fmla="*/ 0 w 9789"/>
                <a:gd name="T7" fmla="*/ 10488 h 11187"/>
                <a:gd name="T8" fmla="*/ 699 w 9789"/>
                <a:gd name="T9" fmla="*/ 11187 h 11187"/>
                <a:gd name="T10" fmla="*/ 9089 w 9789"/>
                <a:gd name="T11" fmla="*/ 11187 h 11187"/>
                <a:gd name="T12" fmla="*/ 9788 w 9789"/>
                <a:gd name="T13" fmla="*/ 10488 h 11187"/>
                <a:gd name="T14" fmla="*/ 9788 w 9789"/>
                <a:gd name="T15" fmla="*/ 699 h 11187"/>
                <a:gd name="T16" fmla="*/ 9089 w 9789"/>
                <a:gd name="T17" fmla="*/ 0 h 11187"/>
                <a:gd name="T18" fmla="*/ 1668 w 9789"/>
                <a:gd name="T19" fmla="*/ 8392 h 11187"/>
                <a:gd name="T20" fmla="*/ 1143 w 9789"/>
                <a:gd name="T21" fmla="*/ 7867 h 11187"/>
                <a:gd name="T22" fmla="*/ 1668 w 9789"/>
                <a:gd name="T23" fmla="*/ 7341 h 11187"/>
                <a:gd name="T24" fmla="*/ 2193 w 9789"/>
                <a:gd name="T25" fmla="*/ 7867 h 11187"/>
                <a:gd name="T26" fmla="*/ 1668 w 9789"/>
                <a:gd name="T27" fmla="*/ 8392 h 11187"/>
                <a:gd name="T28" fmla="*/ 1668 w 9789"/>
                <a:gd name="T29" fmla="*/ 6119 h 11187"/>
                <a:gd name="T30" fmla="*/ 1143 w 9789"/>
                <a:gd name="T31" fmla="*/ 5594 h 11187"/>
                <a:gd name="T32" fmla="*/ 1668 w 9789"/>
                <a:gd name="T33" fmla="*/ 5069 h 11187"/>
                <a:gd name="T34" fmla="*/ 2193 w 9789"/>
                <a:gd name="T35" fmla="*/ 5594 h 11187"/>
                <a:gd name="T36" fmla="*/ 1668 w 9789"/>
                <a:gd name="T37" fmla="*/ 6119 h 11187"/>
                <a:gd name="T38" fmla="*/ 1668 w 9789"/>
                <a:gd name="T39" fmla="*/ 3847 h 11187"/>
                <a:gd name="T40" fmla="*/ 1143 w 9789"/>
                <a:gd name="T41" fmla="*/ 3322 h 11187"/>
                <a:gd name="T42" fmla="*/ 1668 w 9789"/>
                <a:gd name="T43" fmla="*/ 2797 h 11187"/>
                <a:gd name="T44" fmla="*/ 2193 w 9789"/>
                <a:gd name="T45" fmla="*/ 3322 h 11187"/>
                <a:gd name="T46" fmla="*/ 1668 w 9789"/>
                <a:gd name="T47" fmla="*/ 3847 h 11187"/>
                <a:gd name="T48" fmla="*/ 8644 w 9789"/>
                <a:gd name="T49" fmla="*/ 8129 h 11187"/>
                <a:gd name="T50" fmla="*/ 3225 w 9789"/>
                <a:gd name="T51" fmla="*/ 8129 h 11187"/>
                <a:gd name="T52" fmla="*/ 2963 w 9789"/>
                <a:gd name="T53" fmla="*/ 7867 h 11187"/>
                <a:gd name="T54" fmla="*/ 3225 w 9789"/>
                <a:gd name="T55" fmla="*/ 7604 h 11187"/>
                <a:gd name="T56" fmla="*/ 8644 w 9789"/>
                <a:gd name="T57" fmla="*/ 7604 h 11187"/>
                <a:gd name="T58" fmla="*/ 8907 w 9789"/>
                <a:gd name="T59" fmla="*/ 7867 h 11187"/>
                <a:gd name="T60" fmla="*/ 8644 w 9789"/>
                <a:gd name="T61" fmla="*/ 8129 h 11187"/>
                <a:gd name="T62" fmla="*/ 8644 w 9789"/>
                <a:gd name="T63" fmla="*/ 5857 h 11187"/>
                <a:gd name="T64" fmla="*/ 3225 w 9789"/>
                <a:gd name="T65" fmla="*/ 5857 h 11187"/>
                <a:gd name="T66" fmla="*/ 2963 w 9789"/>
                <a:gd name="T67" fmla="*/ 5594 h 11187"/>
                <a:gd name="T68" fmla="*/ 3225 w 9789"/>
                <a:gd name="T69" fmla="*/ 5332 h 11187"/>
                <a:gd name="T70" fmla="*/ 8644 w 9789"/>
                <a:gd name="T71" fmla="*/ 5332 h 11187"/>
                <a:gd name="T72" fmla="*/ 8907 w 9789"/>
                <a:gd name="T73" fmla="*/ 5594 h 11187"/>
                <a:gd name="T74" fmla="*/ 8644 w 9789"/>
                <a:gd name="T75" fmla="*/ 5857 h 11187"/>
                <a:gd name="T76" fmla="*/ 8644 w 9789"/>
                <a:gd name="T77" fmla="*/ 3584 h 11187"/>
                <a:gd name="T78" fmla="*/ 3225 w 9789"/>
                <a:gd name="T79" fmla="*/ 3584 h 11187"/>
                <a:gd name="T80" fmla="*/ 2963 w 9789"/>
                <a:gd name="T81" fmla="*/ 3322 h 11187"/>
                <a:gd name="T82" fmla="*/ 3225 w 9789"/>
                <a:gd name="T83" fmla="*/ 3059 h 11187"/>
                <a:gd name="T84" fmla="*/ 8644 w 9789"/>
                <a:gd name="T85" fmla="*/ 3059 h 11187"/>
                <a:gd name="T86" fmla="*/ 8907 w 9789"/>
                <a:gd name="T87" fmla="*/ 3322 h 11187"/>
                <a:gd name="T88" fmla="*/ 8644 w 9789"/>
                <a:gd name="T89" fmla="*/ 3584 h 1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89" h="11187">
                  <a:moveTo>
                    <a:pt x="9089" y="0"/>
                  </a:moveTo>
                  <a:lnTo>
                    <a:pt x="699" y="0"/>
                  </a:lnTo>
                  <a:cubicBezTo>
                    <a:pt x="313" y="0"/>
                    <a:pt x="0" y="313"/>
                    <a:pt x="0" y="699"/>
                  </a:cubicBezTo>
                  <a:lnTo>
                    <a:pt x="0" y="10488"/>
                  </a:lnTo>
                  <a:cubicBezTo>
                    <a:pt x="0" y="10874"/>
                    <a:pt x="313" y="11187"/>
                    <a:pt x="699" y="11187"/>
                  </a:cubicBezTo>
                  <a:lnTo>
                    <a:pt x="9089" y="11187"/>
                  </a:lnTo>
                  <a:cubicBezTo>
                    <a:pt x="9475" y="11187"/>
                    <a:pt x="9788" y="10874"/>
                    <a:pt x="9788" y="10488"/>
                  </a:cubicBezTo>
                  <a:lnTo>
                    <a:pt x="9788" y="699"/>
                  </a:lnTo>
                  <a:cubicBezTo>
                    <a:pt x="9789" y="313"/>
                    <a:pt x="9475" y="0"/>
                    <a:pt x="9089" y="0"/>
                  </a:cubicBezTo>
                  <a:close/>
                  <a:moveTo>
                    <a:pt x="1668" y="8392"/>
                  </a:moveTo>
                  <a:cubicBezTo>
                    <a:pt x="1378" y="8392"/>
                    <a:pt x="1143" y="8157"/>
                    <a:pt x="1143" y="7867"/>
                  </a:cubicBezTo>
                  <a:cubicBezTo>
                    <a:pt x="1143" y="7576"/>
                    <a:pt x="1378" y="7341"/>
                    <a:pt x="1668" y="7341"/>
                  </a:cubicBezTo>
                  <a:cubicBezTo>
                    <a:pt x="1958" y="7341"/>
                    <a:pt x="2193" y="7576"/>
                    <a:pt x="2193" y="7867"/>
                  </a:cubicBezTo>
                  <a:cubicBezTo>
                    <a:pt x="2193" y="8157"/>
                    <a:pt x="1958" y="8392"/>
                    <a:pt x="1668" y="8392"/>
                  </a:cubicBezTo>
                  <a:close/>
                  <a:moveTo>
                    <a:pt x="1668" y="6119"/>
                  </a:moveTo>
                  <a:cubicBezTo>
                    <a:pt x="1378" y="6119"/>
                    <a:pt x="1143" y="5884"/>
                    <a:pt x="1143" y="5594"/>
                  </a:cubicBezTo>
                  <a:cubicBezTo>
                    <a:pt x="1143" y="5304"/>
                    <a:pt x="1378" y="5069"/>
                    <a:pt x="1668" y="5069"/>
                  </a:cubicBezTo>
                  <a:cubicBezTo>
                    <a:pt x="1958" y="5069"/>
                    <a:pt x="2193" y="5304"/>
                    <a:pt x="2193" y="5594"/>
                  </a:cubicBezTo>
                  <a:cubicBezTo>
                    <a:pt x="2193" y="5884"/>
                    <a:pt x="1958" y="6119"/>
                    <a:pt x="1668" y="6119"/>
                  </a:cubicBezTo>
                  <a:close/>
                  <a:moveTo>
                    <a:pt x="1668" y="3847"/>
                  </a:moveTo>
                  <a:cubicBezTo>
                    <a:pt x="1378" y="3847"/>
                    <a:pt x="1143" y="3612"/>
                    <a:pt x="1143" y="3322"/>
                  </a:cubicBezTo>
                  <a:cubicBezTo>
                    <a:pt x="1143" y="3032"/>
                    <a:pt x="1378" y="2797"/>
                    <a:pt x="1668" y="2797"/>
                  </a:cubicBezTo>
                  <a:cubicBezTo>
                    <a:pt x="1958" y="2797"/>
                    <a:pt x="2193" y="3032"/>
                    <a:pt x="2193" y="3322"/>
                  </a:cubicBezTo>
                  <a:cubicBezTo>
                    <a:pt x="2193" y="3612"/>
                    <a:pt x="1958" y="3847"/>
                    <a:pt x="1668" y="3847"/>
                  </a:cubicBezTo>
                  <a:close/>
                  <a:moveTo>
                    <a:pt x="8644" y="8129"/>
                  </a:moveTo>
                  <a:lnTo>
                    <a:pt x="3225" y="8129"/>
                  </a:lnTo>
                  <a:cubicBezTo>
                    <a:pt x="3080" y="8129"/>
                    <a:pt x="2963" y="8012"/>
                    <a:pt x="2963" y="7867"/>
                  </a:cubicBezTo>
                  <a:cubicBezTo>
                    <a:pt x="2963" y="7722"/>
                    <a:pt x="3080" y="7604"/>
                    <a:pt x="3225" y="7604"/>
                  </a:cubicBezTo>
                  <a:lnTo>
                    <a:pt x="8644" y="7604"/>
                  </a:lnTo>
                  <a:cubicBezTo>
                    <a:pt x="8789" y="7604"/>
                    <a:pt x="8907" y="7722"/>
                    <a:pt x="8907" y="7867"/>
                  </a:cubicBezTo>
                  <a:cubicBezTo>
                    <a:pt x="8907" y="8012"/>
                    <a:pt x="8789" y="8129"/>
                    <a:pt x="8644" y="8129"/>
                  </a:cubicBezTo>
                  <a:close/>
                  <a:moveTo>
                    <a:pt x="8644" y="5857"/>
                  </a:moveTo>
                  <a:lnTo>
                    <a:pt x="3225" y="5857"/>
                  </a:lnTo>
                  <a:cubicBezTo>
                    <a:pt x="3080" y="5857"/>
                    <a:pt x="2963" y="5739"/>
                    <a:pt x="2963" y="5594"/>
                  </a:cubicBezTo>
                  <a:cubicBezTo>
                    <a:pt x="2963" y="5449"/>
                    <a:pt x="3080" y="5332"/>
                    <a:pt x="3225" y="5332"/>
                  </a:cubicBezTo>
                  <a:lnTo>
                    <a:pt x="8644" y="5332"/>
                  </a:lnTo>
                  <a:cubicBezTo>
                    <a:pt x="8789" y="5332"/>
                    <a:pt x="8907" y="5449"/>
                    <a:pt x="8907" y="5594"/>
                  </a:cubicBezTo>
                  <a:cubicBezTo>
                    <a:pt x="8907" y="5739"/>
                    <a:pt x="8789" y="5857"/>
                    <a:pt x="8644" y="5857"/>
                  </a:cubicBezTo>
                  <a:close/>
                  <a:moveTo>
                    <a:pt x="8644" y="3584"/>
                  </a:moveTo>
                  <a:lnTo>
                    <a:pt x="3225" y="3584"/>
                  </a:lnTo>
                  <a:cubicBezTo>
                    <a:pt x="3080" y="3584"/>
                    <a:pt x="2963" y="3467"/>
                    <a:pt x="2963" y="3322"/>
                  </a:cubicBezTo>
                  <a:cubicBezTo>
                    <a:pt x="2963" y="3176"/>
                    <a:pt x="3080" y="3059"/>
                    <a:pt x="3225" y="3059"/>
                  </a:cubicBezTo>
                  <a:lnTo>
                    <a:pt x="8644" y="3059"/>
                  </a:lnTo>
                  <a:cubicBezTo>
                    <a:pt x="8789" y="3059"/>
                    <a:pt x="8907" y="3176"/>
                    <a:pt x="8907" y="3322"/>
                  </a:cubicBezTo>
                  <a:cubicBezTo>
                    <a:pt x="8907" y="3467"/>
                    <a:pt x="8789" y="3584"/>
                    <a:pt x="8644" y="3584"/>
                  </a:cubicBez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00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 name="组合 78"/>
          <p:cNvGrpSpPr/>
          <p:nvPr/>
        </p:nvGrpSpPr>
        <p:grpSpPr>
          <a:xfrm>
            <a:off x="8164621" y="5234267"/>
            <a:ext cx="1577147" cy="1003045"/>
            <a:chOff x="9687593" y="5133187"/>
            <a:chExt cx="1577147" cy="1003045"/>
          </a:xfrm>
        </p:grpSpPr>
        <p:sp>
          <p:nvSpPr>
            <p:cNvPr id="9" name="圆角矩形 23"/>
            <p:cNvSpPr/>
            <p:nvPr/>
          </p:nvSpPr>
          <p:spPr>
            <a:xfrm>
              <a:off x="9687593" y="5133187"/>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62"/>
            <p:cNvSpPr txBox="1"/>
            <p:nvPr/>
          </p:nvSpPr>
          <p:spPr>
            <a:xfrm>
              <a:off x="9854903" y="5666091"/>
              <a:ext cx="124252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事故案例库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iconfont-11253-5330859"/>
            <p:cNvSpPr/>
            <p:nvPr/>
          </p:nvSpPr>
          <p:spPr>
            <a:xfrm>
              <a:off x="10298522" y="5295658"/>
              <a:ext cx="355288" cy="347668"/>
            </a:xfrm>
            <a:custGeom>
              <a:avLst/>
              <a:gdLst>
                <a:gd name="T0" fmla="*/ 33 w 696"/>
                <a:gd name="T1" fmla="*/ 682 h 682"/>
                <a:gd name="T2" fmla="*/ 663 w 696"/>
                <a:gd name="T3" fmla="*/ 682 h 682"/>
                <a:gd name="T4" fmla="*/ 696 w 696"/>
                <a:gd name="T5" fmla="*/ 649 h 682"/>
                <a:gd name="T6" fmla="*/ 696 w 696"/>
                <a:gd name="T7" fmla="*/ 194 h 682"/>
                <a:gd name="T8" fmla="*/ 663 w 696"/>
                <a:gd name="T9" fmla="*/ 161 h 682"/>
                <a:gd name="T10" fmla="*/ 516 w 696"/>
                <a:gd name="T11" fmla="*/ 161 h 682"/>
                <a:gd name="T12" fmla="*/ 516 w 696"/>
                <a:gd name="T13" fmla="*/ 74 h 682"/>
                <a:gd name="T14" fmla="*/ 504 w 696"/>
                <a:gd name="T15" fmla="*/ 38 h 682"/>
                <a:gd name="T16" fmla="*/ 490 w 696"/>
                <a:gd name="T17" fmla="*/ 19 h 682"/>
                <a:gd name="T18" fmla="*/ 452 w 696"/>
                <a:gd name="T19" fmla="*/ 0 h 682"/>
                <a:gd name="T20" fmla="*/ 236 w 696"/>
                <a:gd name="T21" fmla="*/ 0 h 682"/>
                <a:gd name="T22" fmla="*/ 198 w 696"/>
                <a:gd name="T23" fmla="*/ 18 h 682"/>
                <a:gd name="T24" fmla="*/ 180 w 696"/>
                <a:gd name="T25" fmla="*/ 41 h 682"/>
                <a:gd name="T26" fmla="*/ 167 w 696"/>
                <a:gd name="T27" fmla="*/ 77 h 682"/>
                <a:gd name="T28" fmla="*/ 167 w 696"/>
                <a:gd name="T29" fmla="*/ 161 h 682"/>
                <a:gd name="T30" fmla="*/ 33 w 696"/>
                <a:gd name="T31" fmla="*/ 161 h 682"/>
                <a:gd name="T32" fmla="*/ 0 w 696"/>
                <a:gd name="T33" fmla="*/ 194 h 682"/>
                <a:gd name="T34" fmla="*/ 0 w 696"/>
                <a:gd name="T35" fmla="*/ 649 h 682"/>
                <a:gd name="T36" fmla="*/ 33 w 696"/>
                <a:gd name="T37" fmla="*/ 682 h 682"/>
                <a:gd name="T38" fmla="*/ 40 w 696"/>
                <a:gd name="T39" fmla="*/ 642 h 682"/>
                <a:gd name="T40" fmla="*/ 40 w 696"/>
                <a:gd name="T41" fmla="*/ 325 h 682"/>
                <a:gd name="T42" fmla="*/ 224 w 696"/>
                <a:gd name="T43" fmla="*/ 449 h 682"/>
                <a:gd name="T44" fmla="*/ 228 w 696"/>
                <a:gd name="T45" fmla="*/ 450 h 682"/>
                <a:gd name="T46" fmla="*/ 290 w 696"/>
                <a:gd name="T47" fmla="*/ 450 h 682"/>
                <a:gd name="T48" fmla="*/ 290 w 696"/>
                <a:gd name="T49" fmla="*/ 494 h 682"/>
                <a:gd name="T50" fmla="*/ 297 w 696"/>
                <a:gd name="T51" fmla="*/ 501 h 682"/>
                <a:gd name="T52" fmla="*/ 375 w 696"/>
                <a:gd name="T53" fmla="*/ 501 h 682"/>
                <a:gd name="T54" fmla="*/ 381 w 696"/>
                <a:gd name="T55" fmla="*/ 494 h 682"/>
                <a:gd name="T56" fmla="*/ 381 w 696"/>
                <a:gd name="T57" fmla="*/ 450 h 682"/>
                <a:gd name="T58" fmla="*/ 477 w 696"/>
                <a:gd name="T59" fmla="*/ 450 h 682"/>
                <a:gd name="T60" fmla="*/ 480 w 696"/>
                <a:gd name="T61" fmla="*/ 449 h 682"/>
                <a:gd name="T62" fmla="*/ 656 w 696"/>
                <a:gd name="T63" fmla="*/ 334 h 682"/>
                <a:gd name="T64" fmla="*/ 656 w 696"/>
                <a:gd name="T65" fmla="*/ 642 h 682"/>
                <a:gd name="T66" fmla="*/ 40 w 696"/>
                <a:gd name="T67" fmla="*/ 642 h 682"/>
                <a:gd name="T68" fmla="*/ 40 w 696"/>
                <a:gd name="T69" fmla="*/ 642 h 682"/>
                <a:gd name="T70" fmla="*/ 368 w 696"/>
                <a:gd name="T71" fmla="*/ 450 h 682"/>
                <a:gd name="T72" fmla="*/ 368 w 696"/>
                <a:gd name="T73" fmla="*/ 488 h 682"/>
                <a:gd name="T74" fmla="*/ 303 w 696"/>
                <a:gd name="T75" fmla="*/ 488 h 682"/>
                <a:gd name="T76" fmla="*/ 303 w 696"/>
                <a:gd name="T77" fmla="*/ 450 h 682"/>
                <a:gd name="T78" fmla="*/ 368 w 696"/>
                <a:gd name="T79" fmla="*/ 450 h 682"/>
                <a:gd name="T80" fmla="*/ 207 w 696"/>
                <a:gd name="T81" fmla="*/ 77 h 682"/>
                <a:gd name="T82" fmla="*/ 211 w 696"/>
                <a:gd name="T83" fmla="*/ 66 h 682"/>
                <a:gd name="T84" fmla="*/ 229 w 696"/>
                <a:gd name="T85" fmla="*/ 43 h 682"/>
                <a:gd name="T86" fmla="*/ 236 w 696"/>
                <a:gd name="T87" fmla="*/ 40 h 682"/>
                <a:gd name="T88" fmla="*/ 452 w 696"/>
                <a:gd name="T89" fmla="*/ 40 h 682"/>
                <a:gd name="T90" fmla="*/ 457 w 696"/>
                <a:gd name="T91" fmla="*/ 42 h 682"/>
                <a:gd name="T92" fmla="*/ 472 w 696"/>
                <a:gd name="T93" fmla="*/ 62 h 682"/>
                <a:gd name="T94" fmla="*/ 476 w 696"/>
                <a:gd name="T95" fmla="*/ 74 h 682"/>
                <a:gd name="T96" fmla="*/ 476 w 696"/>
                <a:gd name="T97" fmla="*/ 161 h 682"/>
                <a:gd name="T98" fmla="*/ 207 w 696"/>
                <a:gd name="T99" fmla="*/ 161 h 682"/>
                <a:gd name="T100" fmla="*/ 207 w 696"/>
                <a:gd name="T101" fmla="*/ 77 h 682"/>
                <a:gd name="T102" fmla="*/ 656 w 696"/>
                <a:gd name="T103" fmla="*/ 201 h 682"/>
                <a:gd name="T104" fmla="*/ 656 w 696"/>
                <a:gd name="T105" fmla="*/ 318 h 682"/>
                <a:gd name="T106" fmla="*/ 475 w 696"/>
                <a:gd name="T107" fmla="*/ 437 h 682"/>
                <a:gd name="T108" fmla="*/ 230 w 696"/>
                <a:gd name="T109" fmla="*/ 437 h 682"/>
                <a:gd name="T110" fmla="*/ 40 w 696"/>
                <a:gd name="T111" fmla="*/ 309 h 682"/>
                <a:gd name="T112" fmla="*/ 40 w 696"/>
                <a:gd name="T113" fmla="*/ 201 h 682"/>
                <a:gd name="T114" fmla="*/ 656 w 696"/>
                <a:gd name="T115" fmla="*/ 201 h 682"/>
                <a:gd name="T116" fmla="*/ 656 w 696"/>
                <a:gd name="T117" fmla="*/ 201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6" h="682">
                  <a:moveTo>
                    <a:pt x="33" y="682"/>
                  </a:moveTo>
                  <a:lnTo>
                    <a:pt x="663" y="682"/>
                  </a:lnTo>
                  <a:cubicBezTo>
                    <a:pt x="681" y="682"/>
                    <a:pt x="696" y="667"/>
                    <a:pt x="696" y="649"/>
                  </a:cubicBezTo>
                  <a:lnTo>
                    <a:pt x="696" y="194"/>
                  </a:lnTo>
                  <a:cubicBezTo>
                    <a:pt x="696" y="176"/>
                    <a:pt x="681" y="161"/>
                    <a:pt x="663" y="161"/>
                  </a:cubicBezTo>
                  <a:lnTo>
                    <a:pt x="516" y="161"/>
                  </a:lnTo>
                  <a:lnTo>
                    <a:pt x="516" y="74"/>
                  </a:lnTo>
                  <a:cubicBezTo>
                    <a:pt x="516" y="62"/>
                    <a:pt x="511" y="48"/>
                    <a:pt x="504" y="38"/>
                  </a:cubicBezTo>
                  <a:lnTo>
                    <a:pt x="490" y="19"/>
                  </a:lnTo>
                  <a:cubicBezTo>
                    <a:pt x="481" y="8"/>
                    <a:pt x="466" y="0"/>
                    <a:pt x="452" y="0"/>
                  </a:cubicBezTo>
                  <a:lnTo>
                    <a:pt x="236" y="0"/>
                  </a:lnTo>
                  <a:cubicBezTo>
                    <a:pt x="222" y="0"/>
                    <a:pt x="207" y="7"/>
                    <a:pt x="198" y="18"/>
                  </a:cubicBezTo>
                  <a:lnTo>
                    <a:pt x="180" y="41"/>
                  </a:lnTo>
                  <a:cubicBezTo>
                    <a:pt x="172" y="50"/>
                    <a:pt x="167" y="65"/>
                    <a:pt x="167" y="77"/>
                  </a:cubicBezTo>
                  <a:lnTo>
                    <a:pt x="167" y="161"/>
                  </a:lnTo>
                  <a:lnTo>
                    <a:pt x="33" y="161"/>
                  </a:lnTo>
                  <a:cubicBezTo>
                    <a:pt x="15" y="161"/>
                    <a:pt x="0" y="176"/>
                    <a:pt x="0" y="194"/>
                  </a:cubicBezTo>
                  <a:lnTo>
                    <a:pt x="0" y="649"/>
                  </a:lnTo>
                  <a:cubicBezTo>
                    <a:pt x="0" y="667"/>
                    <a:pt x="15" y="682"/>
                    <a:pt x="33" y="682"/>
                  </a:cubicBezTo>
                  <a:close/>
                  <a:moveTo>
                    <a:pt x="40" y="642"/>
                  </a:moveTo>
                  <a:lnTo>
                    <a:pt x="40" y="325"/>
                  </a:lnTo>
                  <a:lnTo>
                    <a:pt x="224" y="449"/>
                  </a:lnTo>
                  <a:cubicBezTo>
                    <a:pt x="225" y="450"/>
                    <a:pt x="226" y="450"/>
                    <a:pt x="228" y="450"/>
                  </a:cubicBezTo>
                  <a:lnTo>
                    <a:pt x="290" y="450"/>
                  </a:lnTo>
                  <a:lnTo>
                    <a:pt x="290" y="494"/>
                  </a:lnTo>
                  <a:cubicBezTo>
                    <a:pt x="290" y="498"/>
                    <a:pt x="293" y="501"/>
                    <a:pt x="297" y="501"/>
                  </a:cubicBezTo>
                  <a:lnTo>
                    <a:pt x="375" y="501"/>
                  </a:lnTo>
                  <a:cubicBezTo>
                    <a:pt x="378" y="501"/>
                    <a:pt x="381" y="498"/>
                    <a:pt x="381" y="494"/>
                  </a:cubicBezTo>
                  <a:lnTo>
                    <a:pt x="381" y="450"/>
                  </a:lnTo>
                  <a:lnTo>
                    <a:pt x="477" y="450"/>
                  </a:lnTo>
                  <a:cubicBezTo>
                    <a:pt x="478" y="450"/>
                    <a:pt x="479" y="450"/>
                    <a:pt x="480" y="449"/>
                  </a:cubicBezTo>
                  <a:lnTo>
                    <a:pt x="656" y="334"/>
                  </a:lnTo>
                  <a:lnTo>
                    <a:pt x="656" y="642"/>
                  </a:lnTo>
                  <a:lnTo>
                    <a:pt x="40" y="642"/>
                  </a:lnTo>
                  <a:lnTo>
                    <a:pt x="40" y="642"/>
                  </a:lnTo>
                  <a:close/>
                  <a:moveTo>
                    <a:pt x="368" y="450"/>
                  </a:moveTo>
                  <a:lnTo>
                    <a:pt x="368" y="488"/>
                  </a:lnTo>
                  <a:lnTo>
                    <a:pt x="303" y="488"/>
                  </a:lnTo>
                  <a:lnTo>
                    <a:pt x="303" y="450"/>
                  </a:lnTo>
                  <a:lnTo>
                    <a:pt x="368" y="450"/>
                  </a:lnTo>
                  <a:close/>
                  <a:moveTo>
                    <a:pt x="207" y="77"/>
                  </a:moveTo>
                  <a:cubicBezTo>
                    <a:pt x="207" y="74"/>
                    <a:pt x="209" y="68"/>
                    <a:pt x="211" y="66"/>
                  </a:cubicBezTo>
                  <a:lnTo>
                    <a:pt x="229" y="43"/>
                  </a:lnTo>
                  <a:cubicBezTo>
                    <a:pt x="231" y="42"/>
                    <a:pt x="234" y="40"/>
                    <a:pt x="236" y="40"/>
                  </a:cubicBezTo>
                  <a:lnTo>
                    <a:pt x="452" y="40"/>
                  </a:lnTo>
                  <a:cubicBezTo>
                    <a:pt x="454" y="40"/>
                    <a:pt x="457" y="41"/>
                    <a:pt x="457" y="42"/>
                  </a:cubicBezTo>
                  <a:lnTo>
                    <a:pt x="472" y="62"/>
                  </a:lnTo>
                  <a:cubicBezTo>
                    <a:pt x="474" y="64"/>
                    <a:pt x="476" y="71"/>
                    <a:pt x="476" y="74"/>
                  </a:cubicBezTo>
                  <a:lnTo>
                    <a:pt x="476" y="161"/>
                  </a:lnTo>
                  <a:lnTo>
                    <a:pt x="207" y="161"/>
                  </a:lnTo>
                  <a:lnTo>
                    <a:pt x="207" y="77"/>
                  </a:lnTo>
                  <a:close/>
                  <a:moveTo>
                    <a:pt x="656" y="201"/>
                  </a:moveTo>
                  <a:lnTo>
                    <a:pt x="656" y="318"/>
                  </a:lnTo>
                  <a:lnTo>
                    <a:pt x="475" y="437"/>
                  </a:lnTo>
                  <a:lnTo>
                    <a:pt x="230" y="437"/>
                  </a:lnTo>
                  <a:lnTo>
                    <a:pt x="40" y="309"/>
                  </a:lnTo>
                  <a:lnTo>
                    <a:pt x="40" y="201"/>
                  </a:lnTo>
                  <a:lnTo>
                    <a:pt x="656" y="201"/>
                  </a:lnTo>
                  <a:lnTo>
                    <a:pt x="656" y="201"/>
                  </a:ln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4" name="组合 53"/>
          <p:cNvGrpSpPr/>
          <p:nvPr/>
        </p:nvGrpSpPr>
        <p:grpSpPr>
          <a:xfrm>
            <a:off x="545433" y="5234267"/>
            <a:ext cx="1577147" cy="1003045"/>
            <a:chOff x="983849" y="5136590"/>
            <a:chExt cx="1577147" cy="1003045"/>
          </a:xfrm>
        </p:grpSpPr>
        <p:sp>
          <p:nvSpPr>
            <p:cNvPr id="12" name="圆角矩形 29"/>
            <p:cNvSpPr/>
            <p:nvPr/>
          </p:nvSpPr>
          <p:spPr>
            <a:xfrm>
              <a:off x="983849" y="5136590"/>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59"/>
            <p:cNvSpPr txBox="1"/>
            <p:nvPr/>
          </p:nvSpPr>
          <p:spPr>
            <a:xfrm>
              <a:off x="1144222" y="5669494"/>
              <a:ext cx="1256400"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风险库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iconfont-1191-801546"/>
            <p:cNvSpPr/>
            <p:nvPr/>
          </p:nvSpPr>
          <p:spPr>
            <a:xfrm>
              <a:off x="1584119" y="5284542"/>
              <a:ext cx="376607" cy="376706"/>
            </a:xfrm>
            <a:custGeom>
              <a:avLst/>
              <a:gdLst>
                <a:gd name="T0" fmla="*/ 4772 w 7922"/>
                <a:gd name="T1" fmla="*/ 5491 h 7922"/>
                <a:gd name="T2" fmla="*/ 3405 w 7922"/>
                <a:gd name="T3" fmla="*/ 4124 h 7922"/>
                <a:gd name="T4" fmla="*/ 6555 w 7922"/>
                <a:gd name="T5" fmla="*/ 973 h 7922"/>
                <a:gd name="T6" fmla="*/ 3961 w 7922"/>
                <a:gd name="T7" fmla="*/ 0 h 7922"/>
                <a:gd name="T8" fmla="*/ 0 w 7922"/>
                <a:gd name="T9" fmla="*/ 3961 h 7922"/>
                <a:gd name="T10" fmla="*/ 3961 w 7922"/>
                <a:gd name="T11" fmla="*/ 7922 h 7922"/>
                <a:gd name="T12" fmla="*/ 7922 w 7922"/>
                <a:gd name="T13" fmla="*/ 3961 h 7922"/>
                <a:gd name="T14" fmla="*/ 7673 w 7922"/>
                <a:gd name="T15" fmla="*/ 2589 h 7922"/>
                <a:gd name="T16" fmla="*/ 4772 w 7922"/>
                <a:gd name="T17" fmla="*/ 5491 h 7922"/>
                <a:gd name="T18" fmla="*/ 2648 w 7922"/>
                <a:gd name="T19" fmla="*/ 6240 h 7922"/>
                <a:gd name="T20" fmla="*/ 3158 w 7922"/>
                <a:gd name="T21" fmla="*/ 4371 h 7922"/>
                <a:gd name="T22" fmla="*/ 4525 w 7922"/>
                <a:gd name="T23" fmla="*/ 5737 h 7922"/>
                <a:gd name="T24" fmla="*/ 2648 w 7922"/>
                <a:gd name="T25" fmla="*/ 6240 h 7922"/>
                <a:gd name="T26" fmla="*/ 2648 w 7922"/>
                <a:gd name="T27" fmla="*/ 6240 h 7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22" h="7922">
                  <a:moveTo>
                    <a:pt x="4772" y="5491"/>
                  </a:moveTo>
                  <a:lnTo>
                    <a:pt x="3405" y="4124"/>
                  </a:lnTo>
                  <a:lnTo>
                    <a:pt x="6555" y="973"/>
                  </a:lnTo>
                  <a:cubicBezTo>
                    <a:pt x="5860" y="369"/>
                    <a:pt x="4954" y="0"/>
                    <a:pt x="3961" y="0"/>
                  </a:cubicBezTo>
                  <a:cubicBezTo>
                    <a:pt x="1773" y="0"/>
                    <a:pt x="0" y="1773"/>
                    <a:pt x="0" y="3961"/>
                  </a:cubicBezTo>
                  <a:cubicBezTo>
                    <a:pt x="0" y="6148"/>
                    <a:pt x="1773" y="7922"/>
                    <a:pt x="3961" y="7922"/>
                  </a:cubicBezTo>
                  <a:cubicBezTo>
                    <a:pt x="6148" y="7922"/>
                    <a:pt x="7922" y="6148"/>
                    <a:pt x="7922" y="3961"/>
                  </a:cubicBezTo>
                  <a:cubicBezTo>
                    <a:pt x="7922" y="3478"/>
                    <a:pt x="7830" y="3017"/>
                    <a:pt x="7673" y="2589"/>
                  </a:cubicBezTo>
                  <a:lnTo>
                    <a:pt x="4772" y="5491"/>
                  </a:lnTo>
                  <a:close/>
                  <a:moveTo>
                    <a:pt x="2648" y="6240"/>
                  </a:moveTo>
                  <a:lnTo>
                    <a:pt x="3158" y="4371"/>
                  </a:lnTo>
                  <a:lnTo>
                    <a:pt x="4525" y="5737"/>
                  </a:lnTo>
                  <a:lnTo>
                    <a:pt x="2648" y="6240"/>
                  </a:lnTo>
                  <a:close/>
                  <a:moveTo>
                    <a:pt x="2648" y="6240"/>
                  </a:move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3" name="组合 72"/>
          <p:cNvGrpSpPr/>
          <p:nvPr/>
        </p:nvGrpSpPr>
        <p:grpSpPr>
          <a:xfrm>
            <a:off x="6259824" y="5234267"/>
            <a:ext cx="1577147" cy="1003045"/>
            <a:chOff x="7460664" y="5123500"/>
            <a:chExt cx="1577147" cy="1003045"/>
          </a:xfrm>
        </p:grpSpPr>
        <p:sp>
          <p:nvSpPr>
            <p:cNvPr id="36" name="圆角矩形 23"/>
            <p:cNvSpPr/>
            <p:nvPr/>
          </p:nvSpPr>
          <p:spPr>
            <a:xfrm>
              <a:off x="7460664" y="5123500"/>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76"/>
            <p:cNvSpPr txBox="1"/>
            <p:nvPr/>
          </p:nvSpPr>
          <p:spPr>
            <a:xfrm>
              <a:off x="7627974" y="5665842"/>
              <a:ext cx="124252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文件制度库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iconfont-11253-5330859"/>
            <p:cNvSpPr/>
            <p:nvPr/>
          </p:nvSpPr>
          <p:spPr>
            <a:xfrm>
              <a:off x="8071593" y="5307990"/>
              <a:ext cx="355288" cy="303630"/>
            </a:xfrm>
            <a:custGeom>
              <a:avLst/>
              <a:gdLst>
                <a:gd name="connsiteX0" fmla="*/ 122290 w 607639"/>
                <a:gd name="connsiteY0" fmla="*/ 374420 h 519291"/>
                <a:gd name="connsiteX1" fmla="*/ 485349 w 607639"/>
                <a:gd name="connsiteY1" fmla="*/ 374420 h 519291"/>
                <a:gd name="connsiteX2" fmla="*/ 485349 w 607639"/>
                <a:gd name="connsiteY2" fmla="*/ 412314 h 519291"/>
                <a:gd name="connsiteX3" fmla="*/ 122290 w 607639"/>
                <a:gd name="connsiteY3" fmla="*/ 412314 h 519291"/>
                <a:gd name="connsiteX4" fmla="*/ 122290 w 607639"/>
                <a:gd name="connsiteY4" fmla="*/ 282332 h 519291"/>
                <a:gd name="connsiteX5" fmla="*/ 485349 w 607639"/>
                <a:gd name="connsiteY5" fmla="*/ 282332 h 519291"/>
                <a:gd name="connsiteX6" fmla="*/ 485349 w 607639"/>
                <a:gd name="connsiteY6" fmla="*/ 320296 h 519291"/>
                <a:gd name="connsiteX7" fmla="*/ 122290 w 607639"/>
                <a:gd name="connsiteY7" fmla="*/ 320296 h 519291"/>
                <a:gd name="connsiteX8" fmla="*/ 122290 w 607639"/>
                <a:gd name="connsiteY8" fmla="*/ 190315 h 519291"/>
                <a:gd name="connsiteX9" fmla="*/ 485349 w 607639"/>
                <a:gd name="connsiteY9" fmla="*/ 190315 h 519291"/>
                <a:gd name="connsiteX10" fmla="*/ 485349 w 607639"/>
                <a:gd name="connsiteY10" fmla="*/ 228279 h 519291"/>
                <a:gd name="connsiteX11" fmla="*/ 122290 w 607639"/>
                <a:gd name="connsiteY11" fmla="*/ 228279 h 519291"/>
                <a:gd name="connsiteX12" fmla="*/ 38005 w 607639"/>
                <a:gd name="connsiteY12" fmla="*/ 122290 h 519291"/>
                <a:gd name="connsiteX13" fmla="*/ 38005 w 607639"/>
                <a:gd name="connsiteY13" fmla="*/ 481342 h 519291"/>
                <a:gd name="connsiteX14" fmla="*/ 569634 w 607639"/>
                <a:gd name="connsiteY14" fmla="*/ 481342 h 519291"/>
                <a:gd name="connsiteX15" fmla="*/ 569634 w 607639"/>
                <a:gd name="connsiteY15" fmla="*/ 122290 h 519291"/>
                <a:gd name="connsiteX16" fmla="*/ 38005 w 607639"/>
                <a:gd name="connsiteY16" fmla="*/ 37860 h 519291"/>
                <a:gd name="connsiteX17" fmla="*/ 38005 w 607639"/>
                <a:gd name="connsiteY17" fmla="*/ 84430 h 519291"/>
                <a:gd name="connsiteX18" fmla="*/ 270309 w 607639"/>
                <a:gd name="connsiteY18" fmla="*/ 84430 h 519291"/>
                <a:gd name="connsiteX19" fmla="*/ 222869 w 607639"/>
                <a:gd name="connsiteY19" fmla="*/ 37860 h 519291"/>
                <a:gd name="connsiteX20" fmla="*/ 0 w 607639"/>
                <a:gd name="connsiteY20" fmla="*/ 0 h 519291"/>
                <a:gd name="connsiteX21" fmla="*/ 238356 w 607639"/>
                <a:gd name="connsiteY21" fmla="*/ 0 h 519291"/>
                <a:gd name="connsiteX22" fmla="*/ 324513 w 607639"/>
                <a:gd name="connsiteY22" fmla="*/ 84430 h 519291"/>
                <a:gd name="connsiteX23" fmla="*/ 588592 w 607639"/>
                <a:gd name="connsiteY23" fmla="*/ 84430 h 519291"/>
                <a:gd name="connsiteX24" fmla="*/ 607639 w 607639"/>
                <a:gd name="connsiteY24" fmla="*/ 103360 h 519291"/>
                <a:gd name="connsiteX25" fmla="*/ 607639 w 607639"/>
                <a:gd name="connsiteY25" fmla="*/ 500361 h 519291"/>
                <a:gd name="connsiteX26" fmla="*/ 588592 w 607639"/>
                <a:gd name="connsiteY26" fmla="*/ 519291 h 519291"/>
                <a:gd name="connsiteX27" fmla="*/ 18958 w 607639"/>
                <a:gd name="connsiteY27" fmla="*/ 519291 h 519291"/>
                <a:gd name="connsiteX28" fmla="*/ 0 w 607639"/>
                <a:gd name="connsiteY28" fmla="*/ 500361 h 519291"/>
                <a:gd name="connsiteX29" fmla="*/ 0 w 607639"/>
                <a:gd name="connsiteY29" fmla="*/ 145398 h 51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7639" h="519291">
                  <a:moveTo>
                    <a:pt x="122290" y="374420"/>
                  </a:moveTo>
                  <a:lnTo>
                    <a:pt x="485349" y="374420"/>
                  </a:lnTo>
                  <a:lnTo>
                    <a:pt x="485349" y="412314"/>
                  </a:lnTo>
                  <a:lnTo>
                    <a:pt x="122290" y="412314"/>
                  </a:lnTo>
                  <a:close/>
                  <a:moveTo>
                    <a:pt x="122290" y="282332"/>
                  </a:moveTo>
                  <a:lnTo>
                    <a:pt x="485349" y="282332"/>
                  </a:lnTo>
                  <a:lnTo>
                    <a:pt x="485349" y="320296"/>
                  </a:lnTo>
                  <a:lnTo>
                    <a:pt x="122290" y="320296"/>
                  </a:lnTo>
                  <a:close/>
                  <a:moveTo>
                    <a:pt x="122290" y="190315"/>
                  </a:moveTo>
                  <a:lnTo>
                    <a:pt x="485349" y="190315"/>
                  </a:lnTo>
                  <a:lnTo>
                    <a:pt x="485349" y="228279"/>
                  </a:lnTo>
                  <a:lnTo>
                    <a:pt x="122290" y="228279"/>
                  </a:lnTo>
                  <a:close/>
                  <a:moveTo>
                    <a:pt x="38005" y="122290"/>
                  </a:moveTo>
                  <a:lnTo>
                    <a:pt x="38005" y="481342"/>
                  </a:lnTo>
                  <a:lnTo>
                    <a:pt x="569634" y="481342"/>
                  </a:lnTo>
                  <a:lnTo>
                    <a:pt x="569634" y="122290"/>
                  </a:lnTo>
                  <a:close/>
                  <a:moveTo>
                    <a:pt x="38005" y="37860"/>
                  </a:moveTo>
                  <a:lnTo>
                    <a:pt x="38005" y="84430"/>
                  </a:lnTo>
                  <a:lnTo>
                    <a:pt x="270309" y="84430"/>
                  </a:lnTo>
                  <a:lnTo>
                    <a:pt x="222869" y="37860"/>
                  </a:lnTo>
                  <a:close/>
                  <a:moveTo>
                    <a:pt x="0" y="0"/>
                  </a:moveTo>
                  <a:lnTo>
                    <a:pt x="238356" y="0"/>
                  </a:lnTo>
                  <a:lnTo>
                    <a:pt x="324513" y="84430"/>
                  </a:lnTo>
                  <a:lnTo>
                    <a:pt x="588592" y="84430"/>
                  </a:lnTo>
                  <a:cubicBezTo>
                    <a:pt x="599095" y="84430"/>
                    <a:pt x="607639" y="92962"/>
                    <a:pt x="607639" y="103360"/>
                  </a:cubicBezTo>
                  <a:lnTo>
                    <a:pt x="607639" y="500361"/>
                  </a:lnTo>
                  <a:cubicBezTo>
                    <a:pt x="607639" y="510759"/>
                    <a:pt x="599095" y="519291"/>
                    <a:pt x="588592" y="519291"/>
                  </a:cubicBezTo>
                  <a:lnTo>
                    <a:pt x="18958" y="519291"/>
                  </a:lnTo>
                  <a:cubicBezTo>
                    <a:pt x="8544" y="519291"/>
                    <a:pt x="0" y="510759"/>
                    <a:pt x="0" y="500361"/>
                  </a:cubicBezTo>
                  <a:lnTo>
                    <a:pt x="0" y="145398"/>
                  </a:ln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1" name="组合 80"/>
          <p:cNvGrpSpPr/>
          <p:nvPr/>
        </p:nvGrpSpPr>
        <p:grpSpPr>
          <a:xfrm>
            <a:off x="10069420" y="5234267"/>
            <a:ext cx="1577147" cy="1003045"/>
            <a:chOff x="11308478" y="5133187"/>
            <a:chExt cx="1577147" cy="1003045"/>
          </a:xfrm>
        </p:grpSpPr>
        <p:sp>
          <p:nvSpPr>
            <p:cNvPr id="49" name="圆角矩形 23"/>
            <p:cNvSpPr/>
            <p:nvPr/>
          </p:nvSpPr>
          <p:spPr>
            <a:xfrm>
              <a:off x="11308478" y="5133187"/>
              <a:ext cx="1577147" cy="1003045"/>
            </a:xfrm>
            <a:prstGeom prst="roundRect">
              <a:avLst>
                <a:gd name="adj" fmla="val 11600"/>
              </a:avLst>
            </a:prstGeom>
            <a:noFill/>
            <a:ln w="12700" cap="rnd">
              <a:solidFill>
                <a:srgbClr val="BED2F6"/>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文本框 62"/>
            <p:cNvSpPr txBox="1"/>
            <p:nvPr/>
          </p:nvSpPr>
          <p:spPr>
            <a:xfrm>
              <a:off x="11475788" y="5666091"/>
              <a:ext cx="124252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lang="zh-CN" altLang="en-US" sz="160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rPr>
                <a:t>检查表库</a:t>
              </a:r>
              <a:endParaRPr kumimoji="0" lang="zh-CN" altLang="en-US" sz="1600" i="0" u="none" strike="noStrike" kern="1200" cap="none" spc="0" normalizeH="0" baseline="0" dirty="0">
                <a:solidFill>
                  <a:schemeClr val="bg2">
                    <a:lumMod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iconfont-11253-5330859"/>
            <p:cNvSpPr/>
            <p:nvPr/>
          </p:nvSpPr>
          <p:spPr>
            <a:xfrm>
              <a:off x="11919407" y="5315603"/>
              <a:ext cx="355288" cy="307778"/>
            </a:xfrm>
            <a:custGeom>
              <a:avLst/>
              <a:gdLst>
                <a:gd name="T0" fmla="*/ 10000 w 10000"/>
                <a:gd name="T1" fmla="*/ 832 h 8663"/>
                <a:gd name="T2" fmla="*/ 10000 w 10000"/>
                <a:gd name="T3" fmla="*/ 6498 h 8663"/>
                <a:gd name="T4" fmla="*/ 9756 w 10000"/>
                <a:gd name="T5" fmla="*/ 7087 h 8663"/>
                <a:gd name="T6" fmla="*/ 9168 w 10000"/>
                <a:gd name="T7" fmla="*/ 7331 h 8663"/>
                <a:gd name="T8" fmla="*/ 6333 w 10000"/>
                <a:gd name="T9" fmla="*/ 7331 h 8663"/>
                <a:gd name="T10" fmla="*/ 6416 w 10000"/>
                <a:gd name="T11" fmla="*/ 7733 h 8663"/>
                <a:gd name="T12" fmla="*/ 6583 w 10000"/>
                <a:gd name="T13" fmla="*/ 8103 h 8663"/>
                <a:gd name="T14" fmla="*/ 6666 w 10000"/>
                <a:gd name="T15" fmla="*/ 8330 h 8663"/>
                <a:gd name="T16" fmla="*/ 6568 w 10000"/>
                <a:gd name="T17" fmla="*/ 8565 h 8663"/>
                <a:gd name="T18" fmla="*/ 6333 w 10000"/>
                <a:gd name="T19" fmla="*/ 8663 h 8663"/>
                <a:gd name="T20" fmla="*/ 3668 w 10000"/>
                <a:gd name="T21" fmla="*/ 8663 h 8663"/>
                <a:gd name="T22" fmla="*/ 3433 w 10000"/>
                <a:gd name="T23" fmla="*/ 8565 h 8663"/>
                <a:gd name="T24" fmla="*/ 3334 w 10000"/>
                <a:gd name="T25" fmla="*/ 8330 h 8663"/>
                <a:gd name="T26" fmla="*/ 3418 w 10000"/>
                <a:gd name="T27" fmla="*/ 8101 h 8663"/>
                <a:gd name="T28" fmla="*/ 3584 w 10000"/>
                <a:gd name="T29" fmla="*/ 7736 h 8663"/>
                <a:gd name="T30" fmla="*/ 3668 w 10000"/>
                <a:gd name="T31" fmla="*/ 7330 h 8663"/>
                <a:gd name="T32" fmla="*/ 834 w 10000"/>
                <a:gd name="T33" fmla="*/ 7330 h 8663"/>
                <a:gd name="T34" fmla="*/ 245 w 10000"/>
                <a:gd name="T35" fmla="*/ 7086 h 8663"/>
                <a:gd name="T36" fmla="*/ 0 w 10000"/>
                <a:gd name="T37" fmla="*/ 6497 h 8663"/>
                <a:gd name="T38" fmla="*/ 0 w 10000"/>
                <a:gd name="T39" fmla="*/ 832 h 8663"/>
                <a:gd name="T40" fmla="*/ 244 w 10000"/>
                <a:gd name="T41" fmla="*/ 243 h 8663"/>
                <a:gd name="T42" fmla="*/ 833 w 10000"/>
                <a:gd name="T43" fmla="*/ 0 h 8663"/>
                <a:gd name="T44" fmla="*/ 9165 w 10000"/>
                <a:gd name="T45" fmla="*/ 0 h 8663"/>
                <a:gd name="T46" fmla="*/ 9754 w 10000"/>
                <a:gd name="T47" fmla="*/ 243 h 8663"/>
                <a:gd name="T48" fmla="*/ 10000 w 10000"/>
                <a:gd name="T49" fmla="*/ 832 h 8663"/>
                <a:gd name="T50" fmla="*/ 9333 w 10000"/>
                <a:gd name="T51" fmla="*/ 5166 h 8663"/>
                <a:gd name="T52" fmla="*/ 9333 w 10000"/>
                <a:gd name="T53" fmla="*/ 832 h 8663"/>
                <a:gd name="T54" fmla="*/ 9284 w 10000"/>
                <a:gd name="T55" fmla="*/ 715 h 8663"/>
                <a:gd name="T56" fmla="*/ 9166 w 10000"/>
                <a:gd name="T57" fmla="*/ 666 h 8663"/>
                <a:gd name="T58" fmla="*/ 834 w 10000"/>
                <a:gd name="T59" fmla="*/ 666 h 8663"/>
                <a:gd name="T60" fmla="*/ 716 w 10000"/>
                <a:gd name="T61" fmla="*/ 715 h 8663"/>
                <a:gd name="T62" fmla="*/ 667 w 10000"/>
                <a:gd name="T63" fmla="*/ 832 h 8663"/>
                <a:gd name="T64" fmla="*/ 667 w 10000"/>
                <a:gd name="T65" fmla="*/ 5165 h 8663"/>
                <a:gd name="T66" fmla="*/ 716 w 10000"/>
                <a:gd name="T67" fmla="*/ 5282 h 8663"/>
                <a:gd name="T68" fmla="*/ 834 w 10000"/>
                <a:gd name="T69" fmla="*/ 5331 h 8663"/>
                <a:gd name="T70" fmla="*/ 9166 w 10000"/>
                <a:gd name="T71" fmla="*/ 5331 h 8663"/>
                <a:gd name="T72" fmla="*/ 9284 w 10000"/>
                <a:gd name="T73" fmla="*/ 5282 h 8663"/>
                <a:gd name="T74" fmla="*/ 9333 w 10000"/>
                <a:gd name="T75" fmla="*/ 5166 h 8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00" h="8663">
                  <a:moveTo>
                    <a:pt x="10000" y="832"/>
                  </a:moveTo>
                  <a:lnTo>
                    <a:pt x="10000" y="6498"/>
                  </a:lnTo>
                  <a:cubicBezTo>
                    <a:pt x="10000" y="6727"/>
                    <a:pt x="9918" y="6923"/>
                    <a:pt x="9756" y="7087"/>
                  </a:cubicBezTo>
                  <a:cubicBezTo>
                    <a:pt x="9593" y="7251"/>
                    <a:pt x="9398" y="7331"/>
                    <a:pt x="9168" y="7331"/>
                  </a:cubicBezTo>
                  <a:lnTo>
                    <a:pt x="6333" y="7331"/>
                  </a:lnTo>
                  <a:cubicBezTo>
                    <a:pt x="6333" y="7460"/>
                    <a:pt x="6360" y="7593"/>
                    <a:pt x="6416" y="7733"/>
                  </a:cubicBezTo>
                  <a:cubicBezTo>
                    <a:pt x="6473" y="7873"/>
                    <a:pt x="6526" y="7997"/>
                    <a:pt x="6583" y="8103"/>
                  </a:cubicBezTo>
                  <a:cubicBezTo>
                    <a:pt x="6639" y="8210"/>
                    <a:pt x="6666" y="8285"/>
                    <a:pt x="6666" y="8330"/>
                  </a:cubicBezTo>
                  <a:cubicBezTo>
                    <a:pt x="6666" y="8420"/>
                    <a:pt x="6634" y="8498"/>
                    <a:pt x="6568" y="8565"/>
                  </a:cubicBezTo>
                  <a:cubicBezTo>
                    <a:pt x="6501" y="8631"/>
                    <a:pt x="6423" y="8663"/>
                    <a:pt x="6333" y="8663"/>
                  </a:cubicBezTo>
                  <a:lnTo>
                    <a:pt x="3668" y="8663"/>
                  </a:lnTo>
                  <a:cubicBezTo>
                    <a:pt x="3578" y="8663"/>
                    <a:pt x="3499" y="8631"/>
                    <a:pt x="3433" y="8565"/>
                  </a:cubicBezTo>
                  <a:cubicBezTo>
                    <a:pt x="3366" y="8498"/>
                    <a:pt x="3334" y="8420"/>
                    <a:pt x="3334" y="8330"/>
                  </a:cubicBezTo>
                  <a:cubicBezTo>
                    <a:pt x="3334" y="8281"/>
                    <a:pt x="3361" y="8205"/>
                    <a:pt x="3418" y="8101"/>
                  </a:cubicBezTo>
                  <a:cubicBezTo>
                    <a:pt x="3474" y="7997"/>
                    <a:pt x="3528" y="7875"/>
                    <a:pt x="3584" y="7736"/>
                  </a:cubicBezTo>
                  <a:cubicBezTo>
                    <a:pt x="3640" y="7597"/>
                    <a:pt x="3668" y="7462"/>
                    <a:pt x="3668" y="7330"/>
                  </a:cubicBezTo>
                  <a:lnTo>
                    <a:pt x="834" y="7330"/>
                  </a:lnTo>
                  <a:cubicBezTo>
                    <a:pt x="605" y="7330"/>
                    <a:pt x="409" y="7248"/>
                    <a:pt x="245" y="7086"/>
                  </a:cubicBezTo>
                  <a:cubicBezTo>
                    <a:pt x="81" y="6922"/>
                    <a:pt x="0" y="6727"/>
                    <a:pt x="0" y="6497"/>
                  </a:cubicBezTo>
                  <a:lnTo>
                    <a:pt x="0" y="832"/>
                  </a:lnTo>
                  <a:cubicBezTo>
                    <a:pt x="0" y="603"/>
                    <a:pt x="81" y="407"/>
                    <a:pt x="244" y="243"/>
                  </a:cubicBezTo>
                  <a:cubicBezTo>
                    <a:pt x="408" y="80"/>
                    <a:pt x="602" y="0"/>
                    <a:pt x="833" y="0"/>
                  </a:cubicBezTo>
                  <a:lnTo>
                    <a:pt x="9165" y="0"/>
                  </a:lnTo>
                  <a:cubicBezTo>
                    <a:pt x="9394" y="0"/>
                    <a:pt x="9590" y="82"/>
                    <a:pt x="9754" y="243"/>
                  </a:cubicBezTo>
                  <a:cubicBezTo>
                    <a:pt x="9918" y="407"/>
                    <a:pt x="10000" y="603"/>
                    <a:pt x="10000" y="832"/>
                  </a:cubicBezTo>
                  <a:close/>
                  <a:moveTo>
                    <a:pt x="9333" y="5166"/>
                  </a:moveTo>
                  <a:lnTo>
                    <a:pt x="9333" y="832"/>
                  </a:lnTo>
                  <a:cubicBezTo>
                    <a:pt x="9333" y="787"/>
                    <a:pt x="9316" y="748"/>
                    <a:pt x="9284" y="715"/>
                  </a:cubicBezTo>
                  <a:cubicBezTo>
                    <a:pt x="9251" y="682"/>
                    <a:pt x="9211" y="666"/>
                    <a:pt x="9166" y="666"/>
                  </a:cubicBezTo>
                  <a:lnTo>
                    <a:pt x="834" y="666"/>
                  </a:lnTo>
                  <a:cubicBezTo>
                    <a:pt x="789" y="666"/>
                    <a:pt x="750" y="682"/>
                    <a:pt x="716" y="715"/>
                  </a:cubicBezTo>
                  <a:cubicBezTo>
                    <a:pt x="684" y="747"/>
                    <a:pt x="667" y="787"/>
                    <a:pt x="667" y="832"/>
                  </a:cubicBezTo>
                  <a:lnTo>
                    <a:pt x="667" y="5165"/>
                  </a:lnTo>
                  <a:cubicBezTo>
                    <a:pt x="667" y="5210"/>
                    <a:pt x="684" y="5248"/>
                    <a:pt x="716" y="5282"/>
                  </a:cubicBezTo>
                  <a:cubicBezTo>
                    <a:pt x="749" y="5315"/>
                    <a:pt x="789" y="5331"/>
                    <a:pt x="834" y="5331"/>
                  </a:cubicBezTo>
                  <a:lnTo>
                    <a:pt x="9166" y="5331"/>
                  </a:lnTo>
                  <a:cubicBezTo>
                    <a:pt x="9211" y="5331"/>
                    <a:pt x="9250" y="5315"/>
                    <a:pt x="9284" y="5282"/>
                  </a:cubicBezTo>
                  <a:cubicBezTo>
                    <a:pt x="9316" y="5250"/>
                    <a:pt x="9332" y="5211"/>
                    <a:pt x="9333" y="5166"/>
                  </a:cubicBezTo>
                  <a:close/>
                </a:path>
              </a:pathLst>
            </a:custGeom>
            <a:solidFill>
              <a:srgbClr val="88BEE9"/>
            </a:solidFill>
            <a:ln w="57150" cap="rnd">
              <a:noFill/>
              <a:prstDash val="solid"/>
              <a:round/>
            </a:ln>
            <a:effectLst>
              <a:outerShdw blurRad="76200" dist="50800" dir="5400000" algn="ctr" rotWithShape="0">
                <a:srgbClr val="B28BD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en-US" sz="20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3" name="流程图: 磁盘 82"/>
          <p:cNvSpPr/>
          <p:nvPr/>
        </p:nvSpPr>
        <p:spPr>
          <a:xfrm>
            <a:off x="382337" y="1010979"/>
            <a:ext cx="11474303" cy="1176127"/>
          </a:xfrm>
          <a:prstGeom prst="flowChartMagneticDisk">
            <a:avLst/>
          </a:prstGeom>
          <a:solidFill>
            <a:srgbClr val="EFF4FD"/>
          </a:solidFill>
          <a:ln>
            <a:solidFill>
              <a:srgbClr val="007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5" name="矩形: 圆角 84"/>
          <p:cNvSpPr/>
          <p:nvPr/>
        </p:nvSpPr>
        <p:spPr>
          <a:xfrm>
            <a:off x="358848" y="2567533"/>
            <a:ext cx="11521280" cy="2021008"/>
          </a:xfrm>
          <a:prstGeom prst="roundRect">
            <a:avLst>
              <a:gd name="adj" fmla="val 1313"/>
            </a:avLst>
          </a:prstGeom>
          <a:solidFill>
            <a:srgbClr val="EFF4FD"/>
          </a:solidFill>
          <a:ln>
            <a:solidFill>
              <a:srgbClr val="007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下箭头 49"/>
          <p:cNvSpPr/>
          <p:nvPr/>
        </p:nvSpPr>
        <p:spPr>
          <a:xfrm flipV="1">
            <a:off x="2242038" y="4454236"/>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下箭头 1"/>
          <p:cNvSpPr/>
          <p:nvPr/>
        </p:nvSpPr>
        <p:spPr>
          <a:xfrm flipV="1">
            <a:off x="5801477" y="4454236"/>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下箭头 3"/>
          <p:cNvSpPr/>
          <p:nvPr/>
        </p:nvSpPr>
        <p:spPr>
          <a:xfrm flipV="1">
            <a:off x="9360915" y="4454236"/>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2" name="文本框 81"/>
          <p:cNvSpPr txBox="1"/>
          <p:nvPr/>
        </p:nvSpPr>
        <p:spPr>
          <a:xfrm>
            <a:off x="4780365" y="4915014"/>
            <a:ext cx="2631271" cy="369332"/>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数据库支撑应用服务</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89" name="矩形: 圆角 88"/>
          <p:cNvSpPr/>
          <p:nvPr/>
        </p:nvSpPr>
        <p:spPr>
          <a:xfrm>
            <a:off x="543889"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矩形: 圆角 89"/>
          <p:cNvSpPr/>
          <p:nvPr/>
        </p:nvSpPr>
        <p:spPr>
          <a:xfrm>
            <a:off x="4850056"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矩形: 圆角 90"/>
          <p:cNvSpPr/>
          <p:nvPr/>
        </p:nvSpPr>
        <p:spPr>
          <a:xfrm>
            <a:off x="3414667"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矩形: 圆角 96"/>
          <p:cNvSpPr/>
          <p:nvPr/>
        </p:nvSpPr>
        <p:spPr>
          <a:xfrm>
            <a:off x="7720834"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矩形: 圆角 98"/>
          <p:cNvSpPr/>
          <p:nvPr/>
        </p:nvSpPr>
        <p:spPr>
          <a:xfrm>
            <a:off x="6285445"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矩形: 圆角 102"/>
          <p:cNvSpPr/>
          <p:nvPr/>
        </p:nvSpPr>
        <p:spPr>
          <a:xfrm>
            <a:off x="10591615"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矩形: 圆角 105"/>
          <p:cNvSpPr/>
          <p:nvPr/>
        </p:nvSpPr>
        <p:spPr>
          <a:xfrm>
            <a:off x="9156223"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矩形: 圆角 106"/>
          <p:cNvSpPr/>
          <p:nvPr/>
        </p:nvSpPr>
        <p:spPr>
          <a:xfrm>
            <a:off x="1979278" y="2729448"/>
            <a:ext cx="1144304" cy="462298"/>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 name="文本框 107"/>
          <p:cNvSpPr txBox="1"/>
          <p:nvPr/>
        </p:nvSpPr>
        <p:spPr>
          <a:xfrm>
            <a:off x="543889"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 name="文本框 108"/>
          <p:cNvSpPr txBox="1"/>
          <p:nvPr/>
        </p:nvSpPr>
        <p:spPr>
          <a:xfrm>
            <a:off x="1873234" y="2775931"/>
            <a:ext cx="139722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2" name="文本框 111"/>
          <p:cNvSpPr txBox="1"/>
          <p:nvPr/>
        </p:nvSpPr>
        <p:spPr>
          <a:xfrm>
            <a:off x="3414667"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3" name="文本框 112"/>
          <p:cNvSpPr txBox="1"/>
          <p:nvPr/>
        </p:nvSpPr>
        <p:spPr>
          <a:xfrm>
            <a:off x="4850056"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4" name="文本框 113"/>
          <p:cNvSpPr txBox="1"/>
          <p:nvPr/>
        </p:nvSpPr>
        <p:spPr>
          <a:xfrm>
            <a:off x="6285445"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 name="文本框 114"/>
          <p:cNvSpPr txBox="1"/>
          <p:nvPr/>
        </p:nvSpPr>
        <p:spPr>
          <a:xfrm>
            <a:off x="7720834"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 name="文本框 115"/>
          <p:cNvSpPr txBox="1"/>
          <p:nvPr/>
        </p:nvSpPr>
        <p:spPr>
          <a:xfrm>
            <a:off x="9156223"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7" name="文本框 116"/>
          <p:cNvSpPr txBox="1"/>
          <p:nvPr/>
        </p:nvSpPr>
        <p:spPr>
          <a:xfrm>
            <a:off x="10591615" y="2775931"/>
            <a:ext cx="1144304" cy="338554"/>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文本框 117"/>
          <p:cNvSpPr txBox="1"/>
          <p:nvPr/>
        </p:nvSpPr>
        <p:spPr>
          <a:xfrm>
            <a:off x="4798695" y="1056005"/>
            <a:ext cx="2912110" cy="368300"/>
          </a:xfrm>
          <a:prstGeom prst="rect">
            <a:avLst/>
          </a:prstGeom>
          <a:noFill/>
        </p:spPr>
        <p:txBody>
          <a:bodyPr wrap="square" rtlCol="0">
            <a:spAutoFit/>
          </a:bodyP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安全生产信息化系统体系</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9" name="下箭头 49"/>
          <p:cNvSpPr/>
          <p:nvPr/>
        </p:nvSpPr>
        <p:spPr>
          <a:xfrm flipV="1">
            <a:off x="2250594" y="2136105"/>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2" name="下箭头 1"/>
          <p:cNvSpPr/>
          <p:nvPr/>
        </p:nvSpPr>
        <p:spPr>
          <a:xfrm flipV="1">
            <a:off x="5810033" y="2136105"/>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3" name="下箭头 3"/>
          <p:cNvSpPr/>
          <p:nvPr/>
        </p:nvSpPr>
        <p:spPr>
          <a:xfrm flipV="1">
            <a:off x="9369471" y="2136105"/>
            <a:ext cx="596265" cy="521335"/>
          </a:xfrm>
          <a:prstGeom prst="downArrow">
            <a:avLst/>
          </a:prstGeom>
          <a:gradFill>
            <a:gsLst>
              <a:gs pos="0">
                <a:srgbClr val="0152D9"/>
              </a:gs>
              <a:gs pos="100000">
                <a:srgbClr val="EFF4FD"/>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5" name="矩形: 圆角 124"/>
          <p:cNvSpPr/>
          <p:nvPr/>
        </p:nvSpPr>
        <p:spPr>
          <a:xfrm>
            <a:off x="1224624"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目标职责数据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1" name="矩形: 圆角 130"/>
          <p:cNvSpPr/>
          <p:nvPr/>
        </p:nvSpPr>
        <p:spPr>
          <a:xfrm>
            <a:off x="3236279"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台账记录数据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4" name="矩形: 圆角 133"/>
          <p:cNvSpPr/>
          <p:nvPr/>
        </p:nvSpPr>
        <p:spPr>
          <a:xfrm>
            <a:off x="5247934"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培训演练数据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矩形: 圆角 134"/>
          <p:cNvSpPr/>
          <p:nvPr/>
        </p:nvSpPr>
        <p:spPr>
          <a:xfrm>
            <a:off x="7259589"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检查治理数据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矩形: 圆角 135"/>
          <p:cNvSpPr/>
          <p:nvPr/>
        </p:nvSpPr>
        <p:spPr>
          <a:xfrm>
            <a:off x="9271244" y="1576560"/>
            <a:ext cx="1721300" cy="369332"/>
          </a:xfrm>
          <a:prstGeom prst="roundRect">
            <a:avLst/>
          </a:prstGeom>
          <a:solidFill>
            <a:srgbClr val="007A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事故记录数据</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矩形: 圆顶角 136"/>
          <p:cNvSpPr/>
          <p:nvPr/>
        </p:nvSpPr>
        <p:spPr>
          <a:xfrm>
            <a:off x="543889"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 name="矩形: 圆顶角 142"/>
          <p:cNvSpPr/>
          <p:nvPr/>
        </p:nvSpPr>
        <p:spPr>
          <a:xfrm>
            <a:off x="1980178"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9" name="矩形: 圆顶角 148"/>
          <p:cNvSpPr/>
          <p:nvPr/>
        </p:nvSpPr>
        <p:spPr>
          <a:xfrm>
            <a:off x="3416467"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2" name="矩形: 圆顶角 151"/>
          <p:cNvSpPr/>
          <p:nvPr/>
        </p:nvSpPr>
        <p:spPr>
          <a:xfrm>
            <a:off x="4852756"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3" name="矩形: 圆顶角 152"/>
          <p:cNvSpPr/>
          <p:nvPr/>
        </p:nvSpPr>
        <p:spPr>
          <a:xfrm>
            <a:off x="6289045"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4" name="矩形: 圆顶角 153"/>
          <p:cNvSpPr/>
          <p:nvPr/>
        </p:nvSpPr>
        <p:spPr>
          <a:xfrm>
            <a:off x="7725334"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5" name="矩形: 圆顶角 154"/>
          <p:cNvSpPr/>
          <p:nvPr/>
        </p:nvSpPr>
        <p:spPr>
          <a:xfrm>
            <a:off x="9161623"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6" name="矩形: 圆顶角 155"/>
          <p:cNvSpPr/>
          <p:nvPr/>
        </p:nvSpPr>
        <p:spPr>
          <a:xfrm>
            <a:off x="10597909" y="3142296"/>
            <a:ext cx="1144301" cy="1237168"/>
          </a:xfrm>
          <a:prstGeom prst="round2SameRect">
            <a:avLst>
              <a:gd name="adj1" fmla="val 0"/>
              <a:gd name="adj2" fmla="val 2960"/>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7" name="文本框 156"/>
          <p:cNvSpPr txBox="1"/>
          <p:nvPr/>
        </p:nvSpPr>
        <p:spPr>
          <a:xfrm>
            <a:off x="543889" y="3109883"/>
            <a:ext cx="1143401" cy="1167371"/>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安全管理机构</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公司目标管理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部门目标管理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岗位职责管理</a:t>
            </a:r>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58" name="文本框 157"/>
          <p:cNvSpPr txBox="1"/>
          <p:nvPr/>
        </p:nvSpPr>
        <p:spPr>
          <a:xfrm>
            <a:off x="1982117"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规章制度管理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操作规程管理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通知管理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59" name="文本框 158"/>
          <p:cNvSpPr txBox="1"/>
          <p:nvPr/>
        </p:nvSpPr>
        <p:spPr>
          <a:xfrm>
            <a:off x="3420345" y="3109883"/>
            <a:ext cx="1143401" cy="1166153"/>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课程管理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试卷管理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线上培训管理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线下培训管理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0" name="文本框 159"/>
          <p:cNvSpPr txBox="1"/>
          <p:nvPr/>
        </p:nvSpPr>
        <p:spPr>
          <a:xfrm>
            <a:off x="4858573" y="3109883"/>
            <a:ext cx="1143401" cy="1167371"/>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设备管理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智能巡检</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相关方管理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作业审批</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1" name="文本框 160"/>
          <p:cNvSpPr txBox="1"/>
          <p:nvPr/>
        </p:nvSpPr>
        <p:spPr>
          <a:xfrm>
            <a:off x="6296801" y="3109883"/>
            <a:ext cx="1143401" cy="1166153"/>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风险分级管控</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隐患排查治理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安全检查任务</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重大危险源</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2" name="文本框 161"/>
          <p:cNvSpPr txBox="1"/>
          <p:nvPr/>
        </p:nvSpPr>
        <p:spPr>
          <a:xfrm>
            <a:off x="7735029"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应急资源管理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应急预案管理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应急演练管理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3" name="文本框 162"/>
          <p:cNvSpPr txBox="1"/>
          <p:nvPr/>
        </p:nvSpPr>
        <p:spPr>
          <a:xfrm>
            <a:off x="9173257"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事故事件记录</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事故调查报告</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四不放过记录</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64" name="文本框 163"/>
          <p:cNvSpPr txBox="1"/>
          <p:nvPr/>
        </p:nvSpPr>
        <p:spPr>
          <a:xfrm>
            <a:off x="10611485" y="3109883"/>
            <a:ext cx="1143401" cy="889154"/>
          </a:xfrm>
          <a:prstGeom prst="rect">
            <a:avLst/>
          </a:prstGeom>
          <a:noFill/>
        </p:spPr>
        <p:txBody>
          <a:bodyPr wrap="square" rtlCol="0">
            <a:spAutoFit/>
          </a:bodyPr>
          <a:lstStyle/>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监测考核</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效果评估</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整改任务管理</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îŝḷíḑê"/>
          <p:cNvSpPr txBox="1"/>
          <p:nvPr/>
        </p:nvSpPr>
        <p:spPr>
          <a:xfrm>
            <a:off x="1054100" y="190500"/>
            <a:ext cx="2954655" cy="461665"/>
          </a:xfrm>
          <a:prstGeom prst="rect">
            <a:avLst/>
          </a:prstGeom>
          <a:noFill/>
        </p:spPr>
        <p:txBody>
          <a:bodyPr wrap="non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针对性解决痛点难点</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26"/>
          <p:cNvSpPr/>
          <p:nvPr/>
        </p:nvSpPr>
        <p:spPr>
          <a:xfrm>
            <a:off x="1940965" y="1888739"/>
            <a:ext cx="2988000" cy="295145"/>
          </a:xfrm>
          <a:prstGeom prst="rect">
            <a:avLst/>
          </a:prstGeom>
        </p:spPr>
        <p:txBody>
          <a:bodyPr wrap="square">
            <a:spAutoFit/>
          </a:bodyPr>
          <a:lstStyle/>
          <a:p>
            <a:pPr algn="r">
              <a:lnSpc>
                <a:spcPct val="120000"/>
              </a:lnSpc>
            </a:pPr>
            <a:r>
              <a:rPr lang="en-US" altLang="zh-CN"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HSE</a:t>
            </a:r>
            <a:r>
              <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管理信息掌握不全、监管滞后</a:t>
            </a:r>
            <a:endPar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矩形 27"/>
          <p:cNvSpPr/>
          <p:nvPr/>
        </p:nvSpPr>
        <p:spPr>
          <a:xfrm>
            <a:off x="1940970" y="2774504"/>
            <a:ext cx="2988000" cy="295145"/>
          </a:xfrm>
          <a:prstGeom prst="rect">
            <a:avLst/>
          </a:prstGeom>
        </p:spPr>
        <p:txBody>
          <a:bodyPr wrap="square">
            <a:spAutoFit/>
          </a:bodyPr>
          <a:lstStyle/>
          <a:p>
            <a:pPr algn="r">
              <a:lnSpc>
                <a:spcPct val="120000"/>
              </a:lnSpc>
            </a:pPr>
            <a:r>
              <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人员水平参差不齐，缺乏专业性与针对性</a:t>
            </a:r>
            <a:endPar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28"/>
          <p:cNvSpPr/>
          <p:nvPr/>
        </p:nvSpPr>
        <p:spPr>
          <a:xfrm>
            <a:off x="1940970" y="3704874"/>
            <a:ext cx="2988000" cy="516745"/>
          </a:xfrm>
          <a:prstGeom prst="rect">
            <a:avLst/>
          </a:prstGeom>
        </p:spPr>
        <p:txBody>
          <a:bodyPr wrap="square">
            <a:spAutoFit/>
          </a:bodyPr>
          <a:lstStyle/>
          <a:p>
            <a:pPr algn="r">
              <a:lnSpc>
                <a:spcPct val="120000"/>
              </a:lnSpc>
            </a:pPr>
            <a:r>
              <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辨识管理疏漏，动态管理困难，缺乏闭环管理</a:t>
            </a:r>
            <a:endPar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矩形 29"/>
          <p:cNvSpPr/>
          <p:nvPr/>
        </p:nvSpPr>
        <p:spPr>
          <a:xfrm>
            <a:off x="1986259" y="4680871"/>
            <a:ext cx="2988000" cy="276999"/>
          </a:xfrm>
          <a:prstGeom prst="rect">
            <a:avLst/>
          </a:prstGeom>
        </p:spPr>
        <p:txBody>
          <a:bodyPr wrap="square">
            <a:spAutoFit/>
          </a:bodyPr>
          <a:lstStyle/>
          <a:p>
            <a:pPr algn="r"/>
            <a:r>
              <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工作得到了落实，却没有做好记录</a:t>
            </a:r>
            <a:endParaRPr lang="en-US" altLang="zh-CN"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矩形 30"/>
          <p:cNvSpPr/>
          <p:nvPr/>
        </p:nvSpPr>
        <p:spPr>
          <a:xfrm>
            <a:off x="5140869" y="1860874"/>
            <a:ext cx="404037" cy="350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ea typeface="微软雅黑" panose="020B0503020204020204" pitchFamily="34" charset="-122"/>
                <a:cs typeface="+mn-ea"/>
                <a:sym typeface="Arial" panose="020B0604020202020204" pitchFamily="34" charset="0"/>
              </a:rPr>
              <a:t>1</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矩形 31"/>
          <p:cNvSpPr/>
          <p:nvPr/>
        </p:nvSpPr>
        <p:spPr>
          <a:xfrm>
            <a:off x="5878126" y="2088381"/>
            <a:ext cx="5398258" cy="516745"/>
          </a:xfrm>
          <a:prstGeom prst="rect">
            <a:avLst/>
          </a:prstGeom>
        </p:spPr>
        <p:txBody>
          <a:bodyPr wrap="square">
            <a:spAutoFit/>
          </a:bodyPr>
          <a:lstStyle/>
          <a:p>
            <a:pPr>
              <a:lnSpc>
                <a:spcPct val="120000"/>
              </a:lnSpc>
            </a:pP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通过云端信息化技术，在空间和组织层次上形成企业、车间、班组各自的管理责任防区，实现不同层级监管无缝对接，建立企业</a:t>
            </a:r>
            <a:r>
              <a:rPr lang="en-US" altLang="zh-CN"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HSE</a:t>
            </a: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动态管理档案</a:t>
            </a:r>
            <a:endPar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文本框 32"/>
          <p:cNvSpPr txBox="1"/>
          <p:nvPr/>
        </p:nvSpPr>
        <p:spPr>
          <a:xfrm>
            <a:off x="5878124" y="1817999"/>
            <a:ext cx="4095075" cy="338554"/>
          </a:xfrm>
          <a:prstGeom prst="rect">
            <a:avLst/>
          </a:prstGeom>
          <a:noFill/>
        </p:spPr>
        <p:txBody>
          <a:bodyPr wrap="square" rtlCol="0">
            <a:spAutoFit/>
          </a:bodyPr>
          <a:lstStyle/>
          <a:p>
            <a:r>
              <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建立云端“企业</a:t>
            </a:r>
            <a:r>
              <a:rPr kumimoji="1" lang="en-US" altLang="zh-CN"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HSE</a:t>
            </a:r>
            <a:r>
              <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管理档案”</a:t>
            </a:r>
            <a:endPar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矩形 33"/>
          <p:cNvSpPr/>
          <p:nvPr/>
        </p:nvSpPr>
        <p:spPr>
          <a:xfrm>
            <a:off x="5140869" y="2800117"/>
            <a:ext cx="404037" cy="3508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ea typeface="微软雅黑" panose="020B0503020204020204" pitchFamily="34" charset="-122"/>
                <a:cs typeface="+mn-ea"/>
                <a:sym typeface="Arial" panose="020B0604020202020204" pitchFamily="34" charset="0"/>
              </a:rPr>
              <a:t>2</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矩形 34"/>
          <p:cNvSpPr/>
          <p:nvPr/>
        </p:nvSpPr>
        <p:spPr>
          <a:xfrm>
            <a:off x="5878126" y="2954254"/>
            <a:ext cx="5398258" cy="516745"/>
          </a:xfrm>
          <a:prstGeom prst="rect">
            <a:avLst/>
          </a:prstGeom>
        </p:spPr>
        <p:txBody>
          <a:bodyPr wrap="square">
            <a:spAutoFit/>
          </a:bodyPr>
          <a:lstStyle/>
          <a:p>
            <a:pPr>
              <a:lnSpc>
                <a:spcPct val="120000"/>
              </a:lnSpc>
            </a:pP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建立专业的风险库与隐患库，智能匹配，加强数据智能分析、完善</a:t>
            </a:r>
            <a:r>
              <a:rPr lang="en-US" altLang="zh-CN"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HSE</a:t>
            </a: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管理智能化流程</a:t>
            </a:r>
            <a:endPar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文本框 35"/>
          <p:cNvSpPr txBox="1"/>
          <p:nvPr/>
        </p:nvSpPr>
        <p:spPr>
          <a:xfrm>
            <a:off x="5878124" y="2683872"/>
            <a:ext cx="4095075" cy="338554"/>
          </a:xfrm>
          <a:prstGeom prst="rect">
            <a:avLst/>
          </a:prstGeom>
          <a:noFill/>
        </p:spPr>
        <p:txBody>
          <a:bodyPr wrap="square" rtlCol="0">
            <a:spAutoFit/>
          </a:bodyPr>
          <a:lstStyle/>
          <a:p>
            <a:r>
              <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建立专业数据库，提高智能化程度</a:t>
            </a:r>
            <a:endPar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矩形 36"/>
          <p:cNvSpPr/>
          <p:nvPr/>
        </p:nvSpPr>
        <p:spPr>
          <a:xfrm>
            <a:off x="5140869" y="3739360"/>
            <a:ext cx="404037" cy="35087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ea typeface="微软雅黑" panose="020B0503020204020204" pitchFamily="34" charset="-122"/>
                <a:cs typeface="+mn-ea"/>
                <a:sym typeface="Arial" panose="020B0604020202020204" pitchFamily="34" charset="0"/>
              </a:rPr>
              <a:t>3</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矩形 37"/>
          <p:cNvSpPr/>
          <p:nvPr/>
        </p:nvSpPr>
        <p:spPr>
          <a:xfrm>
            <a:off x="5878126" y="3938167"/>
            <a:ext cx="5398258" cy="276999"/>
          </a:xfrm>
          <a:prstGeom prst="rect">
            <a:avLst/>
          </a:prstGeom>
        </p:spPr>
        <p:txBody>
          <a:bodyPr wrap="square">
            <a:spAutoFit/>
          </a:bodyPr>
          <a:lstStyle/>
          <a:p>
            <a:pPr algn="l"/>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预置标准，整改跟踪智能提醒，</a:t>
            </a:r>
            <a:r>
              <a:rPr lang="en-US" altLang="zh-CN"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PDCA</a:t>
            </a: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闭环管理。</a:t>
            </a:r>
            <a:endPar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文本框 38"/>
          <p:cNvSpPr txBox="1"/>
          <p:nvPr/>
        </p:nvSpPr>
        <p:spPr>
          <a:xfrm>
            <a:off x="5878124" y="3667785"/>
            <a:ext cx="4095075" cy="338554"/>
          </a:xfrm>
          <a:prstGeom prst="rect">
            <a:avLst/>
          </a:prstGeom>
          <a:noFill/>
        </p:spPr>
        <p:txBody>
          <a:bodyPr wrap="square" rtlCol="0">
            <a:spAutoFit/>
          </a:bodyPr>
          <a:lstStyle/>
          <a:p>
            <a:r>
              <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实时数据管控，落实闭环管控</a:t>
            </a:r>
            <a:endPar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矩形 39"/>
          <p:cNvSpPr/>
          <p:nvPr/>
        </p:nvSpPr>
        <p:spPr>
          <a:xfrm>
            <a:off x="5140869" y="4678603"/>
            <a:ext cx="404037" cy="3508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ea typeface="微软雅黑" panose="020B0503020204020204" pitchFamily="34" charset="-122"/>
                <a:cs typeface="+mn-ea"/>
                <a:sym typeface="Arial" panose="020B0604020202020204" pitchFamily="34" charset="0"/>
              </a:rPr>
              <a:t>4</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矩形 40"/>
          <p:cNvSpPr/>
          <p:nvPr/>
        </p:nvSpPr>
        <p:spPr>
          <a:xfrm>
            <a:off x="5878126" y="4868087"/>
            <a:ext cx="5398258" cy="295145"/>
          </a:xfrm>
          <a:prstGeom prst="rect">
            <a:avLst/>
          </a:prstGeom>
        </p:spPr>
        <p:txBody>
          <a:bodyPr wrap="square">
            <a:spAutoFit/>
          </a:bodyPr>
          <a:lstStyle/>
          <a:p>
            <a:pPr>
              <a:lnSpc>
                <a:spcPct val="120000"/>
              </a:lnSpc>
            </a:pP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关联内容智能链接，实现工作过程即为记录过程。</a:t>
            </a:r>
            <a:endPar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文本框 41"/>
          <p:cNvSpPr txBox="1"/>
          <p:nvPr/>
        </p:nvSpPr>
        <p:spPr>
          <a:xfrm>
            <a:off x="5878124" y="4597705"/>
            <a:ext cx="4894073" cy="338554"/>
          </a:xfrm>
          <a:prstGeom prst="rect">
            <a:avLst/>
          </a:prstGeom>
          <a:noFill/>
        </p:spPr>
        <p:txBody>
          <a:bodyPr wrap="square" rtlCol="0">
            <a:spAutoFit/>
          </a:bodyPr>
          <a:lstStyle/>
          <a:p>
            <a:r>
              <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工作内容实时更新，即时拍照上传</a:t>
            </a:r>
            <a:endPar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3217490" y="1122819"/>
            <a:ext cx="1711475" cy="369332"/>
          </a:xfrm>
          <a:prstGeom prst="rect">
            <a:avLst/>
          </a:prstGeom>
          <a:noFill/>
        </p:spPr>
        <p:txBody>
          <a:bodyPr wrap="square" rtlCol="0">
            <a:spAutoFit/>
          </a:bodyPr>
          <a:lstStyle/>
          <a:p>
            <a:pPr algn="r"/>
            <a:r>
              <a:rPr kumimoji="1" lang="zh-CN" altLang="en-US" b="1" dirty="0">
                <a:solidFill>
                  <a:schemeClr val="accent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痛点</a:t>
            </a:r>
            <a:r>
              <a:rPr kumimoji="1" lang="en-US" altLang="zh-CN" b="1" dirty="0">
                <a:solidFill>
                  <a:schemeClr val="accent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&amp;</a:t>
            </a:r>
            <a:r>
              <a:rPr kumimoji="1" lang="zh-CN" altLang="en-US" b="1" dirty="0">
                <a:solidFill>
                  <a:schemeClr val="accent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难点</a:t>
            </a:r>
            <a:endParaRPr kumimoji="1" lang="zh-CN" altLang="en-US" b="1" dirty="0">
              <a:solidFill>
                <a:schemeClr val="accent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5859831" y="1122819"/>
            <a:ext cx="1711475" cy="369332"/>
          </a:xfrm>
          <a:prstGeom prst="rect">
            <a:avLst/>
          </a:prstGeom>
          <a:noFill/>
        </p:spPr>
        <p:txBody>
          <a:bodyPr wrap="square" rtlCol="0">
            <a:spAutoFit/>
          </a:bodyPr>
          <a:lstStyle/>
          <a:p>
            <a:r>
              <a:rPr kumimoji="1" lang="zh-CN" altLang="en-US" b="1" dirty="0">
                <a:solidFill>
                  <a:schemeClr val="accent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kumimoji="1" lang="zh-CN" altLang="en-US" b="1" dirty="0">
              <a:solidFill>
                <a:schemeClr val="accent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1986259" y="5574015"/>
            <a:ext cx="2988000" cy="461665"/>
          </a:xfrm>
          <a:prstGeom prst="rect">
            <a:avLst/>
          </a:prstGeom>
        </p:spPr>
        <p:txBody>
          <a:bodyPr wrap="square">
            <a:spAutoFit/>
          </a:bodyPr>
          <a:lstStyle/>
          <a:p>
            <a:pPr algn="r"/>
            <a:r>
              <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纸质表单记录、保存、查阅、统计困难</a:t>
            </a:r>
            <a:endParaRPr lang="en-US" altLang="zh-CN"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r"/>
            <a:r>
              <a:rPr lang="zh-CN" altLang="en-US"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难以避免记录后补、票据后补等现象</a:t>
            </a:r>
            <a:endParaRPr lang="en-US" altLang="zh-CN" sz="1200" b="1" dirty="0">
              <a:solidFill>
                <a:schemeClr val="tx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4"/>
          <p:cNvSpPr/>
          <p:nvPr/>
        </p:nvSpPr>
        <p:spPr>
          <a:xfrm>
            <a:off x="5140869" y="5617847"/>
            <a:ext cx="404037" cy="3508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ea typeface="微软雅黑" panose="020B0503020204020204" pitchFamily="34" charset="-122"/>
                <a:cs typeface="+mn-ea"/>
                <a:sym typeface="Arial" panose="020B0604020202020204" pitchFamily="34" charset="0"/>
              </a:rPr>
              <a:t>5</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5878126" y="5842000"/>
            <a:ext cx="5398258" cy="276999"/>
          </a:xfrm>
          <a:prstGeom prst="rect">
            <a:avLst/>
          </a:prstGeom>
        </p:spPr>
        <p:txBody>
          <a:bodyPr wrap="square">
            <a:spAutoFit/>
          </a:bodyPr>
          <a:lstStyle/>
          <a:p>
            <a:pPr algn="l"/>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分权管控，电子表单意味着轻松高效，也保证了表单的真实性与实效性</a:t>
            </a:r>
            <a:endParaRPr lang="zh-CN" altLang="en-US" sz="12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5878124" y="5571618"/>
            <a:ext cx="4894073" cy="338554"/>
          </a:xfrm>
          <a:prstGeom prst="rect">
            <a:avLst/>
          </a:prstGeom>
          <a:noFill/>
        </p:spPr>
        <p:txBody>
          <a:bodyPr wrap="square" rtlCol="0">
            <a:spAutoFit/>
          </a:bodyPr>
          <a:lstStyle/>
          <a:p>
            <a:r>
              <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信息化系统实现档案的全流程管控</a:t>
            </a:r>
            <a:endParaRPr kumimoji="1" lang="zh-CN" altLang="en-US" sz="1600" b="1"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圆角 30"/>
          <p:cNvSpPr/>
          <p:nvPr/>
        </p:nvSpPr>
        <p:spPr>
          <a:xfrm>
            <a:off x="690967" y="1817849"/>
            <a:ext cx="10751065" cy="4328951"/>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1"/>
          <p:cNvSpPr/>
          <p:nvPr/>
        </p:nvSpPr>
        <p:spPr>
          <a:xfrm>
            <a:off x="690967" y="976397"/>
            <a:ext cx="10751065" cy="615866"/>
          </a:xfrm>
          <a:prstGeom prst="roundRect">
            <a:avLst>
              <a:gd name="adj" fmla="val 885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a:hlinkClick r:id="" action="ppaction://noaction"/>
          </p:cNvPr>
          <p:cNvSpPr/>
          <p:nvPr/>
        </p:nvSpPr>
        <p:spPr>
          <a:xfrm>
            <a:off x="690967" y="976397"/>
            <a:ext cx="1342370" cy="615866"/>
          </a:xfrm>
          <a:prstGeom prst="roundRect">
            <a:avLst>
              <a:gd name="adj" fmla="val 94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hlinkClick r:id="" action="ppaction://noaction"/>
          </p:cNvPr>
          <p:cNvSpPr txBox="1"/>
          <p:nvPr/>
        </p:nvSpPr>
        <p:spPr>
          <a:xfrm>
            <a:off x="203886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制度化管理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a:hlinkClick r:id="" action="ppaction://noaction"/>
          </p:cNvPr>
          <p:cNvSpPr txBox="1"/>
          <p:nvPr/>
        </p:nvSpPr>
        <p:spPr>
          <a:xfrm>
            <a:off x="337726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a:hlinkClick r:id="" action="ppaction://noaction"/>
          </p:cNvPr>
          <p:cNvSpPr txBox="1"/>
          <p:nvPr/>
        </p:nvSpPr>
        <p:spPr>
          <a:xfrm>
            <a:off x="4715667"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现场管理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a:hlinkClick r:id="" action="ppaction://noaction"/>
          </p:cNvPr>
          <p:cNvSpPr txBox="1"/>
          <p:nvPr/>
        </p:nvSpPr>
        <p:spPr>
          <a:xfrm>
            <a:off x="6054069"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双重预防</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a:hlinkClick r:id="" action="ppaction://noaction"/>
          </p:cNvPr>
          <p:cNvSpPr txBox="1"/>
          <p:nvPr/>
        </p:nvSpPr>
        <p:spPr>
          <a:xfrm>
            <a:off x="7392471"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应急管理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文本框 13">
            <a:hlinkClick r:id="" action="ppaction://noaction"/>
          </p:cNvPr>
          <p:cNvSpPr txBox="1"/>
          <p:nvPr/>
        </p:nvSpPr>
        <p:spPr>
          <a:xfrm>
            <a:off x="8730873"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事故管理</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14">
            <a:hlinkClick r:id="" action="ppaction://noaction"/>
          </p:cNvPr>
          <p:cNvSpPr txBox="1"/>
          <p:nvPr/>
        </p:nvSpPr>
        <p:spPr>
          <a:xfrm>
            <a:off x="10069275" y="1115053"/>
            <a:ext cx="1431758" cy="338554"/>
          </a:xfrm>
          <a:prstGeom prst="rect">
            <a:avLst/>
          </a:prstGeom>
          <a:noFill/>
        </p:spPr>
        <p:txBody>
          <a:bodyPr wrap="square" rtlCol="0">
            <a:spAutoFit/>
          </a:bodyPr>
          <a:lstStyle/>
          <a:p>
            <a:pPr algn="ctr"/>
            <a:r>
              <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rPr>
              <a:t>持续改进</a:t>
            </a:r>
            <a:endParaRPr lang="zh-CN" altLang="en-US" sz="1600" dirty="0">
              <a:solidFill>
                <a:srgbClr val="747A9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p:cNvSpPr txBox="1"/>
          <p:nvPr/>
        </p:nvSpPr>
        <p:spPr>
          <a:xfrm>
            <a:off x="916012" y="2001927"/>
            <a:ext cx="1663605"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目标职责</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924437" y="2545792"/>
            <a:ext cx="5694184" cy="338554"/>
          </a:xfrm>
          <a:prstGeom prst="rect">
            <a:avLst/>
          </a:prstGeom>
          <a:noFill/>
        </p:spPr>
        <p:txBody>
          <a:bodyPr wrap="square" rtlCol="0">
            <a:spAutoFit/>
          </a:bodyPr>
          <a:lstStyle/>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结合目标管理、机构与职责配置、安全生产投入设置</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1" name="图片 20"/>
          <p:cNvPicPr>
            <a:picLocks noChangeAspect="1"/>
          </p:cNvPicPr>
          <p:nvPr/>
        </p:nvPicPr>
        <p:blipFill>
          <a:blip r:embed="rId1"/>
          <a:stretch>
            <a:fillRect/>
          </a:stretch>
        </p:blipFill>
        <p:spPr>
          <a:xfrm>
            <a:off x="924437" y="2962604"/>
            <a:ext cx="444166" cy="444166"/>
          </a:xfrm>
          <a:prstGeom prst="rect">
            <a:avLst/>
          </a:prstGeom>
        </p:spPr>
      </p:pic>
      <p:sp>
        <p:nvSpPr>
          <p:cNvPr id="22" name="文本框 21"/>
          <p:cNvSpPr txBox="1"/>
          <p:nvPr/>
        </p:nvSpPr>
        <p:spPr>
          <a:xfrm>
            <a:off x="1362151" y="3015410"/>
            <a:ext cx="5694183"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安全生产目标管理、计划制定、目标拆解与监测考核</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3" name="图片 22"/>
          <p:cNvPicPr>
            <a:picLocks noChangeAspect="1"/>
          </p:cNvPicPr>
          <p:nvPr/>
        </p:nvPicPr>
        <p:blipFill>
          <a:blip r:embed="rId1"/>
          <a:stretch>
            <a:fillRect/>
          </a:stretch>
        </p:blipFill>
        <p:spPr>
          <a:xfrm>
            <a:off x="930888" y="3553009"/>
            <a:ext cx="444166" cy="444166"/>
          </a:xfrm>
          <a:prstGeom prst="rect">
            <a:avLst/>
          </a:prstGeom>
        </p:spPr>
      </p:pic>
      <p:sp>
        <p:nvSpPr>
          <p:cNvPr id="24" name="文本框 23"/>
          <p:cNvSpPr txBox="1"/>
          <p:nvPr/>
        </p:nvSpPr>
        <p:spPr>
          <a:xfrm>
            <a:off x="1368603" y="3605815"/>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安全管理机构与职责管理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5" name="图片 24"/>
          <p:cNvPicPr>
            <a:picLocks noChangeAspect="1"/>
          </p:cNvPicPr>
          <p:nvPr/>
        </p:nvPicPr>
        <p:blipFill>
          <a:blip r:embed="rId1"/>
          <a:stretch>
            <a:fillRect/>
          </a:stretch>
        </p:blipFill>
        <p:spPr>
          <a:xfrm>
            <a:off x="937339" y="4143414"/>
            <a:ext cx="444166" cy="444166"/>
          </a:xfrm>
          <a:prstGeom prst="rect">
            <a:avLst/>
          </a:prstGeom>
        </p:spPr>
      </p:pic>
      <p:sp>
        <p:nvSpPr>
          <p:cNvPr id="26" name="文本框 25"/>
          <p:cNvSpPr txBox="1"/>
          <p:nvPr/>
        </p:nvSpPr>
        <p:spPr>
          <a:xfrm>
            <a:off x="1375054" y="4196220"/>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责任书在线签订、管理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7" name="图片 26"/>
          <p:cNvPicPr>
            <a:picLocks noChangeAspect="1"/>
          </p:cNvPicPr>
          <p:nvPr/>
        </p:nvPicPr>
        <p:blipFill>
          <a:blip r:embed="rId1"/>
          <a:stretch>
            <a:fillRect/>
          </a:stretch>
        </p:blipFill>
        <p:spPr>
          <a:xfrm>
            <a:off x="943790" y="4733819"/>
            <a:ext cx="444166" cy="444166"/>
          </a:xfrm>
          <a:prstGeom prst="rect">
            <a:avLst/>
          </a:prstGeom>
        </p:spPr>
      </p:pic>
      <p:sp>
        <p:nvSpPr>
          <p:cNvPr id="28" name="文本框 27"/>
          <p:cNvSpPr txBox="1"/>
          <p:nvPr/>
        </p:nvSpPr>
        <p:spPr>
          <a:xfrm>
            <a:off x="1381505" y="4786625"/>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安全生产费用计算、计划编制</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9" name="图片 28"/>
          <p:cNvPicPr>
            <a:picLocks noChangeAspect="1"/>
          </p:cNvPicPr>
          <p:nvPr/>
        </p:nvPicPr>
        <p:blipFill>
          <a:blip r:embed="rId1"/>
          <a:stretch>
            <a:fillRect/>
          </a:stretch>
        </p:blipFill>
        <p:spPr>
          <a:xfrm>
            <a:off x="937339" y="5324224"/>
            <a:ext cx="444166" cy="444166"/>
          </a:xfrm>
          <a:prstGeom prst="rect">
            <a:avLst/>
          </a:prstGeom>
        </p:spPr>
      </p:pic>
      <p:sp>
        <p:nvSpPr>
          <p:cNvPr id="30" name="文本框 29"/>
          <p:cNvSpPr txBox="1"/>
          <p:nvPr/>
        </p:nvSpPr>
        <p:spPr>
          <a:xfrm>
            <a:off x="1375054" y="5377030"/>
            <a:ext cx="4521290" cy="338554"/>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安全生产费用使用、统计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6" name="组合 65"/>
          <p:cNvGrpSpPr/>
          <p:nvPr/>
        </p:nvGrpSpPr>
        <p:grpSpPr>
          <a:xfrm>
            <a:off x="8115300" y="1993900"/>
            <a:ext cx="2052492" cy="3947154"/>
            <a:chOff x="8140652" y="2273389"/>
            <a:chExt cx="2052492" cy="3947154"/>
          </a:xfrm>
        </p:grpSpPr>
        <p:grpSp>
          <p:nvGrpSpPr>
            <p:cNvPr id="56" name="组合 55"/>
            <p:cNvGrpSpPr/>
            <p:nvPr/>
          </p:nvGrpSpPr>
          <p:grpSpPr>
            <a:xfrm>
              <a:off x="8140652" y="2273390"/>
              <a:ext cx="2052492" cy="3947153"/>
              <a:chOff x="9645988" y="2899822"/>
              <a:chExt cx="2052492" cy="3947153"/>
            </a:xfrm>
          </p:grpSpPr>
          <p:grpSp>
            <p:nvGrpSpPr>
              <p:cNvPr id="17" name="图形 34"/>
              <p:cNvGrpSpPr/>
              <p:nvPr/>
            </p:nvGrpSpPr>
            <p:grpSpPr>
              <a:xfrm>
                <a:off x="9645988" y="3429000"/>
                <a:ext cx="2052492" cy="922740"/>
                <a:chOff x="2098686" y="2364866"/>
                <a:chExt cx="1443037" cy="648747"/>
              </a:xfrm>
              <a:solidFill>
                <a:srgbClr val="202020"/>
              </a:solidFill>
            </p:grpSpPr>
            <p:grpSp>
              <p:nvGrpSpPr>
                <p:cNvPr id="49" name="图形 34"/>
                <p:cNvGrpSpPr/>
                <p:nvPr/>
              </p:nvGrpSpPr>
              <p:grpSpPr>
                <a:xfrm>
                  <a:off x="2098686" y="2364866"/>
                  <a:ext cx="15430" cy="648747"/>
                  <a:chOff x="2098686" y="2364866"/>
                  <a:chExt cx="15430" cy="648747"/>
                </a:xfrm>
                <a:solidFill>
                  <a:srgbClr val="202020"/>
                </a:solidFill>
              </p:grpSpPr>
              <p:sp>
                <p:nvSpPr>
                  <p:cNvPr id="51" name="任意多边形: 形状 50"/>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任意多边形: 形状 51"/>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任意多边形: 形状 52"/>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0" name="任意多边形: 形状 49"/>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图形 34"/>
              <p:cNvGrpSpPr/>
              <p:nvPr/>
            </p:nvGrpSpPr>
            <p:grpSpPr>
              <a:xfrm>
                <a:off x="9667936" y="2899822"/>
                <a:ext cx="2008733" cy="3947153"/>
                <a:chOff x="2114117" y="1992819"/>
                <a:chExt cx="1412271" cy="2775109"/>
              </a:xfrm>
            </p:grpSpPr>
            <p:sp>
              <p:nvSpPr>
                <p:cNvPr id="47" name="任意多边形: 形状 46"/>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任意多边形: 形状 47"/>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 name="图形 34"/>
              <p:cNvGrpSpPr/>
              <p:nvPr/>
            </p:nvGrpSpPr>
            <p:grpSpPr>
              <a:xfrm>
                <a:off x="9689476" y="3003464"/>
                <a:ext cx="1965651" cy="3739871"/>
                <a:chOff x="2129261" y="2065686"/>
                <a:chExt cx="1381982" cy="2629376"/>
              </a:xfrm>
              <a:solidFill>
                <a:srgbClr val="4E4E4E"/>
              </a:solidFill>
            </p:grpSpPr>
            <p:sp>
              <p:nvSpPr>
                <p:cNvPr id="45" name="任意多边形: 形状 44"/>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任意多边形: 形状 45"/>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65" name="图片 64"/>
            <p:cNvPicPr>
              <a:picLocks noChangeAspect="1"/>
            </p:cNvPicPr>
            <p:nvPr/>
          </p:nvPicPr>
          <p:blipFill rotWithShape="1">
            <a:blip r:embed="rId2"/>
            <a:srcRect t="3832" b="151"/>
            <a:stretch>
              <a:fillRect/>
            </a:stretch>
          </p:blipFill>
          <p:spPr>
            <a:xfrm>
              <a:off x="8294788" y="2392778"/>
              <a:ext cx="1744220" cy="3708377"/>
            </a:xfrm>
            <a:custGeom>
              <a:avLst/>
              <a:gdLst>
                <a:gd name="connsiteX0" fmla="*/ 290709 w 1744220"/>
                <a:gd name="connsiteY0" fmla="*/ 0 h 3708377"/>
                <a:gd name="connsiteX1" fmla="*/ 1453512 w 1744220"/>
                <a:gd name="connsiteY1" fmla="*/ 0 h 3708377"/>
                <a:gd name="connsiteX2" fmla="*/ 1738315 w 1744220"/>
                <a:gd name="connsiteY2" fmla="*/ 232121 h 3708377"/>
                <a:gd name="connsiteX3" fmla="*/ 1744220 w 1744220"/>
                <a:gd name="connsiteY3" fmla="*/ 290699 h 3708377"/>
                <a:gd name="connsiteX4" fmla="*/ 1744220 w 1744220"/>
                <a:gd name="connsiteY4" fmla="*/ 3417678 h 3708377"/>
                <a:gd name="connsiteX5" fmla="*/ 1738315 w 1744220"/>
                <a:gd name="connsiteY5" fmla="*/ 3476256 h 3708377"/>
                <a:gd name="connsiteX6" fmla="*/ 1453512 w 1744220"/>
                <a:gd name="connsiteY6" fmla="*/ 3708377 h 3708377"/>
                <a:gd name="connsiteX7" fmla="*/ 290709 w 1744220"/>
                <a:gd name="connsiteY7" fmla="*/ 3708377 h 3708377"/>
                <a:gd name="connsiteX8" fmla="*/ 0 w 1744220"/>
                <a:gd name="connsiteY8" fmla="*/ 3417668 h 3708377"/>
                <a:gd name="connsiteX9" fmla="*/ 0 w 1744220"/>
                <a:gd name="connsiteY9" fmla="*/ 290709 h 3708377"/>
                <a:gd name="connsiteX10" fmla="*/ 290709 w 1744220"/>
                <a:gd name="connsiteY10" fmla="*/ 0 h 370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4220" h="3708377">
                  <a:moveTo>
                    <a:pt x="290709" y="0"/>
                  </a:moveTo>
                  <a:lnTo>
                    <a:pt x="1453512" y="0"/>
                  </a:lnTo>
                  <a:cubicBezTo>
                    <a:pt x="1593997" y="0"/>
                    <a:pt x="1711208" y="99650"/>
                    <a:pt x="1738315" y="232121"/>
                  </a:cubicBezTo>
                  <a:lnTo>
                    <a:pt x="1744220" y="290699"/>
                  </a:lnTo>
                  <a:lnTo>
                    <a:pt x="1744220" y="3417678"/>
                  </a:lnTo>
                  <a:lnTo>
                    <a:pt x="1738315" y="3476256"/>
                  </a:lnTo>
                  <a:cubicBezTo>
                    <a:pt x="1711208" y="3608727"/>
                    <a:pt x="1593997" y="3708377"/>
                    <a:pt x="1453512" y="3708377"/>
                  </a:cubicBezTo>
                  <a:lnTo>
                    <a:pt x="290709" y="3708377"/>
                  </a:lnTo>
                  <a:cubicBezTo>
                    <a:pt x="130155" y="3708377"/>
                    <a:pt x="0" y="3578222"/>
                    <a:pt x="0" y="3417668"/>
                  </a:cubicBezTo>
                  <a:lnTo>
                    <a:pt x="0" y="290709"/>
                  </a:lnTo>
                  <a:cubicBezTo>
                    <a:pt x="0" y="130155"/>
                    <a:pt x="130155" y="0"/>
                    <a:pt x="290709" y="0"/>
                  </a:cubicBezTo>
                  <a:close/>
                </a:path>
              </a:pathLst>
            </a:custGeom>
            <a:ln>
              <a:noFill/>
            </a:ln>
          </p:spPr>
        </p:pic>
        <p:pic>
          <p:nvPicPr>
            <p:cNvPr id="7" name="图片 6"/>
            <p:cNvPicPr>
              <a:picLocks noChangeAspect="1"/>
            </p:cNvPicPr>
            <p:nvPr/>
          </p:nvPicPr>
          <p:blipFill>
            <a:blip r:embed="rId3"/>
            <a:stretch>
              <a:fillRect/>
            </a:stretch>
          </p:blipFill>
          <p:spPr>
            <a:xfrm>
              <a:off x="8330785" y="4991840"/>
              <a:ext cx="1672226" cy="796698"/>
            </a:xfrm>
            <a:prstGeom prst="rect">
              <a:avLst/>
            </a:prstGeom>
            <a:ln>
              <a:noFill/>
            </a:ln>
          </p:spPr>
        </p:pic>
        <p:grpSp>
          <p:nvGrpSpPr>
            <p:cNvPr id="55" name="组合 54"/>
            <p:cNvGrpSpPr/>
            <p:nvPr/>
          </p:nvGrpSpPr>
          <p:grpSpPr>
            <a:xfrm>
              <a:off x="8654844" y="2273389"/>
              <a:ext cx="1024108" cy="218257"/>
              <a:chOff x="10190240" y="2251379"/>
              <a:chExt cx="1024108" cy="218257"/>
            </a:xfrm>
          </p:grpSpPr>
          <p:sp>
            <p:nvSpPr>
              <p:cNvPr id="54" name="矩形: 圆角 53"/>
              <p:cNvSpPr/>
              <p:nvPr/>
            </p:nvSpPr>
            <p:spPr>
              <a:xfrm>
                <a:off x="10190240" y="2251379"/>
                <a:ext cx="1024108" cy="21825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10395843" y="2320135"/>
                <a:ext cx="612902" cy="80744"/>
                <a:chOff x="3337721" y="6058737"/>
                <a:chExt cx="851911" cy="112231"/>
              </a:xfrm>
            </p:grpSpPr>
            <p:sp>
              <p:nvSpPr>
                <p:cNvPr id="35" name="任意多边形: 形状 34"/>
                <p:cNvSpPr/>
                <p:nvPr/>
              </p:nvSpPr>
              <p:spPr>
                <a:xfrm>
                  <a:off x="3603802" y="6088491"/>
                  <a:ext cx="407126" cy="53102"/>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6" name="图形 34"/>
                <p:cNvGrpSpPr/>
                <p:nvPr/>
              </p:nvGrpSpPr>
              <p:grpSpPr>
                <a:xfrm>
                  <a:off x="4077401" y="6058737"/>
                  <a:ext cx="112231" cy="112231"/>
                  <a:chOff x="2956793" y="2063209"/>
                  <a:chExt cx="56768" cy="56768"/>
                </a:xfrm>
                <a:solidFill>
                  <a:srgbClr val="202020"/>
                </a:solidFill>
              </p:grpSpPr>
              <p:sp>
                <p:nvSpPr>
                  <p:cNvPr id="43" name="任意多边形: 形状 42"/>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4" name="图片 43"/>
                  <p:cNvPicPr>
                    <a:picLocks noChangeAspect="1"/>
                  </p:cNvPicPr>
                  <p:nvPr/>
                </p:nvPicPr>
                <p:blipFill>
                  <a:blip r:embed="rId4"/>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37" name="图形 34"/>
                <p:cNvGrpSpPr/>
                <p:nvPr/>
              </p:nvGrpSpPr>
              <p:grpSpPr>
                <a:xfrm>
                  <a:off x="3449201" y="6078509"/>
                  <a:ext cx="72687" cy="72687"/>
                  <a:chOff x="2639039" y="2073210"/>
                  <a:chExt cx="36766" cy="36766"/>
                </a:xfrm>
                <a:solidFill>
                  <a:srgbClr val="202020"/>
                </a:solidFill>
              </p:grpSpPr>
              <p:sp>
                <p:nvSpPr>
                  <p:cNvPr id="41" name="任意多边形: 形状 40"/>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2" name="图片 41"/>
                  <p:cNvPicPr>
                    <a:picLocks noChangeAspect="1"/>
                  </p:cNvPicPr>
                  <p:nvPr/>
                </p:nvPicPr>
                <p:blipFill>
                  <a:blip r:embed="rId5"/>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38" name="图形 34"/>
                <p:cNvGrpSpPr/>
                <p:nvPr/>
              </p:nvGrpSpPr>
              <p:grpSpPr>
                <a:xfrm>
                  <a:off x="3337721" y="6078509"/>
                  <a:ext cx="72687" cy="72687"/>
                  <a:chOff x="2582651" y="2073210"/>
                  <a:chExt cx="36766" cy="36766"/>
                </a:xfrm>
                <a:solidFill>
                  <a:srgbClr val="202020"/>
                </a:solidFill>
              </p:grpSpPr>
              <p:sp>
                <p:nvSpPr>
                  <p:cNvPr id="39" name="任意多边形: 形状 38"/>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0" name="图片 39"/>
                  <p:cNvPicPr>
                    <a:picLocks noChangeAspect="1"/>
                  </p:cNvPicPr>
                  <p:nvPr/>
                </p:nvPicPr>
                <p:blipFill>
                  <a:blip r:embed="rId6"/>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ISLIDE.PICTURE" val="#670209;#1007639;"/>
</p:tagLst>
</file>

<file path=ppt/tags/tag10.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1.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2.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3.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4.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5.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6.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7.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8.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19.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xml><?xml version="1.0" encoding="utf-8"?>
<p:tagLst xmlns:p="http://schemas.openxmlformats.org/presentationml/2006/main">
  <p:tag name="ISLIDE.ICON" val="#405386;#399428;"/>
</p:tagLst>
</file>

<file path=ppt/tags/tag20.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1.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2.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3.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4.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5.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6.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7.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8.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29.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xml><?xml version="1.0" encoding="utf-8"?>
<p:tagLst xmlns:p="http://schemas.openxmlformats.org/presentationml/2006/main">
  <p:tag name="ISLIDE.ICON" val="#405386;#399428;"/>
</p:tagLst>
</file>

<file path=ppt/tags/tag30.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1.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2.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3.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4.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5.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6.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37.xml><?xml version="1.0" encoding="utf-8"?>
<p:tagLst xmlns:p="http://schemas.openxmlformats.org/presentationml/2006/main">
  <p:tag name="ISLIDE.VECTOR" val="#331493;"/>
</p:tagLst>
</file>

<file path=ppt/tags/tag4.xml><?xml version="1.0" encoding="utf-8"?>
<p:tagLst xmlns:p="http://schemas.openxmlformats.org/presentationml/2006/main">
  <p:tag name="ISLIDE.ICON" val="#405386;#399428;"/>
</p:tagLst>
</file>

<file path=ppt/tags/tag5.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6.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7.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8.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ags/tag9.xml><?xml version="1.0" encoding="utf-8"?>
<p:tagLst xmlns:p="http://schemas.openxmlformats.org/presentationml/2006/main">
  <p:tag name="KSO_WM_DIAGRAM_VIRTUALLY_FRAME" val="{&quot;height&quot;:322.39716535433075,&quot;left&quot;:44.61244094488189,&quot;top&quot;:173.00574803149607,&quot;width&quot;:855.6113385826771}"/>
</p:tagLst>
</file>

<file path=ppt/theme/theme1.xml><?xml version="1.0" encoding="utf-8"?>
<a:theme xmlns:a="http://schemas.openxmlformats.org/drawingml/2006/main" name="3_默认设计模板">
  <a:themeElements>
    <a:clrScheme name="">
      <a:dk1>
        <a:srgbClr val="000000"/>
      </a:dk1>
      <a:lt1>
        <a:srgbClr val="FFFFFF"/>
      </a:lt1>
      <a:dk2>
        <a:srgbClr val="778495"/>
      </a:dk2>
      <a:lt2>
        <a:srgbClr val="F0F0F0"/>
      </a:lt2>
      <a:accent1>
        <a:srgbClr val="2373F3"/>
      </a:accent1>
      <a:accent2>
        <a:srgbClr val="1AAAFF"/>
      </a:accent2>
      <a:accent3>
        <a:srgbClr val="37C6FF"/>
      </a:accent3>
      <a:accent4>
        <a:srgbClr val="7BB0FF"/>
      </a:accent4>
      <a:accent5>
        <a:srgbClr val="A5A5A5"/>
      </a:accent5>
      <a:accent6>
        <a:srgbClr val="C9C9C9"/>
      </a:accent6>
      <a:hlink>
        <a:srgbClr val="4472C4"/>
      </a:hlink>
      <a:folHlink>
        <a:srgbClr val="BFBFBF"/>
      </a:folHlink>
    </a:clrScheme>
    <a:fontScheme name="d9285b87-a69d-4f45-98d0-9739428908e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3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4100</Words>
  <Application>WPS 演示</Application>
  <PresentationFormat>宽屏</PresentationFormat>
  <Paragraphs>754</Paragraphs>
  <Slides>28</Slides>
  <Notes>79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28</vt:i4>
      </vt:variant>
    </vt:vector>
  </HeadingPairs>
  <TitlesOfParts>
    <vt:vector size="37" baseType="lpstr">
      <vt:lpstr>Arial</vt:lpstr>
      <vt:lpstr>宋体</vt:lpstr>
      <vt:lpstr>Wingdings</vt:lpstr>
      <vt:lpstr>Times New Roman</vt:lpstr>
      <vt:lpstr>微软雅黑</vt:lpstr>
      <vt:lpstr>Arial Unicode MS</vt:lpstr>
      <vt:lpstr>等线</vt:lpstr>
      <vt:lpstr>Arial</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安胜达</Company>
  <LinksUpToDate>false</LinksUpToDate>
  <SharedDoc>false</SharedDoc>
  <HyperlinksChanged>false</HyperlinksChanged>
  <AppVersion>14.0000</AppVersion>
  <Manager>ASD</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liuyiyun;lijuliang</dc:creator>
  <dc:description>抄也要动脑子，直接套模板，不动脑子毫无用处系列;</dc:description>
  <cp:lastModifiedBy>化聪。</cp:lastModifiedBy>
  <cp:revision>199</cp:revision>
  <dcterms:created xsi:type="dcterms:W3CDTF">2022-01-25T08:29:00Z</dcterms:created>
  <dcterms:modified xsi:type="dcterms:W3CDTF">2025-12-31T02:46:19Z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2052-12.1.0.24657</vt:lpwstr>
  </property>
  <property fmtid="{D5CDD505-2E9C-101B-9397-08002B2CF9AE}" pid="13" name="ICV">
    <vt:lpwstr>A35CBCFC289240F480FF70D8819893AA</vt:lpwstr>
  </property>
</Properties>
</file>