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13363" r:id="rId3"/>
    <p:sldId id="357" r:id="rId5"/>
    <p:sldId id="13370" r:id="rId6"/>
    <p:sldId id="13375" r:id="rId7"/>
    <p:sldId id="13371" r:id="rId8"/>
    <p:sldId id="13369" r:id="rId9"/>
    <p:sldId id="13372" r:id="rId10"/>
    <p:sldId id="13376" r:id="rId11"/>
    <p:sldId id="288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eg008" initials="c" lastIdx="2" clrIdx="0"/>
  <p:cmAuthor id="0" name="a0l7dzz" initials="car" lastIdx="2" clrIdx="0"/>
  <p:cmAuthor id="1" name="suxue" initials="s" lastIdx="1" clrIdx="0"/>
  <p:cmAuthor id="8" name="宋洁然" initials="宋" lastIdx="2" clrIdx="1"/>
  <p:cmAuthor id="2" name="微软用户" initials="微" lastIdx="1" clrIdx="0"/>
  <p:cmAuthor id="9" name="ming qiu" initials="m" lastIdx="17" clrIdx="1"/>
  <p:cmAuthor id="3" name="Lenovo User" initials="L" lastIdx="1" clrIdx="0"/>
  <p:cmAuthor id="4" name="a" initials="a" lastIdx="3" clrIdx="0"/>
  <p:cmAuthor id="5" name="mr" initials="m" lastIdx="1" clrIdx="1"/>
  <p:cmAuthor id="6" name="番茄花园" initials="番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1F4"/>
    <a:srgbClr val="5C97F6"/>
    <a:srgbClr val="C9EBFF"/>
    <a:srgbClr val="0152D9"/>
    <a:srgbClr val="2F5597"/>
    <a:srgbClr val="00AFEF"/>
    <a:srgbClr val="EFF4FD"/>
    <a:srgbClr val="10C5EE"/>
    <a:srgbClr val="076EBA"/>
    <a:srgbClr val="13C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714" autoAdjust="0"/>
  </p:normalViewPr>
  <p:slideViewPr>
    <p:cSldViewPr snapToGrid="0" showGuides="1">
      <p:cViewPr varScale="1">
        <p:scale>
          <a:sx n="91" d="100"/>
          <a:sy n="91" d="100"/>
        </p:scale>
        <p:origin x="56" y="44"/>
      </p:cViewPr>
      <p:guideLst>
        <p:guide orient="horz" pos="4176"/>
        <p:guide pos="391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谨记：</a:t>
            </a:r>
            <a:r>
              <a:rPr lang="en-US" altLang="zh-CN"/>
              <a:t>AI</a:t>
            </a:r>
            <a:r>
              <a:rPr lang="zh-CN" altLang="en-US"/>
              <a:t>算法不是万能的，它受到光线、距离、场景等多方面的制约，没有包打天下的算法，请您在使用前，仔细阅读算法对于光线要求、识别距离等要素的要求。比如</a:t>
            </a:r>
            <a:r>
              <a:rPr lang="en-US" altLang="zh-CN"/>
              <a:t>:</a:t>
            </a:r>
            <a:r>
              <a:rPr lang="zh-CN" altLang="en-US"/>
              <a:t>有的算法只能白天或光线良好使用，夜晚或光线较暗场景没效果</a:t>
            </a:r>
            <a:r>
              <a:rPr lang="en-US" altLang="zh-CN"/>
              <a:t> </a:t>
            </a:r>
            <a:r>
              <a:rPr lang="zh-CN" altLang="en-US"/>
              <a:t>有的算法可以在</a:t>
            </a:r>
            <a:r>
              <a:rPr lang="en-US" altLang="zh-CN"/>
              <a:t>30</a:t>
            </a:r>
            <a:r>
              <a:rPr lang="zh-CN" altLang="en-US"/>
              <a:t>米依然能够高精度识别，有的算法只能</a:t>
            </a:r>
            <a:r>
              <a:rPr lang="en-US" altLang="zh-CN"/>
              <a:t>10</a:t>
            </a:r>
            <a:r>
              <a:rPr lang="zh-CN" altLang="en-US"/>
              <a:t>米。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如：常合作的供应商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：新科（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Shinco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），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凡是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算力消耗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低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的算法，用户可选择全系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KS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系列产品，每路摄像头配置算法的数量不限制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;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凡是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算力消耗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中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的算法，建议用户选择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KS968-M2-8/KS968-M1-8/KS988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三个型号的设备来使用，每路摄像头配置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1~3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个算法，凡是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算力消耗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"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高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的算法，建议用户选择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KS968-M2-8/KS968-M1-8/KS988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三个型号的设备来使用，每路摄像头只能配置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个算法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通过高水准、高品质的服务，</a:t>
            </a:r>
            <a:r>
              <a:rPr lang="zh-CN" alt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保障企业安全生产，构建平安和谐社会</a:t>
            </a:r>
            <a:endParaRPr lang="zh-CN" altLang="en-US" sz="1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与客户</a:t>
            </a:r>
            <a:r>
              <a:rPr lang="zh-CN" altLang="en-US"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共铸安全梦</a:t>
            </a:r>
            <a:endParaRPr lang="zh-CN" altLang="en-US" sz="1200" b="1"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蓝底">
    <p:bg>
      <p:bgPr>
        <a:solidFill>
          <a:srgbClr val="EAF1FD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394970" y="836930"/>
            <a:ext cx="11401425" cy="0"/>
          </a:xfrm>
          <a:prstGeom prst="line">
            <a:avLst/>
          </a:prstGeom>
          <a:ln>
            <a:solidFill>
              <a:srgbClr val="CBD7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 userDrawn="1"/>
        </p:nvGrpSpPr>
        <p:grpSpPr>
          <a:xfrm>
            <a:off x="9197975" y="262255"/>
            <a:ext cx="2557780" cy="362585"/>
            <a:chOff x="10684" y="386"/>
            <a:chExt cx="4028" cy="571"/>
          </a:xfrm>
        </p:grpSpPr>
        <p:sp>
          <p:nvSpPr>
            <p:cNvPr id="27" name="文本框 26"/>
            <p:cNvSpPr txBox="1"/>
            <p:nvPr/>
          </p:nvSpPr>
          <p:spPr>
            <a:xfrm>
              <a:off x="12122" y="454"/>
              <a:ext cx="244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>
                  <a:solidFill>
                    <a:schemeClr val="bg2">
                      <a:lumMod val="50000"/>
                    </a:schemeClr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安全相伴，智护长青</a:t>
              </a:r>
              <a:endParaRPr lang="zh-CN" altLang="en-US" sz="1200">
                <a:solidFill>
                  <a:schemeClr val="bg2">
                    <a:lumMod val="50000"/>
                  </a:schemeClr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1220" y="393"/>
              <a:ext cx="3492" cy="560"/>
            </a:xfrm>
            <a:prstGeom prst="rect">
              <a:avLst/>
            </a:prstGeom>
            <a:noFill/>
            <a:ln>
              <a:solidFill>
                <a:srgbClr val="CBD7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Source Han Sans CN Medium" panose="020B0400000000000000" charset="-122"/>
                <a:ea typeface="Source Han Sans CN Medium" panose="020B0400000000000000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0684" y="386"/>
              <a:ext cx="1319" cy="571"/>
            </a:xfrm>
            <a:prstGeom prst="rect">
              <a:avLst/>
            </a:prstGeom>
            <a:solidFill>
              <a:srgbClr val="0152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latin typeface="Source Han Sans CN Medium" panose="020B0400000000000000" charset="-122"/>
                  <a:ea typeface="Source Han Sans CN Medium" panose="020B0400000000000000" charset="-122"/>
                </a:rPr>
                <a:t>安胜达</a:t>
              </a:r>
              <a:endParaRPr lang="zh-CN" altLang="en-US" sz="1400">
                <a:latin typeface="Source Han Sans CN Medium" panose="020B0400000000000000" charset="-122"/>
                <a:ea typeface="Source Han Sans CN Medium" panose="020B0400000000000000" charset="-122"/>
              </a:endParaRPr>
            </a:p>
          </p:txBody>
        </p:sp>
      </p:grpSp>
      <p:sp>
        <p:nvSpPr>
          <p:cNvPr id="2" name="矩形 1"/>
          <p:cNvSpPr/>
          <p:nvPr userDrawn="1"/>
        </p:nvSpPr>
        <p:spPr>
          <a:xfrm>
            <a:off x="0" y="259715"/>
            <a:ext cx="857250" cy="355597"/>
          </a:xfrm>
          <a:prstGeom prst="rect">
            <a:avLst/>
          </a:prstGeom>
          <a:solidFill>
            <a:srgbClr val="0152D9"/>
          </a:solidFill>
          <a:ln>
            <a:solidFill>
              <a:srgbClr val="0152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909637" y="259714"/>
            <a:ext cx="122238" cy="3555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spect="1"/>
          </p:cNvSpPr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lum bright="70000" contrast="-7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1088655" y="0"/>
            <a:ext cx="14369311" cy="8073697"/>
            <a:chOff x="-6826" y="0"/>
            <a:chExt cx="12205652" cy="68580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25" y="6845"/>
              <a:ext cx="12205651" cy="684431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-6826" y="0"/>
              <a:ext cx="12205652" cy="6858000"/>
            </a:xfrm>
            <a:prstGeom prst="rect">
              <a:avLst/>
            </a:prstGeom>
            <a:solidFill>
              <a:srgbClr val="212752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813561" y="2016478"/>
            <a:ext cx="8564880" cy="28613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kern="0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lang="zh-CN" altLang="en-US" sz="6000" b="1" kern="0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主动安全预警解决方案</a:t>
            </a:r>
            <a:endParaRPr lang="zh-CN" altLang="en-US" sz="6000" b="1" kern="0" dirty="0">
              <a:solidFill>
                <a:srgbClr val="FFFFFF">
                  <a:alpha val="100000"/>
                </a:srgb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0" b="1" kern="0" dirty="0">
                <a:solidFill>
                  <a:srgbClr val="FFFFFF">
                    <a:alpha val="100000"/>
                  </a:srgbClr>
                </a:solidFill>
                <a:cs typeface="+mn-ea"/>
                <a:sym typeface="+mn-lt"/>
              </a:rPr>
              <a:t>之客户案例</a:t>
            </a:r>
            <a:endParaRPr lang="zh-CN" altLang="en-US" sz="6000" spc="140" dirty="0">
              <a:solidFill>
                <a:schemeClr val="bg1"/>
              </a:solidFill>
              <a:uFillTx/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669968" y="721183"/>
            <a:ext cx="2852063" cy="1026589"/>
            <a:chOff x="4156098" y="901540"/>
            <a:chExt cx="3879803" cy="1396520"/>
          </a:xfrm>
        </p:grpSpPr>
        <p:sp>
          <p:nvSpPr>
            <p:cNvPr id="3" name="文本框 2"/>
            <p:cNvSpPr txBox="1"/>
            <p:nvPr/>
          </p:nvSpPr>
          <p:spPr>
            <a:xfrm>
              <a:off x="4156098" y="1837508"/>
              <a:ext cx="3879803" cy="460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江苏安胜达安全科技有限公司</a:t>
              </a:r>
              <a:endParaRPr lang="zh-CN" altLang="en-US" sz="1600" b="1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657215" y="901540"/>
              <a:ext cx="877570" cy="877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pic>
          <p:nvPicPr>
            <p:cNvPr id="8" name="图片 7" descr="安胜达单个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8193" y="1079285"/>
              <a:ext cx="475615" cy="560180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005524" y="6130417"/>
            <a:ext cx="418095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通过机器视觉技术为企业安全降本增效!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81519" y="5406517"/>
            <a:ext cx="19405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ject 25"/>
          <p:cNvSpPr/>
          <p:nvPr/>
        </p:nvSpPr>
        <p:spPr>
          <a:xfrm>
            <a:off x="385571" y="1269638"/>
            <a:ext cx="11386185" cy="573024"/>
          </a:xfrm>
          <a:prstGeom prst="rect">
            <a:avLst/>
          </a:prstGeom>
          <a:gradFill flip="none" rotWithShape="1">
            <a:gsLst>
              <a:gs pos="0">
                <a:srgbClr val="0152D9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377923" y="4664964"/>
            <a:ext cx="711736" cy="1513332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643343" y="4786719"/>
            <a:ext cx="203835" cy="12706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研发中（部分</a:t>
            </a: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385572" y="1999488"/>
            <a:ext cx="11386185" cy="870585"/>
          </a:xfrm>
          <a:custGeom>
            <a:avLst/>
            <a:gdLst/>
            <a:ahLst/>
            <a:cxnLst/>
            <a:rect l="l" t="t" r="r" b="b"/>
            <a:pathLst>
              <a:path w="11386185" h="870585">
                <a:moveTo>
                  <a:pt x="0" y="0"/>
                </a:moveTo>
                <a:lnTo>
                  <a:pt x="11385804" y="0"/>
                </a:lnTo>
                <a:lnTo>
                  <a:pt x="11385804" y="870203"/>
                </a:lnTo>
                <a:lnTo>
                  <a:pt x="0" y="870203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379095" y="1992629"/>
            <a:ext cx="11398250" cy="883285"/>
          </a:xfrm>
          <a:prstGeom prst="rect">
            <a:avLst/>
          </a:prstGeom>
          <a:solidFill>
            <a:srgbClr val="C9EBFF"/>
          </a:solidFill>
          <a:ln w="25400">
            <a:solidFill>
              <a:srgbClr val="C9EBFF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3442334" y="1453236"/>
            <a:ext cx="20561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9465" algn="l"/>
                <a:tab pos="1192530" algn="l"/>
                <a:tab pos="1979930" algn="l"/>
              </a:tabLst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安全	</a:t>
            </a:r>
            <a:r>
              <a:rPr sz="1800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|	</a:t>
            </a:r>
            <a:r>
              <a:rPr lang="zh-CN" altLang="en-US" sz="1800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精确</a:t>
            </a:r>
            <a:r>
              <a:rPr sz="1800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|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5885815" y="1453236"/>
            <a:ext cx="28435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9465" algn="l"/>
                <a:tab pos="1192530" algn="l"/>
                <a:tab pos="1979930" algn="l"/>
                <a:tab pos="2372995" algn="l"/>
              </a:tabLst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效率	</a:t>
            </a:r>
            <a:r>
              <a:rPr sz="1800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|	</a:t>
            </a:r>
            <a:r>
              <a:rPr lang="zh-CN" altLang="en-US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训练</a:t>
            </a:r>
            <a:r>
              <a:rPr sz="1800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|	</a:t>
            </a:r>
            <a:r>
              <a:rPr lang="zh-CN" altLang="en-US" sz="1800" b="1" spc="-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标注</a:t>
            </a:r>
            <a:endParaRPr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1234439" y="3017520"/>
            <a:ext cx="10547985" cy="1495425"/>
          </a:xfrm>
          <a:custGeom>
            <a:avLst/>
            <a:gdLst/>
            <a:ahLst/>
            <a:cxnLst/>
            <a:rect l="l" t="t" r="r" b="b"/>
            <a:pathLst>
              <a:path w="10547985" h="1495425">
                <a:moveTo>
                  <a:pt x="0" y="0"/>
                </a:moveTo>
                <a:lnTo>
                  <a:pt x="10547604" y="0"/>
                </a:lnTo>
                <a:lnTo>
                  <a:pt x="10547604" y="1495043"/>
                </a:lnTo>
                <a:lnTo>
                  <a:pt x="0" y="14950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bject 12"/>
          <p:cNvSpPr/>
          <p:nvPr/>
        </p:nvSpPr>
        <p:spPr>
          <a:xfrm>
            <a:off x="1379219" y="3265932"/>
            <a:ext cx="1035050" cy="445134"/>
          </a:xfrm>
          <a:custGeom>
            <a:avLst/>
            <a:gdLst/>
            <a:ahLst/>
            <a:cxnLst/>
            <a:rect l="l" t="t" r="r" b="b"/>
            <a:pathLst>
              <a:path w="1035050" h="445135">
                <a:moveTo>
                  <a:pt x="74676" y="445007"/>
                </a:moveTo>
                <a:lnTo>
                  <a:pt x="34153" y="432795"/>
                </a:lnTo>
                <a:lnTo>
                  <a:pt x="7171" y="402168"/>
                </a:lnTo>
                <a:lnTo>
                  <a:pt x="0" y="74675"/>
                </a:lnTo>
                <a:lnTo>
                  <a:pt x="1394" y="60254"/>
                </a:lnTo>
                <a:lnTo>
                  <a:pt x="20243" y="23691"/>
                </a:lnTo>
                <a:lnTo>
                  <a:pt x="55684" y="2592"/>
                </a:lnTo>
                <a:lnTo>
                  <a:pt x="960119" y="0"/>
                </a:lnTo>
                <a:lnTo>
                  <a:pt x="974581" y="1555"/>
                </a:lnTo>
                <a:lnTo>
                  <a:pt x="1011199" y="20624"/>
                </a:lnTo>
                <a:lnTo>
                  <a:pt x="1032254" y="55887"/>
                </a:lnTo>
                <a:lnTo>
                  <a:pt x="1034796" y="370331"/>
                </a:lnTo>
                <a:lnTo>
                  <a:pt x="1033281" y="384713"/>
                </a:lnTo>
                <a:lnTo>
                  <a:pt x="1014267" y="421220"/>
                </a:lnTo>
                <a:lnTo>
                  <a:pt x="978959" y="442365"/>
                </a:lnTo>
                <a:lnTo>
                  <a:pt x="74676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1553286" y="3434334"/>
            <a:ext cx="68580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安全帽未佩戴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4" name="object 14"/>
          <p:cNvSpPr/>
          <p:nvPr/>
        </p:nvSpPr>
        <p:spPr>
          <a:xfrm>
            <a:off x="2508504" y="3265932"/>
            <a:ext cx="1035050" cy="445134"/>
          </a:xfrm>
          <a:custGeom>
            <a:avLst/>
            <a:gdLst/>
            <a:ahLst/>
            <a:cxnLst/>
            <a:rect l="l" t="t" r="r" b="b"/>
            <a:pathLst>
              <a:path w="1035050" h="445135">
                <a:moveTo>
                  <a:pt x="73151" y="445007"/>
                </a:moveTo>
                <a:lnTo>
                  <a:pt x="33345" y="432640"/>
                </a:lnTo>
                <a:lnTo>
                  <a:pt x="6746" y="401655"/>
                </a:lnTo>
                <a:lnTo>
                  <a:pt x="0" y="74675"/>
                </a:lnTo>
                <a:lnTo>
                  <a:pt x="1329" y="60159"/>
                </a:lnTo>
                <a:lnTo>
                  <a:pt x="20138" y="23419"/>
                </a:lnTo>
                <a:lnTo>
                  <a:pt x="55319" y="2419"/>
                </a:lnTo>
                <a:lnTo>
                  <a:pt x="960119" y="0"/>
                </a:lnTo>
                <a:lnTo>
                  <a:pt x="974501" y="1555"/>
                </a:lnTo>
                <a:lnTo>
                  <a:pt x="1011008" y="20624"/>
                </a:lnTo>
                <a:lnTo>
                  <a:pt x="1032153" y="55887"/>
                </a:lnTo>
                <a:lnTo>
                  <a:pt x="1034795" y="370331"/>
                </a:lnTo>
                <a:lnTo>
                  <a:pt x="1033200" y="384713"/>
                </a:lnTo>
                <a:lnTo>
                  <a:pt x="1014076" y="421220"/>
                </a:lnTo>
                <a:lnTo>
                  <a:pt x="978857" y="442365"/>
                </a:lnTo>
                <a:lnTo>
                  <a:pt x="73151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bject 15"/>
          <p:cNvSpPr txBox="1"/>
          <p:nvPr/>
        </p:nvSpPr>
        <p:spPr>
          <a:xfrm>
            <a:off x="2739466" y="3434334"/>
            <a:ext cx="57150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反光衣识别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2" name="object 16"/>
          <p:cNvSpPr/>
          <p:nvPr/>
        </p:nvSpPr>
        <p:spPr>
          <a:xfrm>
            <a:off x="3637788" y="3265932"/>
            <a:ext cx="1033780" cy="445134"/>
          </a:xfrm>
          <a:custGeom>
            <a:avLst/>
            <a:gdLst/>
            <a:ahLst/>
            <a:cxnLst/>
            <a:rect l="l" t="t" r="r" b="b"/>
            <a:pathLst>
              <a:path w="1033779" h="445135">
                <a:moveTo>
                  <a:pt x="73151" y="445007"/>
                </a:moveTo>
                <a:lnTo>
                  <a:pt x="33286" y="432718"/>
                </a:lnTo>
                <a:lnTo>
                  <a:pt x="6713" y="401912"/>
                </a:lnTo>
                <a:lnTo>
                  <a:pt x="0" y="74675"/>
                </a:lnTo>
                <a:lnTo>
                  <a:pt x="1239" y="60206"/>
                </a:lnTo>
                <a:lnTo>
                  <a:pt x="19820" y="23555"/>
                </a:lnTo>
                <a:lnTo>
                  <a:pt x="54895" y="2505"/>
                </a:lnTo>
                <a:lnTo>
                  <a:pt x="960120" y="0"/>
                </a:lnTo>
                <a:lnTo>
                  <a:pt x="974441" y="1560"/>
                </a:lnTo>
                <a:lnTo>
                  <a:pt x="1010716" y="20688"/>
                </a:lnTo>
                <a:lnTo>
                  <a:pt x="1031182" y="56050"/>
                </a:lnTo>
                <a:lnTo>
                  <a:pt x="1033272" y="370331"/>
                </a:lnTo>
                <a:lnTo>
                  <a:pt x="1032077" y="384736"/>
                </a:lnTo>
                <a:lnTo>
                  <a:pt x="1013610" y="421288"/>
                </a:lnTo>
                <a:lnTo>
                  <a:pt x="978588" y="442409"/>
                </a:lnTo>
                <a:lnTo>
                  <a:pt x="73151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bject 17"/>
          <p:cNvSpPr txBox="1"/>
          <p:nvPr/>
        </p:nvSpPr>
        <p:spPr>
          <a:xfrm>
            <a:off x="3868496" y="3434334"/>
            <a:ext cx="57150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升降梯超员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4" name="object 18"/>
          <p:cNvSpPr/>
          <p:nvPr/>
        </p:nvSpPr>
        <p:spPr>
          <a:xfrm>
            <a:off x="4767071" y="3265932"/>
            <a:ext cx="1033780" cy="445134"/>
          </a:xfrm>
          <a:custGeom>
            <a:avLst/>
            <a:gdLst/>
            <a:ahLst/>
            <a:cxnLst/>
            <a:rect l="l" t="t" r="r" b="b"/>
            <a:pathLst>
              <a:path w="1033779" h="445135">
                <a:moveTo>
                  <a:pt x="73151" y="445007"/>
                </a:moveTo>
                <a:lnTo>
                  <a:pt x="33228" y="432795"/>
                </a:lnTo>
                <a:lnTo>
                  <a:pt x="6679" y="402168"/>
                </a:lnTo>
                <a:lnTo>
                  <a:pt x="0" y="74675"/>
                </a:lnTo>
                <a:lnTo>
                  <a:pt x="1149" y="60254"/>
                </a:lnTo>
                <a:lnTo>
                  <a:pt x="19503" y="23691"/>
                </a:lnTo>
                <a:lnTo>
                  <a:pt x="54470" y="2592"/>
                </a:lnTo>
                <a:lnTo>
                  <a:pt x="960119" y="0"/>
                </a:lnTo>
                <a:lnTo>
                  <a:pt x="974407" y="1570"/>
                </a:lnTo>
                <a:lnTo>
                  <a:pt x="1010660" y="20817"/>
                </a:lnTo>
                <a:lnTo>
                  <a:pt x="1031162" y="56377"/>
                </a:lnTo>
                <a:lnTo>
                  <a:pt x="1033272" y="370331"/>
                </a:lnTo>
                <a:lnTo>
                  <a:pt x="1031988" y="384784"/>
                </a:lnTo>
                <a:lnTo>
                  <a:pt x="1013292" y="421425"/>
                </a:lnTo>
                <a:lnTo>
                  <a:pt x="978164" y="442496"/>
                </a:lnTo>
                <a:lnTo>
                  <a:pt x="73151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object 19"/>
          <p:cNvSpPr txBox="1"/>
          <p:nvPr/>
        </p:nvSpPr>
        <p:spPr>
          <a:xfrm>
            <a:off x="4940376" y="3434334"/>
            <a:ext cx="685800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区域入侵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6" name="object 20"/>
          <p:cNvSpPr/>
          <p:nvPr/>
        </p:nvSpPr>
        <p:spPr>
          <a:xfrm>
            <a:off x="5894832" y="3265932"/>
            <a:ext cx="1035050" cy="445134"/>
          </a:xfrm>
          <a:custGeom>
            <a:avLst/>
            <a:gdLst/>
            <a:ahLst/>
            <a:cxnLst/>
            <a:rect l="l" t="t" r="r" b="b"/>
            <a:pathLst>
              <a:path w="1035050" h="445135">
                <a:moveTo>
                  <a:pt x="74675" y="445007"/>
                </a:moveTo>
                <a:lnTo>
                  <a:pt x="34504" y="432795"/>
                </a:lnTo>
                <a:lnTo>
                  <a:pt x="7477" y="402168"/>
                </a:lnTo>
                <a:lnTo>
                  <a:pt x="0" y="74675"/>
                </a:lnTo>
                <a:lnTo>
                  <a:pt x="1555" y="60254"/>
                </a:lnTo>
                <a:lnTo>
                  <a:pt x="20624" y="23691"/>
                </a:lnTo>
                <a:lnTo>
                  <a:pt x="55887" y="2592"/>
                </a:lnTo>
                <a:lnTo>
                  <a:pt x="961643" y="0"/>
                </a:lnTo>
                <a:lnTo>
                  <a:pt x="975898" y="1579"/>
                </a:lnTo>
                <a:lnTo>
                  <a:pt x="1012128" y="20947"/>
                </a:lnTo>
                <a:lnTo>
                  <a:pt x="1032668" y="56707"/>
                </a:lnTo>
                <a:lnTo>
                  <a:pt x="1034795" y="370331"/>
                </a:lnTo>
                <a:lnTo>
                  <a:pt x="1033421" y="384832"/>
                </a:lnTo>
                <a:lnTo>
                  <a:pt x="1014498" y="421561"/>
                </a:lnTo>
                <a:lnTo>
                  <a:pt x="979265" y="442582"/>
                </a:lnTo>
                <a:lnTo>
                  <a:pt x="74675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object 21"/>
          <p:cNvSpPr txBox="1"/>
          <p:nvPr/>
        </p:nvSpPr>
        <p:spPr>
          <a:xfrm>
            <a:off x="6069406" y="3434334"/>
            <a:ext cx="685800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电瓶车违停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8" name="object 22"/>
          <p:cNvSpPr/>
          <p:nvPr/>
        </p:nvSpPr>
        <p:spPr>
          <a:xfrm>
            <a:off x="7024116" y="3265932"/>
            <a:ext cx="1035050" cy="445134"/>
          </a:xfrm>
          <a:custGeom>
            <a:avLst/>
            <a:gdLst/>
            <a:ahLst/>
            <a:cxnLst/>
            <a:rect l="l" t="t" r="r" b="b"/>
            <a:pathLst>
              <a:path w="1035050" h="445135">
                <a:moveTo>
                  <a:pt x="74675" y="445007"/>
                </a:moveTo>
                <a:lnTo>
                  <a:pt x="34329" y="432795"/>
                </a:lnTo>
                <a:lnTo>
                  <a:pt x="7324" y="402168"/>
                </a:lnTo>
                <a:lnTo>
                  <a:pt x="0" y="74675"/>
                </a:lnTo>
                <a:lnTo>
                  <a:pt x="1474" y="60254"/>
                </a:lnTo>
                <a:lnTo>
                  <a:pt x="20433" y="23691"/>
                </a:lnTo>
                <a:lnTo>
                  <a:pt x="55785" y="2592"/>
                </a:lnTo>
                <a:lnTo>
                  <a:pt x="960119" y="0"/>
                </a:lnTo>
                <a:lnTo>
                  <a:pt x="974662" y="1555"/>
                </a:lnTo>
                <a:lnTo>
                  <a:pt x="1011389" y="20624"/>
                </a:lnTo>
                <a:lnTo>
                  <a:pt x="1032355" y="55887"/>
                </a:lnTo>
                <a:lnTo>
                  <a:pt x="1034795" y="370331"/>
                </a:lnTo>
                <a:lnTo>
                  <a:pt x="1033361" y="384713"/>
                </a:lnTo>
                <a:lnTo>
                  <a:pt x="1014457" y="421220"/>
                </a:lnTo>
                <a:lnTo>
                  <a:pt x="979060" y="442365"/>
                </a:lnTo>
                <a:lnTo>
                  <a:pt x="74675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object 23"/>
          <p:cNvSpPr txBox="1"/>
          <p:nvPr/>
        </p:nvSpPr>
        <p:spPr>
          <a:xfrm>
            <a:off x="7198436" y="3434334"/>
            <a:ext cx="685800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人员聚集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0" name="object 24"/>
          <p:cNvSpPr/>
          <p:nvPr/>
        </p:nvSpPr>
        <p:spPr>
          <a:xfrm>
            <a:off x="8153400" y="3265932"/>
            <a:ext cx="1035050" cy="445134"/>
          </a:xfrm>
          <a:custGeom>
            <a:avLst/>
            <a:gdLst/>
            <a:ahLst/>
            <a:cxnLst/>
            <a:rect l="l" t="t" r="r" b="b"/>
            <a:pathLst>
              <a:path w="1035050" h="445135">
                <a:moveTo>
                  <a:pt x="74675" y="445007"/>
                </a:moveTo>
                <a:lnTo>
                  <a:pt x="34153" y="432795"/>
                </a:lnTo>
                <a:lnTo>
                  <a:pt x="7171" y="402168"/>
                </a:lnTo>
                <a:lnTo>
                  <a:pt x="0" y="74675"/>
                </a:lnTo>
                <a:lnTo>
                  <a:pt x="1394" y="60254"/>
                </a:lnTo>
                <a:lnTo>
                  <a:pt x="20243" y="23691"/>
                </a:lnTo>
                <a:lnTo>
                  <a:pt x="55684" y="2592"/>
                </a:lnTo>
                <a:lnTo>
                  <a:pt x="960120" y="0"/>
                </a:lnTo>
                <a:lnTo>
                  <a:pt x="974581" y="1555"/>
                </a:lnTo>
                <a:lnTo>
                  <a:pt x="1011199" y="20624"/>
                </a:lnTo>
                <a:lnTo>
                  <a:pt x="1032254" y="55887"/>
                </a:lnTo>
                <a:lnTo>
                  <a:pt x="1034796" y="370331"/>
                </a:lnTo>
                <a:lnTo>
                  <a:pt x="1033281" y="384713"/>
                </a:lnTo>
                <a:lnTo>
                  <a:pt x="1014267" y="421220"/>
                </a:lnTo>
                <a:lnTo>
                  <a:pt x="978959" y="442365"/>
                </a:lnTo>
                <a:lnTo>
                  <a:pt x="74675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object 25"/>
          <p:cNvSpPr txBox="1"/>
          <p:nvPr/>
        </p:nvSpPr>
        <p:spPr>
          <a:xfrm>
            <a:off x="8327466" y="3434334"/>
            <a:ext cx="685800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烟雾检测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2" name="object 26"/>
          <p:cNvSpPr/>
          <p:nvPr/>
        </p:nvSpPr>
        <p:spPr>
          <a:xfrm>
            <a:off x="9282683" y="3265932"/>
            <a:ext cx="1035050" cy="445134"/>
          </a:xfrm>
          <a:custGeom>
            <a:avLst/>
            <a:gdLst/>
            <a:ahLst/>
            <a:cxnLst/>
            <a:rect l="l" t="t" r="r" b="b"/>
            <a:pathLst>
              <a:path w="1035050" h="445135">
                <a:moveTo>
                  <a:pt x="73151" y="445007"/>
                </a:moveTo>
                <a:lnTo>
                  <a:pt x="33345" y="432640"/>
                </a:lnTo>
                <a:lnTo>
                  <a:pt x="6746" y="401655"/>
                </a:lnTo>
                <a:lnTo>
                  <a:pt x="0" y="74675"/>
                </a:lnTo>
                <a:lnTo>
                  <a:pt x="1329" y="60159"/>
                </a:lnTo>
                <a:lnTo>
                  <a:pt x="20138" y="23419"/>
                </a:lnTo>
                <a:lnTo>
                  <a:pt x="55319" y="2419"/>
                </a:lnTo>
                <a:lnTo>
                  <a:pt x="960120" y="0"/>
                </a:lnTo>
                <a:lnTo>
                  <a:pt x="974501" y="1555"/>
                </a:lnTo>
                <a:lnTo>
                  <a:pt x="1011008" y="20624"/>
                </a:lnTo>
                <a:lnTo>
                  <a:pt x="1032153" y="55887"/>
                </a:lnTo>
                <a:lnTo>
                  <a:pt x="1034796" y="370331"/>
                </a:lnTo>
                <a:lnTo>
                  <a:pt x="1033200" y="384713"/>
                </a:lnTo>
                <a:lnTo>
                  <a:pt x="1014076" y="421220"/>
                </a:lnTo>
                <a:lnTo>
                  <a:pt x="978857" y="442365"/>
                </a:lnTo>
                <a:lnTo>
                  <a:pt x="73151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object 27"/>
          <p:cNvSpPr txBox="1"/>
          <p:nvPr/>
        </p:nvSpPr>
        <p:spPr>
          <a:xfrm>
            <a:off x="9456496" y="3434334"/>
            <a:ext cx="685800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明火检测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4" name="object 28"/>
          <p:cNvSpPr/>
          <p:nvPr/>
        </p:nvSpPr>
        <p:spPr>
          <a:xfrm>
            <a:off x="10411968" y="3265932"/>
            <a:ext cx="1033780" cy="445134"/>
          </a:xfrm>
          <a:custGeom>
            <a:avLst/>
            <a:gdLst/>
            <a:ahLst/>
            <a:cxnLst/>
            <a:rect l="l" t="t" r="r" b="b"/>
            <a:pathLst>
              <a:path w="1033779" h="445135">
                <a:moveTo>
                  <a:pt x="73151" y="445007"/>
                </a:moveTo>
                <a:lnTo>
                  <a:pt x="33286" y="432718"/>
                </a:lnTo>
                <a:lnTo>
                  <a:pt x="6713" y="401912"/>
                </a:lnTo>
                <a:lnTo>
                  <a:pt x="0" y="74675"/>
                </a:lnTo>
                <a:lnTo>
                  <a:pt x="1239" y="60206"/>
                </a:lnTo>
                <a:lnTo>
                  <a:pt x="19820" y="23555"/>
                </a:lnTo>
                <a:lnTo>
                  <a:pt x="54895" y="2505"/>
                </a:lnTo>
                <a:lnTo>
                  <a:pt x="960120" y="0"/>
                </a:lnTo>
                <a:lnTo>
                  <a:pt x="974441" y="1560"/>
                </a:lnTo>
                <a:lnTo>
                  <a:pt x="1010716" y="20688"/>
                </a:lnTo>
                <a:lnTo>
                  <a:pt x="1031182" y="56050"/>
                </a:lnTo>
                <a:lnTo>
                  <a:pt x="1033272" y="370331"/>
                </a:lnTo>
                <a:lnTo>
                  <a:pt x="1032077" y="384736"/>
                </a:lnTo>
                <a:lnTo>
                  <a:pt x="1013610" y="421288"/>
                </a:lnTo>
                <a:lnTo>
                  <a:pt x="978588" y="442409"/>
                </a:lnTo>
                <a:lnTo>
                  <a:pt x="73151" y="44500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object 29"/>
          <p:cNvSpPr txBox="1"/>
          <p:nvPr/>
        </p:nvSpPr>
        <p:spPr>
          <a:xfrm>
            <a:off x="10496550" y="3423920"/>
            <a:ext cx="888365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灭火器离位检测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6" name="object 30"/>
          <p:cNvSpPr/>
          <p:nvPr/>
        </p:nvSpPr>
        <p:spPr>
          <a:xfrm>
            <a:off x="1379219" y="3848100"/>
            <a:ext cx="1035050" cy="419100"/>
          </a:xfrm>
          <a:custGeom>
            <a:avLst/>
            <a:gdLst/>
            <a:ahLst/>
            <a:cxnLst/>
            <a:rect l="l" t="t" r="r" b="b"/>
            <a:pathLst>
              <a:path w="1035050" h="419100">
                <a:moveTo>
                  <a:pt x="70104" y="419100"/>
                </a:moveTo>
                <a:lnTo>
                  <a:pt x="30028" y="406137"/>
                </a:lnTo>
                <a:lnTo>
                  <a:pt x="4729" y="374103"/>
                </a:lnTo>
                <a:lnTo>
                  <a:pt x="0" y="68579"/>
                </a:lnTo>
                <a:lnTo>
                  <a:pt x="1494" y="54353"/>
                </a:lnTo>
                <a:lnTo>
                  <a:pt x="21511" y="18833"/>
                </a:lnTo>
                <a:lnTo>
                  <a:pt x="58516" y="769"/>
                </a:lnTo>
                <a:lnTo>
                  <a:pt x="964692" y="0"/>
                </a:lnTo>
                <a:lnTo>
                  <a:pt x="979091" y="1278"/>
                </a:lnTo>
                <a:lnTo>
                  <a:pt x="1015024" y="20829"/>
                </a:lnTo>
                <a:lnTo>
                  <a:pt x="1033746" y="57238"/>
                </a:lnTo>
                <a:lnTo>
                  <a:pt x="1034796" y="348996"/>
                </a:lnTo>
                <a:lnTo>
                  <a:pt x="1033178" y="363281"/>
                </a:lnTo>
                <a:lnTo>
                  <a:pt x="1013070" y="399064"/>
                </a:lnTo>
                <a:lnTo>
                  <a:pt x="976353" y="417948"/>
                </a:lnTo>
                <a:lnTo>
                  <a:pt x="70104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object 31"/>
          <p:cNvSpPr txBox="1"/>
          <p:nvPr/>
        </p:nvSpPr>
        <p:spPr>
          <a:xfrm>
            <a:off x="1441450" y="3982085"/>
            <a:ext cx="954405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消防通道占用检测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8" name="object 32"/>
          <p:cNvSpPr/>
          <p:nvPr/>
        </p:nvSpPr>
        <p:spPr>
          <a:xfrm>
            <a:off x="2508504" y="3848100"/>
            <a:ext cx="1035050" cy="419100"/>
          </a:xfrm>
          <a:custGeom>
            <a:avLst/>
            <a:gdLst/>
            <a:ahLst/>
            <a:cxnLst/>
            <a:rect l="l" t="t" r="r" b="b"/>
            <a:pathLst>
              <a:path w="1035050" h="419100">
                <a:moveTo>
                  <a:pt x="70103" y="419100"/>
                </a:moveTo>
                <a:lnTo>
                  <a:pt x="29971" y="406223"/>
                </a:lnTo>
                <a:lnTo>
                  <a:pt x="4703" y="374384"/>
                </a:lnTo>
                <a:lnTo>
                  <a:pt x="0" y="68579"/>
                </a:lnTo>
                <a:lnTo>
                  <a:pt x="1399" y="54403"/>
                </a:lnTo>
                <a:lnTo>
                  <a:pt x="21176" y="18970"/>
                </a:lnTo>
                <a:lnTo>
                  <a:pt x="58083" y="824"/>
                </a:lnTo>
                <a:lnTo>
                  <a:pt x="964692" y="0"/>
                </a:lnTo>
                <a:lnTo>
                  <a:pt x="979006" y="1278"/>
                </a:lnTo>
                <a:lnTo>
                  <a:pt x="1014834" y="20829"/>
                </a:lnTo>
                <a:lnTo>
                  <a:pt x="1033677" y="57238"/>
                </a:lnTo>
                <a:lnTo>
                  <a:pt x="1034795" y="348996"/>
                </a:lnTo>
                <a:lnTo>
                  <a:pt x="1033093" y="363281"/>
                </a:lnTo>
                <a:lnTo>
                  <a:pt x="1012880" y="399064"/>
                </a:lnTo>
                <a:lnTo>
                  <a:pt x="976283" y="417948"/>
                </a:lnTo>
                <a:lnTo>
                  <a:pt x="70103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object 33"/>
          <p:cNvSpPr txBox="1"/>
          <p:nvPr/>
        </p:nvSpPr>
        <p:spPr>
          <a:xfrm>
            <a:off x="2562860" y="3992245"/>
            <a:ext cx="98044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值岗</a:t>
            </a:r>
            <a:r>
              <a: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&amp;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离岗检测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0" name="object 34"/>
          <p:cNvSpPr/>
          <p:nvPr/>
        </p:nvSpPr>
        <p:spPr>
          <a:xfrm>
            <a:off x="3637788" y="3848100"/>
            <a:ext cx="1033780" cy="419100"/>
          </a:xfrm>
          <a:custGeom>
            <a:avLst/>
            <a:gdLst/>
            <a:ahLst/>
            <a:cxnLst/>
            <a:rect l="l" t="t" r="r" b="b"/>
            <a:pathLst>
              <a:path w="1033779" h="419100">
                <a:moveTo>
                  <a:pt x="70103" y="419100"/>
                </a:moveTo>
                <a:lnTo>
                  <a:pt x="29914" y="406309"/>
                </a:lnTo>
                <a:lnTo>
                  <a:pt x="4675" y="374663"/>
                </a:lnTo>
                <a:lnTo>
                  <a:pt x="0" y="68579"/>
                </a:lnTo>
                <a:lnTo>
                  <a:pt x="1304" y="54453"/>
                </a:lnTo>
                <a:lnTo>
                  <a:pt x="20843" y="19107"/>
                </a:lnTo>
                <a:lnTo>
                  <a:pt x="57647" y="882"/>
                </a:lnTo>
                <a:lnTo>
                  <a:pt x="964691" y="0"/>
                </a:lnTo>
                <a:lnTo>
                  <a:pt x="978943" y="1283"/>
                </a:lnTo>
                <a:lnTo>
                  <a:pt x="1014506" y="20901"/>
                </a:lnTo>
                <a:lnTo>
                  <a:pt x="1032529" y="57416"/>
                </a:lnTo>
                <a:lnTo>
                  <a:pt x="1033272" y="348996"/>
                </a:lnTo>
                <a:lnTo>
                  <a:pt x="1031993" y="363306"/>
                </a:lnTo>
                <a:lnTo>
                  <a:pt x="1012442" y="399133"/>
                </a:lnTo>
                <a:lnTo>
                  <a:pt x="976033" y="417980"/>
                </a:lnTo>
                <a:lnTo>
                  <a:pt x="70103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object 35"/>
          <p:cNvSpPr txBox="1"/>
          <p:nvPr/>
        </p:nvSpPr>
        <p:spPr>
          <a:xfrm>
            <a:off x="3827780" y="3992245"/>
            <a:ext cx="725805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抽烟检测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2" name="object 36"/>
          <p:cNvSpPr/>
          <p:nvPr/>
        </p:nvSpPr>
        <p:spPr>
          <a:xfrm>
            <a:off x="4767071" y="3848100"/>
            <a:ext cx="1033780" cy="419100"/>
          </a:xfrm>
          <a:custGeom>
            <a:avLst/>
            <a:gdLst/>
            <a:ahLst/>
            <a:cxnLst/>
            <a:rect l="l" t="t" r="r" b="b"/>
            <a:pathLst>
              <a:path w="1033779" h="419100">
                <a:moveTo>
                  <a:pt x="68579" y="419100"/>
                </a:moveTo>
                <a:lnTo>
                  <a:pt x="29131" y="406137"/>
                </a:lnTo>
                <a:lnTo>
                  <a:pt x="4303" y="374103"/>
                </a:lnTo>
                <a:lnTo>
                  <a:pt x="0" y="68579"/>
                </a:lnTo>
                <a:lnTo>
                  <a:pt x="1235" y="54353"/>
                </a:lnTo>
                <a:lnTo>
                  <a:pt x="20734" y="18833"/>
                </a:lnTo>
                <a:lnTo>
                  <a:pt x="57203" y="769"/>
                </a:lnTo>
                <a:lnTo>
                  <a:pt x="963167" y="0"/>
                </a:lnTo>
                <a:lnTo>
                  <a:pt x="977746" y="1263"/>
                </a:lnTo>
                <a:lnTo>
                  <a:pt x="1013863" y="20616"/>
                </a:lnTo>
                <a:lnTo>
                  <a:pt x="1032344" y="56706"/>
                </a:lnTo>
                <a:lnTo>
                  <a:pt x="1033272" y="348996"/>
                </a:lnTo>
                <a:lnTo>
                  <a:pt x="1031925" y="363206"/>
                </a:lnTo>
                <a:lnTo>
                  <a:pt x="1012332" y="398856"/>
                </a:lnTo>
                <a:lnTo>
                  <a:pt x="975585" y="417848"/>
                </a:lnTo>
                <a:lnTo>
                  <a:pt x="68579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object 37"/>
          <p:cNvSpPr txBox="1"/>
          <p:nvPr/>
        </p:nvSpPr>
        <p:spPr>
          <a:xfrm>
            <a:off x="4883289" y="3992562"/>
            <a:ext cx="80010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安全带佩戴识别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4" name="object 38"/>
          <p:cNvSpPr/>
          <p:nvPr/>
        </p:nvSpPr>
        <p:spPr>
          <a:xfrm>
            <a:off x="5894832" y="3848100"/>
            <a:ext cx="1035050" cy="419100"/>
          </a:xfrm>
          <a:custGeom>
            <a:avLst/>
            <a:gdLst/>
            <a:ahLst/>
            <a:cxnLst/>
            <a:rect l="l" t="t" r="r" b="b"/>
            <a:pathLst>
              <a:path w="1035050" h="419100">
                <a:moveTo>
                  <a:pt x="70103" y="419100"/>
                </a:moveTo>
                <a:lnTo>
                  <a:pt x="30388" y="406137"/>
                </a:lnTo>
                <a:lnTo>
                  <a:pt x="5000" y="374103"/>
                </a:lnTo>
                <a:lnTo>
                  <a:pt x="0" y="68579"/>
                </a:lnTo>
                <a:lnTo>
                  <a:pt x="1665" y="54353"/>
                </a:lnTo>
                <a:lnTo>
                  <a:pt x="21892" y="18833"/>
                </a:lnTo>
                <a:lnTo>
                  <a:pt x="58656" y="769"/>
                </a:lnTo>
                <a:lnTo>
                  <a:pt x="964691" y="0"/>
                </a:lnTo>
                <a:lnTo>
                  <a:pt x="979236" y="1273"/>
                </a:lnTo>
                <a:lnTo>
                  <a:pt x="1015336" y="20758"/>
                </a:lnTo>
                <a:lnTo>
                  <a:pt x="1033856" y="57060"/>
                </a:lnTo>
                <a:lnTo>
                  <a:pt x="1034795" y="348996"/>
                </a:lnTo>
                <a:lnTo>
                  <a:pt x="1033354" y="363256"/>
                </a:lnTo>
                <a:lnTo>
                  <a:pt x="1013523" y="398995"/>
                </a:lnTo>
                <a:lnTo>
                  <a:pt x="976675" y="417915"/>
                </a:lnTo>
                <a:lnTo>
                  <a:pt x="70103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object 39"/>
          <p:cNvSpPr txBox="1"/>
          <p:nvPr/>
        </p:nvSpPr>
        <p:spPr>
          <a:xfrm>
            <a:off x="6012319" y="3992562"/>
            <a:ext cx="800100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车型识别</a:t>
            </a:r>
            <a:r>
              <a: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/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违停</a:t>
            </a:r>
            <a:endParaRPr lang="en-US" altLang="zh-CN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6" name="object 40"/>
          <p:cNvSpPr/>
          <p:nvPr/>
        </p:nvSpPr>
        <p:spPr>
          <a:xfrm>
            <a:off x="7024116" y="3848100"/>
            <a:ext cx="1035050" cy="419100"/>
          </a:xfrm>
          <a:custGeom>
            <a:avLst/>
            <a:gdLst/>
            <a:ahLst/>
            <a:cxnLst/>
            <a:rect l="l" t="t" r="r" b="b"/>
            <a:pathLst>
              <a:path w="1035050" h="419100">
                <a:moveTo>
                  <a:pt x="70103" y="419100"/>
                </a:moveTo>
                <a:lnTo>
                  <a:pt x="30208" y="406137"/>
                </a:lnTo>
                <a:lnTo>
                  <a:pt x="4864" y="374103"/>
                </a:lnTo>
                <a:lnTo>
                  <a:pt x="0" y="68579"/>
                </a:lnTo>
                <a:lnTo>
                  <a:pt x="1579" y="54353"/>
                </a:lnTo>
                <a:lnTo>
                  <a:pt x="21702" y="18833"/>
                </a:lnTo>
                <a:lnTo>
                  <a:pt x="58586" y="769"/>
                </a:lnTo>
                <a:lnTo>
                  <a:pt x="964691" y="0"/>
                </a:lnTo>
                <a:lnTo>
                  <a:pt x="979173" y="1278"/>
                </a:lnTo>
                <a:lnTo>
                  <a:pt x="1015210" y="20829"/>
                </a:lnTo>
                <a:lnTo>
                  <a:pt x="1033815" y="57238"/>
                </a:lnTo>
                <a:lnTo>
                  <a:pt x="1034795" y="348996"/>
                </a:lnTo>
                <a:lnTo>
                  <a:pt x="1033263" y="363281"/>
                </a:lnTo>
                <a:lnTo>
                  <a:pt x="1013256" y="399064"/>
                </a:lnTo>
                <a:lnTo>
                  <a:pt x="976421" y="417948"/>
                </a:lnTo>
                <a:lnTo>
                  <a:pt x="70103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object 41"/>
          <p:cNvSpPr txBox="1"/>
          <p:nvPr/>
        </p:nvSpPr>
        <p:spPr>
          <a:xfrm>
            <a:off x="7141349" y="3992562"/>
            <a:ext cx="80010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陌生人入侵识别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8" name="object 42"/>
          <p:cNvSpPr/>
          <p:nvPr/>
        </p:nvSpPr>
        <p:spPr>
          <a:xfrm>
            <a:off x="8153400" y="3848100"/>
            <a:ext cx="1035050" cy="419100"/>
          </a:xfrm>
          <a:custGeom>
            <a:avLst/>
            <a:gdLst/>
            <a:ahLst/>
            <a:cxnLst/>
            <a:rect l="l" t="t" r="r" b="b"/>
            <a:pathLst>
              <a:path w="1035050" h="419100">
                <a:moveTo>
                  <a:pt x="70103" y="419100"/>
                </a:moveTo>
                <a:lnTo>
                  <a:pt x="30028" y="406137"/>
                </a:lnTo>
                <a:lnTo>
                  <a:pt x="4729" y="374103"/>
                </a:lnTo>
                <a:lnTo>
                  <a:pt x="0" y="68579"/>
                </a:lnTo>
                <a:lnTo>
                  <a:pt x="1494" y="54353"/>
                </a:lnTo>
                <a:lnTo>
                  <a:pt x="21511" y="18833"/>
                </a:lnTo>
                <a:lnTo>
                  <a:pt x="58516" y="769"/>
                </a:lnTo>
                <a:lnTo>
                  <a:pt x="964692" y="0"/>
                </a:lnTo>
                <a:lnTo>
                  <a:pt x="979088" y="1278"/>
                </a:lnTo>
                <a:lnTo>
                  <a:pt x="1015020" y="20829"/>
                </a:lnTo>
                <a:lnTo>
                  <a:pt x="1033746" y="57238"/>
                </a:lnTo>
                <a:lnTo>
                  <a:pt x="1034796" y="348996"/>
                </a:lnTo>
                <a:lnTo>
                  <a:pt x="1033178" y="363281"/>
                </a:lnTo>
                <a:lnTo>
                  <a:pt x="1013065" y="399064"/>
                </a:lnTo>
                <a:lnTo>
                  <a:pt x="976350" y="417948"/>
                </a:lnTo>
                <a:lnTo>
                  <a:pt x="70103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object 43"/>
          <p:cNvSpPr txBox="1"/>
          <p:nvPr/>
        </p:nvSpPr>
        <p:spPr>
          <a:xfrm>
            <a:off x="8441829" y="3921442"/>
            <a:ext cx="457200" cy="27686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电瓶车进电梯检测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0" name="object 44"/>
          <p:cNvSpPr/>
          <p:nvPr/>
        </p:nvSpPr>
        <p:spPr>
          <a:xfrm>
            <a:off x="9282683" y="3848100"/>
            <a:ext cx="1035050" cy="419100"/>
          </a:xfrm>
          <a:custGeom>
            <a:avLst/>
            <a:gdLst/>
            <a:ahLst/>
            <a:cxnLst/>
            <a:rect l="l" t="t" r="r" b="b"/>
            <a:pathLst>
              <a:path w="1035050" h="419100">
                <a:moveTo>
                  <a:pt x="70104" y="419100"/>
                </a:moveTo>
                <a:lnTo>
                  <a:pt x="29971" y="406223"/>
                </a:lnTo>
                <a:lnTo>
                  <a:pt x="4703" y="374384"/>
                </a:lnTo>
                <a:lnTo>
                  <a:pt x="0" y="68579"/>
                </a:lnTo>
                <a:lnTo>
                  <a:pt x="1399" y="54403"/>
                </a:lnTo>
                <a:lnTo>
                  <a:pt x="21176" y="18970"/>
                </a:lnTo>
                <a:lnTo>
                  <a:pt x="58083" y="824"/>
                </a:lnTo>
                <a:lnTo>
                  <a:pt x="964692" y="0"/>
                </a:lnTo>
                <a:lnTo>
                  <a:pt x="979006" y="1278"/>
                </a:lnTo>
                <a:lnTo>
                  <a:pt x="1014834" y="20829"/>
                </a:lnTo>
                <a:lnTo>
                  <a:pt x="1033677" y="57238"/>
                </a:lnTo>
                <a:lnTo>
                  <a:pt x="1034796" y="348996"/>
                </a:lnTo>
                <a:lnTo>
                  <a:pt x="1033093" y="363281"/>
                </a:lnTo>
                <a:lnTo>
                  <a:pt x="1012880" y="399064"/>
                </a:lnTo>
                <a:lnTo>
                  <a:pt x="976283" y="417948"/>
                </a:lnTo>
                <a:lnTo>
                  <a:pt x="70104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object 45"/>
          <p:cNvSpPr txBox="1"/>
          <p:nvPr/>
        </p:nvSpPr>
        <p:spPr>
          <a:xfrm>
            <a:off x="9396730" y="3992245"/>
            <a:ext cx="838835" cy="13843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跌倒检测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2" name="object 46"/>
          <p:cNvSpPr/>
          <p:nvPr/>
        </p:nvSpPr>
        <p:spPr>
          <a:xfrm>
            <a:off x="10411968" y="3848100"/>
            <a:ext cx="1033780" cy="419100"/>
          </a:xfrm>
          <a:custGeom>
            <a:avLst/>
            <a:gdLst/>
            <a:ahLst/>
            <a:cxnLst/>
            <a:rect l="l" t="t" r="r" b="b"/>
            <a:pathLst>
              <a:path w="1033779" h="419100">
                <a:moveTo>
                  <a:pt x="70103" y="419100"/>
                </a:moveTo>
                <a:lnTo>
                  <a:pt x="29914" y="406309"/>
                </a:lnTo>
                <a:lnTo>
                  <a:pt x="4675" y="374663"/>
                </a:lnTo>
                <a:lnTo>
                  <a:pt x="0" y="68579"/>
                </a:lnTo>
                <a:lnTo>
                  <a:pt x="1304" y="54453"/>
                </a:lnTo>
                <a:lnTo>
                  <a:pt x="20843" y="19107"/>
                </a:lnTo>
                <a:lnTo>
                  <a:pt x="57647" y="882"/>
                </a:lnTo>
                <a:lnTo>
                  <a:pt x="964691" y="0"/>
                </a:lnTo>
                <a:lnTo>
                  <a:pt x="978939" y="1283"/>
                </a:lnTo>
                <a:lnTo>
                  <a:pt x="1014501" y="20901"/>
                </a:lnTo>
                <a:lnTo>
                  <a:pt x="1032529" y="57416"/>
                </a:lnTo>
                <a:lnTo>
                  <a:pt x="1033272" y="348996"/>
                </a:lnTo>
                <a:lnTo>
                  <a:pt x="1031993" y="363306"/>
                </a:lnTo>
                <a:lnTo>
                  <a:pt x="1012437" y="399133"/>
                </a:lnTo>
                <a:lnTo>
                  <a:pt x="976030" y="417980"/>
                </a:lnTo>
                <a:lnTo>
                  <a:pt x="70103" y="4191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object 47"/>
          <p:cNvSpPr txBox="1"/>
          <p:nvPr/>
        </p:nvSpPr>
        <p:spPr>
          <a:xfrm>
            <a:off x="10814189" y="4002722"/>
            <a:ext cx="228600" cy="1143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……</a:t>
            </a:r>
            <a:endParaRPr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4" name="object 48"/>
          <p:cNvSpPr/>
          <p:nvPr/>
        </p:nvSpPr>
        <p:spPr>
          <a:xfrm>
            <a:off x="1240536" y="4671059"/>
            <a:ext cx="10553700" cy="1496695"/>
          </a:xfrm>
          <a:custGeom>
            <a:avLst/>
            <a:gdLst/>
            <a:ahLst/>
            <a:cxnLst/>
            <a:rect l="l" t="t" r="r" b="b"/>
            <a:pathLst>
              <a:path w="10553700" h="1496695">
                <a:moveTo>
                  <a:pt x="0" y="0"/>
                </a:moveTo>
                <a:lnTo>
                  <a:pt x="10553700" y="0"/>
                </a:lnTo>
                <a:lnTo>
                  <a:pt x="10553700" y="1496567"/>
                </a:lnTo>
                <a:lnTo>
                  <a:pt x="0" y="149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object 50"/>
          <p:cNvSpPr/>
          <p:nvPr/>
        </p:nvSpPr>
        <p:spPr>
          <a:xfrm>
            <a:off x="1543811" y="4920996"/>
            <a:ext cx="1777364" cy="443865"/>
          </a:xfrm>
          <a:custGeom>
            <a:avLst/>
            <a:gdLst/>
            <a:ahLst/>
            <a:cxnLst/>
            <a:rect l="l" t="t" r="r" b="b"/>
            <a:pathLst>
              <a:path w="1777364" h="443864">
                <a:moveTo>
                  <a:pt x="74675" y="443483"/>
                </a:moveTo>
                <a:lnTo>
                  <a:pt x="34445" y="432183"/>
                </a:lnTo>
                <a:lnTo>
                  <a:pt x="7416" y="401855"/>
                </a:lnTo>
                <a:lnTo>
                  <a:pt x="0" y="74675"/>
                </a:lnTo>
                <a:lnTo>
                  <a:pt x="1555" y="60173"/>
                </a:lnTo>
                <a:lnTo>
                  <a:pt x="20624" y="23501"/>
                </a:lnTo>
                <a:lnTo>
                  <a:pt x="55887" y="2490"/>
                </a:lnTo>
                <a:lnTo>
                  <a:pt x="1702308" y="0"/>
                </a:lnTo>
                <a:lnTo>
                  <a:pt x="1716769" y="1474"/>
                </a:lnTo>
                <a:lnTo>
                  <a:pt x="1753387" y="20433"/>
                </a:lnTo>
                <a:lnTo>
                  <a:pt x="1774442" y="55785"/>
                </a:lnTo>
                <a:lnTo>
                  <a:pt x="1776984" y="370331"/>
                </a:lnTo>
                <a:lnTo>
                  <a:pt x="1775464" y="384653"/>
                </a:lnTo>
                <a:lnTo>
                  <a:pt x="1756390" y="420928"/>
                </a:lnTo>
                <a:lnTo>
                  <a:pt x="1720983" y="441394"/>
                </a:lnTo>
                <a:lnTo>
                  <a:pt x="74675" y="443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object 51"/>
          <p:cNvSpPr txBox="1"/>
          <p:nvPr/>
        </p:nvSpPr>
        <p:spPr>
          <a:xfrm>
            <a:off x="2146376" y="5089144"/>
            <a:ext cx="5715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结构件识别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8" name="object 52"/>
          <p:cNvSpPr/>
          <p:nvPr/>
        </p:nvSpPr>
        <p:spPr>
          <a:xfrm>
            <a:off x="3605784" y="4920996"/>
            <a:ext cx="1775460" cy="443865"/>
          </a:xfrm>
          <a:custGeom>
            <a:avLst/>
            <a:gdLst/>
            <a:ahLst/>
            <a:cxnLst/>
            <a:rect l="l" t="t" r="r" b="b"/>
            <a:pathLst>
              <a:path w="1775460" h="443864">
                <a:moveTo>
                  <a:pt x="73151" y="443483"/>
                </a:moveTo>
                <a:lnTo>
                  <a:pt x="33286" y="432032"/>
                </a:lnTo>
                <a:lnTo>
                  <a:pt x="6686" y="401342"/>
                </a:lnTo>
                <a:lnTo>
                  <a:pt x="0" y="74675"/>
                </a:lnTo>
                <a:lnTo>
                  <a:pt x="1329" y="60077"/>
                </a:lnTo>
                <a:lnTo>
                  <a:pt x="20138" y="23229"/>
                </a:lnTo>
                <a:lnTo>
                  <a:pt x="55319" y="2320"/>
                </a:lnTo>
                <a:lnTo>
                  <a:pt x="1702307" y="0"/>
                </a:lnTo>
                <a:lnTo>
                  <a:pt x="1716595" y="1489"/>
                </a:lnTo>
                <a:lnTo>
                  <a:pt x="1752848" y="20627"/>
                </a:lnTo>
                <a:lnTo>
                  <a:pt x="1773350" y="56278"/>
                </a:lnTo>
                <a:lnTo>
                  <a:pt x="1775460" y="370331"/>
                </a:lnTo>
                <a:lnTo>
                  <a:pt x="1774171" y="384724"/>
                </a:lnTo>
                <a:lnTo>
                  <a:pt x="1755416" y="421130"/>
                </a:lnTo>
                <a:lnTo>
                  <a:pt x="1720188" y="441513"/>
                </a:lnTo>
                <a:lnTo>
                  <a:pt x="73151" y="443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object 53"/>
          <p:cNvSpPr txBox="1"/>
          <p:nvPr/>
        </p:nvSpPr>
        <p:spPr>
          <a:xfrm>
            <a:off x="4150436" y="5089144"/>
            <a:ext cx="6858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吊篮安全施工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0" name="object 54"/>
          <p:cNvSpPr/>
          <p:nvPr/>
        </p:nvSpPr>
        <p:spPr>
          <a:xfrm>
            <a:off x="5666232" y="4920996"/>
            <a:ext cx="1777364" cy="443865"/>
          </a:xfrm>
          <a:custGeom>
            <a:avLst/>
            <a:gdLst/>
            <a:ahLst/>
            <a:cxnLst/>
            <a:rect l="l" t="t" r="r" b="b"/>
            <a:pathLst>
              <a:path w="1777365" h="443864">
                <a:moveTo>
                  <a:pt x="74675" y="443483"/>
                </a:moveTo>
                <a:lnTo>
                  <a:pt x="34445" y="432183"/>
                </a:lnTo>
                <a:lnTo>
                  <a:pt x="7416" y="401855"/>
                </a:lnTo>
                <a:lnTo>
                  <a:pt x="0" y="74675"/>
                </a:lnTo>
                <a:lnTo>
                  <a:pt x="1555" y="60173"/>
                </a:lnTo>
                <a:lnTo>
                  <a:pt x="20624" y="23501"/>
                </a:lnTo>
                <a:lnTo>
                  <a:pt x="55887" y="2490"/>
                </a:lnTo>
                <a:lnTo>
                  <a:pt x="1702308" y="0"/>
                </a:lnTo>
                <a:lnTo>
                  <a:pt x="1716769" y="1474"/>
                </a:lnTo>
                <a:lnTo>
                  <a:pt x="1753387" y="20433"/>
                </a:lnTo>
                <a:lnTo>
                  <a:pt x="1774442" y="55785"/>
                </a:lnTo>
                <a:lnTo>
                  <a:pt x="1776984" y="370331"/>
                </a:lnTo>
                <a:lnTo>
                  <a:pt x="1775464" y="384653"/>
                </a:lnTo>
                <a:lnTo>
                  <a:pt x="1756390" y="420928"/>
                </a:lnTo>
                <a:lnTo>
                  <a:pt x="1720983" y="441394"/>
                </a:lnTo>
                <a:lnTo>
                  <a:pt x="74675" y="443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object 55"/>
          <p:cNvSpPr txBox="1"/>
          <p:nvPr/>
        </p:nvSpPr>
        <p:spPr>
          <a:xfrm>
            <a:off x="6211646" y="5089144"/>
            <a:ext cx="6858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室内进度分析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2" name="object 56"/>
          <p:cNvSpPr/>
          <p:nvPr/>
        </p:nvSpPr>
        <p:spPr>
          <a:xfrm>
            <a:off x="7728204" y="4920996"/>
            <a:ext cx="1775460" cy="443865"/>
          </a:xfrm>
          <a:custGeom>
            <a:avLst/>
            <a:gdLst/>
            <a:ahLst/>
            <a:cxnLst/>
            <a:rect l="l" t="t" r="r" b="b"/>
            <a:pathLst>
              <a:path w="1775459" h="443864">
                <a:moveTo>
                  <a:pt x="73151" y="443483"/>
                </a:moveTo>
                <a:lnTo>
                  <a:pt x="33286" y="432032"/>
                </a:lnTo>
                <a:lnTo>
                  <a:pt x="6686" y="401342"/>
                </a:lnTo>
                <a:lnTo>
                  <a:pt x="0" y="74675"/>
                </a:lnTo>
                <a:lnTo>
                  <a:pt x="1329" y="60077"/>
                </a:lnTo>
                <a:lnTo>
                  <a:pt x="20138" y="23229"/>
                </a:lnTo>
                <a:lnTo>
                  <a:pt x="55319" y="2320"/>
                </a:lnTo>
                <a:lnTo>
                  <a:pt x="1702307" y="0"/>
                </a:lnTo>
                <a:lnTo>
                  <a:pt x="1716595" y="1489"/>
                </a:lnTo>
                <a:lnTo>
                  <a:pt x="1752848" y="20627"/>
                </a:lnTo>
                <a:lnTo>
                  <a:pt x="1773350" y="56278"/>
                </a:lnTo>
                <a:lnTo>
                  <a:pt x="1775460" y="370331"/>
                </a:lnTo>
                <a:lnTo>
                  <a:pt x="1774171" y="384724"/>
                </a:lnTo>
                <a:lnTo>
                  <a:pt x="1755416" y="421130"/>
                </a:lnTo>
                <a:lnTo>
                  <a:pt x="1720188" y="441513"/>
                </a:lnTo>
                <a:lnTo>
                  <a:pt x="73151" y="443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object 57"/>
          <p:cNvSpPr txBox="1"/>
          <p:nvPr/>
        </p:nvSpPr>
        <p:spPr>
          <a:xfrm>
            <a:off x="8158556" y="5089144"/>
            <a:ext cx="9144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机电施工自动算量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4" name="object 58"/>
          <p:cNvSpPr/>
          <p:nvPr/>
        </p:nvSpPr>
        <p:spPr>
          <a:xfrm>
            <a:off x="9788652" y="4920996"/>
            <a:ext cx="1777364" cy="443865"/>
          </a:xfrm>
          <a:custGeom>
            <a:avLst/>
            <a:gdLst/>
            <a:ahLst/>
            <a:cxnLst/>
            <a:rect l="l" t="t" r="r" b="b"/>
            <a:pathLst>
              <a:path w="1777365" h="443864">
                <a:moveTo>
                  <a:pt x="74675" y="443483"/>
                </a:moveTo>
                <a:lnTo>
                  <a:pt x="34445" y="432183"/>
                </a:lnTo>
                <a:lnTo>
                  <a:pt x="7416" y="401855"/>
                </a:lnTo>
                <a:lnTo>
                  <a:pt x="0" y="74675"/>
                </a:lnTo>
                <a:lnTo>
                  <a:pt x="1555" y="60173"/>
                </a:lnTo>
                <a:lnTo>
                  <a:pt x="20624" y="23501"/>
                </a:lnTo>
                <a:lnTo>
                  <a:pt x="55887" y="2490"/>
                </a:lnTo>
                <a:lnTo>
                  <a:pt x="1702307" y="0"/>
                </a:lnTo>
                <a:lnTo>
                  <a:pt x="1716769" y="1474"/>
                </a:lnTo>
                <a:lnTo>
                  <a:pt x="1753387" y="20433"/>
                </a:lnTo>
                <a:lnTo>
                  <a:pt x="1774442" y="55785"/>
                </a:lnTo>
                <a:lnTo>
                  <a:pt x="1776983" y="370331"/>
                </a:lnTo>
                <a:lnTo>
                  <a:pt x="1775464" y="384653"/>
                </a:lnTo>
                <a:lnTo>
                  <a:pt x="1756390" y="420928"/>
                </a:lnTo>
                <a:lnTo>
                  <a:pt x="1720983" y="441394"/>
                </a:lnTo>
                <a:lnTo>
                  <a:pt x="74675" y="443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object 59"/>
          <p:cNvSpPr txBox="1"/>
          <p:nvPr/>
        </p:nvSpPr>
        <p:spPr>
          <a:xfrm>
            <a:off x="10448366" y="5089144"/>
            <a:ext cx="4572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以物搜物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6" name="object 60"/>
          <p:cNvSpPr/>
          <p:nvPr/>
        </p:nvSpPr>
        <p:spPr>
          <a:xfrm>
            <a:off x="1543811" y="5501640"/>
            <a:ext cx="1777364" cy="419100"/>
          </a:xfrm>
          <a:custGeom>
            <a:avLst/>
            <a:gdLst/>
            <a:ahLst/>
            <a:cxnLst/>
            <a:rect l="l" t="t" r="r" b="b"/>
            <a:pathLst>
              <a:path w="1777364" h="419100">
                <a:moveTo>
                  <a:pt x="70103" y="419100"/>
                </a:moveTo>
                <a:lnTo>
                  <a:pt x="30327" y="407086"/>
                </a:lnTo>
                <a:lnTo>
                  <a:pt x="4944" y="375338"/>
                </a:lnTo>
                <a:lnTo>
                  <a:pt x="0" y="70104"/>
                </a:lnTo>
                <a:lnTo>
                  <a:pt x="1659" y="55814"/>
                </a:lnTo>
                <a:lnTo>
                  <a:pt x="21820" y="20030"/>
                </a:lnTo>
                <a:lnTo>
                  <a:pt x="58477" y="1151"/>
                </a:lnTo>
                <a:lnTo>
                  <a:pt x="1706880" y="0"/>
                </a:lnTo>
                <a:lnTo>
                  <a:pt x="1721250" y="1702"/>
                </a:lnTo>
                <a:lnTo>
                  <a:pt x="1757138" y="21915"/>
                </a:lnTo>
                <a:lnTo>
                  <a:pt x="1775902" y="58512"/>
                </a:lnTo>
                <a:lnTo>
                  <a:pt x="1776984" y="350520"/>
                </a:lnTo>
                <a:lnTo>
                  <a:pt x="1775360" y="364746"/>
                </a:lnTo>
                <a:lnTo>
                  <a:pt x="1755181" y="400266"/>
                </a:lnTo>
                <a:lnTo>
                  <a:pt x="1718359" y="418330"/>
                </a:lnTo>
                <a:lnTo>
                  <a:pt x="70103" y="419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object 61"/>
          <p:cNvSpPr txBox="1"/>
          <p:nvPr/>
        </p:nvSpPr>
        <p:spPr>
          <a:xfrm>
            <a:off x="2032139" y="5657532"/>
            <a:ext cx="8001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作业面人效分析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8" name="object 62"/>
          <p:cNvSpPr/>
          <p:nvPr/>
        </p:nvSpPr>
        <p:spPr>
          <a:xfrm>
            <a:off x="3605784" y="5501640"/>
            <a:ext cx="1775460" cy="419100"/>
          </a:xfrm>
          <a:custGeom>
            <a:avLst/>
            <a:gdLst/>
            <a:ahLst/>
            <a:cxnLst/>
            <a:rect l="l" t="t" r="r" b="b"/>
            <a:pathLst>
              <a:path w="1775460" h="419100">
                <a:moveTo>
                  <a:pt x="70103" y="419100"/>
                </a:moveTo>
                <a:lnTo>
                  <a:pt x="29910" y="407171"/>
                </a:lnTo>
                <a:lnTo>
                  <a:pt x="4648" y="375618"/>
                </a:lnTo>
                <a:lnTo>
                  <a:pt x="0" y="70104"/>
                </a:lnTo>
                <a:lnTo>
                  <a:pt x="1394" y="55864"/>
                </a:lnTo>
                <a:lnTo>
                  <a:pt x="21105" y="20169"/>
                </a:lnTo>
                <a:lnTo>
                  <a:pt x="57903" y="1217"/>
                </a:lnTo>
                <a:lnTo>
                  <a:pt x="1705355" y="0"/>
                </a:lnTo>
                <a:lnTo>
                  <a:pt x="1719909" y="1685"/>
                </a:lnTo>
                <a:lnTo>
                  <a:pt x="1755983" y="21701"/>
                </a:lnTo>
                <a:lnTo>
                  <a:pt x="1774502" y="57980"/>
                </a:lnTo>
                <a:lnTo>
                  <a:pt x="1775460" y="350520"/>
                </a:lnTo>
                <a:lnTo>
                  <a:pt x="1774108" y="364671"/>
                </a:lnTo>
                <a:lnTo>
                  <a:pt x="1754450" y="400060"/>
                </a:lnTo>
                <a:lnTo>
                  <a:pt x="1717594" y="418246"/>
                </a:lnTo>
                <a:lnTo>
                  <a:pt x="70103" y="419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object 63"/>
          <p:cNvSpPr txBox="1"/>
          <p:nvPr/>
        </p:nvSpPr>
        <p:spPr>
          <a:xfrm>
            <a:off x="4093349" y="5657532"/>
            <a:ext cx="8001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土方车进出分析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0" name="object 64"/>
          <p:cNvSpPr/>
          <p:nvPr/>
        </p:nvSpPr>
        <p:spPr>
          <a:xfrm>
            <a:off x="5666232" y="5501640"/>
            <a:ext cx="1777364" cy="419100"/>
          </a:xfrm>
          <a:custGeom>
            <a:avLst/>
            <a:gdLst/>
            <a:ahLst/>
            <a:cxnLst/>
            <a:rect l="l" t="t" r="r" b="b"/>
            <a:pathLst>
              <a:path w="1777365" h="419100">
                <a:moveTo>
                  <a:pt x="70103" y="419100"/>
                </a:moveTo>
                <a:lnTo>
                  <a:pt x="30327" y="407086"/>
                </a:lnTo>
                <a:lnTo>
                  <a:pt x="4944" y="375338"/>
                </a:lnTo>
                <a:lnTo>
                  <a:pt x="0" y="70104"/>
                </a:lnTo>
                <a:lnTo>
                  <a:pt x="1659" y="55814"/>
                </a:lnTo>
                <a:lnTo>
                  <a:pt x="21820" y="20030"/>
                </a:lnTo>
                <a:lnTo>
                  <a:pt x="58477" y="1151"/>
                </a:lnTo>
                <a:lnTo>
                  <a:pt x="1706879" y="0"/>
                </a:lnTo>
                <a:lnTo>
                  <a:pt x="1721250" y="1702"/>
                </a:lnTo>
                <a:lnTo>
                  <a:pt x="1757138" y="21915"/>
                </a:lnTo>
                <a:lnTo>
                  <a:pt x="1775902" y="58512"/>
                </a:lnTo>
                <a:lnTo>
                  <a:pt x="1776984" y="350520"/>
                </a:lnTo>
                <a:lnTo>
                  <a:pt x="1775360" y="364746"/>
                </a:lnTo>
                <a:lnTo>
                  <a:pt x="1755181" y="400266"/>
                </a:lnTo>
                <a:lnTo>
                  <a:pt x="1718359" y="418330"/>
                </a:lnTo>
                <a:lnTo>
                  <a:pt x="70103" y="419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object 65"/>
          <p:cNvSpPr txBox="1"/>
          <p:nvPr/>
        </p:nvSpPr>
        <p:spPr>
          <a:xfrm>
            <a:off x="6211709" y="5657532"/>
            <a:ext cx="6858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机械效率分析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2" name="object 66"/>
          <p:cNvSpPr/>
          <p:nvPr/>
        </p:nvSpPr>
        <p:spPr>
          <a:xfrm>
            <a:off x="7728204" y="5501640"/>
            <a:ext cx="1775460" cy="419100"/>
          </a:xfrm>
          <a:custGeom>
            <a:avLst/>
            <a:gdLst/>
            <a:ahLst/>
            <a:cxnLst/>
            <a:rect l="l" t="t" r="r" b="b"/>
            <a:pathLst>
              <a:path w="1775459" h="419100">
                <a:moveTo>
                  <a:pt x="70103" y="419100"/>
                </a:moveTo>
                <a:lnTo>
                  <a:pt x="29910" y="407171"/>
                </a:lnTo>
                <a:lnTo>
                  <a:pt x="4648" y="375618"/>
                </a:lnTo>
                <a:lnTo>
                  <a:pt x="0" y="70104"/>
                </a:lnTo>
                <a:lnTo>
                  <a:pt x="1394" y="55864"/>
                </a:lnTo>
                <a:lnTo>
                  <a:pt x="21105" y="20169"/>
                </a:lnTo>
                <a:lnTo>
                  <a:pt x="57903" y="1217"/>
                </a:lnTo>
                <a:lnTo>
                  <a:pt x="1705355" y="0"/>
                </a:lnTo>
                <a:lnTo>
                  <a:pt x="1719909" y="1685"/>
                </a:lnTo>
                <a:lnTo>
                  <a:pt x="1755983" y="21701"/>
                </a:lnTo>
                <a:lnTo>
                  <a:pt x="1774502" y="57980"/>
                </a:lnTo>
                <a:lnTo>
                  <a:pt x="1775460" y="350520"/>
                </a:lnTo>
                <a:lnTo>
                  <a:pt x="1774108" y="364671"/>
                </a:lnTo>
                <a:lnTo>
                  <a:pt x="1754450" y="400060"/>
                </a:lnTo>
                <a:lnTo>
                  <a:pt x="1717594" y="418246"/>
                </a:lnTo>
                <a:lnTo>
                  <a:pt x="70103" y="419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object 67"/>
          <p:cNvSpPr txBox="1"/>
          <p:nvPr/>
        </p:nvSpPr>
        <p:spPr>
          <a:xfrm>
            <a:off x="8387219" y="5657532"/>
            <a:ext cx="4572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班组识别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4" name="object 68"/>
          <p:cNvSpPr/>
          <p:nvPr/>
        </p:nvSpPr>
        <p:spPr>
          <a:xfrm>
            <a:off x="9788652" y="5501640"/>
            <a:ext cx="1777364" cy="419100"/>
          </a:xfrm>
          <a:custGeom>
            <a:avLst/>
            <a:gdLst/>
            <a:ahLst/>
            <a:cxnLst/>
            <a:rect l="l" t="t" r="r" b="b"/>
            <a:pathLst>
              <a:path w="1777365" h="419100">
                <a:moveTo>
                  <a:pt x="70103" y="419100"/>
                </a:moveTo>
                <a:lnTo>
                  <a:pt x="30327" y="407086"/>
                </a:lnTo>
                <a:lnTo>
                  <a:pt x="4944" y="375338"/>
                </a:lnTo>
                <a:lnTo>
                  <a:pt x="0" y="70104"/>
                </a:lnTo>
                <a:lnTo>
                  <a:pt x="1659" y="55814"/>
                </a:lnTo>
                <a:lnTo>
                  <a:pt x="21820" y="20030"/>
                </a:lnTo>
                <a:lnTo>
                  <a:pt x="58477" y="1151"/>
                </a:lnTo>
                <a:lnTo>
                  <a:pt x="1706879" y="0"/>
                </a:lnTo>
                <a:lnTo>
                  <a:pt x="1721254" y="1702"/>
                </a:lnTo>
                <a:lnTo>
                  <a:pt x="1757143" y="21915"/>
                </a:lnTo>
                <a:lnTo>
                  <a:pt x="1775903" y="58512"/>
                </a:lnTo>
                <a:lnTo>
                  <a:pt x="1776983" y="350520"/>
                </a:lnTo>
                <a:lnTo>
                  <a:pt x="1775361" y="364746"/>
                </a:lnTo>
                <a:lnTo>
                  <a:pt x="1755186" y="400266"/>
                </a:lnTo>
                <a:lnTo>
                  <a:pt x="1718362" y="418330"/>
                </a:lnTo>
                <a:lnTo>
                  <a:pt x="70103" y="419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object 69"/>
          <p:cNvSpPr txBox="1"/>
          <p:nvPr/>
        </p:nvSpPr>
        <p:spPr>
          <a:xfrm>
            <a:off x="10562729" y="5657532"/>
            <a:ext cx="22860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……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6" name="object 70"/>
          <p:cNvSpPr txBox="1"/>
          <p:nvPr/>
        </p:nvSpPr>
        <p:spPr>
          <a:xfrm>
            <a:off x="4382770" y="2218690"/>
            <a:ext cx="1031240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US" sz="2000" b="1" spc="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36+</a:t>
            </a:r>
            <a:endParaRPr lang="en-US" sz="2000" b="1" spc="3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高成熟度算法</a:t>
            </a:r>
            <a:endParaRPr lang="zh-CN" sz="1200" b="1" dirty="0" err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7" name="object 71"/>
          <p:cNvSpPr/>
          <p:nvPr/>
        </p:nvSpPr>
        <p:spPr>
          <a:xfrm>
            <a:off x="3653288" y="2172309"/>
            <a:ext cx="550367" cy="551814"/>
          </a:xfrm>
          <a:prstGeom prst="rect">
            <a:avLst/>
          </a:prstGeom>
          <a:blipFill>
            <a:blip r:embed="rId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object 75"/>
          <p:cNvSpPr txBox="1"/>
          <p:nvPr/>
        </p:nvSpPr>
        <p:spPr>
          <a:xfrm>
            <a:off x="7716520" y="2218055"/>
            <a:ext cx="944245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000" b="1" spc="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000" b="1" spc="1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</a:t>
            </a:r>
            <a:r>
              <a:rPr sz="2000" spc="22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研发中</a:t>
            </a:r>
            <a:endParaRPr sz="1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2" name="object 76"/>
          <p:cNvSpPr/>
          <p:nvPr/>
        </p:nvSpPr>
        <p:spPr>
          <a:xfrm>
            <a:off x="7139495" y="2238375"/>
            <a:ext cx="404088" cy="405129"/>
          </a:xfrm>
          <a:prstGeom prst="rect">
            <a:avLst/>
          </a:prstGeo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object 77"/>
          <p:cNvSpPr/>
          <p:nvPr/>
        </p:nvSpPr>
        <p:spPr>
          <a:xfrm>
            <a:off x="7066971" y="2179065"/>
            <a:ext cx="535647" cy="535939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object 81"/>
          <p:cNvSpPr/>
          <p:nvPr/>
        </p:nvSpPr>
        <p:spPr>
          <a:xfrm>
            <a:off x="377923" y="3017501"/>
            <a:ext cx="711736" cy="151335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object 82"/>
          <p:cNvSpPr txBox="1"/>
          <p:nvPr/>
        </p:nvSpPr>
        <p:spPr>
          <a:xfrm>
            <a:off x="643343" y="3227793"/>
            <a:ext cx="203835" cy="10928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已有（部分</a:t>
            </a: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09182" y="155233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AI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算法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îŝḷíḑê"/>
          <p:cNvSpPr txBox="1"/>
          <p:nvPr/>
        </p:nvSpPr>
        <p:spPr>
          <a:xfrm>
            <a:off x="660036" y="181909"/>
            <a:ext cx="267733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Han Sans CN Heavy" panose="020B0200000000000000" charset="-122"/>
              </a:defRPr>
            </a:lvl1pPr>
          </a:lstStyle>
          <a:p>
            <a:r>
              <a:rPr lang="zh-CN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项目信息</a:t>
            </a:r>
            <a:endParaRPr lang="zh-CN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73455" y="1146810"/>
            <a:ext cx="8728075" cy="614045"/>
          </a:xfrm>
          <a:prstGeom prst="roundRect">
            <a:avLst>
              <a:gd name="adj" fmla="val 9887"/>
            </a:avLst>
          </a:prstGeom>
          <a:gradFill>
            <a:gsLst>
              <a:gs pos="100000">
                <a:srgbClr val="B5D5FF">
                  <a:alpha val="0"/>
                </a:srgbClr>
              </a:gs>
              <a:gs pos="0">
                <a:srgbClr val="B5D5FF">
                  <a:alpha val="4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buClrTx/>
              <a:buSzTx/>
            </a:pP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项目名称：</a:t>
            </a: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AI机械伤害改善</a:t>
            </a:r>
            <a:endParaRPr lang="zh-CN" altLang="en-US" sz="2400" b="1" dirty="0">
              <a:solidFill>
                <a:srgbClr val="0947BB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5685" y="1771015"/>
            <a:ext cx="9242425" cy="13023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现场安装</a:t>
            </a:r>
            <a:r>
              <a:rPr lang="en-US" altLang="zh-CN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</a:t>
            </a:r>
            <a:r>
              <a:rPr lang="en-US" altLang="zh-CN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摄像机，并配置</a:t>
            </a:r>
            <a:r>
              <a:rPr lang="en-US" altLang="zh-CN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</a:t>
            </a:r>
            <a:r>
              <a:rPr lang="en-US" altLang="zh-CN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盒子（算法解析、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视频分析中转用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），同时完成与甲方机床</a:t>
            </a:r>
            <a:r>
              <a:rPr lang="en-US" altLang="zh-CN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PLC</a:t>
            </a:r>
            <a:r>
              <a:rPr lang="zh-CN" altLang="en-US" sz="16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接口对接工作。</a:t>
            </a:r>
            <a:endParaRPr lang="zh-CN" altLang="en-US" sz="16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095" y="3387090"/>
            <a:ext cx="5882640" cy="2294890"/>
          </a:xfrm>
          <a:prstGeom prst="rect">
            <a:avLst/>
          </a:prstGeom>
          <a:ln w="63500" cmpd="sng">
            <a:solidFill>
              <a:srgbClr val="B5D5FF"/>
            </a:solidFill>
            <a:prstDash val="solid"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910" y="3387090"/>
            <a:ext cx="4194175" cy="2322830"/>
          </a:xfrm>
          <a:prstGeom prst="rect">
            <a:avLst/>
          </a:prstGeom>
          <a:ln w="63500" cmpd="sng">
            <a:solidFill>
              <a:srgbClr val="B5D5FF"/>
            </a:solidFill>
            <a:prstDash val="solid"/>
          </a:ln>
        </p:spPr>
      </p:pic>
      <p:sp>
        <p:nvSpPr>
          <p:cNvPr id="2" name="文本框 1"/>
          <p:cNvSpPr txBox="1"/>
          <p:nvPr/>
        </p:nvSpPr>
        <p:spPr>
          <a:xfrm>
            <a:off x="1035050" y="6085205"/>
            <a:ext cx="114884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备注：此处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AI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盒子，每路即对应可接入的摄像头数量；根据实际算力消耗来进行匹配。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îŝḷíḑê"/>
          <p:cNvSpPr txBox="1"/>
          <p:nvPr/>
        </p:nvSpPr>
        <p:spPr>
          <a:xfrm>
            <a:off x="1145823" y="277663"/>
            <a:ext cx="4797777" cy="460447"/>
          </a:xfrm>
          <a:prstGeom prst="rect">
            <a:avLst/>
          </a:prstGeom>
        </p:spPr>
        <p:txBody>
          <a:bodyPr vert="horz" wrap="square" lIns="0" tIns="0" rIns="0" bIns="0"/>
          <a:lstStyle>
            <a:defPPr>
              <a:defRPr lang="zh-CN"/>
            </a:defPPr>
            <a:lvl1pPr marL="12700" eaLnBrk="0">
              <a:lnSpc>
                <a:spcPct val="92000"/>
              </a:lnSpc>
              <a:defRPr sz="2600" b="1" kern="0" spc="80">
                <a:solidFill>
                  <a:srgbClr val="005BAB">
                    <a:alpha val="10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某企业机械臂作业区域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AI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防护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extbox 624"/>
          <p:cNvSpPr/>
          <p:nvPr/>
        </p:nvSpPr>
        <p:spPr>
          <a:xfrm>
            <a:off x="810034" y="5856093"/>
            <a:ext cx="5469354" cy="837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285750" indent="-285750" rtl="0" ea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为某企业机械臂作业区域提供</a:t>
            </a:r>
            <a:r>
              <a:rPr lang="en-US" altLang="zh-CN" dirty="0">
                <a:cs typeface="+mn-ea"/>
                <a:sym typeface="+mn-lt"/>
              </a:rPr>
              <a:t>24</a:t>
            </a:r>
            <a:r>
              <a:rPr lang="zh-CN" altLang="en-US" dirty="0">
                <a:cs typeface="+mn-ea"/>
                <a:sym typeface="+mn-lt"/>
              </a:rPr>
              <a:t>小时智能识别防护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 rtl="0" ea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人员进入立刻制动机械臂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3" name="textbox 624"/>
          <p:cNvSpPr/>
          <p:nvPr/>
        </p:nvSpPr>
        <p:spPr>
          <a:xfrm>
            <a:off x="7007782" y="5856093"/>
            <a:ext cx="3650386" cy="837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285750" indent="-285750" rtl="0" ea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现场声音报警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邮件提醒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 rtl="0" ea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误识别率小于</a:t>
            </a:r>
            <a:r>
              <a:rPr lang="en-US" altLang="zh-CN" dirty="0">
                <a:cs typeface="+mn-ea"/>
                <a:sym typeface="+mn-lt"/>
              </a:rPr>
              <a:t>0.05%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a22eb478d6bc38cfbcebd8474f1a9355_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52040" y="1825625"/>
            <a:ext cx="7488555" cy="3922395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782320" y="933450"/>
            <a:ext cx="8919210" cy="614045"/>
          </a:xfrm>
          <a:prstGeom prst="roundRect">
            <a:avLst>
              <a:gd name="adj" fmla="val 9887"/>
            </a:avLst>
          </a:prstGeom>
          <a:gradFill>
            <a:gsLst>
              <a:gs pos="100000">
                <a:srgbClr val="B5D5FF">
                  <a:alpha val="0"/>
                </a:srgbClr>
              </a:gs>
              <a:gs pos="0">
                <a:srgbClr val="B5D5FF">
                  <a:alpha val="4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buClrTx/>
              <a:buSzTx/>
            </a:pP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原</a:t>
            </a:r>
            <a:r>
              <a:rPr lang="en-US" altLang="zh-CN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AI</a:t>
            </a: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系统方案具象化案例应用：</a:t>
            </a: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AI机械伤害改善</a:t>
            </a:r>
            <a:endParaRPr lang="zh-CN" altLang="en-US" sz="2400" b="1" dirty="0">
              <a:solidFill>
                <a:srgbClr val="0947BB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44220" y="1985645"/>
            <a:ext cx="10594975" cy="4562475"/>
          </a:xfrm>
          <a:prstGeom prst="roundRect">
            <a:avLst>
              <a:gd name="adj" fmla="val 191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îŝḷíḑê"/>
          <p:cNvSpPr txBox="1"/>
          <p:nvPr/>
        </p:nvSpPr>
        <p:spPr>
          <a:xfrm>
            <a:off x="660036" y="181909"/>
            <a:ext cx="267733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Han Sans CN Heavy" panose="020B0200000000000000" charset="-122"/>
              </a:defRPr>
            </a:lvl1pPr>
          </a:lstStyle>
          <a:p>
            <a:r>
              <a:rPr lang="zh-CN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项目信息</a:t>
            </a:r>
            <a:endParaRPr lang="zh-CN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00760" y="2969895"/>
            <a:ext cx="4615815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kumimoji="1" lang="zh-CN" altLang="en-GB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kumimoji="1" lang="en-US" altLang="zh-CN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.</a:t>
            </a:r>
            <a:r>
              <a: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人员闯入防护与机床联动停机机制</a:t>
            </a:r>
            <a:endParaRPr kumimoji="1" lang="zh-CN" altLang="en-US" b="1" dirty="0">
              <a:solidFill>
                <a:srgbClr val="3A81F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just">
              <a:buClrTx/>
              <a:buSzTx/>
              <a:buFontTx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当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AI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摄像机识别检测到有人员闯入机床危险作业区域时，将实时触发信号，并通过与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PLC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控制系统对接，立即执行机床紧急停机程序，确保人员安全。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6449060" y="2858135"/>
            <a:ext cx="4723765" cy="1118235"/>
            <a:chOff x="1129893" y="2737435"/>
            <a:chExt cx="4238948" cy="1118168"/>
          </a:xfrm>
        </p:grpSpPr>
        <p:sp>
          <p:nvSpPr>
            <p:cNvPr id="56" name="文本框 55"/>
            <p:cNvSpPr txBox="1"/>
            <p:nvPr/>
          </p:nvSpPr>
          <p:spPr>
            <a:xfrm>
              <a:off x="1129893" y="2737435"/>
              <a:ext cx="2912959" cy="36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GB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2.复位操作与机床重启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endParaRPr kumimoji="1" lang="en-GB" altLang="zh-CN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29893" y="3025708"/>
              <a:ext cx="4238948" cy="829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待闯入人员撤出危险区域后，操作人员需按下复位按钮，之后方可启动机床进行作业加工。</a:t>
              </a: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083206" y="4642568"/>
            <a:ext cx="4944745" cy="1487170"/>
            <a:chOff x="1129893" y="2737435"/>
            <a:chExt cx="4944745" cy="1487170"/>
          </a:xfrm>
        </p:grpSpPr>
        <p:sp>
          <p:nvSpPr>
            <p:cNvPr id="61" name="文本框 60"/>
            <p:cNvSpPr txBox="1"/>
            <p:nvPr/>
          </p:nvSpPr>
          <p:spPr>
            <a:xfrm>
              <a:off x="1129893" y="2737435"/>
              <a:ext cx="29794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3.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kumimoji="1" lang="zh-CN" altLang="en-US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大屏显示与实时反馈</a:t>
              </a:r>
              <a:endPara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29893" y="3025725"/>
              <a:ext cx="4944745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lnSpc>
                  <a:spcPct val="150000"/>
                </a:lnSpc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系统接入大屏显示器，一旦有人员闯入危险区域，显示器不仅会以标红的方式突出显示该区域，还会实时呈现识别结果，让操作人员能迅速掌握现场情况。</a:t>
              </a: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489710" y="4642568"/>
            <a:ext cx="4808220" cy="1487170"/>
            <a:chOff x="1129893" y="2737435"/>
            <a:chExt cx="4808220" cy="1487170"/>
          </a:xfrm>
        </p:grpSpPr>
        <p:sp>
          <p:nvSpPr>
            <p:cNvPr id="66" name="文本框 65"/>
            <p:cNvSpPr txBox="1"/>
            <p:nvPr/>
          </p:nvSpPr>
          <p:spPr>
            <a:xfrm>
              <a:off x="1129893" y="2737435"/>
              <a:ext cx="252666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4.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kumimoji="1" lang="zh-CN" altLang="en-US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闯入处理流程</a:t>
              </a:r>
              <a:endPara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129893" y="3025725"/>
              <a:ext cx="4808220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只要有人闯入危险区域，机器会直接停止工作；待闯入人员撤离后，操作人员按下复位按钮，方可继续操作机器。</a:t>
              </a: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979170" y="1884045"/>
            <a:ext cx="6631305" cy="378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73455" y="1146810"/>
            <a:ext cx="8728075" cy="614045"/>
          </a:xfrm>
          <a:prstGeom prst="roundRect">
            <a:avLst>
              <a:gd name="adj" fmla="val 9887"/>
            </a:avLst>
          </a:prstGeom>
          <a:gradFill>
            <a:gsLst>
              <a:gs pos="100000">
                <a:srgbClr val="B5D5FF">
                  <a:alpha val="0"/>
                </a:srgbClr>
              </a:gs>
              <a:gs pos="0">
                <a:srgbClr val="B5D5FF">
                  <a:alpha val="4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buClrTx/>
              <a:buSzTx/>
            </a:pP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项目名称：</a:t>
            </a: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AI机械伤害改善</a:t>
            </a:r>
            <a:endParaRPr lang="zh-CN" altLang="en-US" sz="2400" b="1" dirty="0">
              <a:solidFill>
                <a:srgbClr val="0947BB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2520" y="2066925"/>
            <a:ext cx="9242425" cy="6775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rgbClr val="3A81F4"/>
                </a:solidFill>
                <a:latin typeface="Arial" panose="020B0604020202020204" pitchFamily="34" charset="0"/>
                <a:sym typeface="+mn-ea"/>
              </a:rPr>
              <a:t>项目功能：</a:t>
            </a:r>
            <a:endParaRPr lang="zh-CN" altLang="en-US" sz="2000" b="1" dirty="0">
              <a:solidFill>
                <a:srgbClr val="3A81F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îŝḷíḑê"/>
          <p:cNvSpPr txBox="1"/>
          <p:nvPr/>
        </p:nvSpPr>
        <p:spPr>
          <a:xfrm>
            <a:off x="660036" y="181909"/>
            <a:ext cx="267733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Han Sans CN Heavy" panose="020B0200000000000000" charset="-122"/>
              </a:defRPr>
            </a:lvl1pPr>
          </a:lstStyle>
          <a:p>
            <a:r>
              <a:rPr lang="zh-CN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实地场景</a:t>
            </a:r>
            <a:endParaRPr lang="zh-CN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5" name="案例-长富不锈钢机械臂作业人员闯入停止作业2025.11.2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40130" y="1174115"/>
            <a:ext cx="10235565" cy="4889500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2032000" y="6340158"/>
            <a:ext cx="8429625" cy="3067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备注：上方视频为某不锈钢中心（苏州）有限公司的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AI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机械伤害改善解决方案实际落地场景。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73380" y="1975485"/>
            <a:ext cx="11386820" cy="4654550"/>
          </a:xfrm>
          <a:prstGeom prst="roundRect">
            <a:avLst>
              <a:gd name="adj" fmla="val 191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îŝḷíḑê"/>
          <p:cNvSpPr txBox="1"/>
          <p:nvPr/>
        </p:nvSpPr>
        <p:spPr>
          <a:xfrm>
            <a:off x="659765" y="181610"/>
            <a:ext cx="4171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Han Sans CN Heavy" panose="020B0200000000000000" charset="-122"/>
              </a:defRPr>
            </a:lvl1pPr>
          </a:lstStyle>
          <a:p>
            <a:r>
              <a:rPr lang="zh-CN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项目意义与长效改善</a:t>
            </a:r>
            <a:endParaRPr lang="zh-CN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90600" y="3081655"/>
            <a:ext cx="46158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kumimoji="1" lang="zh-CN" altLang="en-GB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kumimoji="1" lang="en-US" altLang="zh-CN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.</a:t>
            </a:r>
            <a:r>
              <a: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智能监测升级</a:t>
            </a:r>
            <a:endParaRPr kumimoji="1" lang="zh-CN" altLang="en-US" b="1" dirty="0">
              <a:solidFill>
                <a:srgbClr val="3A81F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just">
              <a:buClrTx/>
              <a:buSzTx/>
              <a:buFontTx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持续优化 AI 监测算法，提升识别精度与响应速度，增强安全管控能力；从源头杜绝机械伤害事故，保障生产安全有序。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6438900" y="2969895"/>
            <a:ext cx="4723765" cy="1487170"/>
            <a:chOff x="1129893" y="2737435"/>
            <a:chExt cx="4238948" cy="1487081"/>
          </a:xfrm>
        </p:grpSpPr>
        <p:sp>
          <p:nvSpPr>
            <p:cNvPr id="56" name="文本框 55"/>
            <p:cNvSpPr txBox="1"/>
            <p:nvPr/>
          </p:nvSpPr>
          <p:spPr>
            <a:xfrm>
              <a:off x="1129893" y="2737435"/>
              <a:ext cx="2912959" cy="36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GB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</a:t>
              </a:r>
              <a:r>
                <a:rPr kumimoji="1" lang="zh-CN" altLang="en-US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数据驱动决策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endParaRPr kumimoji="1" lang="en-GB" altLang="zh-CN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29893" y="3025708"/>
              <a:ext cx="4238948" cy="119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长期记录分析闯入数据，洞察安全管理短板，针对性优化制度流程；避免企业因违规受罚、停产，确保合法稳定运营。</a:t>
              </a: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073046" y="4754328"/>
            <a:ext cx="4944745" cy="1487170"/>
            <a:chOff x="1129893" y="2737435"/>
            <a:chExt cx="4944745" cy="1487170"/>
          </a:xfrm>
        </p:grpSpPr>
        <p:sp>
          <p:nvSpPr>
            <p:cNvPr id="61" name="文本框 60"/>
            <p:cNvSpPr txBox="1"/>
            <p:nvPr/>
          </p:nvSpPr>
          <p:spPr>
            <a:xfrm>
              <a:off x="1129893" y="2737435"/>
              <a:ext cx="29794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3.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kumimoji="1" lang="zh-CN" altLang="en-GB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全方位</a:t>
              </a:r>
              <a:r>
                <a:rPr kumimoji="1" lang="zh-CN" altLang="en-US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生命守护</a:t>
              </a:r>
              <a:endPara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29893" y="3025725"/>
              <a:ext cx="4944745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lnSpc>
                  <a:spcPct val="150000"/>
                </a:lnSpc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项目为员工提供了实时的安全防护，避免了员工在机床作业过程中遭受机械伤害，切实保障了员工的生命安全和身体健康，让员工能够在安全的环境中工作。</a:t>
              </a: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479550" y="4754328"/>
            <a:ext cx="4808220" cy="1487170"/>
            <a:chOff x="1129893" y="2737435"/>
            <a:chExt cx="4808220" cy="1487170"/>
          </a:xfrm>
        </p:grpSpPr>
        <p:sp>
          <p:nvSpPr>
            <p:cNvPr id="66" name="文本框 65"/>
            <p:cNvSpPr txBox="1"/>
            <p:nvPr/>
          </p:nvSpPr>
          <p:spPr>
            <a:xfrm>
              <a:off x="1129893" y="2737435"/>
              <a:ext cx="252666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4.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kumimoji="1" lang="zh-CN" altLang="en-US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强化安全意识培养</a:t>
              </a:r>
              <a:endPara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129893" y="3025725"/>
              <a:ext cx="4808220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项目设定了严格的复位操作流程，要求人员在撤出危险区域后，必须按下复位按钮才能启动机床加工；促使员工养成安全操作习惯，强化安全意识。</a:t>
              </a: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969010" y="2056765"/>
            <a:ext cx="6631305" cy="378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73455" y="1146810"/>
            <a:ext cx="8728075" cy="614045"/>
          </a:xfrm>
          <a:prstGeom prst="roundRect">
            <a:avLst>
              <a:gd name="adj" fmla="val 9887"/>
            </a:avLst>
          </a:prstGeom>
          <a:gradFill>
            <a:gsLst>
              <a:gs pos="100000">
                <a:srgbClr val="B5D5FF">
                  <a:alpha val="0"/>
                </a:srgbClr>
              </a:gs>
              <a:gs pos="0">
                <a:srgbClr val="B5D5FF">
                  <a:alpha val="4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buClrTx/>
              <a:buSzTx/>
            </a:pP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项目名称：</a:t>
            </a: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AI机械伤害改善</a:t>
            </a:r>
            <a:endParaRPr lang="zh-CN" altLang="en-US" sz="2400" b="1" dirty="0">
              <a:solidFill>
                <a:srgbClr val="0947BB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2520" y="2056765"/>
            <a:ext cx="9242425" cy="6775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rgbClr val="3A81F4"/>
                </a:solidFill>
                <a:latin typeface="Arial" panose="020B0604020202020204" pitchFamily="34" charset="0"/>
                <a:sym typeface="+mn-ea"/>
              </a:rPr>
              <a:t>项目意义：</a:t>
            </a:r>
            <a:endParaRPr lang="zh-CN" altLang="en-US" sz="2000" b="1" dirty="0">
              <a:solidFill>
                <a:srgbClr val="3A81F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73380" y="1975485"/>
            <a:ext cx="11386820" cy="4654550"/>
          </a:xfrm>
          <a:prstGeom prst="roundRect">
            <a:avLst>
              <a:gd name="adj" fmla="val 191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îŝḷíḑê"/>
          <p:cNvSpPr txBox="1"/>
          <p:nvPr/>
        </p:nvSpPr>
        <p:spPr>
          <a:xfrm>
            <a:off x="659765" y="181610"/>
            <a:ext cx="3070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Source Han Sans CN Heavy" panose="020B0200000000000000" charset="-122"/>
              </a:defRPr>
            </a:lvl1pPr>
          </a:lstStyle>
          <a:p>
            <a:r>
              <a:rPr lang="zh-CN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我们的优势</a:t>
            </a:r>
            <a:endParaRPr lang="zh-CN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237615" y="2969895"/>
            <a:ext cx="4615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kumimoji="1" lang="zh-CN" altLang="en-GB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kumimoji="1" lang="en-US" altLang="zh-CN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.</a:t>
            </a:r>
            <a:r>
              <a:rPr kumimoji="1" lang="zh-CN" altLang="en-US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团队专业，经验丰富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6438900" y="2969895"/>
            <a:ext cx="4723765" cy="748665"/>
            <a:chOff x="1129893" y="2737435"/>
            <a:chExt cx="4238948" cy="748620"/>
          </a:xfrm>
        </p:grpSpPr>
        <p:sp>
          <p:nvSpPr>
            <p:cNvPr id="56" name="文本框 55"/>
            <p:cNvSpPr txBox="1"/>
            <p:nvPr/>
          </p:nvSpPr>
          <p:spPr>
            <a:xfrm>
              <a:off x="1129893" y="2737435"/>
              <a:ext cx="2912959" cy="36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GB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2.报价透明，服务周到</a:t>
              </a:r>
              <a:r>
                <a:rPr kumimoji="1" lang="en-GB" altLang="zh-CN" b="1" dirty="0">
                  <a:solidFill>
                    <a:srgbClr val="3A81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endParaRPr kumimoji="1" lang="en-GB" altLang="zh-CN" b="1" dirty="0">
                <a:solidFill>
                  <a:srgbClr val="3A81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29893" y="3025708"/>
              <a:ext cx="4238948" cy="46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endPara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969010" y="2056765"/>
            <a:ext cx="6631305" cy="378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73455" y="1146810"/>
            <a:ext cx="8728075" cy="614045"/>
          </a:xfrm>
          <a:prstGeom prst="roundRect">
            <a:avLst>
              <a:gd name="adj" fmla="val 9887"/>
            </a:avLst>
          </a:prstGeom>
          <a:gradFill>
            <a:gsLst>
              <a:gs pos="100000">
                <a:srgbClr val="B5D5FF">
                  <a:alpha val="0"/>
                </a:srgbClr>
              </a:gs>
              <a:gs pos="0">
                <a:srgbClr val="B5D5FF">
                  <a:alpha val="4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buClrTx/>
              <a:buSzTx/>
            </a:pPr>
            <a:r>
              <a:rPr lang="zh-CN" altLang="en-US" sz="2400" b="1" dirty="0">
                <a:solidFill>
                  <a:srgbClr val="0947BB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安胜达团队的优势有哪些？</a:t>
            </a:r>
            <a:endParaRPr lang="zh-CN" altLang="en-US" sz="2400" b="1" dirty="0">
              <a:solidFill>
                <a:srgbClr val="0947BB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2520" y="2056765"/>
            <a:ext cx="9242425" cy="6775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rgbClr val="3A81F4"/>
                </a:solidFill>
                <a:latin typeface="Arial" panose="020B0604020202020204" pitchFamily="34" charset="0"/>
                <a:sym typeface="+mn-ea"/>
              </a:rPr>
              <a:t>团队优势：</a:t>
            </a:r>
            <a:endParaRPr lang="zh-CN" altLang="en-US" sz="2000" b="1" dirty="0">
              <a:solidFill>
                <a:srgbClr val="3A81F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7615" y="3533140"/>
            <a:ext cx="41008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团队成员专业素养过硬，兼具机械工程、电子信息技术、人工智能算法等多领域扎实理论知识，且在长期项目实践中沉淀了丰富实战经验。施工时高效高质，极大缩短了周期，保障项目按时交付。</a:t>
            </a:r>
            <a:endParaRPr lang="en-US" altLang="zh-CN" sz="1600" kern="0" dirty="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8740" y="3512820"/>
            <a:ext cx="45427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报价透明，条目清晰、无灰色收费项；例如：机械臂</a:t>
            </a:r>
            <a:r>
              <a:rPr lang="en-US" altLang="zh-CN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PLC </a:t>
            </a:r>
            <a:r>
              <a: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接口对接会产生费用，甲方可自行与厂家协商支付，也可由我方统一协商收费（此次由我方协商，已付</a:t>
            </a:r>
            <a:r>
              <a:rPr lang="en-US" altLang="zh-CN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1.2 </a:t>
            </a:r>
            <a:r>
              <a: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万给机械臂</a:t>
            </a:r>
            <a:r>
              <a:rPr lang="en-US" altLang="zh-CN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PLC </a:t>
            </a:r>
            <a:r>
              <a:rPr lang="zh-CN" altLang="en-US" sz="1600" kern="0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厂家，含在合同总价内）。服务上，我们热情主动，沟通反馈高效，能迅速明确并解决甲方需求与疑问。</a:t>
            </a:r>
            <a:endParaRPr lang="zh-CN" altLang="en-US" sz="1600" kern="0" dirty="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 rotWithShape="1">
          <a:blip r:embed="rId1"/>
          <a:srcRect t="4696" b="201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-8572" y="0"/>
            <a:ext cx="12209145" cy="6858000"/>
          </a:xfrm>
          <a:prstGeom prst="rect">
            <a:avLst/>
          </a:prstGeom>
          <a:gradFill flip="none" rotWithShape="1">
            <a:gsLst>
              <a:gs pos="100000">
                <a:srgbClr val="0152D9">
                  <a:alpha val="66000"/>
                </a:srgbClr>
              </a:gs>
              <a:gs pos="0">
                <a:srgbClr val="0152D9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PA-内容占位符 2"/>
          <p:cNvSpPr txBox="1"/>
          <p:nvPr>
            <p:custDataLst>
              <p:tags r:id="rId2"/>
            </p:custDataLst>
          </p:nvPr>
        </p:nvSpPr>
        <p:spPr>
          <a:xfrm>
            <a:off x="2106453" y="2074247"/>
            <a:ext cx="7979093" cy="707053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spcAft>
                <a:spcPts val="800"/>
              </a:spcAft>
              <a:defRPr sz="4000">
                <a:gradFill>
                  <a:gsLst>
                    <a:gs pos="0">
                      <a:srgbClr val="00B0F0"/>
                    </a:gs>
                    <a:gs pos="84000">
                      <a:srgbClr val="0070C0"/>
                    </a:gs>
                  </a:gsLst>
                  <a:lin ang="2700000" scaled="0"/>
                </a:gradFill>
                <a:latin typeface="张海山锐谐体" panose="02000000000000000000" pitchFamily="2" charset="-122"/>
                <a:ea typeface="张海山锐谐体" panose="020000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保障企业安全生产，构建平安和谐社会</a:t>
            </a:r>
            <a:endParaRPr lang="zh-CN" altLang="en-US" sz="3200" b="1" dirty="0">
              <a:solidFill>
                <a:schemeClr val="bg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PA-内容占位符 2"/>
          <p:cNvSpPr txBox="1"/>
          <p:nvPr>
            <p:custDataLst>
              <p:tags r:id="rId3"/>
            </p:custDataLst>
          </p:nvPr>
        </p:nvSpPr>
        <p:spPr>
          <a:xfrm>
            <a:off x="2106453" y="2868294"/>
            <a:ext cx="7979093" cy="1360181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spcAft>
                <a:spcPts val="800"/>
              </a:spcAft>
              <a:defRPr sz="4000">
                <a:gradFill>
                  <a:gsLst>
                    <a:gs pos="0">
                      <a:srgbClr val="00B0F0"/>
                    </a:gs>
                    <a:gs pos="84000">
                      <a:srgbClr val="0070C0"/>
                    </a:gs>
                  </a:gsLst>
                  <a:lin ang="2700000" scaled="0"/>
                </a:gradFill>
                <a:latin typeface="张海山锐谐体" panose="02000000000000000000" pitchFamily="2" charset="-122"/>
                <a:ea typeface="张海山锐谐体" panose="02000000000000000000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6600" b="1" dirty="0">
                <a:solidFill>
                  <a:schemeClr val="bg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共铸安全梦</a:t>
            </a:r>
            <a:endParaRPr lang="zh-CN" altLang="en-US" sz="6600" b="1" dirty="0">
              <a:solidFill>
                <a:schemeClr val="bg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2920" y="1065422"/>
            <a:ext cx="6106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以高水准、高品质的服务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01465" y="6305550"/>
            <a:ext cx="3990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化危为安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 · 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运筹制胜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 · 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使命必达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5.2.5"/>
</p:tagLst>
</file>

<file path=ppt/tags/tag3.xml><?xml version="1.0" encoding="utf-8"?>
<p:tagLst xmlns:p="http://schemas.openxmlformats.org/presentationml/2006/main">
  <p:tag name="PA" val="v5.2.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95a0b7-c84a-44bf-9658-9728de6574e0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1437</Words>
  <Application>WPS 演示</Application>
  <PresentationFormat>宽屏</PresentationFormat>
  <Paragraphs>167</Paragraphs>
  <Slides>9</Slides>
  <Notes>28</Notes>
  <HiddenSlides>0</HiddenSlides>
  <MMClips>8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Source Han Sans CN Regular</vt:lpstr>
      <vt:lpstr>Source Han Sans CN Medium</vt:lpstr>
      <vt:lpstr>微软雅黑</vt:lpstr>
      <vt:lpstr>Source Han Sans CN Heavy</vt:lpstr>
      <vt:lpstr>Wingdings</vt:lpstr>
      <vt:lpstr>张海山锐谐体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Kingsoft-PDF</dc:creator>
  <dc:subject>pdfbuilder</dc:subject>
  <cp:lastModifiedBy>化聪。</cp:lastModifiedBy>
  <cp:revision>107</cp:revision>
  <dcterms:created xsi:type="dcterms:W3CDTF">2024-01-12T08:43:00Z</dcterms:created>
  <dcterms:modified xsi:type="dcterms:W3CDTF">2025-12-24T01:43:07Z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2024-01-15T05:51:13Z</vt:filetime>
  </property>
  <property fmtid="{D5CDD505-2E9C-101B-9397-08002B2CF9AE}" pid="4" name="UsrData">
    <vt:lpwstr>65a0d33c4d5a2b001f0f8c51wl</vt:lpwstr>
  </property>
  <property fmtid="{D5CDD505-2E9C-101B-9397-08002B2CF9AE}" pid="5" name="ICV">
    <vt:lpwstr>80FA2B02C012E706B1FBA065065CC1C5_43</vt:lpwstr>
  </property>
  <property fmtid="{D5CDD505-2E9C-101B-9397-08002B2CF9AE}" pid="6" name="KSOProductBuildVer">
    <vt:lpwstr>2052-12.1.0.23542</vt:lpwstr>
  </property>
</Properties>
</file>