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8" r:id="rId3"/>
    <p:sldId id="259" r:id="rId4"/>
    <p:sldId id="2538" r:id="rId5"/>
    <p:sldId id="267" r:id="rId7"/>
    <p:sldId id="261" r:id="rId8"/>
    <p:sldId id="260" r:id="rId9"/>
    <p:sldId id="2539" r:id="rId10"/>
    <p:sldId id="2545" r:id="rId11"/>
    <p:sldId id="2553" r:id="rId12"/>
    <p:sldId id="2551" r:id="rId13"/>
    <p:sldId id="2546" r:id="rId14"/>
    <p:sldId id="282" r:id="rId15"/>
    <p:sldId id="329" r:id="rId16"/>
    <p:sldId id="2548" r:id="rId17"/>
    <p:sldId id="2547" r:id="rId18"/>
    <p:sldId id="2543" r:id="rId19"/>
    <p:sldId id="2554" r:id="rId20"/>
    <p:sldId id="272" r:id="rId21"/>
    <p:sldId id="273" r:id="rId22"/>
    <p:sldId id="275" r:id="rId23"/>
    <p:sldId id="276" r:id="rId24"/>
    <p:sldId id="277" r:id="rId25"/>
    <p:sldId id="278" r:id="rId26"/>
    <p:sldId id="2549" r:id="rId27"/>
    <p:sldId id="2555" r:id="rId28"/>
    <p:sldId id="283" r:id="rId29"/>
    <p:sldId id="285" r:id="rId30"/>
    <p:sldId id="286" r:id="rId31"/>
    <p:sldId id="287" r:id="rId32"/>
    <p:sldId id="294" r:id="rId33"/>
    <p:sldId id="295" r:id="rId34"/>
    <p:sldId id="296" r:id="rId35"/>
    <p:sldId id="2544" r:id="rId36"/>
    <p:sldId id="264" r:id="rId37"/>
    <p:sldId id="2556" r:id="rId38"/>
    <p:sldId id="292" r:id="rId39"/>
    <p:sldId id="336" r:id="rId40"/>
    <p:sldId id="2550" r:id="rId41"/>
    <p:sldId id="293"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FF"/>
    <a:srgbClr val="CACBD0"/>
    <a:srgbClr val="AAAAAC"/>
    <a:srgbClr val="1D2641"/>
    <a:srgbClr val="0152D9"/>
    <a:srgbClr val="ED7D31"/>
    <a:srgbClr val="E6E6E6"/>
    <a:srgbClr val="1A1D2F"/>
    <a:srgbClr val="1D1F33"/>
    <a:srgbClr val="2B2F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7" autoAdjust="0"/>
    <p:restoredTop sz="92368" autoAdjust="0"/>
  </p:normalViewPr>
  <p:slideViewPr>
    <p:cSldViewPr snapToGrid="0" showGuides="1">
      <p:cViewPr varScale="1">
        <p:scale>
          <a:sx n="96" d="100"/>
          <a:sy n="96" d="100"/>
        </p:scale>
        <p:origin x="294" y="84"/>
      </p:cViewPr>
      <p:guideLst>
        <p:guide orient="horz" pos="3317"/>
        <p:guide pos="665"/>
        <p:guide pos="7015"/>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974B4-F662-4693-9D46-3C52970DDAE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B653F-5DE2-4E9B-ABD0-A32CC7AD6F0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070C0"/>
                </a:solidFill>
                <a:latin typeface="思源黑体 CN Medium" panose="020B0600000000000000" charset="-122"/>
                <a:ea typeface="思源黑体 CN Medium" panose="020B0600000000000000" charset="-122"/>
                <a:cs typeface="+mn-ea"/>
                <a:sym typeface="+mn-lt"/>
              </a:rPr>
              <a:t>各分散项目消防控制室部署值班机器人系统后，即可实现消防控制室的人员精简，对消防控制室进行减员，每班次仅需配备</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名值守人员，一旦项目现场检测到火警、故障、异常等情况时，远程值守运维中心接收到信息，迅速进行远程干预，留守消防控制室的</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名值班人员去现场核实火警、异常情况，确认好结果后立即报告总值守运维中心，由中心值班人员执行远程控制操作，直至解决问题。</a:t>
            </a:r>
            <a:endParaRPr lang="zh-CN" altLang="en-US" dirty="0">
              <a:solidFill>
                <a:srgbClr val="0070C0"/>
              </a:solidFill>
              <a:latin typeface="思源黑体 CN Medium" panose="020B0600000000000000" charset="-122"/>
              <a:ea typeface="思源黑体 CN Medium" panose="020B0600000000000000" charset="-122"/>
              <a:cs typeface="+mn-ea"/>
              <a:sym typeface="+mn-lt"/>
            </a:endParaRPr>
          </a:p>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070C0"/>
                </a:solidFill>
                <a:latin typeface="思源黑体 CN Medium" panose="020B0600000000000000" charset="-122"/>
                <a:ea typeface="思源黑体 CN Medium" panose="020B0600000000000000" charset="-122"/>
                <a:cs typeface="+mn-ea"/>
                <a:sym typeface="+mn-lt"/>
              </a:rPr>
              <a:t>各分散项目消防控制室部署值班机器人系统后，即可实现消防控制室的人员精简，对消防控制室进行减员，每班次仅需配备</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名值守人员，一旦项目现场检测到火警、故障、异常等情况时，远程值守运维中心接收到信息，迅速进行远程干预，留守消防控制室的</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名值班人员去现场核实火警、异常情况，确认好结果后立即报告总值守运维中心，由中心值班人员执行远程控制操作，直至解决问题。</a:t>
            </a:r>
            <a:endParaRPr lang="zh-CN" altLang="en-US" dirty="0">
              <a:solidFill>
                <a:srgbClr val="0070C0"/>
              </a:solidFill>
              <a:latin typeface="思源黑体 CN Medium" panose="020B0600000000000000" charset="-122"/>
              <a:ea typeface="思源黑体 CN Medium" panose="020B0600000000000000" charset="-122"/>
              <a:cs typeface="+mn-ea"/>
              <a:sym typeface="+mn-lt"/>
            </a:endParaRPr>
          </a:p>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070C0"/>
                </a:solidFill>
                <a:latin typeface="思源黑体 CN Medium" panose="020B0600000000000000" charset="-122"/>
                <a:ea typeface="思源黑体 CN Medium" panose="020B0600000000000000" charset="-122"/>
                <a:cs typeface="+mn-ea"/>
                <a:sym typeface="+mn-lt"/>
              </a:rPr>
              <a:t>各分散项目消防控制室部署值班机器人系统后，即可实现消防控制室的人员精简，对消防控制室进行减员，每班次仅需配备</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名值守人员，一旦项目现场检测到火警、故障、异常等情况时，远程值守运维中心接收到信息，迅速进行远程干预，留守消防控制室的</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名值班人员去现场核实火警、异常情况，确认好结果后立即报告总值守运维中心，由中心值班人员执行远程控制操作，直至解决问题。</a:t>
            </a:r>
            <a:endParaRPr lang="zh-CN" altLang="en-US" dirty="0">
              <a:solidFill>
                <a:srgbClr val="0070C0"/>
              </a:solidFill>
              <a:latin typeface="思源黑体 CN Medium" panose="020B0600000000000000" charset="-122"/>
              <a:ea typeface="思源黑体 CN Medium" panose="020B0600000000000000" charset="-122"/>
              <a:cs typeface="+mn-ea"/>
              <a:sym typeface="+mn-lt"/>
            </a:endParaRPr>
          </a:p>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0070C0"/>
                </a:solidFill>
                <a:latin typeface="思源黑体 CN Medium" panose="020B0600000000000000" charset="-122"/>
                <a:ea typeface="思源黑体 CN Medium" panose="020B0600000000000000" charset="-122"/>
                <a:cs typeface="+mn-ea"/>
                <a:sym typeface="+mn-lt"/>
              </a:rPr>
              <a:t>各分散项目消防控制室部署值班机器人系统后，即可实现消防控制室的人员精简，对消防控制室进行减员，每班次仅需配备</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名值守人员，一旦项目现场检测到火警、故障、异常等情况时，远程值守运维中心接收到信息，迅速进行远程干预，留守消防控制室的</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名值班人员去现场核实火警、异常情况，确认好结果后立即报告总值守运维中心，由中心值班人员执行远程控制操作，直至解决问题。</a:t>
            </a:r>
            <a:endParaRPr lang="zh-CN" altLang="en-US" dirty="0">
              <a:solidFill>
                <a:srgbClr val="0070C0"/>
              </a:solidFill>
              <a:latin typeface="思源黑体 CN Medium" panose="020B0600000000000000" charset="-122"/>
              <a:ea typeface="思源黑体 CN Medium" panose="020B0600000000000000" charset="-122"/>
              <a:cs typeface="+mn-ea"/>
              <a:sym typeface="+mn-lt"/>
            </a:endParaRPr>
          </a:p>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0070C0"/>
                </a:solidFill>
                <a:latin typeface="思源黑体 CN Medium" panose="020B0600000000000000" charset="-122"/>
                <a:ea typeface="思源黑体 CN Medium" panose="020B0600000000000000" charset="-122"/>
                <a:cs typeface="+mn-ea"/>
                <a:sym typeface="+mn-lt"/>
              </a:rPr>
              <a:t>各分散项目消防控制室部署值班机器人系统后，即可实现消防控制室的人员精简，对消防控制室进行减员，每班次仅需配备</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名值守人员，一旦项目现场检测到火警、故障、异常等情况时，远程值守运维中心接收到信息，迅速进行远程干预，留守消防控制室的</a:t>
            </a:r>
            <a:r>
              <a:rPr lang="en-US" altLang="zh-CN" dirty="0">
                <a:solidFill>
                  <a:srgbClr val="0070C0"/>
                </a:solidFill>
                <a:latin typeface="思源黑体 CN Medium" panose="020B0600000000000000" charset="-122"/>
                <a:ea typeface="思源黑体 CN Medium" panose="020B0600000000000000" charset="-122"/>
                <a:cs typeface="+mn-ea"/>
                <a:sym typeface="+mn-lt"/>
              </a:rPr>
              <a:t>1</a:t>
            </a:r>
            <a:r>
              <a:rPr lang="zh-CN" altLang="en-US" dirty="0">
                <a:solidFill>
                  <a:srgbClr val="0070C0"/>
                </a:solidFill>
                <a:latin typeface="思源黑体 CN Medium" panose="020B0600000000000000" charset="-122"/>
                <a:ea typeface="思源黑体 CN Medium" panose="020B0600000000000000" charset="-122"/>
                <a:cs typeface="+mn-ea"/>
                <a:sym typeface="+mn-lt"/>
              </a:rPr>
              <a:t>名值班人员去现场核实火警、异常情况，确认好结果后立即报告总值守运维中心，由中心值班人员执行远程控制操作，直至解决问题。</a:t>
            </a:r>
            <a:endParaRPr lang="zh-CN" altLang="en-US" dirty="0">
              <a:solidFill>
                <a:srgbClr val="0070C0"/>
              </a:solidFill>
              <a:latin typeface="思源黑体 CN Medium" panose="020B0600000000000000" charset="-122"/>
              <a:ea typeface="思源黑体 CN Medium" panose="020B0600000000000000" charset="-122"/>
              <a:cs typeface="+mn-ea"/>
              <a:sym typeface="+mn-lt"/>
            </a:endParaRPr>
          </a:p>
          <a:p>
            <a:endParaRPr lang="zh-CN" altLang="en-US" dirty="0"/>
          </a:p>
        </p:txBody>
      </p:sp>
      <p:sp>
        <p:nvSpPr>
          <p:cNvPr id="4" name="灯片编号占位符 3"/>
          <p:cNvSpPr>
            <a:spLocks noGrp="1"/>
          </p:cNvSpPr>
          <p:nvPr>
            <p:ph type="sldNum" sz="quarter" idx="5"/>
          </p:nvPr>
        </p:nvSpPr>
        <p:spPr/>
        <p:txBody>
          <a:bodyPr/>
          <a:lstStyle/>
          <a:p>
            <a:fld id="{186B653F-5DE2-4E9B-ABD0-A32CC7AD6F0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3232B0"/>
                </a:solidFill>
                <a:latin typeface="思源黑体 CN Medium" panose="020B0600000000000000" charset="-122"/>
                <a:ea typeface="思源黑体 CN Medium" panose="020B0600000000000000" charset="-122"/>
                <a:cs typeface="+mn-ea"/>
                <a:sym typeface="+mn-lt"/>
              </a:rPr>
              <a:t>将报警主机全按键精准复刻至平台，包括名称、大小、形状、颜色，实现一键对应远程操控。通过消控室机器人执行对应按键点击操作，平台端即可远程全面控制报警主机。高清摄像头同步直播操作实况与主机画面，确保操控精准无误。</a:t>
            </a:r>
            <a:endParaRPr lang="en-US" altLang="zh-CN" dirty="0">
              <a:solidFill>
                <a:srgbClr val="3232B0"/>
              </a:solidFill>
              <a:latin typeface="思源黑体 CN Medium" panose="020B0600000000000000" charset="-122"/>
              <a:ea typeface="思源黑体 CN Medium" panose="020B0600000000000000" charset="-122"/>
              <a:cs typeface="+mn-ea"/>
              <a:sym typeface="+mn-lt"/>
            </a:endParaRP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8529955" y="259714"/>
            <a:ext cx="3266440" cy="362585"/>
            <a:chOff x="10684" y="386"/>
            <a:chExt cx="5144" cy="571"/>
          </a:xfrm>
        </p:grpSpPr>
        <p:sp>
          <p:nvSpPr>
            <p:cNvPr id="6" name="矩形 5"/>
            <p:cNvSpPr/>
            <p:nvPr/>
          </p:nvSpPr>
          <p:spPr>
            <a:xfrm>
              <a:off x="12452" y="391"/>
              <a:ext cx="3376"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用科技守护应急安全</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0684" y="386"/>
              <a:ext cx="1768"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中石应急</a:t>
              </a:r>
              <a:endParaRPr lang="zh-CN" altLang="en-US" sz="1400" dirty="0">
                <a:latin typeface="微软雅黑" panose="020B0503020204020204" pitchFamily="34" charset="-122"/>
                <a:ea typeface="微软雅黑" panose="020B0503020204020204" pitchFamily="34" charset="-122"/>
              </a:endParaRPr>
            </a:p>
          </p:txBody>
        </p:sp>
      </p:grpSp>
      <p:sp>
        <p:nvSpPr>
          <p:cNvPr id="8" name="矩形 7"/>
          <p:cNvSpPr/>
          <p:nvPr userDrawn="1"/>
        </p:nvSpPr>
        <p:spPr>
          <a:xfrm>
            <a:off x="0" y="259714"/>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2">
            <a:clrChange>
              <a:clrFrom>
                <a:srgbClr val="0B7EFF"/>
              </a:clrFrom>
              <a:clrTo>
                <a:srgbClr val="0B7EFF">
                  <a:alpha val="0"/>
                </a:srgbClr>
              </a:clrTo>
            </a:clrChange>
            <a:extLst>
              <a:ext uri="{BEBA8EAE-BF5A-486C-A8C5-ECC9F3942E4B}">
                <a14:imgProps xmlns:a14="http://schemas.microsoft.com/office/drawing/2010/main">
                  <a14:imgLayer r:embed="rId3">
                    <a14:imgEffect>
                      <a14:brightnessContrast bright="20000" contrast="20000"/>
                    </a14:imgEffect>
                    <a14:imgEffect>
                      <a14:colorTemperature colorTemp="4700"/>
                    </a14:imgEffect>
                  </a14:imgLayer>
                </a14:imgProps>
              </a:ext>
            </a:extLst>
          </a:blip>
          <a:stretch>
            <a:fillRect/>
          </a:stretch>
        </p:blipFill>
        <p:spPr>
          <a:xfrm>
            <a:off x="10558780" y="6419743"/>
            <a:ext cx="1237615" cy="406093"/>
          </a:xfrm>
          <a:prstGeom prst="rect">
            <a:avLst/>
          </a:prstGeom>
        </p:spPr>
      </p:pic>
      <p:sp>
        <p:nvSpPr>
          <p:cNvPr id="17" name="文本占位符 15"/>
          <p:cNvSpPr>
            <a:spLocks noGrp="1"/>
          </p:cNvSpPr>
          <p:nvPr>
            <p:ph type="body" sz="quarter" idx="10" hasCustomPrompt="1"/>
          </p:nvPr>
        </p:nvSpPr>
        <p:spPr>
          <a:xfrm>
            <a:off x="1084262" y="195536"/>
            <a:ext cx="4411889" cy="565150"/>
          </a:xfrm>
          <a:prstGeom prst="rect">
            <a:avLst/>
          </a:prstGeom>
        </p:spPr>
        <p:txBody>
          <a:bodyPr anchor="ctr" anchorCtr="0"/>
          <a:lstStyle>
            <a:lvl1pPr marL="0" indent="0">
              <a:buNone/>
              <a:defRPr sz="2400" b="1">
                <a:solidFill>
                  <a:schemeClr val="tx1">
                    <a:lumMod val="95000"/>
                    <a:lumOff val="5000"/>
                  </a:schemeClr>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sp>
        <p:nvSpPr>
          <p:cNvPr id="18" name="文本占位符 15"/>
          <p:cNvSpPr>
            <a:spLocks noGrp="1"/>
          </p:cNvSpPr>
          <p:nvPr>
            <p:ph type="body" sz="quarter" idx="11" hasCustomPrompt="1"/>
          </p:nvPr>
        </p:nvSpPr>
        <p:spPr>
          <a:xfrm>
            <a:off x="1084261" y="975317"/>
            <a:ext cx="4411889" cy="565150"/>
          </a:xfrm>
          <a:prstGeom prst="rect">
            <a:avLst/>
          </a:prstGeom>
        </p:spPr>
        <p:txBody>
          <a:bodyPr anchor="ctr" anchorCtr="0"/>
          <a:lstStyle>
            <a:lvl1pPr marL="0" indent="0">
              <a:buNone/>
              <a:defRPr sz="2000" b="1">
                <a:solidFill>
                  <a:schemeClr val="accent2"/>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8529955" y="259714"/>
            <a:ext cx="3266440" cy="362585"/>
            <a:chOff x="10684" y="386"/>
            <a:chExt cx="5144" cy="571"/>
          </a:xfrm>
        </p:grpSpPr>
        <p:sp>
          <p:nvSpPr>
            <p:cNvPr id="6" name="矩形 5"/>
            <p:cNvSpPr/>
            <p:nvPr/>
          </p:nvSpPr>
          <p:spPr>
            <a:xfrm>
              <a:off x="12452" y="391"/>
              <a:ext cx="3376"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用科技守护应急安全</a:t>
              </a:r>
              <a:endParaRPr lang="zh-CN" altLang="en-US"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0684" y="386"/>
              <a:ext cx="1768"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中石应急</a:t>
              </a:r>
              <a:endParaRPr lang="zh-CN" altLang="en-US" sz="1400" dirty="0">
                <a:latin typeface="微软雅黑" panose="020B0503020204020204" pitchFamily="34" charset="-122"/>
                <a:ea typeface="微软雅黑" panose="020B0503020204020204" pitchFamily="34" charset="-122"/>
              </a:endParaRPr>
            </a:p>
          </p:txBody>
        </p:sp>
      </p:grpSp>
      <p:sp>
        <p:nvSpPr>
          <p:cNvPr id="8" name="矩形 7"/>
          <p:cNvSpPr/>
          <p:nvPr userDrawn="1"/>
        </p:nvSpPr>
        <p:spPr>
          <a:xfrm>
            <a:off x="0" y="259714"/>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文本占位符 15"/>
          <p:cNvSpPr>
            <a:spLocks noGrp="1"/>
          </p:cNvSpPr>
          <p:nvPr>
            <p:ph type="body" sz="quarter" idx="10" hasCustomPrompt="1"/>
          </p:nvPr>
        </p:nvSpPr>
        <p:spPr>
          <a:xfrm>
            <a:off x="1084262" y="195536"/>
            <a:ext cx="4411889" cy="565150"/>
          </a:xfrm>
          <a:prstGeom prst="rect">
            <a:avLst/>
          </a:prstGeom>
        </p:spPr>
        <p:txBody>
          <a:bodyPr anchor="ctr" anchorCtr="0"/>
          <a:lstStyle>
            <a:lvl1pPr marL="0" indent="0">
              <a:buNone/>
              <a:defRPr sz="2400" b="1">
                <a:solidFill>
                  <a:schemeClr val="tx1">
                    <a:lumMod val="95000"/>
                    <a:lumOff val="5000"/>
                  </a:schemeClr>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sp>
        <p:nvSpPr>
          <p:cNvPr id="5" name="文本占位符 15"/>
          <p:cNvSpPr>
            <a:spLocks noGrp="1"/>
          </p:cNvSpPr>
          <p:nvPr>
            <p:ph type="body" sz="quarter" idx="11" hasCustomPrompt="1"/>
          </p:nvPr>
        </p:nvSpPr>
        <p:spPr>
          <a:xfrm>
            <a:off x="1084261" y="975317"/>
            <a:ext cx="4411889" cy="565150"/>
          </a:xfrm>
          <a:prstGeom prst="rect">
            <a:avLst/>
          </a:prstGeom>
        </p:spPr>
        <p:txBody>
          <a:bodyPr anchor="ctr" anchorCtr="0"/>
          <a:lstStyle>
            <a:lvl1pPr marL="0" indent="0">
              <a:buNone/>
              <a:defRPr sz="2000" b="1">
                <a:solidFill>
                  <a:schemeClr val="accent2"/>
                </a:solidFill>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单击此处编辑母版文本</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自定义版式">
    <p:bg>
      <p:bgPr>
        <a:solidFill>
          <a:srgbClr val="EFF4FD"/>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cxnSp>
        <p:nvCxnSpPr>
          <p:cNvPr id="6" name="直接连接符 8"/>
          <p:cNvCxnSpPr>
            <a:cxnSpLocks noChangeShapeType="1"/>
          </p:cNvCxnSpPr>
          <p:nvPr userDrawn="1"/>
        </p:nvCxnSpPr>
        <p:spPr bwMode="auto">
          <a:xfrm>
            <a:off x="-1" y="853244"/>
            <a:ext cx="12190730" cy="24130"/>
          </a:xfrm>
          <a:prstGeom prst="line">
            <a:avLst/>
          </a:prstGeom>
          <a:noFill/>
          <a:ln w="15875">
            <a:solidFill>
              <a:srgbClr val="0070C0"/>
            </a:solidFill>
            <a:round/>
          </a:ln>
          <a:extLst>
            <a:ext uri="{909E8E84-426E-40DD-AFC4-6F175D3DCCD1}">
              <a14:hiddenFill xmlns:a14="http://schemas.microsoft.com/office/drawing/2010/main">
                <a:noFill/>
              </a14:hiddenFill>
            </a:ext>
          </a:extLst>
        </p:spPr>
      </p:cxnSp>
      <p:sp>
        <p:nvSpPr>
          <p:cNvPr id="7" name="矩形 6"/>
          <p:cNvSpPr/>
          <p:nvPr userDrawn="1"/>
        </p:nvSpPr>
        <p:spPr>
          <a:xfrm>
            <a:off x="-4600" y="6387578"/>
            <a:ext cx="12192001" cy="4704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7198360" y="6468745"/>
            <a:ext cx="4813300" cy="30670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rPr>
              <a:t>用科技守护应急安全 </a:t>
            </a:r>
            <a:endPar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2" name="图片 1"/>
          <p:cNvPicPr>
            <a:picLocks noChangeAspect="1"/>
          </p:cNvPicPr>
          <p:nvPr userDrawn="1"/>
        </p:nvPicPr>
        <p:blipFill>
          <a:blip r:embed="rId2"/>
          <a:stretch>
            <a:fillRect/>
          </a:stretch>
        </p:blipFill>
        <p:spPr>
          <a:xfrm>
            <a:off x="11373485" y="99060"/>
            <a:ext cx="638175" cy="6381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标题和副标题">
    <p:spTree>
      <p:nvGrpSpPr>
        <p:cNvPr id="1" name=""/>
        <p:cNvGrpSpPr/>
        <p:nvPr/>
      </p:nvGrpSpPr>
      <p:grpSpPr>
        <a:xfrm>
          <a:off x="0" y="0"/>
          <a:ext cx="0" cy="0"/>
          <a:chOff x="0" y="0"/>
          <a:chExt cx="0" cy="0"/>
        </a:xfrm>
      </p:grpSpPr>
      <p:sp>
        <p:nvSpPr>
          <p:cNvPr id="4" name="矩形 3"/>
          <p:cNvSpPr/>
          <p:nvPr userDrawn="1"/>
        </p:nvSpPr>
        <p:spPr>
          <a:xfrm>
            <a:off x="-4600" y="6387578"/>
            <a:ext cx="12192001" cy="4704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7198360" y="6468745"/>
            <a:ext cx="4813300" cy="30670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sym typeface="+mn-ea"/>
              </a:rPr>
              <a:t>用科技守护应急安全 </a:t>
            </a:r>
            <a:endPar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11" name="直接连接符 8"/>
          <p:cNvCxnSpPr>
            <a:cxnSpLocks noChangeShapeType="1"/>
          </p:cNvCxnSpPr>
          <p:nvPr userDrawn="1"/>
        </p:nvCxnSpPr>
        <p:spPr bwMode="auto">
          <a:xfrm>
            <a:off x="-1" y="853244"/>
            <a:ext cx="12190730" cy="24130"/>
          </a:xfrm>
          <a:prstGeom prst="line">
            <a:avLst/>
          </a:prstGeom>
          <a:noFill/>
          <a:ln w="15875">
            <a:solidFill>
              <a:srgbClr val="0070C0"/>
            </a:solidFill>
            <a:round/>
          </a:ln>
          <a:extLst>
            <a:ext uri="{909E8E84-426E-40DD-AFC4-6F175D3DCCD1}">
              <a14:hiddenFill xmlns:a14="http://schemas.microsoft.com/office/drawing/2010/main">
                <a:noFill/>
              </a14:hiddenFill>
            </a:ext>
          </a:extLst>
        </p:spPr>
      </p:cxnSp>
      <p:pic>
        <p:nvPicPr>
          <p:cNvPr id="2" name="图片 1"/>
          <p:cNvPicPr>
            <a:picLocks noChangeAspect="1"/>
          </p:cNvPicPr>
          <p:nvPr userDrawn="1"/>
        </p:nvPicPr>
        <p:blipFill>
          <a:blip r:embed="rId2"/>
          <a:stretch>
            <a:fillRect/>
          </a:stretch>
        </p:blipFill>
        <p:spPr>
          <a:xfrm>
            <a:off x="11373485" y="99060"/>
            <a:ext cx="638175" cy="6381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7" name="矩形 6"/>
          <p:cNvSpPr/>
          <p:nvPr userDrawn="1"/>
        </p:nvSpPr>
        <p:spPr>
          <a:xfrm>
            <a:off x="-4600" y="6387578"/>
            <a:ext cx="12192001" cy="4704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7198360" y="6468745"/>
            <a:ext cx="4813300" cy="30670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rPr>
              <a:t>江苏安胜达安全科技 </a:t>
            </a:r>
            <a:r>
              <a:rPr lang="en-US" altLang="zh-CN"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rPr>
              <a:t>Ascenda Safety Technology</a:t>
            </a:r>
            <a:endParaRPr lang="zh-CN" altLang="en-US" sz="1400" dirty="0">
              <a:solidFill>
                <a:schemeClr val="bg1">
                  <a:lumMod val="95000"/>
                </a:schemeClr>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10" name="直接连接符 8"/>
          <p:cNvCxnSpPr>
            <a:cxnSpLocks noChangeShapeType="1"/>
          </p:cNvCxnSpPr>
          <p:nvPr userDrawn="1"/>
        </p:nvCxnSpPr>
        <p:spPr bwMode="auto">
          <a:xfrm>
            <a:off x="-1" y="853244"/>
            <a:ext cx="12190730" cy="24130"/>
          </a:xfrm>
          <a:prstGeom prst="line">
            <a:avLst/>
          </a:prstGeom>
          <a:noFill/>
          <a:ln w="15875">
            <a:solidFill>
              <a:srgbClr val="0070C0"/>
            </a:solidFill>
            <a:round/>
          </a:ln>
          <a:extLst>
            <a:ext uri="{909E8E84-426E-40DD-AFC4-6F175D3DCCD1}">
              <a14:hiddenFill xmlns:a14="http://schemas.microsoft.com/office/drawing/2010/main">
                <a:noFill/>
              </a14:hiddenFill>
            </a:ext>
          </a:extLst>
        </p:spPr>
      </p:cxnSp>
      <p:pic>
        <p:nvPicPr>
          <p:cNvPr id="11" name="图片 10"/>
          <p:cNvPicPr>
            <a:picLocks noChangeAspect="1"/>
          </p:cNvPicPr>
          <p:nvPr userDrawn="1"/>
        </p:nvPicPr>
        <p:blipFill>
          <a:blip r:embed="rId2"/>
          <a:stretch>
            <a:fillRect/>
          </a:stretch>
        </p:blipFill>
        <p:spPr>
          <a:xfrm>
            <a:off x="11450320" y="354330"/>
            <a:ext cx="469900" cy="4692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tags" Target="../tags/tag9.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6" Type="http://schemas.openxmlformats.org/officeDocument/2006/relationships/notesSlide" Target="../notesSlides/notesSlide8.xml"/><Relationship Id="rId25" Type="http://schemas.openxmlformats.org/officeDocument/2006/relationships/slideLayout" Target="../slideLayouts/slideLayout1.xml"/><Relationship Id="rId24" Type="http://schemas.openxmlformats.org/officeDocument/2006/relationships/tags" Target="../tags/tag34.xml"/><Relationship Id="rId23" Type="http://schemas.openxmlformats.org/officeDocument/2006/relationships/image" Target="../media/image9.png"/><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3.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svg"/><Relationship Id="rId2" Type="http://schemas.openxmlformats.org/officeDocument/2006/relationships/image" Target="../media/image7.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image" Target="../media/image36.png"/><Relationship Id="rId7" Type="http://schemas.openxmlformats.org/officeDocument/2006/relationships/tags" Target="../tags/tag41.xml"/><Relationship Id="rId6" Type="http://schemas.openxmlformats.org/officeDocument/2006/relationships/image" Target="../media/image35.png"/><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1" Type="http://schemas.openxmlformats.org/officeDocument/2006/relationships/notesSlide" Target="../notesSlides/notesSlide10.xml"/><Relationship Id="rId10" Type="http://schemas.openxmlformats.org/officeDocument/2006/relationships/slideLayout" Target="../slideLayouts/slideLayout1.xml"/><Relationship Id="rId1" Type="http://schemas.openxmlformats.org/officeDocument/2006/relationships/tags" Target="../tags/tag36.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48.xml"/><Relationship Id="rId2" Type="http://schemas.openxmlformats.org/officeDocument/2006/relationships/image" Target="../media/image40.png"/><Relationship Id="rId1" Type="http://schemas.openxmlformats.org/officeDocument/2006/relationships/tags" Target="../tags/tag47.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1.xml"/><Relationship Id="rId4" Type="http://schemas.openxmlformats.org/officeDocument/2006/relationships/image" Target="../media/image23.png"/><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53.xml"/><Relationship Id="rId3" Type="http://schemas.openxmlformats.org/officeDocument/2006/relationships/image" Target="../media/image19.jpeg"/><Relationship Id="rId2" Type="http://schemas.openxmlformats.org/officeDocument/2006/relationships/image" Target="../media/image45.jpeg"/><Relationship Id="rId1" Type="http://schemas.openxmlformats.org/officeDocument/2006/relationships/tags" Target="../tags/tag52.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19.jpeg"/><Relationship Id="rId2" Type="http://schemas.openxmlformats.org/officeDocument/2006/relationships/image" Target="../media/image46.png"/><Relationship Id="rId1" Type="http://schemas.openxmlformats.org/officeDocument/2006/relationships/tags" Target="../tags/tag54.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0.xml"/><Relationship Id="rId3" Type="http://schemas.openxmlformats.org/officeDocument/2006/relationships/image" Target="../media/image19.jpeg"/><Relationship Id="rId2" Type="http://schemas.openxmlformats.org/officeDocument/2006/relationships/image" Target="../media/image47.png"/><Relationship Id="rId1" Type="http://schemas.openxmlformats.org/officeDocument/2006/relationships/tags" Target="../tags/tag59.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tags" Target="../tags/tag62.xml"/><Relationship Id="rId3" Type="http://schemas.openxmlformats.org/officeDocument/2006/relationships/image" Target="../media/image19.jpeg"/><Relationship Id="rId2" Type="http://schemas.openxmlformats.org/officeDocument/2006/relationships/image" Target="../media/image48.png"/><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image" Target="../media/image56.png"/><Relationship Id="rId7" Type="http://schemas.openxmlformats.org/officeDocument/2006/relationships/image" Target="../media/image55.jpe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1" Type="http://schemas.openxmlformats.org/officeDocument/2006/relationships/notesSlide" Target="../notesSlides/notesSlide16.xml"/><Relationship Id="rId10" Type="http://schemas.openxmlformats.org/officeDocument/2006/relationships/slideLayout" Target="../slideLayouts/slideLayout1.xml"/><Relationship Id="rId1" Type="http://schemas.openxmlformats.org/officeDocument/2006/relationships/image" Target="../media/image49.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tags" Target="../tags/tag64.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65.jpeg"/></Relationships>
</file>

<file path=ppt/slides/_rels/slide34.xml.rels><?xml version="1.0" encoding="UTF-8" standalone="yes"?>
<Relationships xmlns="http://schemas.openxmlformats.org/package/2006/relationships"><Relationship Id="rId9" Type="http://schemas.openxmlformats.org/officeDocument/2006/relationships/image" Target="../media/image69.jpeg"/><Relationship Id="rId8" Type="http://schemas.openxmlformats.org/officeDocument/2006/relationships/tags" Target="../tags/tag70.xml"/><Relationship Id="rId7" Type="http://schemas.openxmlformats.org/officeDocument/2006/relationships/image" Target="../media/image68.jpeg"/><Relationship Id="rId6" Type="http://schemas.openxmlformats.org/officeDocument/2006/relationships/tags" Target="../tags/tag69.xml"/><Relationship Id="rId5" Type="http://schemas.openxmlformats.org/officeDocument/2006/relationships/image" Target="../media/image67.png"/><Relationship Id="rId4" Type="http://schemas.openxmlformats.org/officeDocument/2006/relationships/tags" Target="../tags/tag68.xml"/><Relationship Id="rId3" Type="http://schemas.openxmlformats.org/officeDocument/2006/relationships/tags" Target="../tags/tag67.xml"/><Relationship Id="rId22" Type="http://schemas.openxmlformats.org/officeDocument/2006/relationships/notesSlide" Target="../notesSlides/notesSlide20.xml"/><Relationship Id="rId21" Type="http://schemas.openxmlformats.org/officeDocument/2006/relationships/slideLayout" Target="../slideLayouts/slideLayout1.xml"/><Relationship Id="rId20" Type="http://schemas.openxmlformats.org/officeDocument/2006/relationships/tags" Target="../tags/tag76.xml"/><Relationship Id="rId2" Type="http://schemas.openxmlformats.org/officeDocument/2006/relationships/image" Target="../media/image66.png"/><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image" Target="../media/image74.png"/><Relationship Id="rId16" Type="http://schemas.openxmlformats.org/officeDocument/2006/relationships/image" Target="../media/image73.png"/><Relationship Id="rId15" Type="http://schemas.openxmlformats.org/officeDocument/2006/relationships/image" Target="../media/image72.jpeg"/><Relationship Id="rId14" Type="http://schemas.openxmlformats.org/officeDocument/2006/relationships/tags" Target="../tags/tag73.xml"/><Relationship Id="rId13" Type="http://schemas.openxmlformats.org/officeDocument/2006/relationships/image" Target="../media/image71.jpeg"/><Relationship Id="rId12" Type="http://schemas.openxmlformats.org/officeDocument/2006/relationships/tags" Target="../tags/tag72.xml"/><Relationship Id="rId11" Type="http://schemas.openxmlformats.org/officeDocument/2006/relationships/image" Target="../media/image70.jpeg"/><Relationship Id="rId10" Type="http://schemas.openxmlformats.org/officeDocument/2006/relationships/tags" Target="../tags/tag71.xml"/><Relationship Id="rId1" Type="http://schemas.openxmlformats.org/officeDocument/2006/relationships/tags" Target="../tags/tag66.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38.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1" Type="http://schemas.openxmlformats.org/officeDocument/2006/relationships/notesSlide" Target="../notesSlides/notesSlide24.xml"/><Relationship Id="rId20" Type="http://schemas.openxmlformats.org/officeDocument/2006/relationships/slideLayout" Target="../slideLayouts/slideLayout1.xml"/><Relationship Id="rId2" Type="http://schemas.openxmlformats.org/officeDocument/2006/relationships/tags" Target="../tags/tag85.xml"/><Relationship Id="rId19" Type="http://schemas.openxmlformats.org/officeDocument/2006/relationships/tags" Target="../tags/tag98.xml"/><Relationship Id="rId18" Type="http://schemas.openxmlformats.org/officeDocument/2006/relationships/image" Target="../media/image9.png"/><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image" Target="../media/image77.png"/><Relationship Id="rId14" Type="http://schemas.openxmlformats.org/officeDocument/2006/relationships/image" Target="../media/image76.png"/><Relationship Id="rId13" Type="http://schemas.openxmlformats.org/officeDocument/2006/relationships/image" Target="../media/image75.png"/><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78.png"/><Relationship Id="rId1" Type="http://schemas.openxmlformats.org/officeDocument/2006/relationships/tags" Target="../tags/tag99.xml"/></Relationships>
</file>

<file path=ppt/slides/_rels/slide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tags" Target="../tags/tag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画板备份"/>
          <p:cNvPicPr>
            <a:picLocks noChangeAspect="1"/>
          </p:cNvPicPr>
          <p:nvPr/>
        </p:nvPicPr>
        <p:blipFill>
          <a:blip r:embed="rId1"/>
          <a:stretch>
            <a:fillRect/>
          </a:stretch>
        </p:blipFill>
        <p:spPr>
          <a:xfrm>
            <a:off x="-317" y="0"/>
            <a:ext cx="12192635" cy="6858000"/>
          </a:xfrm>
          <a:prstGeom prst="rect">
            <a:avLst/>
          </a:prstGeom>
        </p:spPr>
      </p:pic>
      <p:sp>
        <p:nvSpPr>
          <p:cNvPr id="36" name="矩形 35"/>
          <p:cNvSpPr/>
          <p:nvPr/>
        </p:nvSpPr>
        <p:spPr>
          <a:xfrm>
            <a:off x="-19795" y="0"/>
            <a:ext cx="12231590" cy="6885287"/>
          </a:xfrm>
          <a:prstGeom prst="rect">
            <a:avLst/>
          </a:prstGeom>
          <a:gradFill flip="none" rotWithShape="1">
            <a:gsLst>
              <a:gs pos="0">
                <a:srgbClr val="3C4157">
                  <a:alpha val="60000"/>
                </a:srgbClr>
              </a:gs>
              <a:gs pos="100000">
                <a:srgbClr val="1A1D2F">
                  <a:alpha val="9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1" name="矩形 60"/>
          <p:cNvSpPr/>
          <p:nvPr/>
        </p:nvSpPr>
        <p:spPr>
          <a:xfrm>
            <a:off x="3346717" y="3873271"/>
            <a:ext cx="5498567" cy="662554"/>
          </a:xfrm>
          <a:prstGeom prst="rect">
            <a:avLst/>
          </a:prstGeom>
        </p:spPr>
        <p:txBody>
          <a:bodyPr wrap="square">
            <a:spAutoFit/>
          </a:bodyPr>
          <a:lstStyle/>
          <a:p>
            <a:pPr algn="dist">
              <a:lnSpc>
                <a:spcPct val="150000"/>
              </a:lnSpc>
              <a:spcAft>
                <a:spcPts val="0"/>
              </a:spcAft>
            </a:pPr>
            <a:r>
              <a:rPr lang="zh-CN" altLang="en-US" sz="2800" b="1" kern="100" spc="6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R" panose="00020600040101010101" pitchFamily="18" charset="-122"/>
                <a:sym typeface="Arial" panose="020B0604020202020204" pitchFamily="34" charset="0"/>
              </a:rPr>
              <a:t>“中石守护”消防远程值守</a:t>
            </a:r>
            <a:endParaRPr lang="zh-CN" altLang="zh-CN" sz="2800" b="1" kern="100" spc="6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R" panose="00020600040101010101" pitchFamily="18" charset="-122"/>
              <a:sym typeface="Arial" panose="020B0604020202020204" pitchFamily="34" charset="0"/>
            </a:endParaRPr>
          </a:p>
        </p:txBody>
      </p:sp>
      <p:sp>
        <p:nvSpPr>
          <p:cNvPr id="64" name="文本框 63"/>
          <p:cNvSpPr txBox="1"/>
          <p:nvPr/>
        </p:nvSpPr>
        <p:spPr>
          <a:xfrm>
            <a:off x="4094696" y="1437759"/>
            <a:ext cx="4002609"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阿里巴巴普惠体 R" panose="00020600040101010101" pitchFamily="18" charset="-122"/>
                <a:sym typeface="Arial" panose="020B0604020202020204" pitchFamily="34" charset="0"/>
              </a:rPr>
              <a:t>中石（苏州）应急装备科技有限公司</a:t>
            </a:r>
            <a:endPar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阿里巴巴普惠体 R" panose="00020600040101010101" pitchFamily="18" charset="-122"/>
              <a:sym typeface="Arial" panose="020B0604020202020204" pitchFamily="34" charset="0"/>
            </a:endParaRPr>
          </a:p>
        </p:txBody>
      </p:sp>
      <p:sp>
        <p:nvSpPr>
          <p:cNvPr id="12" name="文本框 11"/>
          <p:cNvSpPr txBox="1"/>
          <p:nvPr/>
        </p:nvSpPr>
        <p:spPr>
          <a:xfrm>
            <a:off x="2236265" y="2611670"/>
            <a:ext cx="7719471" cy="817330"/>
          </a:xfrm>
          <a:custGeom>
            <a:avLst/>
            <a:gdLst/>
            <a:ahLst/>
            <a:cxnLst/>
            <a:rect l="l" t="t" r="r" b="b"/>
            <a:pathLst>
              <a:path w="7872413" h="744884">
                <a:moveTo>
                  <a:pt x="180827" y="579685"/>
                </a:moveTo>
                <a:lnTo>
                  <a:pt x="180827" y="628054"/>
                </a:lnTo>
                <a:lnTo>
                  <a:pt x="551409" y="628054"/>
                </a:lnTo>
                <a:lnTo>
                  <a:pt x="551409" y="579685"/>
                </a:lnTo>
                <a:close/>
                <a:moveTo>
                  <a:pt x="1194048" y="556617"/>
                </a:moveTo>
                <a:lnTo>
                  <a:pt x="1292275" y="556617"/>
                </a:lnTo>
                <a:lnTo>
                  <a:pt x="1292275" y="616148"/>
                </a:lnTo>
                <a:cubicBezTo>
                  <a:pt x="1292275" y="640457"/>
                  <a:pt x="1305422" y="652611"/>
                  <a:pt x="1331714" y="652611"/>
                </a:cubicBezTo>
                <a:lnTo>
                  <a:pt x="1438871" y="652611"/>
                </a:lnTo>
                <a:cubicBezTo>
                  <a:pt x="1470620" y="652611"/>
                  <a:pt x="1489224" y="643681"/>
                  <a:pt x="1494681" y="625822"/>
                </a:cubicBezTo>
                <a:cubicBezTo>
                  <a:pt x="1498650" y="614412"/>
                  <a:pt x="1503363" y="594320"/>
                  <a:pt x="1508820" y="565546"/>
                </a:cubicBezTo>
                <a:cubicBezTo>
                  <a:pt x="1536601" y="578445"/>
                  <a:pt x="1566367" y="591343"/>
                  <a:pt x="1598117" y="604242"/>
                </a:cubicBezTo>
                <a:cubicBezTo>
                  <a:pt x="1592164" y="628550"/>
                  <a:pt x="1584722" y="652115"/>
                  <a:pt x="1575793" y="674935"/>
                </a:cubicBezTo>
                <a:cubicBezTo>
                  <a:pt x="1562894" y="709662"/>
                  <a:pt x="1530152" y="727025"/>
                  <a:pt x="1477566" y="727025"/>
                </a:cubicBezTo>
                <a:lnTo>
                  <a:pt x="1302693" y="727025"/>
                </a:lnTo>
                <a:cubicBezTo>
                  <a:pt x="1230263" y="727025"/>
                  <a:pt x="1194048" y="699988"/>
                  <a:pt x="1194048" y="645914"/>
                </a:cubicBezTo>
                <a:close/>
                <a:moveTo>
                  <a:pt x="1095822" y="549175"/>
                </a:moveTo>
                <a:lnTo>
                  <a:pt x="1175445" y="586382"/>
                </a:lnTo>
                <a:cubicBezTo>
                  <a:pt x="1146175" y="638968"/>
                  <a:pt x="1118642" y="683369"/>
                  <a:pt x="1092845" y="719584"/>
                </a:cubicBezTo>
                <a:lnTo>
                  <a:pt x="1015455" y="672703"/>
                </a:lnTo>
                <a:cubicBezTo>
                  <a:pt x="1044724" y="635000"/>
                  <a:pt x="1071513" y="593824"/>
                  <a:pt x="1095822" y="549175"/>
                </a:cubicBezTo>
                <a:close/>
                <a:moveTo>
                  <a:pt x="4299942" y="545455"/>
                </a:moveTo>
                <a:lnTo>
                  <a:pt x="4299942" y="647774"/>
                </a:lnTo>
                <a:cubicBezTo>
                  <a:pt x="4317802" y="648518"/>
                  <a:pt x="4329336" y="646162"/>
                  <a:pt x="4334545" y="640705"/>
                </a:cubicBezTo>
                <a:cubicBezTo>
                  <a:pt x="4339754" y="635248"/>
                  <a:pt x="4342358" y="624582"/>
                  <a:pt x="4342358" y="608707"/>
                </a:cubicBezTo>
                <a:lnTo>
                  <a:pt x="4342358" y="545455"/>
                </a:lnTo>
                <a:close/>
                <a:moveTo>
                  <a:pt x="1659136" y="541734"/>
                </a:moveTo>
                <a:cubicBezTo>
                  <a:pt x="1692375" y="585390"/>
                  <a:pt x="1722884" y="627062"/>
                  <a:pt x="1750666" y="666750"/>
                </a:cubicBezTo>
                <a:lnTo>
                  <a:pt x="1674763" y="713630"/>
                </a:lnTo>
                <a:cubicBezTo>
                  <a:pt x="1645494" y="664021"/>
                  <a:pt x="1616968" y="620117"/>
                  <a:pt x="1589187" y="581918"/>
                </a:cubicBezTo>
                <a:close/>
                <a:moveTo>
                  <a:pt x="180827" y="455414"/>
                </a:moveTo>
                <a:lnTo>
                  <a:pt x="180827" y="507504"/>
                </a:lnTo>
                <a:lnTo>
                  <a:pt x="551409" y="507504"/>
                </a:lnTo>
                <a:lnTo>
                  <a:pt x="551409" y="455414"/>
                </a:lnTo>
                <a:close/>
                <a:moveTo>
                  <a:pt x="2360563" y="433089"/>
                </a:moveTo>
                <a:lnTo>
                  <a:pt x="2360563" y="489644"/>
                </a:lnTo>
                <a:lnTo>
                  <a:pt x="2630686" y="489644"/>
                </a:lnTo>
                <a:lnTo>
                  <a:pt x="2630686" y="433089"/>
                </a:lnTo>
                <a:close/>
                <a:moveTo>
                  <a:pt x="7452717" y="432345"/>
                </a:moveTo>
                <a:lnTo>
                  <a:pt x="7550944" y="432345"/>
                </a:lnTo>
                <a:lnTo>
                  <a:pt x="7550944" y="487412"/>
                </a:lnTo>
                <a:lnTo>
                  <a:pt x="7853809" y="487412"/>
                </a:lnTo>
                <a:lnTo>
                  <a:pt x="7853809" y="564802"/>
                </a:lnTo>
                <a:lnTo>
                  <a:pt x="7623869" y="564802"/>
                </a:lnTo>
                <a:cubicBezTo>
                  <a:pt x="7687121" y="599529"/>
                  <a:pt x="7769969" y="625822"/>
                  <a:pt x="7872413" y="643681"/>
                </a:cubicBezTo>
                <a:cubicBezTo>
                  <a:pt x="7856538" y="675927"/>
                  <a:pt x="7842895" y="706189"/>
                  <a:pt x="7831485" y="734466"/>
                </a:cubicBezTo>
                <a:cubicBezTo>
                  <a:pt x="7715895" y="705445"/>
                  <a:pt x="7622381" y="662285"/>
                  <a:pt x="7550944" y="604986"/>
                </a:cubicBezTo>
                <a:lnTo>
                  <a:pt x="7550944" y="740420"/>
                </a:lnTo>
                <a:lnTo>
                  <a:pt x="7452717" y="740420"/>
                </a:lnTo>
                <a:lnTo>
                  <a:pt x="7452717" y="602381"/>
                </a:lnTo>
                <a:cubicBezTo>
                  <a:pt x="7382271" y="660672"/>
                  <a:pt x="7289254" y="704701"/>
                  <a:pt x="7173665" y="734466"/>
                </a:cubicBezTo>
                <a:cubicBezTo>
                  <a:pt x="7160767" y="702220"/>
                  <a:pt x="7147123" y="672951"/>
                  <a:pt x="7132737" y="646658"/>
                </a:cubicBezTo>
                <a:cubicBezTo>
                  <a:pt x="7226995" y="629791"/>
                  <a:pt x="7307734" y="602505"/>
                  <a:pt x="7374955" y="564802"/>
                </a:cubicBezTo>
                <a:lnTo>
                  <a:pt x="7148364" y="564802"/>
                </a:lnTo>
                <a:lnTo>
                  <a:pt x="7148364" y="487412"/>
                </a:lnTo>
                <a:lnTo>
                  <a:pt x="7452717" y="487412"/>
                </a:lnTo>
                <a:close/>
                <a:moveTo>
                  <a:pt x="2108300" y="410765"/>
                </a:moveTo>
                <a:cubicBezTo>
                  <a:pt x="2147491" y="426144"/>
                  <a:pt x="2180729" y="437306"/>
                  <a:pt x="2208014" y="444252"/>
                </a:cubicBezTo>
                <a:lnTo>
                  <a:pt x="2143274" y="732978"/>
                </a:lnTo>
                <a:cubicBezTo>
                  <a:pt x="2107059" y="721072"/>
                  <a:pt x="2072829" y="711150"/>
                  <a:pt x="2040583" y="703212"/>
                </a:cubicBezTo>
                <a:cubicBezTo>
                  <a:pt x="2065387" y="617884"/>
                  <a:pt x="2087960" y="520402"/>
                  <a:pt x="2108300" y="410765"/>
                </a:cubicBezTo>
                <a:close/>
                <a:moveTo>
                  <a:pt x="4299942" y="405556"/>
                </a:moveTo>
                <a:lnTo>
                  <a:pt x="4299942" y="475505"/>
                </a:lnTo>
                <a:lnTo>
                  <a:pt x="4342358" y="475505"/>
                </a:lnTo>
                <a:lnTo>
                  <a:pt x="4342358" y="405556"/>
                </a:lnTo>
                <a:close/>
                <a:moveTo>
                  <a:pt x="4189810" y="405556"/>
                </a:moveTo>
                <a:cubicBezTo>
                  <a:pt x="4189810" y="409029"/>
                  <a:pt x="4189437" y="432345"/>
                  <a:pt x="4188693" y="475505"/>
                </a:cubicBezTo>
                <a:lnTo>
                  <a:pt x="4228505" y="475505"/>
                </a:lnTo>
                <a:lnTo>
                  <a:pt x="4228505" y="405556"/>
                </a:lnTo>
                <a:close/>
                <a:moveTo>
                  <a:pt x="5191125" y="331886"/>
                </a:moveTo>
                <a:cubicBezTo>
                  <a:pt x="5215930" y="345281"/>
                  <a:pt x="5245944" y="360164"/>
                  <a:pt x="5281166" y="376535"/>
                </a:cubicBezTo>
                <a:lnTo>
                  <a:pt x="5176243" y="698748"/>
                </a:lnTo>
                <a:cubicBezTo>
                  <a:pt x="5149454" y="682377"/>
                  <a:pt x="5120184" y="665261"/>
                  <a:pt x="5088434" y="647402"/>
                </a:cubicBezTo>
                <a:cubicBezTo>
                  <a:pt x="5123160" y="553640"/>
                  <a:pt x="5157391" y="448468"/>
                  <a:pt x="5191125" y="331886"/>
                </a:cubicBezTo>
                <a:close/>
                <a:moveTo>
                  <a:pt x="220638" y="298772"/>
                </a:moveTo>
                <a:cubicBezTo>
                  <a:pt x="202035" y="328042"/>
                  <a:pt x="174253" y="354211"/>
                  <a:pt x="137294" y="377279"/>
                </a:cubicBezTo>
                <a:lnTo>
                  <a:pt x="308074" y="377279"/>
                </a:lnTo>
                <a:cubicBezTo>
                  <a:pt x="276572" y="347761"/>
                  <a:pt x="247427" y="321592"/>
                  <a:pt x="220638" y="298772"/>
                </a:cubicBezTo>
                <a:close/>
                <a:moveTo>
                  <a:pt x="2360563" y="293935"/>
                </a:moveTo>
                <a:lnTo>
                  <a:pt x="2360563" y="350490"/>
                </a:lnTo>
                <a:lnTo>
                  <a:pt x="2630686" y="350490"/>
                </a:lnTo>
                <a:lnTo>
                  <a:pt x="2630686" y="293935"/>
                </a:lnTo>
                <a:close/>
                <a:moveTo>
                  <a:pt x="4299942" y="264914"/>
                </a:moveTo>
                <a:lnTo>
                  <a:pt x="4299942" y="335607"/>
                </a:lnTo>
                <a:lnTo>
                  <a:pt x="4342358" y="335607"/>
                </a:lnTo>
                <a:lnTo>
                  <a:pt x="4342358" y="264914"/>
                </a:lnTo>
                <a:close/>
                <a:moveTo>
                  <a:pt x="4189810" y="264914"/>
                </a:moveTo>
                <a:lnTo>
                  <a:pt x="4189810" y="335607"/>
                </a:lnTo>
                <a:lnTo>
                  <a:pt x="4228505" y="335607"/>
                </a:lnTo>
                <a:lnTo>
                  <a:pt x="4228505" y="264914"/>
                </a:lnTo>
                <a:close/>
                <a:moveTo>
                  <a:pt x="7421091" y="261193"/>
                </a:moveTo>
                <a:lnTo>
                  <a:pt x="7394675" y="291703"/>
                </a:lnTo>
                <a:lnTo>
                  <a:pt x="7534945" y="318864"/>
                </a:lnTo>
                <a:cubicBezTo>
                  <a:pt x="7566199" y="303981"/>
                  <a:pt x="7592243" y="284757"/>
                  <a:pt x="7613079" y="261193"/>
                </a:cubicBezTo>
                <a:close/>
                <a:moveTo>
                  <a:pt x="5544592" y="216544"/>
                </a:moveTo>
                <a:cubicBezTo>
                  <a:pt x="5542608" y="265162"/>
                  <a:pt x="5540127" y="312787"/>
                  <a:pt x="5537151" y="359420"/>
                </a:cubicBezTo>
                <a:lnTo>
                  <a:pt x="5665143" y="359420"/>
                </a:lnTo>
                <a:lnTo>
                  <a:pt x="5665143" y="216544"/>
                </a:lnTo>
                <a:close/>
                <a:moveTo>
                  <a:pt x="2097882" y="210591"/>
                </a:moveTo>
                <a:cubicBezTo>
                  <a:pt x="2143522" y="243334"/>
                  <a:pt x="2184202" y="275332"/>
                  <a:pt x="2219921" y="306585"/>
                </a:cubicBezTo>
                <a:lnTo>
                  <a:pt x="2149972" y="383976"/>
                </a:lnTo>
                <a:cubicBezTo>
                  <a:pt x="2119214" y="353218"/>
                  <a:pt x="2080270" y="318740"/>
                  <a:pt x="2033141" y="280541"/>
                </a:cubicBezTo>
                <a:close/>
                <a:moveTo>
                  <a:pt x="7395419" y="136921"/>
                </a:moveTo>
                <a:lnTo>
                  <a:pt x="7507784" y="157013"/>
                </a:lnTo>
                <a:lnTo>
                  <a:pt x="7479879" y="191244"/>
                </a:lnTo>
                <a:lnTo>
                  <a:pt x="7856785" y="191244"/>
                </a:lnTo>
                <a:lnTo>
                  <a:pt x="7856785" y="261193"/>
                </a:lnTo>
                <a:lnTo>
                  <a:pt x="7730282" y="261193"/>
                </a:lnTo>
                <a:cubicBezTo>
                  <a:pt x="7706966" y="292943"/>
                  <a:pt x="7680672" y="320104"/>
                  <a:pt x="7651403" y="342676"/>
                </a:cubicBezTo>
                <a:lnTo>
                  <a:pt x="7829253" y="380255"/>
                </a:lnTo>
                <a:lnTo>
                  <a:pt x="7780139" y="469552"/>
                </a:lnTo>
                <a:cubicBezTo>
                  <a:pt x="7703245" y="444003"/>
                  <a:pt x="7624986" y="420687"/>
                  <a:pt x="7545363" y="399603"/>
                </a:cubicBezTo>
                <a:cubicBezTo>
                  <a:pt x="7468964" y="427880"/>
                  <a:pt x="7358459" y="450701"/>
                  <a:pt x="7213848" y="468064"/>
                </a:cubicBezTo>
                <a:cubicBezTo>
                  <a:pt x="7201942" y="437802"/>
                  <a:pt x="7189043" y="409277"/>
                  <a:pt x="7175153" y="382488"/>
                </a:cubicBezTo>
                <a:cubicBezTo>
                  <a:pt x="7258993" y="378271"/>
                  <a:pt x="7330058" y="371202"/>
                  <a:pt x="7388349" y="361280"/>
                </a:cubicBezTo>
                <a:cubicBezTo>
                  <a:pt x="7340477" y="350366"/>
                  <a:pt x="7292231" y="340320"/>
                  <a:pt x="7243614" y="331142"/>
                </a:cubicBezTo>
                <a:cubicBezTo>
                  <a:pt x="7264697" y="308322"/>
                  <a:pt x="7284913" y="285005"/>
                  <a:pt x="7304261" y="261193"/>
                </a:cubicBezTo>
                <a:lnTo>
                  <a:pt x="7148364" y="261193"/>
                </a:lnTo>
                <a:lnTo>
                  <a:pt x="7148364" y="191244"/>
                </a:lnTo>
                <a:lnTo>
                  <a:pt x="7357839" y="191244"/>
                </a:lnTo>
                <a:cubicBezTo>
                  <a:pt x="7370737" y="173384"/>
                  <a:pt x="7383264" y="155277"/>
                  <a:pt x="7395419" y="136921"/>
                </a:cubicBezTo>
                <a:close/>
                <a:moveTo>
                  <a:pt x="494854" y="135433"/>
                </a:moveTo>
                <a:lnTo>
                  <a:pt x="494854" y="255984"/>
                </a:lnTo>
                <a:lnTo>
                  <a:pt x="607219" y="255984"/>
                </a:lnTo>
                <a:lnTo>
                  <a:pt x="607219" y="135433"/>
                </a:lnTo>
                <a:close/>
                <a:moveTo>
                  <a:pt x="4220319" y="128736"/>
                </a:moveTo>
                <a:cubicBezTo>
                  <a:pt x="4206677" y="151060"/>
                  <a:pt x="4191794" y="172640"/>
                  <a:pt x="4175671" y="193476"/>
                </a:cubicBezTo>
                <a:lnTo>
                  <a:pt x="4263107" y="193476"/>
                </a:lnTo>
                <a:lnTo>
                  <a:pt x="4299198" y="128736"/>
                </a:lnTo>
                <a:close/>
                <a:moveTo>
                  <a:pt x="114226" y="127248"/>
                </a:moveTo>
                <a:cubicBezTo>
                  <a:pt x="99839" y="146347"/>
                  <a:pt x="84832" y="163462"/>
                  <a:pt x="69206" y="178593"/>
                </a:cubicBezTo>
                <a:lnTo>
                  <a:pt x="162967" y="178593"/>
                </a:lnTo>
                <a:cubicBezTo>
                  <a:pt x="165448" y="163214"/>
                  <a:pt x="167184" y="146099"/>
                  <a:pt x="168176" y="127248"/>
                </a:cubicBezTo>
                <a:close/>
                <a:moveTo>
                  <a:pt x="3172867" y="123527"/>
                </a:moveTo>
                <a:lnTo>
                  <a:pt x="3172867" y="507131"/>
                </a:lnTo>
                <a:cubicBezTo>
                  <a:pt x="3184277" y="508868"/>
                  <a:pt x="3194695" y="509736"/>
                  <a:pt x="3204121" y="509736"/>
                </a:cubicBezTo>
                <a:cubicBezTo>
                  <a:pt x="3234383" y="509736"/>
                  <a:pt x="3249514" y="494109"/>
                  <a:pt x="3249514" y="462855"/>
                </a:cubicBezTo>
                <a:cubicBezTo>
                  <a:pt x="3249514" y="421183"/>
                  <a:pt x="3228181" y="371574"/>
                  <a:pt x="3185517" y="314027"/>
                </a:cubicBezTo>
                <a:cubicBezTo>
                  <a:pt x="3205361" y="249039"/>
                  <a:pt x="3222725" y="185539"/>
                  <a:pt x="3237607" y="123527"/>
                </a:cubicBezTo>
                <a:close/>
                <a:moveTo>
                  <a:pt x="4606529" y="112365"/>
                </a:moveTo>
                <a:cubicBezTo>
                  <a:pt x="4603552" y="143867"/>
                  <a:pt x="4597475" y="171276"/>
                  <a:pt x="4588297" y="194592"/>
                </a:cubicBezTo>
                <a:cubicBezTo>
                  <a:pt x="4613102" y="195833"/>
                  <a:pt x="4631581" y="196453"/>
                  <a:pt x="4643736" y="196453"/>
                </a:cubicBezTo>
                <a:cubicBezTo>
                  <a:pt x="4661843" y="196453"/>
                  <a:pt x="4673935" y="191988"/>
                  <a:pt x="4680012" y="183058"/>
                </a:cubicBezTo>
                <a:cubicBezTo>
                  <a:pt x="4686089" y="174128"/>
                  <a:pt x="4689128" y="150564"/>
                  <a:pt x="4689128" y="112365"/>
                </a:cubicBezTo>
                <a:close/>
                <a:moveTo>
                  <a:pt x="402580" y="56554"/>
                </a:moveTo>
                <a:lnTo>
                  <a:pt x="699492" y="56554"/>
                </a:lnTo>
                <a:lnTo>
                  <a:pt x="699492" y="334863"/>
                </a:lnTo>
                <a:lnTo>
                  <a:pt x="402580" y="334863"/>
                </a:lnTo>
                <a:close/>
                <a:moveTo>
                  <a:pt x="5161360" y="39439"/>
                </a:moveTo>
                <a:cubicBezTo>
                  <a:pt x="5208489" y="86568"/>
                  <a:pt x="5251897" y="133945"/>
                  <a:pt x="5291584" y="181570"/>
                </a:cubicBezTo>
                <a:lnTo>
                  <a:pt x="5208241" y="253007"/>
                </a:lnTo>
                <a:cubicBezTo>
                  <a:pt x="5168057" y="198437"/>
                  <a:pt x="5128122" y="148580"/>
                  <a:pt x="5088434" y="103435"/>
                </a:cubicBezTo>
                <a:close/>
                <a:moveTo>
                  <a:pt x="3081338" y="37951"/>
                </a:moveTo>
                <a:lnTo>
                  <a:pt x="3335089" y="37951"/>
                </a:lnTo>
                <a:lnTo>
                  <a:pt x="3335089" y="123527"/>
                </a:lnTo>
                <a:cubicBezTo>
                  <a:pt x="3314750" y="193476"/>
                  <a:pt x="3295898" y="255240"/>
                  <a:pt x="3278535" y="308818"/>
                </a:cubicBezTo>
                <a:cubicBezTo>
                  <a:pt x="3321199" y="367357"/>
                  <a:pt x="3342531" y="426144"/>
                  <a:pt x="3342531" y="485179"/>
                </a:cubicBezTo>
                <a:cubicBezTo>
                  <a:pt x="3342531" y="523627"/>
                  <a:pt x="3332299" y="553950"/>
                  <a:pt x="3311835" y="576150"/>
                </a:cubicBezTo>
                <a:cubicBezTo>
                  <a:pt x="3291371" y="598351"/>
                  <a:pt x="3249514" y="609451"/>
                  <a:pt x="3186261" y="609451"/>
                </a:cubicBezTo>
                <a:cubicBezTo>
                  <a:pt x="3183533" y="582910"/>
                  <a:pt x="3179068" y="555749"/>
                  <a:pt x="3172867" y="527967"/>
                </a:cubicBezTo>
                <a:lnTo>
                  <a:pt x="3172867" y="736699"/>
                </a:lnTo>
                <a:lnTo>
                  <a:pt x="3081338" y="736699"/>
                </a:lnTo>
                <a:close/>
                <a:moveTo>
                  <a:pt x="4441329" y="31253"/>
                </a:moveTo>
                <a:lnTo>
                  <a:pt x="4789587" y="31253"/>
                </a:lnTo>
                <a:cubicBezTo>
                  <a:pt x="4788347" y="136425"/>
                  <a:pt x="4782580" y="200111"/>
                  <a:pt x="4772286" y="222312"/>
                </a:cubicBezTo>
                <a:cubicBezTo>
                  <a:pt x="4761992" y="244512"/>
                  <a:pt x="4747729" y="260263"/>
                  <a:pt x="4729498" y="269564"/>
                </a:cubicBezTo>
                <a:cubicBezTo>
                  <a:pt x="4711266" y="278866"/>
                  <a:pt x="4670276" y="283517"/>
                  <a:pt x="4606529" y="283517"/>
                </a:cubicBezTo>
                <a:cubicBezTo>
                  <a:pt x="4601815" y="252759"/>
                  <a:pt x="4595243" y="224234"/>
                  <a:pt x="4586809" y="197941"/>
                </a:cubicBezTo>
                <a:cubicBezTo>
                  <a:pt x="4570190" y="237132"/>
                  <a:pt x="4537075" y="272107"/>
                  <a:pt x="4487466" y="302865"/>
                </a:cubicBezTo>
                <a:cubicBezTo>
                  <a:pt x="4468118" y="276076"/>
                  <a:pt x="4445794" y="249535"/>
                  <a:pt x="4420493" y="223242"/>
                </a:cubicBezTo>
                <a:cubicBezTo>
                  <a:pt x="4476552" y="194964"/>
                  <a:pt x="4506565" y="158005"/>
                  <a:pt x="4510534" y="112365"/>
                </a:cubicBezTo>
                <a:lnTo>
                  <a:pt x="4441329" y="112365"/>
                </a:lnTo>
                <a:close/>
                <a:moveTo>
                  <a:pt x="2679799" y="17859"/>
                </a:moveTo>
                <a:lnTo>
                  <a:pt x="2760166" y="76646"/>
                </a:lnTo>
                <a:cubicBezTo>
                  <a:pt x="2721471" y="120302"/>
                  <a:pt x="2682032" y="161230"/>
                  <a:pt x="2641848" y="199429"/>
                </a:cubicBezTo>
                <a:lnTo>
                  <a:pt x="2571899" y="139898"/>
                </a:lnTo>
                <a:cubicBezTo>
                  <a:pt x="2610594" y="101699"/>
                  <a:pt x="2646561" y="61019"/>
                  <a:pt x="2679799" y="17859"/>
                </a:cubicBezTo>
                <a:close/>
                <a:moveTo>
                  <a:pt x="2305497" y="17115"/>
                </a:moveTo>
                <a:cubicBezTo>
                  <a:pt x="2345680" y="56802"/>
                  <a:pt x="2382887" y="95994"/>
                  <a:pt x="2417118" y="134689"/>
                </a:cubicBezTo>
                <a:lnTo>
                  <a:pt x="2340471" y="192732"/>
                </a:lnTo>
                <a:cubicBezTo>
                  <a:pt x="2309714" y="154533"/>
                  <a:pt x="2274491" y="114101"/>
                  <a:pt x="2234803" y="71437"/>
                </a:cubicBezTo>
                <a:close/>
                <a:moveTo>
                  <a:pt x="2106067" y="12650"/>
                </a:moveTo>
                <a:cubicBezTo>
                  <a:pt x="2144763" y="39935"/>
                  <a:pt x="2185442" y="71933"/>
                  <a:pt x="2228106" y="108644"/>
                </a:cubicBezTo>
                <a:lnTo>
                  <a:pt x="2161134" y="184546"/>
                </a:lnTo>
                <a:cubicBezTo>
                  <a:pt x="2117974" y="141882"/>
                  <a:pt x="2079030" y="106660"/>
                  <a:pt x="2044304" y="78878"/>
                </a:cubicBezTo>
                <a:close/>
                <a:moveTo>
                  <a:pt x="5447854" y="5953"/>
                </a:moveTo>
                <a:lnTo>
                  <a:pt x="5549801" y="5953"/>
                </a:lnTo>
                <a:cubicBezTo>
                  <a:pt x="5549553" y="44152"/>
                  <a:pt x="5548933" y="81607"/>
                  <a:pt x="5547941" y="118318"/>
                </a:cubicBezTo>
                <a:lnTo>
                  <a:pt x="5763370" y="118318"/>
                </a:lnTo>
                <a:lnTo>
                  <a:pt x="5763370" y="359420"/>
                </a:lnTo>
                <a:lnTo>
                  <a:pt x="5822901" y="359420"/>
                </a:lnTo>
                <a:lnTo>
                  <a:pt x="5822901" y="457646"/>
                </a:lnTo>
                <a:lnTo>
                  <a:pt x="5565800" y="457646"/>
                </a:lnTo>
                <a:cubicBezTo>
                  <a:pt x="5615409" y="549671"/>
                  <a:pt x="5698133" y="610443"/>
                  <a:pt x="5813971" y="639961"/>
                </a:cubicBezTo>
                <a:cubicBezTo>
                  <a:pt x="5793135" y="673199"/>
                  <a:pt x="5773539" y="706437"/>
                  <a:pt x="5755184" y="739675"/>
                </a:cubicBezTo>
                <a:cubicBezTo>
                  <a:pt x="5636617" y="699988"/>
                  <a:pt x="5549429" y="623837"/>
                  <a:pt x="5493619" y="511224"/>
                </a:cubicBezTo>
                <a:cubicBezTo>
                  <a:pt x="5462861" y="594320"/>
                  <a:pt x="5393532" y="671710"/>
                  <a:pt x="5285631" y="743396"/>
                </a:cubicBezTo>
                <a:cubicBezTo>
                  <a:pt x="5266780" y="712142"/>
                  <a:pt x="5244208" y="680640"/>
                  <a:pt x="5217915" y="648890"/>
                </a:cubicBezTo>
                <a:cubicBezTo>
                  <a:pt x="5313165" y="604738"/>
                  <a:pt x="5377533" y="540990"/>
                  <a:pt x="5411019" y="457646"/>
                </a:cubicBezTo>
                <a:lnTo>
                  <a:pt x="5291584" y="457646"/>
                </a:lnTo>
                <a:lnTo>
                  <a:pt x="5291584" y="359420"/>
                </a:lnTo>
                <a:lnTo>
                  <a:pt x="5435204" y="359420"/>
                </a:lnTo>
                <a:cubicBezTo>
                  <a:pt x="5438180" y="316755"/>
                  <a:pt x="5440785" y="269130"/>
                  <a:pt x="5443017" y="216544"/>
                </a:cubicBezTo>
                <a:lnTo>
                  <a:pt x="5312420" y="216544"/>
                </a:lnTo>
                <a:lnTo>
                  <a:pt x="5312420" y="118318"/>
                </a:lnTo>
                <a:lnTo>
                  <a:pt x="5445994" y="118318"/>
                </a:lnTo>
                <a:close/>
                <a:moveTo>
                  <a:pt x="6525071" y="5209"/>
                </a:moveTo>
                <a:cubicBezTo>
                  <a:pt x="6541443" y="46136"/>
                  <a:pt x="6553845" y="80367"/>
                  <a:pt x="6562279" y="107900"/>
                </a:cubicBezTo>
                <a:lnTo>
                  <a:pt x="6834634" y="107900"/>
                </a:lnTo>
                <a:lnTo>
                  <a:pt x="6834634" y="206127"/>
                </a:lnTo>
                <a:lnTo>
                  <a:pt x="6408241" y="206127"/>
                </a:lnTo>
                <a:cubicBezTo>
                  <a:pt x="6407745" y="236884"/>
                  <a:pt x="6406877" y="268634"/>
                  <a:pt x="6405637" y="301377"/>
                </a:cubicBezTo>
                <a:lnTo>
                  <a:pt x="6753523" y="301377"/>
                </a:lnTo>
                <a:cubicBezTo>
                  <a:pt x="6751291" y="366613"/>
                  <a:pt x="6748314" y="433896"/>
                  <a:pt x="6744593" y="503225"/>
                </a:cubicBezTo>
                <a:cubicBezTo>
                  <a:pt x="6740873" y="572554"/>
                  <a:pt x="6737338" y="615652"/>
                  <a:pt x="6733989" y="632519"/>
                </a:cubicBezTo>
                <a:cubicBezTo>
                  <a:pt x="6730641" y="649386"/>
                  <a:pt x="6723571" y="665199"/>
                  <a:pt x="6712781" y="679958"/>
                </a:cubicBezTo>
                <a:cubicBezTo>
                  <a:pt x="6701991" y="694717"/>
                  <a:pt x="6689031" y="705259"/>
                  <a:pt x="6673900" y="711584"/>
                </a:cubicBezTo>
                <a:cubicBezTo>
                  <a:pt x="6658769" y="717909"/>
                  <a:pt x="6635267" y="722064"/>
                  <a:pt x="6603393" y="724048"/>
                </a:cubicBezTo>
                <a:cubicBezTo>
                  <a:pt x="6571519" y="726033"/>
                  <a:pt x="6521599" y="727025"/>
                  <a:pt x="6453634" y="727025"/>
                </a:cubicBezTo>
                <a:cubicBezTo>
                  <a:pt x="6444705" y="682377"/>
                  <a:pt x="6435775" y="644425"/>
                  <a:pt x="6426845" y="613171"/>
                </a:cubicBezTo>
                <a:cubicBezTo>
                  <a:pt x="6488609" y="615652"/>
                  <a:pt x="6531149" y="616892"/>
                  <a:pt x="6554465" y="616892"/>
                </a:cubicBezTo>
                <a:cubicBezTo>
                  <a:pt x="6571085" y="616892"/>
                  <a:pt x="6583797" y="615466"/>
                  <a:pt x="6592603" y="612613"/>
                </a:cubicBezTo>
                <a:cubicBezTo>
                  <a:pt x="6601409" y="609761"/>
                  <a:pt x="6608663" y="605172"/>
                  <a:pt x="6614369" y="598847"/>
                </a:cubicBezTo>
                <a:cubicBezTo>
                  <a:pt x="6620073" y="592522"/>
                  <a:pt x="6623919" y="585390"/>
                  <a:pt x="6625903" y="577453"/>
                </a:cubicBezTo>
                <a:cubicBezTo>
                  <a:pt x="6627887" y="569515"/>
                  <a:pt x="6630057" y="542230"/>
                  <a:pt x="6632414" y="495597"/>
                </a:cubicBezTo>
                <a:cubicBezTo>
                  <a:pt x="6634770" y="448964"/>
                  <a:pt x="6635949" y="416966"/>
                  <a:pt x="6635949" y="399603"/>
                </a:cubicBezTo>
                <a:lnTo>
                  <a:pt x="6400800" y="399603"/>
                </a:lnTo>
                <a:cubicBezTo>
                  <a:pt x="6385669" y="541734"/>
                  <a:pt x="6315720" y="656084"/>
                  <a:pt x="6190953" y="742652"/>
                </a:cubicBezTo>
                <a:cubicBezTo>
                  <a:pt x="6178551" y="724793"/>
                  <a:pt x="6151762" y="692050"/>
                  <a:pt x="6110586" y="644425"/>
                </a:cubicBezTo>
                <a:cubicBezTo>
                  <a:pt x="6165404" y="608707"/>
                  <a:pt x="6207014" y="568399"/>
                  <a:pt x="6235415" y="523503"/>
                </a:cubicBezTo>
                <a:cubicBezTo>
                  <a:pt x="6263816" y="478606"/>
                  <a:pt x="6280498" y="434516"/>
                  <a:pt x="6285459" y="391231"/>
                </a:cubicBezTo>
                <a:cubicBezTo>
                  <a:pt x="6290419" y="347947"/>
                  <a:pt x="6293520" y="286246"/>
                  <a:pt x="6294760" y="206127"/>
                </a:cubicBezTo>
                <a:lnTo>
                  <a:pt x="6126957" y="206127"/>
                </a:lnTo>
                <a:lnTo>
                  <a:pt x="6126957" y="107900"/>
                </a:lnTo>
                <a:lnTo>
                  <a:pt x="6436147" y="107900"/>
                </a:lnTo>
                <a:lnTo>
                  <a:pt x="6406753" y="32742"/>
                </a:lnTo>
                <a:close/>
                <a:moveTo>
                  <a:pt x="1164283" y="5209"/>
                </a:moveTo>
                <a:lnTo>
                  <a:pt x="1253580" y="5209"/>
                </a:lnTo>
                <a:lnTo>
                  <a:pt x="1253580" y="49857"/>
                </a:lnTo>
                <a:lnTo>
                  <a:pt x="1365945" y="49857"/>
                </a:lnTo>
                <a:lnTo>
                  <a:pt x="1365945" y="104923"/>
                </a:lnTo>
                <a:lnTo>
                  <a:pt x="1253580" y="104923"/>
                </a:lnTo>
                <a:lnTo>
                  <a:pt x="1253580" y="132457"/>
                </a:lnTo>
                <a:lnTo>
                  <a:pt x="1354038" y="132457"/>
                </a:lnTo>
                <a:lnTo>
                  <a:pt x="1354038" y="187523"/>
                </a:lnTo>
                <a:lnTo>
                  <a:pt x="1253580" y="187523"/>
                </a:lnTo>
                <a:lnTo>
                  <a:pt x="1253580" y="215056"/>
                </a:lnTo>
                <a:lnTo>
                  <a:pt x="1371154" y="215056"/>
                </a:lnTo>
                <a:lnTo>
                  <a:pt x="1371154" y="270123"/>
                </a:lnTo>
                <a:lnTo>
                  <a:pt x="1253580" y="270123"/>
                </a:lnTo>
                <a:lnTo>
                  <a:pt x="1253580" y="299888"/>
                </a:lnTo>
                <a:lnTo>
                  <a:pt x="1501378" y="299888"/>
                </a:lnTo>
                <a:lnTo>
                  <a:pt x="1501378" y="270123"/>
                </a:lnTo>
                <a:lnTo>
                  <a:pt x="1397199" y="270123"/>
                </a:lnTo>
                <a:lnTo>
                  <a:pt x="1397199" y="215056"/>
                </a:lnTo>
                <a:lnTo>
                  <a:pt x="1501378" y="215056"/>
                </a:lnTo>
                <a:lnTo>
                  <a:pt x="1501378" y="187523"/>
                </a:lnTo>
                <a:lnTo>
                  <a:pt x="1420267" y="187523"/>
                </a:lnTo>
                <a:lnTo>
                  <a:pt x="1420267" y="132457"/>
                </a:lnTo>
                <a:lnTo>
                  <a:pt x="1501378" y="132457"/>
                </a:lnTo>
                <a:lnTo>
                  <a:pt x="1501378" y="104923"/>
                </a:lnTo>
                <a:lnTo>
                  <a:pt x="1402408" y="104923"/>
                </a:lnTo>
                <a:lnTo>
                  <a:pt x="1402408" y="49857"/>
                </a:lnTo>
                <a:lnTo>
                  <a:pt x="1501378" y="49857"/>
                </a:lnTo>
                <a:lnTo>
                  <a:pt x="1501378" y="5209"/>
                </a:lnTo>
                <a:lnTo>
                  <a:pt x="1590675" y="5209"/>
                </a:lnTo>
                <a:lnTo>
                  <a:pt x="1590675" y="49857"/>
                </a:lnTo>
                <a:lnTo>
                  <a:pt x="1723132" y="49857"/>
                </a:lnTo>
                <a:lnTo>
                  <a:pt x="1723132" y="104923"/>
                </a:lnTo>
                <a:lnTo>
                  <a:pt x="1590675" y="104923"/>
                </a:lnTo>
                <a:lnTo>
                  <a:pt x="1590675" y="132457"/>
                </a:lnTo>
                <a:lnTo>
                  <a:pt x="1711226" y="132457"/>
                </a:lnTo>
                <a:lnTo>
                  <a:pt x="1711226" y="187523"/>
                </a:lnTo>
                <a:lnTo>
                  <a:pt x="1590675" y="187523"/>
                </a:lnTo>
                <a:lnTo>
                  <a:pt x="1590675" y="215056"/>
                </a:lnTo>
                <a:lnTo>
                  <a:pt x="1728341" y="215056"/>
                </a:lnTo>
                <a:lnTo>
                  <a:pt x="1728341" y="270123"/>
                </a:lnTo>
                <a:lnTo>
                  <a:pt x="1590675" y="270123"/>
                </a:lnTo>
                <a:lnTo>
                  <a:pt x="1590675" y="299888"/>
                </a:lnTo>
                <a:lnTo>
                  <a:pt x="1676252" y="299888"/>
                </a:lnTo>
                <a:lnTo>
                  <a:pt x="1676252" y="533548"/>
                </a:lnTo>
                <a:lnTo>
                  <a:pt x="1403896" y="533548"/>
                </a:lnTo>
                <a:cubicBezTo>
                  <a:pt x="1424236" y="555377"/>
                  <a:pt x="1443832" y="577701"/>
                  <a:pt x="1462683" y="600521"/>
                </a:cubicBezTo>
                <a:lnTo>
                  <a:pt x="1397199" y="648146"/>
                </a:lnTo>
                <a:cubicBezTo>
                  <a:pt x="1376859" y="619869"/>
                  <a:pt x="1352798" y="589855"/>
                  <a:pt x="1325017" y="558105"/>
                </a:cubicBezTo>
                <a:lnTo>
                  <a:pt x="1359992" y="533548"/>
                </a:lnTo>
                <a:lnTo>
                  <a:pt x="1080939" y="533548"/>
                </a:lnTo>
                <a:lnTo>
                  <a:pt x="1080939" y="473273"/>
                </a:lnTo>
                <a:lnTo>
                  <a:pt x="1578025" y="473273"/>
                </a:lnTo>
                <a:lnTo>
                  <a:pt x="1578025" y="444996"/>
                </a:lnTo>
                <a:lnTo>
                  <a:pt x="1115169" y="444996"/>
                </a:lnTo>
                <a:lnTo>
                  <a:pt x="1115169" y="389929"/>
                </a:lnTo>
                <a:lnTo>
                  <a:pt x="1578025" y="389929"/>
                </a:lnTo>
                <a:lnTo>
                  <a:pt x="1578025" y="359420"/>
                </a:lnTo>
                <a:lnTo>
                  <a:pt x="1086892" y="359420"/>
                </a:lnTo>
                <a:lnTo>
                  <a:pt x="1086892" y="299888"/>
                </a:lnTo>
                <a:lnTo>
                  <a:pt x="1164283" y="299888"/>
                </a:lnTo>
                <a:lnTo>
                  <a:pt x="1164283" y="270123"/>
                </a:lnTo>
                <a:lnTo>
                  <a:pt x="1033314" y="270123"/>
                </a:lnTo>
                <a:lnTo>
                  <a:pt x="1033314" y="215056"/>
                </a:lnTo>
                <a:lnTo>
                  <a:pt x="1164283" y="215056"/>
                </a:lnTo>
                <a:lnTo>
                  <a:pt x="1164283" y="187523"/>
                </a:lnTo>
                <a:lnTo>
                  <a:pt x="1063080" y="187523"/>
                </a:lnTo>
                <a:lnTo>
                  <a:pt x="1063080" y="132457"/>
                </a:lnTo>
                <a:lnTo>
                  <a:pt x="1164283" y="132457"/>
                </a:lnTo>
                <a:lnTo>
                  <a:pt x="1164283" y="104923"/>
                </a:lnTo>
                <a:lnTo>
                  <a:pt x="1051917" y="104923"/>
                </a:lnTo>
                <a:lnTo>
                  <a:pt x="1051917" y="49857"/>
                </a:lnTo>
                <a:lnTo>
                  <a:pt x="1164283" y="49857"/>
                </a:lnTo>
                <a:close/>
                <a:moveTo>
                  <a:pt x="3586609" y="2232"/>
                </a:moveTo>
                <a:cubicBezTo>
                  <a:pt x="3598019" y="43656"/>
                  <a:pt x="3607569" y="79871"/>
                  <a:pt x="3615258" y="110876"/>
                </a:cubicBezTo>
                <a:lnTo>
                  <a:pt x="3789015" y="110876"/>
                </a:lnTo>
                <a:lnTo>
                  <a:pt x="3789015" y="209847"/>
                </a:lnTo>
                <a:lnTo>
                  <a:pt x="3513311" y="209847"/>
                </a:lnTo>
                <a:cubicBezTo>
                  <a:pt x="3513311" y="238125"/>
                  <a:pt x="3512939" y="264914"/>
                  <a:pt x="3512195" y="290214"/>
                </a:cubicBezTo>
                <a:lnTo>
                  <a:pt x="3755529" y="290214"/>
                </a:lnTo>
                <a:lnTo>
                  <a:pt x="3749576" y="490760"/>
                </a:lnTo>
                <a:cubicBezTo>
                  <a:pt x="3747591" y="556741"/>
                  <a:pt x="3744553" y="602195"/>
                  <a:pt x="3740460" y="627124"/>
                </a:cubicBezTo>
                <a:cubicBezTo>
                  <a:pt x="3736367" y="652053"/>
                  <a:pt x="3728802" y="671649"/>
                  <a:pt x="3717764" y="685911"/>
                </a:cubicBezTo>
                <a:cubicBezTo>
                  <a:pt x="3706726" y="700174"/>
                  <a:pt x="3690293" y="710468"/>
                  <a:pt x="3668465" y="716793"/>
                </a:cubicBezTo>
                <a:cubicBezTo>
                  <a:pt x="3646636" y="723118"/>
                  <a:pt x="3599011" y="726281"/>
                  <a:pt x="3525589" y="726281"/>
                </a:cubicBezTo>
                <a:cubicBezTo>
                  <a:pt x="3517652" y="685601"/>
                  <a:pt x="3509466" y="649386"/>
                  <a:pt x="3501033" y="617636"/>
                </a:cubicBezTo>
                <a:cubicBezTo>
                  <a:pt x="3536752" y="619373"/>
                  <a:pt x="3561928" y="620241"/>
                  <a:pt x="3576563" y="620241"/>
                </a:cubicBezTo>
                <a:cubicBezTo>
                  <a:pt x="3599136" y="620241"/>
                  <a:pt x="3615197" y="616768"/>
                  <a:pt x="3624747" y="609823"/>
                </a:cubicBezTo>
                <a:cubicBezTo>
                  <a:pt x="3634296" y="602877"/>
                  <a:pt x="3640001" y="587189"/>
                  <a:pt x="3641861" y="562756"/>
                </a:cubicBezTo>
                <a:cubicBezTo>
                  <a:pt x="3643722" y="538323"/>
                  <a:pt x="3645396" y="480714"/>
                  <a:pt x="3646884" y="389929"/>
                </a:cubicBezTo>
                <a:lnTo>
                  <a:pt x="3506614" y="389929"/>
                </a:lnTo>
                <a:cubicBezTo>
                  <a:pt x="3500165" y="484931"/>
                  <a:pt x="3484662" y="558539"/>
                  <a:pt x="3460105" y="610753"/>
                </a:cubicBezTo>
                <a:cubicBezTo>
                  <a:pt x="3435549" y="662967"/>
                  <a:pt x="3407023" y="706685"/>
                  <a:pt x="3374529" y="741908"/>
                </a:cubicBezTo>
                <a:cubicBezTo>
                  <a:pt x="3344267" y="715615"/>
                  <a:pt x="3313261" y="693787"/>
                  <a:pt x="3281511" y="676423"/>
                </a:cubicBezTo>
                <a:cubicBezTo>
                  <a:pt x="3312517" y="643433"/>
                  <a:pt x="3338066" y="606784"/>
                  <a:pt x="3358158" y="566477"/>
                </a:cubicBezTo>
                <a:cubicBezTo>
                  <a:pt x="3378250" y="526169"/>
                  <a:pt x="3391520" y="483009"/>
                  <a:pt x="3397969" y="436996"/>
                </a:cubicBezTo>
                <a:cubicBezTo>
                  <a:pt x="3404419" y="390983"/>
                  <a:pt x="3408015" y="315267"/>
                  <a:pt x="3408760" y="209847"/>
                </a:cubicBezTo>
                <a:lnTo>
                  <a:pt x="3341787" y="209847"/>
                </a:lnTo>
                <a:lnTo>
                  <a:pt x="3341787" y="110876"/>
                </a:lnTo>
                <a:lnTo>
                  <a:pt x="3505870" y="110876"/>
                </a:lnTo>
                <a:cubicBezTo>
                  <a:pt x="3496940" y="81607"/>
                  <a:pt x="3487390" y="51841"/>
                  <a:pt x="3477220" y="21580"/>
                </a:cubicBezTo>
                <a:close/>
                <a:moveTo>
                  <a:pt x="90041" y="1488"/>
                </a:moveTo>
                <a:lnTo>
                  <a:pt x="186036" y="1488"/>
                </a:lnTo>
                <a:cubicBezTo>
                  <a:pt x="177850" y="19843"/>
                  <a:pt x="169292" y="37207"/>
                  <a:pt x="160363" y="53578"/>
                </a:cubicBezTo>
                <a:lnTo>
                  <a:pt x="368350" y="53578"/>
                </a:lnTo>
                <a:lnTo>
                  <a:pt x="368350" y="127248"/>
                </a:lnTo>
                <a:lnTo>
                  <a:pt x="264542" y="127248"/>
                </a:lnTo>
                <a:cubicBezTo>
                  <a:pt x="263302" y="145355"/>
                  <a:pt x="261318" y="162470"/>
                  <a:pt x="258589" y="178593"/>
                </a:cubicBezTo>
                <a:lnTo>
                  <a:pt x="390674" y="178593"/>
                </a:lnTo>
                <a:lnTo>
                  <a:pt x="390674" y="251519"/>
                </a:lnTo>
                <a:lnTo>
                  <a:pt x="274960" y="251519"/>
                </a:lnTo>
                <a:lnTo>
                  <a:pt x="381000" y="322212"/>
                </a:lnTo>
                <a:lnTo>
                  <a:pt x="332631" y="377279"/>
                </a:lnTo>
                <a:lnTo>
                  <a:pt x="651123" y="377279"/>
                </a:lnTo>
                <a:lnTo>
                  <a:pt x="651123" y="738931"/>
                </a:lnTo>
                <a:lnTo>
                  <a:pt x="551409" y="738931"/>
                </a:lnTo>
                <a:lnTo>
                  <a:pt x="551409" y="706189"/>
                </a:lnTo>
                <a:lnTo>
                  <a:pt x="180827" y="706189"/>
                </a:lnTo>
                <a:lnTo>
                  <a:pt x="180827" y="738931"/>
                </a:lnTo>
                <a:lnTo>
                  <a:pt x="81112" y="738931"/>
                </a:lnTo>
                <a:lnTo>
                  <a:pt x="81112" y="407044"/>
                </a:lnTo>
                <a:cubicBezTo>
                  <a:pt x="72926" y="410517"/>
                  <a:pt x="64492" y="413990"/>
                  <a:pt x="55811" y="417462"/>
                </a:cubicBezTo>
                <a:cubicBezTo>
                  <a:pt x="37455" y="391169"/>
                  <a:pt x="18852" y="368101"/>
                  <a:pt x="0" y="348257"/>
                </a:cubicBezTo>
                <a:cubicBezTo>
                  <a:pt x="75903" y="318492"/>
                  <a:pt x="122660" y="286246"/>
                  <a:pt x="140271" y="251519"/>
                </a:cubicBezTo>
                <a:lnTo>
                  <a:pt x="6697" y="251519"/>
                </a:lnTo>
                <a:lnTo>
                  <a:pt x="6697" y="178593"/>
                </a:lnTo>
                <a:lnTo>
                  <a:pt x="52834" y="178593"/>
                </a:lnTo>
                <a:cubicBezTo>
                  <a:pt x="37951" y="155029"/>
                  <a:pt x="23317" y="134441"/>
                  <a:pt x="8930" y="116830"/>
                </a:cubicBezTo>
                <a:cubicBezTo>
                  <a:pt x="35719" y="91033"/>
                  <a:pt x="62756" y="52586"/>
                  <a:pt x="90041" y="1488"/>
                </a:cubicBezTo>
                <a:close/>
                <a:moveTo>
                  <a:pt x="7547223" y="744"/>
                </a:moveTo>
                <a:cubicBezTo>
                  <a:pt x="7552929" y="16371"/>
                  <a:pt x="7559377" y="35470"/>
                  <a:pt x="7566571" y="58043"/>
                </a:cubicBezTo>
                <a:lnTo>
                  <a:pt x="7842647" y="58043"/>
                </a:lnTo>
                <a:lnTo>
                  <a:pt x="7842647" y="177849"/>
                </a:lnTo>
                <a:lnTo>
                  <a:pt x="7742932" y="177849"/>
                </a:lnTo>
                <a:lnTo>
                  <a:pt x="7742932" y="134689"/>
                </a:lnTo>
                <a:lnTo>
                  <a:pt x="7257753" y="134689"/>
                </a:lnTo>
                <a:lnTo>
                  <a:pt x="7257753" y="177849"/>
                </a:lnTo>
                <a:lnTo>
                  <a:pt x="7158037" y="177849"/>
                </a:lnTo>
                <a:lnTo>
                  <a:pt x="7158037" y="58043"/>
                </a:lnTo>
                <a:lnTo>
                  <a:pt x="7441183" y="58043"/>
                </a:lnTo>
                <a:cubicBezTo>
                  <a:pt x="7434239" y="40183"/>
                  <a:pt x="7427665" y="24556"/>
                  <a:pt x="7421463" y="11162"/>
                </a:cubicBezTo>
                <a:close/>
                <a:moveTo>
                  <a:pt x="2443907" y="744"/>
                </a:moveTo>
                <a:lnTo>
                  <a:pt x="2547342" y="744"/>
                </a:lnTo>
                <a:lnTo>
                  <a:pt x="2547342" y="204638"/>
                </a:lnTo>
                <a:lnTo>
                  <a:pt x="2735610" y="204638"/>
                </a:lnTo>
                <a:lnTo>
                  <a:pt x="2735610" y="626566"/>
                </a:lnTo>
                <a:cubicBezTo>
                  <a:pt x="2735610" y="656580"/>
                  <a:pt x="2728540" y="679958"/>
                  <a:pt x="2714402" y="696701"/>
                </a:cubicBezTo>
                <a:cubicBezTo>
                  <a:pt x="2700263" y="713444"/>
                  <a:pt x="2679055" y="723552"/>
                  <a:pt x="2650778" y="727025"/>
                </a:cubicBezTo>
                <a:cubicBezTo>
                  <a:pt x="2622501" y="730498"/>
                  <a:pt x="2573883" y="731738"/>
                  <a:pt x="2504926" y="730746"/>
                </a:cubicBezTo>
                <a:cubicBezTo>
                  <a:pt x="2497981" y="698004"/>
                  <a:pt x="2488804" y="664517"/>
                  <a:pt x="2477393" y="630287"/>
                </a:cubicBezTo>
                <a:cubicBezTo>
                  <a:pt x="2517577" y="631775"/>
                  <a:pt x="2552055" y="632519"/>
                  <a:pt x="2580829" y="632519"/>
                </a:cubicBezTo>
                <a:cubicBezTo>
                  <a:pt x="2614067" y="632519"/>
                  <a:pt x="2630686" y="616644"/>
                  <a:pt x="2630686" y="584894"/>
                </a:cubicBezTo>
                <a:lnTo>
                  <a:pt x="2630686" y="572244"/>
                </a:lnTo>
                <a:lnTo>
                  <a:pt x="2360563" y="572244"/>
                </a:lnTo>
                <a:lnTo>
                  <a:pt x="2360563" y="725537"/>
                </a:lnTo>
                <a:lnTo>
                  <a:pt x="2255639" y="725537"/>
                </a:lnTo>
                <a:lnTo>
                  <a:pt x="2255639" y="204638"/>
                </a:lnTo>
                <a:lnTo>
                  <a:pt x="2443907" y="204638"/>
                </a:lnTo>
                <a:close/>
                <a:moveTo>
                  <a:pt x="4189065" y="0"/>
                </a:moveTo>
                <a:lnTo>
                  <a:pt x="4279851" y="11906"/>
                </a:lnTo>
                <a:cubicBezTo>
                  <a:pt x="4273649" y="26789"/>
                  <a:pt x="4267076" y="41423"/>
                  <a:pt x="4260131" y="55810"/>
                </a:cubicBezTo>
                <a:lnTo>
                  <a:pt x="4395192" y="55810"/>
                </a:lnTo>
                <a:lnTo>
                  <a:pt x="4395192" y="125759"/>
                </a:lnTo>
                <a:lnTo>
                  <a:pt x="4357241" y="193476"/>
                </a:lnTo>
                <a:lnTo>
                  <a:pt x="4419749" y="193476"/>
                </a:lnTo>
                <a:lnTo>
                  <a:pt x="4419749" y="454669"/>
                </a:lnTo>
                <a:cubicBezTo>
                  <a:pt x="4449267" y="406548"/>
                  <a:pt x="4468118" y="356443"/>
                  <a:pt x="4476304" y="304353"/>
                </a:cubicBezTo>
                <a:lnTo>
                  <a:pt x="4557415" y="315515"/>
                </a:lnTo>
                <a:cubicBezTo>
                  <a:pt x="4554687" y="331142"/>
                  <a:pt x="4551586" y="346273"/>
                  <a:pt x="4548114" y="360908"/>
                </a:cubicBezTo>
                <a:lnTo>
                  <a:pt x="4593878" y="360908"/>
                </a:lnTo>
                <a:lnTo>
                  <a:pt x="4593878" y="298400"/>
                </a:lnTo>
                <a:lnTo>
                  <a:pt x="4687640" y="298400"/>
                </a:lnTo>
                <a:lnTo>
                  <a:pt x="4687640" y="360908"/>
                </a:lnTo>
                <a:lnTo>
                  <a:pt x="4791075" y="360908"/>
                </a:lnTo>
                <a:lnTo>
                  <a:pt x="4791075" y="442763"/>
                </a:lnTo>
                <a:lnTo>
                  <a:pt x="4687640" y="442763"/>
                </a:lnTo>
                <a:lnTo>
                  <a:pt x="4687640" y="524619"/>
                </a:lnTo>
                <a:lnTo>
                  <a:pt x="4808935" y="524619"/>
                </a:lnTo>
                <a:lnTo>
                  <a:pt x="4808935" y="606474"/>
                </a:lnTo>
                <a:lnTo>
                  <a:pt x="4687640" y="606474"/>
                </a:lnTo>
                <a:lnTo>
                  <a:pt x="4687640" y="735955"/>
                </a:lnTo>
                <a:lnTo>
                  <a:pt x="4593878" y="735955"/>
                </a:lnTo>
                <a:lnTo>
                  <a:pt x="4593878" y="606474"/>
                </a:lnTo>
                <a:lnTo>
                  <a:pt x="4440585" y="606474"/>
                </a:lnTo>
                <a:lnTo>
                  <a:pt x="4440585" y="524619"/>
                </a:lnTo>
                <a:lnTo>
                  <a:pt x="4593878" y="524619"/>
                </a:lnTo>
                <a:lnTo>
                  <a:pt x="4593878" y="442763"/>
                </a:lnTo>
                <a:lnTo>
                  <a:pt x="4523929" y="442763"/>
                </a:lnTo>
                <a:cubicBezTo>
                  <a:pt x="4514503" y="467320"/>
                  <a:pt x="4503837" y="489644"/>
                  <a:pt x="4491931" y="509736"/>
                </a:cubicBezTo>
                <a:cubicBezTo>
                  <a:pt x="4465638" y="495101"/>
                  <a:pt x="4441577" y="483071"/>
                  <a:pt x="4419749" y="473645"/>
                </a:cubicBezTo>
                <a:lnTo>
                  <a:pt x="4419749" y="632519"/>
                </a:lnTo>
                <a:cubicBezTo>
                  <a:pt x="4419749" y="661293"/>
                  <a:pt x="4414788" y="683679"/>
                  <a:pt x="4404866" y="699678"/>
                </a:cubicBezTo>
                <a:cubicBezTo>
                  <a:pt x="4394944" y="715677"/>
                  <a:pt x="4380248" y="725227"/>
                  <a:pt x="4360776" y="728327"/>
                </a:cubicBezTo>
                <a:cubicBezTo>
                  <a:pt x="4341304" y="731428"/>
                  <a:pt x="4319290" y="732978"/>
                  <a:pt x="4294733" y="732978"/>
                </a:cubicBezTo>
                <a:lnTo>
                  <a:pt x="4285432" y="686097"/>
                </a:lnTo>
                <a:lnTo>
                  <a:pt x="4228505" y="686097"/>
                </a:lnTo>
                <a:lnTo>
                  <a:pt x="4228505" y="545455"/>
                </a:lnTo>
                <a:lnTo>
                  <a:pt x="4184228" y="545455"/>
                </a:lnTo>
                <a:cubicBezTo>
                  <a:pt x="4176787" y="629543"/>
                  <a:pt x="4161780" y="696019"/>
                  <a:pt x="4139208" y="744884"/>
                </a:cubicBezTo>
                <a:cubicBezTo>
                  <a:pt x="4114900" y="714623"/>
                  <a:pt x="4091583" y="689322"/>
                  <a:pt x="4069259" y="668982"/>
                </a:cubicBezTo>
                <a:cubicBezTo>
                  <a:pt x="4097040" y="605482"/>
                  <a:pt x="4110931" y="512712"/>
                  <a:pt x="4110931" y="390673"/>
                </a:cubicBezTo>
                <a:lnTo>
                  <a:pt x="4110931" y="267518"/>
                </a:lnTo>
                <a:cubicBezTo>
                  <a:pt x="4106218" y="272231"/>
                  <a:pt x="4101505" y="276820"/>
                  <a:pt x="4096792" y="281285"/>
                </a:cubicBezTo>
                <a:cubicBezTo>
                  <a:pt x="4090839" y="249039"/>
                  <a:pt x="4082157" y="214560"/>
                  <a:pt x="4070747" y="177849"/>
                </a:cubicBezTo>
                <a:cubicBezTo>
                  <a:pt x="4121844" y="125759"/>
                  <a:pt x="4161284" y="66476"/>
                  <a:pt x="418906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6000" b="1" spc="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6" name="图片 8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667" y="693518"/>
            <a:ext cx="614663" cy="614663"/>
          </a:xfrm>
          <a:prstGeom prst="rect">
            <a:avLst/>
          </a:prstGeom>
        </p:spPr>
      </p:pic>
      <p:sp>
        <p:nvSpPr>
          <p:cNvPr id="87" name="文本框 86"/>
          <p:cNvSpPr txBox="1"/>
          <p:nvPr/>
        </p:nvSpPr>
        <p:spPr>
          <a:xfrm>
            <a:off x="5396658" y="5926545"/>
            <a:ext cx="1398683" cy="369332"/>
          </a:xfrm>
          <a:prstGeom prst="rect">
            <a:avLst/>
          </a:prstGeom>
          <a:noFill/>
        </p:spPr>
        <p:txBody>
          <a:bodyPr wrap="square" rtlCol="0">
            <a:sp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二〇二五年</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p:cNvGrpSpPr/>
          <p:nvPr/>
        </p:nvGrpSpPr>
        <p:grpSpPr>
          <a:xfrm>
            <a:off x="3703409" y="4834538"/>
            <a:ext cx="4785182" cy="2241174"/>
            <a:chOff x="3703409" y="4616826"/>
            <a:chExt cx="4785182" cy="2241174"/>
          </a:xfrm>
        </p:grpSpPr>
        <p:grpSp>
          <p:nvGrpSpPr>
            <p:cNvPr id="98" name="组合 97"/>
            <p:cNvGrpSpPr/>
            <p:nvPr/>
          </p:nvGrpSpPr>
          <p:grpSpPr>
            <a:xfrm>
              <a:off x="3703409" y="4630751"/>
              <a:ext cx="4785182" cy="2227249"/>
              <a:chOff x="2782401" y="4062846"/>
              <a:chExt cx="6534150" cy="3041301"/>
            </a:xfrm>
          </p:grpSpPr>
          <p:sp>
            <p:nvSpPr>
              <p:cNvPr id="90" name="梯形 89"/>
              <p:cNvSpPr/>
              <p:nvPr/>
            </p:nvSpPr>
            <p:spPr>
              <a:xfrm>
                <a:off x="3220551" y="4062846"/>
                <a:ext cx="5629275" cy="1976438"/>
              </a:xfrm>
              <a:prstGeom prst="trapezoid">
                <a:avLst>
                  <a:gd name="adj" fmla="val 9096"/>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1" name="梯形 90"/>
              <p:cNvSpPr/>
              <p:nvPr/>
            </p:nvSpPr>
            <p:spPr>
              <a:xfrm>
                <a:off x="2782401" y="6032889"/>
                <a:ext cx="6515100" cy="230231"/>
              </a:xfrm>
              <a:prstGeom prst="trapezoid">
                <a:avLst>
                  <a:gd name="adj" fmla="val 199405"/>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2" name="矩形 91"/>
              <p:cNvSpPr/>
              <p:nvPr/>
            </p:nvSpPr>
            <p:spPr>
              <a:xfrm>
                <a:off x="2782401" y="6270263"/>
                <a:ext cx="6534150" cy="123825"/>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3" name="梯形 92"/>
              <p:cNvSpPr/>
              <p:nvPr/>
            </p:nvSpPr>
            <p:spPr>
              <a:xfrm flipV="1">
                <a:off x="2782401" y="6396465"/>
                <a:ext cx="6534150" cy="123825"/>
              </a:xfrm>
              <a:prstGeom prst="trapezoid">
                <a:avLst>
                  <a:gd name="adj" fmla="val 424444"/>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4" name="矩形 93"/>
              <p:cNvSpPr/>
              <p:nvPr/>
            </p:nvSpPr>
            <p:spPr>
              <a:xfrm>
                <a:off x="3289790" y="6520291"/>
                <a:ext cx="5521937" cy="583856"/>
              </a:xfrm>
              <a:prstGeom prst="rect">
                <a:avLst/>
              </a:prstGeom>
              <a:noFill/>
              <a:ln>
                <a:gradFill>
                  <a:gsLst>
                    <a:gs pos="0">
                      <a:schemeClr val="bg1">
                        <a:alpha val="31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5" name="矩形 94"/>
              <p:cNvSpPr/>
              <p:nvPr/>
            </p:nvSpPr>
            <p:spPr>
              <a:xfrm>
                <a:off x="3703151"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6" name="矩形 95"/>
              <p:cNvSpPr/>
              <p:nvPr/>
            </p:nvSpPr>
            <p:spPr>
              <a:xfrm>
                <a:off x="5434088"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7" name="矩形 96"/>
              <p:cNvSpPr/>
              <p:nvPr/>
            </p:nvSpPr>
            <p:spPr>
              <a:xfrm>
                <a:off x="7065930"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 name="任意多边形: 形状 7"/>
            <p:cNvSpPr/>
            <p:nvPr/>
          </p:nvSpPr>
          <p:spPr>
            <a:xfrm>
              <a:off x="4169093" y="4616826"/>
              <a:ext cx="3831590" cy="26670"/>
            </a:xfrm>
            <a:custGeom>
              <a:avLst/>
              <a:gdLst>
                <a:gd name="connsiteX0" fmla="*/ 0 w 3863340"/>
                <a:gd name="connsiteY0" fmla="*/ 15240 h 15240"/>
                <a:gd name="connsiteX1" fmla="*/ 1950720 w 3863340"/>
                <a:gd name="connsiteY1" fmla="*/ 7620 h 15240"/>
                <a:gd name="connsiteX2" fmla="*/ 3863340 w 3863340"/>
                <a:gd name="connsiteY2" fmla="*/ 0 h 15240"/>
                <a:gd name="connsiteX3" fmla="*/ 3863340 w 3863340"/>
                <a:gd name="connsiteY3" fmla="*/ 0 h 15240"/>
                <a:gd name="connsiteX0-1" fmla="*/ 0 w 3863340"/>
                <a:gd name="connsiteY0-2" fmla="*/ 15240 h 28575"/>
                <a:gd name="connsiteX1-3" fmla="*/ 1950720 w 3863340"/>
                <a:gd name="connsiteY1-4" fmla="*/ 7620 h 28575"/>
                <a:gd name="connsiteX2-5" fmla="*/ 3863340 w 3863340"/>
                <a:gd name="connsiteY2-6" fmla="*/ 0 h 28575"/>
                <a:gd name="connsiteX3-7" fmla="*/ 3849052 w 3863340"/>
                <a:gd name="connsiteY3-8" fmla="*/ 28575 h 28575"/>
                <a:gd name="connsiteX0-9" fmla="*/ 0 w 3853815"/>
                <a:gd name="connsiteY0-10" fmla="*/ 39052 h 39052"/>
                <a:gd name="connsiteX1-11" fmla="*/ 1941195 w 3853815"/>
                <a:gd name="connsiteY1-12" fmla="*/ 7620 h 39052"/>
                <a:gd name="connsiteX2-13" fmla="*/ 3853815 w 3853815"/>
                <a:gd name="connsiteY2-14" fmla="*/ 0 h 39052"/>
                <a:gd name="connsiteX3-15" fmla="*/ 3839527 w 3853815"/>
                <a:gd name="connsiteY3-16" fmla="*/ 28575 h 39052"/>
                <a:gd name="connsiteX0-17" fmla="*/ 0 w 3853815"/>
                <a:gd name="connsiteY0-18" fmla="*/ 39052 h 39052"/>
                <a:gd name="connsiteX1-19" fmla="*/ 1922145 w 3853815"/>
                <a:gd name="connsiteY1-20" fmla="*/ 12382 h 39052"/>
                <a:gd name="connsiteX2-21" fmla="*/ 3853815 w 3853815"/>
                <a:gd name="connsiteY2-22" fmla="*/ 0 h 39052"/>
                <a:gd name="connsiteX3-23" fmla="*/ 3839527 w 3853815"/>
                <a:gd name="connsiteY3-24" fmla="*/ 28575 h 39052"/>
                <a:gd name="connsiteX0-25" fmla="*/ 0 w 3853815"/>
                <a:gd name="connsiteY0-26" fmla="*/ 39052 h 39052"/>
                <a:gd name="connsiteX1-27" fmla="*/ 1922145 w 3853815"/>
                <a:gd name="connsiteY1-28" fmla="*/ 12382 h 39052"/>
                <a:gd name="connsiteX2-29" fmla="*/ 3853815 w 3853815"/>
                <a:gd name="connsiteY2-30" fmla="*/ 0 h 39052"/>
                <a:gd name="connsiteX0-31" fmla="*/ 0 w 3831590"/>
                <a:gd name="connsiteY0-32" fmla="*/ 26670 h 26670"/>
                <a:gd name="connsiteX1-33" fmla="*/ 1922145 w 3831590"/>
                <a:gd name="connsiteY1-34" fmla="*/ 0 h 26670"/>
                <a:gd name="connsiteX2-35" fmla="*/ 3831590 w 3831590"/>
                <a:gd name="connsiteY2-36" fmla="*/ 13018 h 26670"/>
              </a:gdLst>
              <a:ahLst/>
              <a:cxnLst>
                <a:cxn ang="0">
                  <a:pos x="connsiteX0-1" y="connsiteY0-2"/>
                </a:cxn>
                <a:cxn ang="0">
                  <a:pos x="connsiteX1-3" y="connsiteY1-4"/>
                </a:cxn>
                <a:cxn ang="0">
                  <a:pos x="connsiteX2-5" y="connsiteY2-6"/>
                </a:cxn>
              </a:cxnLst>
              <a:rect l="l" t="t" r="r" b="b"/>
              <a:pathLst>
                <a:path w="3831590" h="26670">
                  <a:moveTo>
                    <a:pt x="0" y="26670"/>
                  </a:moveTo>
                  <a:lnTo>
                    <a:pt x="1922145" y="0"/>
                  </a:lnTo>
                  <a:lnTo>
                    <a:pt x="3831590" y="13018"/>
                  </a:lnTo>
                </a:path>
              </a:pathLst>
            </a:custGeom>
            <a:noFill/>
            <a:ln w="38100">
              <a:gradFill flip="none" rotWithShape="1">
                <a:gsLst>
                  <a:gs pos="0">
                    <a:schemeClr val="bg1">
                      <a:alpha val="0"/>
                    </a:schemeClr>
                  </a:gs>
                  <a:gs pos="41000">
                    <a:schemeClr val="bg1"/>
                  </a:gs>
                  <a:gs pos="66000">
                    <a:schemeClr val="bg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2840365" y="-356761"/>
            <a:ext cx="5212499" cy="8753464"/>
            <a:chOff x="-2840365" y="-356761"/>
            <a:chExt cx="5212499" cy="8753464"/>
          </a:xfrm>
        </p:grpSpPr>
        <p:sp>
          <p:nvSpPr>
            <p:cNvPr id="14" name="任意多边形: 形状 13"/>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形状 62"/>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任意多边形: 形状 64"/>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任意多边形: 形状 65"/>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任意多边形: 形状 66"/>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任意多边形: 形状 67"/>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任意多边形: 形状 68"/>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任意多边形: 形状 69"/>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任意多边形: 形状 70"/>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形状 71"/>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任意多边形: 形状 72"/>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任意多边形: 形状 73"/>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任意多边形: 形状 74"/>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任意多边形: 形状 75"/>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任意多边形: 形状 76"/>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任意多边形: 形状 77"/>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任意多边形: 形状 78"/>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任意多边形: 形状 79"/>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任意多边形: 形状 80"/>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任意多边形: 形状 82"/>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 name="组合 83"/>
          <p:cNvGrpSpPr/>
          <p:nvPr/>
        </p:nvGrpSpPr>
        <p:grpSpPr>
          <a:xfrm flipH="1">
            <a:off x="9630847" y="-356761"/>
            <a:ext cx="5212499" cy="8753464"/>
            <a:chOff x="-2840365" y="-356761"/>
            <a:chExt cx="5212499" cy="8753464"/>
          </a:xfrm>
        </p:grpSpPr>
        <p:sp>
          <p:nvSpPr>
            <p:cNvPr id="85" name="任意多边形: 形状 84"/>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9" name="任意多边形: 形状 88"/>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任意多边形: 形状 98"/>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任意多边形: 形状 99"/>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任意多边形: 形状 100"/>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 name="任意多边形: 形状 101"/>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任意多边形: 形状 102"/>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任意多边形: 形状 103"/>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任意多边形: 形状 104"/>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任意多边形: 形状 105"/>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7" name="任意多边形: 形状 106"/>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8" name="任意多边形: 形状 107"/>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形状 108"/>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0" name="任意多边形: 形状 109"/>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1" name="任意多边形: 形状 110"/>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任意多边形: 形状 111"/>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3" name="任意多边形: 形状 112"/>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4" name="任意多边形: 形状 113"/>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5" name="任意多边形: 形状 114"/>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6" name="任意多边形: 形状 115"/>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任意多边形: 形状 116"/>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任意多边形: 形状 117"/>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消防远程值守运行处置流程</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xfrm>
            <a:off x="2045811" y="975316"/>
            <a:ext cx="8100379" cy="1046521"/>
          </a:xfrm>
        </p:spPr>
        <p:txBody>
          <a:bodyPr/>
          <a:lstStyle/>
          <a:p>
            <a:pPr algn="ctr"/>
            <a:r>
              <a:rPr lang="en-US" altLang="zh-CN" dirty="0">
                <a:latin typeface="Arial" panose="020B0604020202020204" pitchFamily="34" charset="0"/>
                <a:sym typeface="Arial" panose="020B0604020202020204" pitchFamily="34" charset="0"/>
              </a:rPr>
              <a:t>PDCA</a:t>
            </a:r>
            <a:r>
              <a:rPr lang="zh-CN" altLang="en-US" dirty="0">
                <a:latin typeface="Arial" panose="020B0604020202020204" pitchFamily="34" charset="0"/>
                <a:sym typeface="Arial" panose="020B0604020202020204" pitchFamily="34" charset="0"/>
              </a:rPr>
              <a:t>闭环流程</a:t>
            </a:r>
            <a:endParaRPr lang="en-US" altLang="zh-CN" dirty="0">
              <a:latin typeface="Arial" panose="020B0604020202020204" pitchFamily="34" charset="0"/>
              <a:sym typeface="Arial" panose="020B0604020202020204" pitchFamily="34" charset="0"/>
            </a:endParaRPr>
          </a:p>
          <a:p>
            <a:pPr algn="ctr"/>
            <a:r>
              <a:rPr lang="zh-CN" altLang="en-US" dirty="0">
                <a:latin typeface="Arial" panose="020B0604020202020204" pitchFamily="34" charset="0"/>
                <a:sym typeface="Arial" panose="020B0604020202020204" pitchFamily="34" charset="0"/>
              </a:rPr>
              <a:t>完整运行逻辑助力不断提升消防运行管控</a:t>
            </a:r>
            <a:endParaRPr lang="zh-CN" altLang="en-US" dirty="0">
              <a:latin typeface="Arial" panose="020B0604020202020204" pitchFamily="34" charset="0"/>
              <a:sym typeface="Arial" panose="020B0604020202020204" pitchFamily="34" charset="0"/>
            </a:endParaRPr>
          </a:p>
        </p:txBody>
      </p:sp>
      <p:cxnSp>
        <p:nvCxnSpPr>
          <p:cNvPr id="5" name="直接连接符 4"/>
          <p:cNvCxnSpPr/>
          <p:nvPr/>
        </p:nvCxnSpPr>
        <p:spPr>
          <a:xfrm>
            <a:off x="0" y="3267643"/>
            <a:ext cx="12192000" cy="0"/>
          </a:xfrm>
          <a:prstGeom prst="line">
            <a:avLst/>
          </a:prstGeom>
          <a:ln w="57150">
            <a:solidFill>
              <a:srgbClr val="007AFF"/>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25043"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信号上传</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2" name="文本框 41"/>
          <p:cNvSpPr txBox="1"/>
          <p:nvPr/>
        </p:nvSpPr>
        <p:spPr>
          <a:xfrm>
            <a:off x="2201255"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报警定位</a:t>
            </a: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42"/>
          <p:cNvSpPr txBox="1"/>
          <p:nvPr/>
        </p:nvSpPr>
        <p:spPr>
          <a:xfrm>
            <a:off x="3877467" y="3579481"/>
            <a:ext cx="1107996"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报警确认</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文本框 43"/>
          <p:cNvSpPr txBox="1"/>
          <p:nvPr/>
        </p:nvSpPr>
        <p:spPr>
          <a:xfrm>
            <a:off x="5553679"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指令下发</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nvSpPr>
        <p:spPr>
          <a:xfrm>
            <a:off x="7229891"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执行校验</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nvSpPr>
        <p:spPr>
          <a:xfrm>
            <a:off x="8906103"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联动响应</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7" name="文本框 46"/>
          <p:cNvSpPr txBox="1"/>
          <p:nvPr/>
        </p:nvSpPr>
        <p:spPr>
          <a:xfrm>
            <a:off x="10582315" y="3579481"/>
            <a:ext cx="1107996" cy="369332"/>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rPr>
              <a:t>灾后恢复</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 name="telephone_159755"/>
          <p:cNvSpPr/>
          <p:nvPr/>
        </p:nvSpPr>
        <p:spPr>
          <a:xfrm>
            <a:off x="4169959" y="2555434"/>
            <a:ext cx="609685" cy="571986"/>
          </a:xfrm>
          <a:custGeom>
            <a:avLst/>
            <a:gdLst>
              <a:gd name="connsiteX0" fmla="*/ 352014 w 607522"/>
              <a:gd name="connsiteY0" fmla="*/ 209791 h 569957"/>
              <a:gd name="connsiteX1" fmla="*/ 481739 w 607522"/>
              <a:gd name="connsiteY1" fmla="*/ 209791 h 569957"/>
              <a:gd name="connsiteX2" fmla="*/ 496968 w 607522"/>
              <a:gd name="connsiteY2" fmla="*/ 224963 h 569957"/>
              <a:gd name="connsiteX3" fmla="*/ 481739 w 607522"/>
              <a:gd name="connsiteY3" fmla="*/ 240134 h 569957"/>
              <a:gd name="connsiteX4" fmla="*/ 352014 w 607522"/>
              <a:gd name="connsiteY4" fmla="*/ 240134 h 569957"/>
              <a:gd name="connsiteX5" fmla="*/ 336785 w 607522"/>
              <a:gd name="connsiteY5" fmla="*/ 224963 h 569957"/>
              <a:gd name="connsiteX6" fmla="*/ 352014 w 607522"/>
              <a:gd name="connsiteY6" fmla="*/ 209791 h 569957"/>
              <a:gd name="connsiteX7" fmla="*/ 89351 w 607522"/>
              <a:gd name="connsiteY7" fmla="*/ 167135 h 569957"/>
              <a:gd name="connsiteX8" fmla="*/ 76072 w 607522"/>
              <a:gd name="connsiteY8" fmla="*/ 173438 h 569957"/>
              <a:gd name="connsiteX9" fmla="*/ 43293 w 607522"/>
              <a:gd name="connsiteY9" fmla="*/ 206064 h 569957"/>
              <a:gd name="connsiteX10" fmla="*/ 30478 w 607522"/>
              <a:gd name="connsiteY10" fmla="*/ 233222 h 569957"/>
              <a:gd name="connsiteX11" fmla="*/ 41157 w 607522"/>
              <a:gd name="connsiteY11" fmla="*/ 292449 h 569957"/>
              <a:gd name="connsiteX12" fmla="*/ 109966 w 607522"/>
              <a:gd name="connsiteY12" fmla="*/ 406733 h 569957"/>
              <a:gd name="connsiteX13" fmla="*/ 251389 w 607522"/>
              <a:gd name="connsiteY13" fmla="*/ 517218 h 569957"/>
              <a:gd name="connsiteX14" fmla="*/ 325676 w 607522"/>
              <a:gd name="connsiteY14" fmla="*/ 539463 h 569957"/>
              <a:gd name="connsiteX15" fmla="*/ 330041 w 607522"/>
              <a:gd name="connsiteY15" fmla="*/ 539555 h 569957"/>
              <a:gd name="connsiteX16" fmla="*/ 364585 w 607522"/>
              <a:gd name="connsiteY16" fmla="*/ 525096 h 569957"/>
              <a:gd name="connsiteX17" fmla="*/ 383249 w 607522"/>
              <a:gd name="connsiteY17" fmla="*/ 505817 h 569957"/>
              <a:gd name="connsiteX18" fmla="*/ 394857 w 607522"/>
              <a:gd name="connsiteY18" fmla="*/ 494324 h 569957"/>
              <a:gd name="connsiteX19" fmla="*/ 395228 w 607522"/>
              <a:gd name="connsiteY19" fmla="*/ 467444 h 569957"/>
              <a:gd name="connsiteX20" fmla="*/ 342113 w 607522"/>
              <a:gd name="connsiteY20" fmla="*/ 414427 h 569957"/>
              <a:gd name="connsiteX21" fmla="*/ 329669 w 607522"/>
              <a:gd name="connsiteY21" fmla="*/ 407846 h 569957"/>
              <a:gd name="connsiteX22" fmla="*/ 316669 w 607522"/>
              <a:gd name="connsiteY22" fmla="*/ 414427 h 569957"/>
              <a:gd name="connsiteX23" fmla="*/ 283704 w 607522"/>
              <a:gd name="connsiteY23" fmla="*/ 447238 h 569957"/>
              <a:gd name="connsiteX24" fmla="*/ 257054 w 607522"/>
              <a:gd name="connsiteY24" fmla="*/ 451965 h 569957"/>
              <a:gd name="connsiteX25" fmla="*/ 255754 w 607522"/>
              <a:gd name="connsiteY25" fmla="*/ 451224 h 569957"/>
              <a:gd name="connsiteX26" fmla="*/ 246468 w 607522"/>
              <a:gd name="connsiteY26" fmla="*/ 446126 h 569957"/>
              <a:gd name="connsiteX27" fmla="*/ 234396 w 607522"/>
              <a:gd name="connsiteY27" fmla="*/ 439638 h 569957"/>
              <a:gd name="connsiteX28" fmla="*/ 148502 w 607522"/>
              <a:gd name="connsiteY28" fmla="*/ 361502 h 569957"/>
              <a:gd name="connsiteX29" fmla="*/ 116930 w 607522"/>
              <a:gd name="connsiteY29" fmla="*/ 310245 h 569957"/>
              <a:gd name="connsiteX30" fmla="*/ 116559 w 607522"/>
              <a:gd name="connsiteY30" fmla="*/ 309226 h 569957"/>
              <a:gd name="connsiteX31" fmla="*/ 122037 w 607522"/>
              <a:gd name="connsiteY31" fmla="*/ 285219 h 569957"/>
              <a:gd name="connsiteX32" fmla="*/ 122594 w 607522"/>
              <a:gd name="connsiteY32" fmla="*/ 284663 h 569957"/>
              <a:gd name="connsiteX33" fmla="*/ 146645 w 607522"/>
              <a:gd name="connsiteY33" fmla="*/ 261306 h 569957"/>
              <a:gd name="connsiteX34" fmla="*/ 154909 w 607522"/>
              <a:gd name="connsiteY34" fmla="*/ 252871 h 569957"/>
              <a:gd name="connsiteX35" fmla="*/ 154909 w 607522"/>
              <a:gd name="connsiteY35" fmla="*/ 226177 h 569957"/>
              <a:gd name="connsiteX36" fmla="*/ 128723 w 607522"/>
              <a:gd name="connsiteY36" fmla="*/ 199947 h 569957"/>
              <a:gd name="connsiteX37" fmla="*/ 119530 w 607522"/>
              <a:gd name="connsiteY37" fmla="*/ 190678 h 569957"/>
              <a:gd name="connsiteX38" fmla="*/ 102165 w 607522"/>
              <a:gd name="connsiteY38" fmla="*/ 173530 h 569957"/>
              <a:gd name="connsiteX39" fmla="*/ 89351 w 607522"/>
              <a:gd name="connsiteY39" fmla="*/ 167135 h 569957"/>
              <a:gd name="connsiteX40" fmla="*/ 338746 w 607522"/>
              <a:gd name="connsiteY40" fmla="*/ 153762 h 569957"/>
              <a:gd name="connsiteX41" fmla="*/ 495008 w 607522"/>
              <a:gd name="connsiteY41" fmla="*/ 153762 h 569957"/>
              <a:gd name="connsiteX42" fmla="*/ 510235 w 607522"/>
              <a:gd name="connsiteY42" fmla="*/ 168969 h 569957"/>
              <a:gd name="connsiteX43" fmla="*/ 495008 w 607522"/>
              <a:gd name="connsiteY43" fmla="*/ 184176 h 569957"/>
              <a:gd name="connsiteX44" fmla="*/ 338746 w 607522"/>
              <a:gd name="connsiteY44" fmla="*/ 184176 h 569957"/>
              <a:gd name="connsiteX45" fmla="*/ 323519 w 607522"/>
              <a:gd name="connsiteY45" fmla="*/ 168969 h 569957"/>
              <a:gd name="connsiteX46" fmla="*/ 338746 w 607522"/>
              <a:gd name="connsiteY46" fmla="*/ 153762 h 569957"/>
              <a:gd name="connsiteX47" fmla="*/ 89165 w 607522"/>
              <a:gd name="connsiteY47" fmla="*/ 136826 h 569957"/>
              <a:gd name="connsiteX48" fmla="*/ 123151 w 607522"/>
              <a:gd name="connsiteY48" fmla="*/ 151749 h 569957"/>
              <a:gd name="connsiteX49" fmla="*/ 141073 w 607522"/>
              <a:gd name="connsiteY49" fmla="*/ 169545 h 569957"/>
              <a:gd name="connsiteX50" fmla="*/ 149988 w 607522"/>
              <a:gd name="connsiteY50" fmla="*/ 178628 h 569957"/>
              <a:gd name="connsiteX51" fmla="*/ 176267 w 607522"/>
              <a:gd name="connsiteY51" fmla="*/ 204766 h 569957"/>
              <a:gd name="connsiteX52" fmla="*/ 176267 w 607522"/>
              <a:gd name="connsiteY52" fmla="*/ 274282 h 569957"/>
              <a:gd name="connsiteX53" fmla="*/ 168095 w 607522"/>
              <a:gd name="connsiteY53" fmla="*/ 282532 h 569957"/>
              <a:gd name="connsiteX54" fmla="*/ 146738 w 607522"/>
              <a:gd name="connsiteY54" fmla="*/ 303386 h 569957"/>
              <a:gd name="connsiteX55" fmla="*/ 171902 w 607522"/>
              <a:gd name="connsiteY55" fmla="*/ 342501 h 569957"/>
              <a:gd name="connsiteX56" fmla="*/ 250554 w 607522"/>
              <a:gd name="connsiteY56" fmla="*/ 414056 h 569957"/>
              <a:gd name="connsiteX57" fmla="*/ 259932 w 607522"/>
              <a:gd name="connsiteY57" fmla="*/ 419061 h 569957"/>
              <a:gd name="connsiteX58" fmla="*/ 265968 w 607522"/>
              <a:gd name="connsiteY58" fmla="*/ 422212 h 569957"/>
              <a:gd name="connsiteX59" fmla="*/ 295219 w 607522"/>
              <a:gd name="connsiteY59" fmla="*/ 393016 h 569957"/>
              <a:gd name="connsiteX60" fmla="*/ 329669 w 607522"/>
              <a:gd name="connsiteY60" fmla="*/ 377537 h 569957"/>
              <a:gd name="connsiteX61" fmla="*/ 363842 w 607522"/>
              <a:gd name="connsiteY61" fmla="*/ 393108 h 569957"/>
              <a:gd name="connsiteX62" fmla="*/ 416678 w 607522"/>
              <a:gd name="connsiteY62" fmla="*/ 445940 h 569957"/>
              <a:gd name="connsiteX63" fmla="*/ 416957 w 607522"/>
              <a:gd name="connsiteY63" fmla="*/ 515271 h 569957"/>
              <a:gd name="connsiteX64" fmla="*/ 404421 w 607522"/>
              <a:gd name="connsiteY64" fmla="*/ 527691 h 569957"/>
              <a:gd name="connsiteX65" fmla="*/ 387707 w 607522"/>
              <a:gd name="connsiteY65" fmla="*/ 544931 h 569957"/>
              <a:gd name="connsiteX66" fmla="*/ 387242 w 607522"/>
              <a:gd name="connsiteY66" fmla="*/ 545395 h 569957"/>
              <a:gd name="connsiteX67" fmla="*/ 330134 w 607522"/>
              <a:gd name="connsiteY67" fmla="*/ 569957 h 569957"/>
              <a:gd name="connsiteX68" fmla="*/ 323912 w 607522"/>
              <a:gd name="connsiteY68" fmla="*/ 569772 h 569957"/>
              <a:gd name="connsiteX69" fmla="*/ 238389 w 607522"/>
              <a:gd name="connsiteY69" fmla="*/ 544561 h 569957"/>
              <a:gd name="connsiteX70" fmla="*/ 86844 w 607522"/>
              <a:gd name="connsiteY70" fmla="*/ 426105 h 569957"/>
              <a:gd name="connsiteX71" fmla="*/ 12928 w 607522"/>
              <a:gd name="connsiteY71" fmla="*/ 302923 h 569957"/>
              <a:gd name="connsiteX72" fmla="*/ 392 w 607522"/>
              <a:gd name="connsiteY72" fmla="*/ 230626 h 569957"/>
              <a:gd name="connsiteX73" fmla="*/ 21843 w 607522"/>
              <a:gd name="connsiteY73" fmla="*/ 184653 h 569957"/>
              <a:gd name="connsiteX74" fmla="*/ 54807 w 607522"/>
              <a:gd name="connsiteY74" fmla="*/ 151749 h 569957"/>
              <a:gd name="connsiteX75" fmla="*/ 89165 w 607522"/>
              <a:gd name="connsiteY75" fmla="*/ 136826 h 569957"/>
              <a:gd name="connsiteX76" fmla="*/ 352014 w 607522"/>
              <a:gd name="connsiteY76" fmla="*/ 97521 h 569957"/>
              <a:gd name="connsiteX77" fmla="*/ 481739 w 607522"/>
              <a:gd name="connsiteY77" fmla="*/ 97521 h 569957"/>
              <a:gd name="connsiteX78" fmla="*/ 496968 w 607522"/>
              <a:gd name="connsiteY78" fmla="*/ 112728 h 569957"/>
              <a:gd name="connsiteX79" fmla="*/ 481739 w 607522"/>
              <a:gd name="connsiteY79" fmla="*/ 127935 h 569957"/>
              <a:gd name="connsiteX80" fmla="*/ 352014 w 607522"/>
              <a:gd name="connsiteY80" fmla="*/ 127935 h 569957"/>
              <a:gd name="connsiteX81" fmla="*/ 336785 w 607522"/>
              <a:gd name="connsiteY81" fmla="*/ 112728 h 569957"/>
              <a:gd name="connsiteX82" fmla="*/ 352014 w 607522"/>
              <a:gd name="connsiteY82" fmla="*/ 97521 h 569957"/>
              <a:gd name="connsiteX83" fmla="*/ 416923 w 607522"/>
              <a:gd name="connsiteY83" fmla="*/ 0 h 569957"/>
              <a:gd name="connsiteX84" fmla="*/ 607522 w 607522"/>
              <a:gd name="connsiteY84" fmla="*/ 168991 h 569957"/>
              <a:gd name="connsiteX85" fmla="*/ 416737 w 607522"/>
              <a:gd name="connsiteY85" fmla="*/ 337797 h 569957"/>
              <a:gd name="connsiteX86" fmla="*/ 365769 w 607522"/>
              <a:gd name="connsiteY86" fmla="*/ 331586 h 569957"/>
              <a:gd name="connsiteX87" fmla="*/ 354628 w 607522"/>
              <a:gd name="connsiteY87" fmla="*/ 313324 h 569957"/>
              <a:gd name="connsiteX88" fmla="*/ 372917 w 607522"/>
              <a:gd name="connsiteY88" fmla="*/ 302200 h 569957"/>
              <a:gd name="connsiteX89" fmla="*/ 416737 w 607522"/>
              <a:gd name="connsiteY89" fmla="*/ 307392 h 569957"/>
              <a:gd name="connsiteX90" fmla="*/ 577164 w 607522"/>
              <a:gd name="connsiteY90" fmla="*/ 168806 h 569957"/>
              <a:gd name="connsiteX91" fmla="*/ 416737 w 607522"/>
              <a:gd name="connsiteY91" fmla="*/ 30313 h 569957"/>
              <a:gd name="connsiteX92" fmla="*/ 256311 w 607522"/>
              <a:gd name="connsiteY92" fmla="*/ 168806 h 569957"/>
              <a:gd name="connsiteX93" fmla="*/ 291404 w 607522"/>
              <a:gd name="connsiteY93" fmla="*/ 255109 h 569957"/>
              <a:gd name="connsiteX94" fmla="*/ 294468 w 607522"/>
              <a:gd name="connsiteY94" fmla="*/ 270683 h 569957"/>
              <a:gd name="connsiteX95" fmla="*/ 280820 w 607522"/>
              <a:gd name="connsiteY95" fmla="*/ 295433 h 569957"/>
              <a:gd name="connsiteX96" fmla="*/ 313685 w 607522"/>
              <a:gd name="connsiteY96" fmla="*/ 284773 h 569957"/>
              <a:gd name="connsiteX97" fmla="*/ 334481 w 607522"/>
              <a:gd name="connsiteY97" fmla="*/ 289964 h 569957"/>
              <a:gd name="connsiteX98" fmla="*/ 329282 w 607522"/>
              <a:gd name="connsiteY98" fmla="*/ 310729 h 569957"/>
              <a:gd name="connsiteX99" fmla="*/ 252226 w 607522"/>
              <a:gd name="connsiteY99" fmla="*/ 324912 h 569957"/>
              <a:gd name="connsiteX100" fmla="*/ 235515 w 607522"/>
              <a:gd name="connsiteY100" fmla="*/ 309616 h 569957"/>
              <a:gd name="connsiteX101" fmla="*/ 244241 w 607522"/>
              <a:gd name="connsiteY101" fmla="*/ 288481 h 569957"/>
              <a:gd name="connsiteX102" fmla="*/ 262531 w 607522"/>
              <a:gd name="connsiteY102" fmla="*/ 268087 h 569957"/>
              <a:gd name="connsiteX103" fmla="*/ 226138 w 607522"/>
              <a:gd name="connsiteY103" fmla="*/ 168806 h 569957"/>
              <a:gd name="connsiteX104" fmla="*/ 416923 w 607522"/>
              <a:gd name="connsiteY104" fmla="*/ 0 h 56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07522" h="569957">
                <a:moveTo>
                  <a:pt x="352014" y="209791"/>
                </a:moveTo>
                <a:lnTo>
                  <a:pt x="481739" y="209791"/>
                </a:lnTo>
                <a:cubicBezTo>
                  <a:pt x="490189" y="209791"/>
                  <a:pt x="496968" y="216544"/>
                  <a:pt x="496968" y="224963"/>
                </a:cubicBezTo>
                <a:cubicBezTo>
                  <a:pt x="496968" y="233288"/>
                  <a:pt x="490189" y="240134"/>
                  <a:pt x="481739" y="240134"/>
                </a:cubicBezTo>
                <a:lnTo>
                  <a:pt x="352014" y="240134"/>
                </a:lnTo>
                <a:cubicBezTo>
                  <a:pt x="343564" y="240134"/>
                  <a:pt x="336785" y="233288"/>
                  <a:pt x="336785" y="224963"/>
                </a:cubicBezTo>
                <a:cubicBezTo>
                  <a:pt x="336785" y="216544"/>
                  <a:pt x="343564" y="209791"/>
                  <a:pt x="352014" y="209791"/>
                </a:cubicBezTo>
                <a:close/>
                <a:moveTo>
                  <a:pt x="89351" y="167135"/>
                </a:moveTo>
                <a:cubicBezTo>
                  <a:pt x="83779" y="167135"/>
                  <a:pt x="79044" y="170564"/>
                  <a:pt x="76072" y="173438"/>
                </a:cubicBezTo>
                <a:lnTo>
                  <a:pt x="43293" y="206064"/>
                </a:lnTo>
                <a:cubicBezTo>
                  <a:pt x="35586" y="213664"/>
                  <a:pt x="31407" y="222562"/>
                  <a:pt x="30478" y="233222"/>
                </a:cubicBezTo>
                <a:cubicBezTo>
                  <a:pt x="28993" y="250554"/>
                  <a:pt x="32336" y="268814"/>
                  <a:pt x="41157" y="292449"/>
                </a:cubicBezTo>
                <a:cubicBezTo>
                  <a:pt x="55643" y="331378"/>
                  <a:pt x="77465" y="367712"/>
                  <a:pt x="109966" y="406733"/>
                </a:cubicBezTo>
                <a:cubicBezTo>
                  <a:pt x="149616" y="453819"/>
                  <a:pt x="197160" y="490987"/>
                  <a:pt x="251389" y="517218"/>
                </a:cubicBezTo>
                <a:cubicBezTo>
                  <a:pt x="271075" y="526579"/>
                  <a:pt x="297447" y="537609"/>
                  <a:pt x="325676" y="539463"/>
                </a:cubicBezTo>
                <a:cubicBezTo>
                  <a:pt x="327162" y="539555"/>
                  <a:pt x="328555" y="539555"/>
                  <a:pt x="330041" y="539555"/>
                </a:cubicBezTo>
                <a:cubicBezTo>
                  <a:pt x="344341" y="539555"/>
                  <a:pt x="355299" y="535014"/>
                  <a:pt x="364585" y="525096"/>
                </a:cubicBezTo>
                <a:cubicBezTo>
                  <a:pt x="370528" y="518052"/>
                  <a:pt x="377028" y="511934"/>
                  <a:pt x="383249" y="505817"/>
                </a:cubicBezTo>
                <a:cubicBezTo>
                  <a:pt x="387335" y="501924"/>
                  <a:pt x="391142" y="498217"/>
                  <a:pt x="394857" y="494324"/>
                </a:cubicBezTo>
                <a:cubicBezTo>
                  <a:pt x="403957" y="484962"/>
                  <a:pt x="404050" y="476064"/>
                  <a:pt x="395228" y="467444"/>
                </a:cubicBezTo>
                <a:lnTo>
                  <a:pt x="342113" y="414427"/>
                </a:lnTo>
                <a:cubicBezTo>
                  <a:pt x="339141" y="411275"/>
                  <a:pt x="334869" y="407846"/>
                  <a:pt x="329669" y="407846"/>
                </a:cubicBezTo>
                <a:cubicBezTo>
                  <a:pt x="324284" y="407846"/>
                  <a:pt x="319641" y="411461"/>
                  <a:pt x="316669" y="414427"/>
                </a:cubicBezTo>
                <a:lnTo>
                  <a:pt x="283704" y="447238"/>
                </a:lnTo>
                <a:cubicBezTo>
                  <a:pt x="275997" y="455024"/>
                  <a:pt x="266525" y="456692"/>
                  <a:pt x="257054" y="451965"/>
                </a:cubicBezTo>
                <a:cubicBezTo>
                  <a:pt x="256590" y="451687"/>
                  <a:pt x="256218" y="451502"/>
                  <a:pt x="255754" y="451224"/>
                </a:cubicBezTo>
                <a:cubicBezTo>
                  <a:pt x="252968" y="449463"/>
                  <a:pt x="249811" y="447887"/>
                  <a:pt x="246468" y="446126"/>
                </a:cubicBezTo>
                <a:cubicBezTo>
                  <a:pt x="242568" y="444179"/>
                  <a:pt x="238389" y="442233"/>
                  <a:pt x="234396" y="439638"/>
                </a:cubicBezTo>
                <a:cubicBezTo>
                  <a:pt x="203381" y="419988"/>
                  <a:pt x="175245" y="394406"/>
                  <a:pt x="148502" y="361502"/>
                </a:cubicBezTo>
                <a:cubicBezTo>
                  <a:pt x="133552" y="342593"/>
                  <a:pt x="123894" y="326929"/>
                  <a:pt x="116930" y="310245"/>
                </a:cubicBezTo>
                <a:cubicBezTo>
                  <a:pt x="116837" y="309874"/>
                  <a:pt x="116651" y="309596"/>
                  <a:pt x="116559" y="309226"/>
                </a:cubicBezTo>
                <a:cubicBezTo>
                  <a:pt x="114608" y="303294"/>
                  <a:pt x="112937" y="294303"/>
                  <a:pt x="122037" y="285219"/>
                </a:cubicBezTo>
                <a:lnTo>
                  <a:pt x="122594" y="284663"/>
                </a:lnTo>
                <a:cubicBezTo>
                  <a:pt x="130952" y="277248"/>
                  <a:pt x="138566" y="269463"/>
                  <a:pt x="146645" y="261306"/>
                </a:cubicBezTo>
                <a:cubicBezTo>
                  <a:pt x="149338" y="258433"/>
                  <a:pt x="152123" y="255745"/>
                  <a:pt x="154909" y="252871"/>
                </a:cubicBezTo>
                <a:cubicBezTo>
                  <a:pt x="164381" y="243510"/>
                  <a:pt x="164381" y="235539"/>
                  <a:pt x="154909" y="226177"/>
                </a:cubicBezTo>
                <a:lnTo>
                  <a:pt x="128723" y="199947"/>
                </a:lnTo>
                <a:cubicBezTo>
                  <a:pt x="125566" y="196888"/>
                  <a:pt x="122501" y="193829"/>
                  <a:pt x="119530" y="190678"/>
                </a:cubicBezTo>
                <a:cubicBezTo>
                  <a:pt x="113587" y="184653"/>
                  <a:pt x="108016" y="178999"/>
                  <a:pt x="102165" y="173530"/>
                </a:cubicBezTo>
                <a:cubicBezTo>
                  <a:pt x="99101" y="170472"/>
                  <a:pt x="94644" y="167135"/>
                  <a:pt x="89351" y="167135"/>
                </a:cubicBezTo>
                <a:close/>
                <a:moveTo>
                  <a:pt x="338746" y="153762"/>
                </a:moveTo>
                <a:lnTo>
                  <a:pt x="495008" y="153762"/>
                </a:lnTo>
                <a:cubicBezTo>
                  <a:pt x="503457" y="153762"/>
                  <a:pt x="510235" y="160531"/>
                  <a:pt x="510235" y="168969"/>
                </a:cubicBezTo>
                <a:cubicBezTo>
                  <a:pt x="510235" y="177314"/>
                  <a:pt x="503457" y="184176"/>
                  <a:pt x="495008" y="184176"/>
                </a:cubicBezTo>
                <a:lnTo>
                  <a:pt x="338746" y="184176"/>
                </a:lnTo>
                <a:cubicBezTo>
                  <a:pt x="330389" y="184176"/>
                  <a:pt x="323519" y="177314"/>
                  <a:pt x="323519" y="168969"/>
                </a:cubicBezTo>
                <a:cubicBezTo>
                  <a:pt x="323519" y="160531"/>
                  <a:pt x="330389" y="153762"/>
                  <a:pt x="338746" y="153762"/>
                </a:cubicBezTo>
                <a:close/>
                <a:moveTo>
                  <a:pt x="89165" y="136826"/>
                </a:moveTo>
                <a:cubicBezTo>
                  <a:pt x="101608" y="136826"/>
                  <a:pt x="113308" y="142017"/>
                  <a:pt x="123151" y="151749"/>
                </a:cubicBezTo>
                <a:cubicBezTo>
                  <a:pt x="129094" y="157310"/>
                  <a:pt x="135223" y="163520"/>
                  <a:pt x="141073" y="169545"/>
                </a:cubicBezTo>
                <a:cubicBezTo>
                  <a:pt x="144045" y="172511"/>
                  <a:pt x="147016" y="175662"/>
                  <a:pt x="149988" y="178628"/>
                </a:cubicBezTo>
                <a:lnTo>
                  <a:pt x="176267" y="204766"/>
                </a:lnTo>
                <a:cubicBezTo>
                  <a:pt x="197438" y="225806"/>
                  <a:pt x="197438" y="253149"/>
                  <a:pt x="176267" y="274282"/>
                </a:cubicBezTo>
                <a:cubicBezTo>
                  <a:pt x="173481" y="277063"/>
                  <a:pt x="170788" y="279844"/>
                  <a:pt x="168095" y="282532"/>
                </a:cubicBezTo>
                <a:cubicBezTo>
                  <a:pt x="161224" y="289483"/>
                  <a:pt x="154166" y="296527"/>
                  <a:pt x="146738" y="303386"/>
                </a:cubicBezTo>
                <a:cubicBezTo>
                  <a:pt x="152309" y="315436"/>
                  <a:pt x="160295" y="327763"/>
                  <a:pt x="171902" y="342501"/>
                </a:cubicBezTo>
                <a:cubicBezTo>
                  <a:pt x="196417" y="372624"/>
                  <a:pt x="222139" y="396074"/>
                  <a:pt x="250554" y="414056"/>
                </a:cubicBezTo>
                <a:cubicBezTo>
                  <a:pt x="253247" y="415724"/>
                  <a:pt x="256497" y="417393"/>
                  <a:pt x="259932" y="419061"/>
                </a:cubicBezTo>
                <a:cubicBezTo>
                  <a:pt x="261882" y="420081"/>
                  <a:pt x="264018" y="421100"/>
                  <a:pt x="265968" y="422212"/>
                </a:cubicBezTo>
                <a:lnTo>
                  <a:pt x="295219" y="393016"/>
                </a:lnTo>
                <a:cubicBezTo>
                  <a:pt x="305247" y="382913"/>
                  <a:pt x="317226" y="377537"/>
                  <a:pt x="329669" y="377537"/>
                </a:cubicBezTo>
                <a:cubicBezTo>
                  <a:pt x="342113" y="377537"/>
                  <a:pt x="353999" y="382913"/>
                  <a:pt x="363842" y="393108"/>
                </a:cubicBezTo>
                <a:lnTo>
                  <a:pt x="416678" y="445940"/>
                </a:lnTo>
                <a:cubicBezTo>
                  <a:pt x="437107" y="466332"/>
                  <a:pt x="437200" y="494138"/>
                  <a:pt x="416957" y="515271"/>
                </a:cubicBezTo>
                <a:cubicBezTo>
                  <a:pt x="412871" y="519535"/>
                  <a:pt x="408600" y="523798"/>
                  <a:pt x="404421" y="527691"/>
                </a:cubicBezTo>
                <a:cubicBezTo>
                  <a:pt x="398385" y="533531"/>
                  <a:pt x="392628" y="538999"/>
                  <a:pt x="387707" y="544931"/>
                </a:cubicBezTo>
                <a:lnTo>
                  <a:pt x="387242" y="545395"/>
                </a:lnTo>
                <a:cubicBezTo>
                  <a:pt x="372199" y="561708"/>
                  <a:pt x="353070" y="569957"/>
                  <a:pt x="330134" y="569957"/>
                </a:cubicBezTo>
                <a:cubicBezTo>
                  <a:pt x="328184" y="569957"/>
                  <a:pt x="326048" y="569864"/>
                  <a:pt x="323912" y="569772"/>
                </a:cubicBezTo>
                <a:cubicBezTo>
                  <a:pt x="290483" y="567547"/>
                  <a:pt x="260675" y="555127"/>
                  <a:pt x="238389" y="544561"/>
                </a:cubicBezTo>
                <a:cubicBezTo>
                  <a:pt x="180167" y="516476"/>
                  <a:pt x="129187" y="476527"/>
                  <a:pt x="86844" y="426105"/>
                </a:cubicBezTo>
                <a:cubicBezTo>
                  <a:pt x="52022" y="384210"/>
                  <a:pt x="28528" y="345096"/>
                  <a:pt x="12928" y="302923"/>
                </a:cubicBezTo>
                <a:cubicBezTo>
                  <a:pt x="6521" y="285498"/>
                  <a:pt x="-1929" y="259081"/>
                  <a:pt x="392" y="230626"/>
                </a:cubicBezTo>
                <a:cubicBezTo>
                  <a:pt x="1878" y="212830"/>
                  <a:pt x="9121" y="197351"/>
                  <a:pt x="21843" y="184653"/>
                </a:cubicBezTo>
                <a:lnTo>
                  <a:pt x="54807" y="151749"/>
                </a:lnTo>
                <a:cubicBezTo>
                  <a:pt x="65022" y="141924"/>
                  <a:pt x="76908" y="136826"/>
                  <a:pt x="89165" y="136826"/>
                </a:cubicBezTo>
                <a:close/>
                <a:moveTo>
                  <a:pt x="352014" y="97521"/>
                </a:moveTo>
                <a:lnTo>
                  <a:pt x="481739" y="97521"/>
                </a:lnTo>
                <a:cubicBezTo>
                  <a:pt x="490189" y="97521"/>
                  <a:pt x="496968" y="104290"/>
                  <a:pt x="496968" y="112728"/>
                </a:cubicBezTo>
                <a:cubicBezTo>
                  <a:pt x="496968" y="121166"/>
                  <a:pt x="490189" y="127935"/>
                  <a:pt x="481739" y="127935"/>
                </a:cubicBezTo>
                <a:lnTo>
                  <a:pt x="352014" y="127935"/>
                </a:lnTo>
                <a:cubicBezTo>
                  <a:pt x="343564" y="127935"/>
                  <a:pt x="336785" y="121166"/>
                  <a:pt x="336785" y="112728"/>
                </a:cubicBezTo>
                <a:cubicBezTo>
                  <a:pt x="336785" y="104290"/>
                  <a:pt x="343564" y="97521"/>
                  <a:pt x="352014" y="97521"/>
                </a:cubicBezTo>
                <a:close/>
                <a:moveTo>
                  <a:pt x="416923" y="0"/>
                </a:moveTo>
                <a:cubicBezTo>
                  <a:pt x="522110" y="0"/>
                  <a:pt x="607615" y="75735"/>
                  <a:pt x="607522" y="168991"/>
                </a:cubicBezTo>
                <a:cubicBezTo>
                  <a:pt x="607522" y="262061"/>
                  <a:pt x="522017" y="337797"/>
                  <a:pt x="416737" y="337797"/>
                </a:cubicBezTo>
                <a:cubicBezTo>
                  <a:pt x="399469" y="337797"/>
                  <a:pt x="382387" y="335665"/>
                  <a:pt x="365769" y="331586"/>
                </a:cubicBezTo>
                <a:cubicBezTo>
                  <a:pt x="357599" y="329639"/>
                  <a:pt x="352678" y="321482"/>
                  <a:pt x="354628" y="313324"/>
                </a:cubicBezTo>
                <a:cubicBezTo>
                  <a:pt x="356578" y="305167"/>
                  <a:pt x="364747" y="300254"/>
                  <a:pt x="372917" y="302200"/>
                </a:cubicBezTo>
                <a:cubicBezTo>
                  <a:pt x="387215" y="305630"/>
                  <a:pt x="401883" y="307392"/>
                  <a:pt x="416737" y="307392"/>
                </a:cubicBezTo>
                <a:cubicBezTo>
                  <a:pt x="505306" y="307392"/>
                  <a:pt x="577164" y="245190"/>
                  <a:pt x="577164" y="168806"/>
                </a:cubicBezTo>
                <a:cubicBezTo>
                  <a:pt x="577164" y="92421"/>
                  <a:pt x="505306" y="30313"/>
                  <a:pt x="416737" y="30313"/>
                </a:cubicBezTo>
                <a:cubicBezTo>
                  <a:pt x="328261" y="30313"/>
                  <a:pt x="256311" y="92421"/>
                  <a:pt x="256311" y="168806"/>
                </a:cubicBezTo>
                <a:cubicBezTo>
                  <a:pt x="256311" y="200509"/>
                  <a:pt x="268473" y="230266"/>
                  <a:pt x="291404" y="255109"/>
                </a:cubicBezTo>
                <a:cubicBezTo>
                  <a:pt x="295210" y="259281"/>
                  <a:pt x="296417" y="265399"/>
                  <a:pt x="294468" y="270683"/>
                </a:cubicBezTo>
                <a:cubicBezTo>
                  <a:pt x="291032" y="279953"/>
                  <a:pt x="286576" y="288203"/>
                  <a:pt x="280820" y="295433"/>
                </a:cubicBezTo>
                <a:cubicBezTo>
                  <a:pt x="291125" y="294321"/>
                  <a:pt x="302730" y="291355"/>
                  <a:pt x="313685" y="284773"/>
                </a:cubicBezTo>
                <a:cubicBezTo>
                  <a:pt x="320834" y="280416"/>
                  <a:pt x="330118" y="282826"/>
                  <a:pt x="334481" y="289964"/>
                </a:cubicBezTo>
                <a:cubicBezTo>
                  <a:pt x="338752" y="297102"/>
                  <a:pt x="336431" y="306372"/>
                  <a:pt x="329282" y="310729"/>
                </a:cubicBezTo>
                <a:cubicBezTo>
                  <a:pt x="299945" y="328434"/>
                  <a:pt x="268473" y="327137"/>
                  <a:pt x="252226" y="324912"/>
                </a:cubicBezTo>
                <a:cubicBezTo>
                  <a:pt x="243963" y="323707"/>
                  <a:pt x="237371" y="317774"/>
                  <a:pt x="235515" y="309616"/>
                </a:cubicBezTo>
                <a:cubicBezTo>
                  <a:pt x="233658" y="301459"/>
                  <a:pt x="237186" y="293209"/>
                  <a:pt x="244241" y="288481"/>
                </a:cubicBezTo>
                <a:cubicBezTo>
                  <a:pt x="251854" y="283568"/>
                  <a:pt x="258074" y="276615"/>
                  <a:pt x="262531" y="268087"/>
                </a:cubicBezTo>
                <a:cubicBezTo>
                  <a:pt x="239042" y="239443"/>
                  <a:pt x="226138" y="204588"/>
                  <a:pt x="226138" y="168806"/>
                </a:cubicBezTo>
                <a:cubicBezTo>
                  <a:pt x="226138" y="75735"/>
                  <a:pt x="311643" y="0"/>
                  <a:pt x="416923" y="0"/>
                </a:cubicBez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signal-status_20038"/>
          <p:cNvSpPr/>
          <p:nvPr/>
        </p:nvSpPr>
        <p:spPr>
          <a:xfrm>
            <a:off x="750845" y="2566497"/>
            <a:ext cx="609685" cy="549860"/>
          </a:xfrm>
          <a:custGeom>
            <a:avLst/>
            <a:gdLst>
              <a:gd name="connsiteX0" fmla="*/ 300962 w 601923"/>
              <a:gd name="connsiteY0" fmla="*/ 338205 h 542860"/>
              <a:gd name="connsiteX1" fmla="*/ 239356 w 601923"/>
              <a:gd name="connsiteY1" fmla="*/ 363592 h 542860"/>
              <a:gd name="connsiteX2" fmla="*/ 213931 w 601923"/>
              <a:gd name="connsiteY2" fmla="*/ 424910 h 542860"/>
              <a:gd name="connsiteX3" fmla="*/ 239356 w 601923"/>
              <a:gd name="connsiteY3" fmla="*/ 486424 h 542860"/>
              <a:gd name="connsiteX4" fmla="*/ 300962 w 601923"/>
              <a:gd name="connsiteY4" fmla="*/ 511810 h 542860"/>
              <a:gd name="connsiteX5" fmla="*/ 362372 w 601923"/>
              <a:gd name="connsiteY5" fmla="*/ 486424 h 542860"/>
              <a:gd name="connsiteX6" fmla="*/ 387992 w 601923"/>
              <a:gd name="connsiteY6" fmla="*/ 424910 h 542860"/>
              <a:gd name="connsiteX7" fmla="*/ 362372 w 601923"/>
              <a:gd name="connsiteY7" fmla="*/ 363592 h 542860"/>
              <a:gd name="connsiteX8" fmla="*/ 300962 w 601923"/>
              <a:gd name="connsiteY8" fmla="*/ 338205 h 542860"/>
              <a:gd name="connsiteX9" fmla="*/ 300962 w 601923"/>
              <a:gd name="connsiteY9" fmla="*/ 306960 h 542860"/>
              <a:gd name="connsiteX10" fmla="*/ 384472 w 601923"/>
              <a:gd name="connsiteY10" fmla="*/ 341525 h 542860"/>
              <a:gd name="connsiteX11" fmla="*/ 419088 w 601923"/>
              <a:gd name="connsiteY11" fmla="*/ 424910 h 542860"/>
              <a:gd name="connsiteX12" fmla="*/ 384472 w 601923"/>
              <a:gd name="connsiteY12" fmla="*/ 508295 h 542860"/>
              <a:gd name="connsiteX13" fmla="*/ 300962 w 601923"/>
              <a:gd name="connsiteY13" fmla="*/ 542860 h 542860"/>
              <a:gd name="connsiteX14" fmla="*/ 217452 w 601923"/>
              <a:gd name="connsiteY14" fmla="*/ 508295 h 542860"/>
              <a:gd name="connsiteX15" fmla="*/ 182835 w 601923"/>
              <a:gd name="connsiteY15" fmla="*/ 424910 h 542860"/>
              <a:gd name="connsiteX16" fmla="*/ 217452 w 601923"/>
              <a:gd name="connsiteY16" fmla="*/ 341525 h 542860"/>
              <a:gd name="connsiteX17" fmla="*/ 300962 w 601923"/>
              <a:gd name="connsiteY17" fmla="*/ 306960 h 542860"/>
              <a:gd name="connsiteX18" fmla="*/ 300927 w 601923"/>
              <a:gd name="connsiteY18" fmla="*/ 204640 h 542860"/>
              <a:gd name="connsiteX19" fmla="*/ 456982 w 601923"/>
              <a:gd name="connsiteY19" fmla="*/ 269281 h 542860"/>
              <a:gd name="connsiteX20" fmla="*/ 434884 w 601923"/>
              <a:gd name="connsiteY20" fmla="*/ 291153 h 542860"/>
              <a:gd name="connsiteX21" fmla="*/ 300927 w 601923"/>
              <a:gd name="connsiteY21" fmla="*/ 235691 h 542860"/>
              <a:gd name="connsiteX22" fmla="*/ 166969 w 601923"/>
              <a:gd name="connsiteY22" fmla="*/ 291153 h 542860"/>
              <a:gd name="connsiteX23" fmla="*/ 144871 w 601923"/>
              <a:gd name="connsiteY23" fmla="*/ 269281 h 542860"/>
              <a:gd name="connsiteX24" fmla="*/ 300927 w 601923"/>
              <a:gd name="connsiteY24" fmla="*/ 204640 h 542860"/>
              <a:gd name="connsiteX25" fmla="*/ 300962 w 601923"/>
              <a:gd name="connsiteY25" fmla="*/ 102568 h 542860"/>
              <a:gd name="connsiteX26" fmla="*/ 529382 w 601923"/>
              <a:gd name="connsiteY26" fmla="*/ 196883 h 542860"/>
              <a:gd name="connsiteX27" fmla="*/ 507479 w 601923"/>
              <a:gd name="connsiteY27" fmla="*/ 218753 h 542860"/>
              <a:gd name="connsiteX28" fmla="*/ 94444 w 601923"/>
              <a:gd name="connsiteY28" fmla="*/ 218753 h 542860"/>
              <a:gd name="connsiteX29" fmla="*/ 72541 w 601923"/>
              <a:gd name="connsiteY29" fmla="*/ 196883 h 542860"/>
              <a:gd name="connsiteX30" fmla="*/ 300962 w 601923"/>
              <a:gd name="connsiteY30" fmla="*/ 102568 h 542860"/>
              <a:gd name="connsiteX31" fmla="*/ 300962 w 601923"/>
              <a:gd name="connsiteY31" fmla="*/ 0 h 542860"/>
              <a:gd name="connsiteX32" fmla="*/ 601923 w 601923"/>
              <a:gd name="connsiteY32" fmla="*/ 124422 h 542860"/>
              <a:gd name="connsiteX33" fmla="*/ 579825 w 601923"/>
              <a:gd name="connsiteY33" fmla="*/ 146494 h 542860"/>
              <a:gd name="connsiteX34" fmla="*/ 300962 w 601923"/>
              <a:gd name="connsiteY34" fmla="*/ 31057 h 542860"/>
              <a:gd name="connsiteX35" fmla="*/ 21902 w 601923"/>
              <a:gd name="connsiteY35" fmla="*/ 146494 h 542860"/>
              <a:gd name="connsiteX36" fmla="*/ 0 w 601923"/>
              <a:gd name="connsiteY36" fmla="*/ 124422 h 542860"/>
              <a:gd name="connsiteX37" fmla="*/ 300962 w 601923"/>
              <a:gd name="connsiteY37" fmla="*/ 0 h 54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1923" h="542860">
                <a:moveTo>
                  <a:pt x="300962" y="338205"/>
                </a:moveTo>
                <a:cubicBezTo>
                  <a:pt x="277688" y="338205"/>
                  <a:pt x="255784" y="347188"/>
                  <a:pt x="239356" y="363592"/>
                </a:cubicBezTo>
                <a:cubicBezTo>
                  <a:pt x="222928" y="379995"/>
                  <a:pt x="213931" y="401867"/>
                  <a:pt x="213931" y="424910"/>
                </a:cubicBezTo>
                <a:cubicBezTo>
                  <a:pt x="213931" y="448149"/>
                  <a:pt x="223123" y="470020"/>
                  <a:pt x="239356" y="486424"/>
                </a:cubicBezTo>
                <a:cubicBezTo>
                  <a:pt x="255784" y="502827"/>
                  <a:pt x="277688" y="511810"/>
                  <a:pt x="300962" y="511810"/>
                </a:cubicBezTo>
                <a:cubicBezTo>
                  <a:pt x="324235" y="511810"/>
                  <a:pt x="345944" y="502827"/>
                  <a:pt x="362372" y="486424"/>
                </a:cubicBezTo>
                <a:cubicBezTo>
                  <a:pt x="378800" y="470020"/>
                  <a:pt x="387992" y="448149"/>
                  <a:pt x="387992" y="424910"/>
                </a:cubicBezTo>
                <a:cubicBezTo>
                  <a:pt x="387992" y="401867"/>
                  <a:pt x="378800" y="379995"/>
                  <a:pt x="362372" y="363592"/>
                </a:cubicBezTo>
                <a:cubicBezTo>
                  <a:pt x="345944" y="347188"/>
                  <a:pt x="324235" y="338205"/>
                  <a:pt x="300962" y="338205"/>
                </a:cubicBezTo>
                <a:close/>
                <a:moveTo>
                  <a:pt x="300962" y="306960"/>
                </a:moveTo>
                <a:cubicBezTo>
                  <a:pt x="332449" y="306960"/>
                  <a:pt x="362176" y="319263"/>
                  <a:pt x="384472" y="341525"/>
                </a:cubicBezTo>
                <a:cubicBezTo>
                  <a:pt x="406767" y="363787"/>
                  <a:pt x="419088" y="393470"/>
                  <a:pt x="419088" y="424910"/>
                </a:cubicBezTo>
                <a:cubicBezTo>
                  <a:pt x="419088" y="456350"/>
                  <a:pt x="406767" y="486033"/>
                  <a:pt x="384472" y="508295"/>
                </a:cubicBezTo>
                <a:cubicBezTo>
                  <a:pt x="362176" y="530557"/>
                  <a:pt x="332449" y="542860"/>
                  <a:pt x="300962" y="542860"/>
                </a:cubicBezTo>
                <a:cubicBezTo>
                  <a:pt x="269474" y="542860"/>
                  <a:pt x="239747" y="530557"/>
                  <a:pt x="217452" y="508295"/>
                </a:cubicBezTo>
                <a:cubicBezTo>
                  <a:pt x="195156" y="486033"/>
                  <a:pt x="182835" y="456350"/>
                  <a:pt x="182835" y="424910"/>
                </a:cubicBezTo>
                <a:cubicBezTo>
                  <a:pt x="182835" y="393470"/>
                  <a:pt x="195156" y="363787"/>
                  <a:pt x="217452" y="341525"/>
                </a:cubicBezTo>
                <a:cubicBezTo>
                  <a:pt x="239747" y="319263"/>
                  <a:pt x="269474" y="306960"/>
                  <a:pt x="300962" y="306960"/>
                </a:cubicBezTo>
                <a:close/>
                <a:moveTo>
                  <a:pt x="300927" y="204640"/>
                </a:moveTo>
                <a:cubicBezTo>
                  <a:pt x="359790" y="204640"/>
                  <a:pt x="415328" y="227684"/>
                  <a:pt x="456982" y="269281"/>
                </a:cubicBezTo>
                <a:lnTo>
                  <a:pt x="434884" y="291153"/>
                </a:lnTo>
                <a:cubicBezTo>
                  <a:pt x="399097" y="255415"/>
                  <a:pt x="351576" y="235691"/>
                  <a:pt x="300927" y="235691"/>
                </a:cubicBezTo>
                <a:cubicBezTo>
                  <a:pt x="250277" y="235691"/>
                  <a:pt x="202756" y="255415"/>
                  <a:pt x="166969" y="291153"/>
                </a:cubicBezTo>
                <a:lnTo>
                  <a:pt x="144871" y="269281"/>
                </a:lnTo>
                <a:cubicBezTo>
                  <a:pt x="186525" y="227684"/>
                  <a:pt x="242064" y="204640"/>
                  <a:pt x="300927" y="204640"/>
                </a:cubicBezTo>
                <a:close/>
                <a:moveTo>
                  <a:pt x="300962" y="102568"/>
                </a:moveTo>
                <a:cubicBezTo>
                  <a:pt x="383686" y="102568"/>
                  <a:pt x="466410" y="134006"/>
                  <a:pt x="529382" y="196883"/>
                </a:cubicBezTo>
                <a:lnTo>
                  <a:pt x="507479" y="218753"/>
                </a:lnTo>
                <a:cubicBezTo>
                  <a:pt x="393660" y="105107"/>
                  <a:pt x="208264" y="105107"/>
                  <a:pt x="94444" y="218753"/>
                </a:cubicBezTo>
                <a:lnTo>
                  <a:pt x="72541" y="196883"/>
                </a:lnTo>
                <a:cubicBezTo>
                  <a:pt x="135513" y="134006"/>
                  <a:pt x="218237" y="102568"/>
                  <a:pt x="300962" y="102568"/>
                </a:cubicBezTo>
                <a:close/>
                <a:moveTo>
                  <a:pt x="300962" y="0"/>
                </a:moveTo>
                <a:cubicBezTo>
                  <a:pt x="414580" y="0"/>
                  <a:pt x="521549" y="44144"/>
                  <a:pt x="601923" y="124422"/>
                </a:cubicBezTo>
                <a:lnTo>
                  <a:pt x="579825" y="146494"/>
                </a:lnTo>
                <a:cubicBezTo>
                  <a:pt x="505318" y="72075"/>
                  <a:pt x="406367" y="31057"/>
                  <a:pt x="300962" y="31057"/>
                </a:cubicBezTo>
                <a:cubicBezTo>
                  <a:pt x="195557" y="31057"/>
                  <a:pt x="96409" y="72075"/>
                  <a:pt x="21902" y="146494"/>
                </a:cubicBezTo>
                <a:lnTo>
                  <a:pt x="0" y="124422"/>
                </a:lnTo>
                <a:cubicBezTo>
                  <a:pt x="80374" y="44144"/>
                  <a:pt x="187148" y="0"/>
                  <a:pt x="300962" y="0"/>
                </a:cubicBez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iconfont-10263-5040017"/>
          <p:cNvSpPr/>
          <p:nvPr/>
        </p:nvSpPr>
        <p:spPr>
          <a:xfrm>
            <a:off x="2460402" y="2548937"/>
            <a:ext cx="609685" cy="584980"/>
          </a:xfrm>
          <a:custGeom>
            <a:avLst/>
            <a:gdLst>
              <a:gd name="T0" fmla="*/ 2673 w 12800"/>
              <a:gd name="T1" fmla="*/ 10673 h 12282"/>
              <a:gd name="T2" fmla="*/ 10151 w 12800"/>
              <a:gd name="T3" fmla="*/ 10673 h 12282"/>
              <a:gd name="T4" fmla="*/ 10151 w 12800"/>
              <a:gd name="T5" fmla="*/ 6934 h 12282"/>
              <a:gd name="T6" fmla="*/ 6412 w 12800"/>
              <a:gd name="T7" fmla="*/ 3194 h 12282"/>
              <a:gd name="T8" fmla="*/ 2672 w 12800"/>
              <a:gd name="T9" fmla="*/ 6934 h 12282"/>
              <a:gd name="T10" fmla="*/ 2673 w 12800"/>
              <a:gd name="T11" fmla="*/ 10673 h 12282"/>
              <a:gd name="T12" fmla="*/ 3741 w 12800"/>
              <a:gd name="T13" fmla="*/ 6934 h 12282"/>
              <a:gd name="T14" fmla="*/ 6412 w 12800"/>
              <a:gd name="T15" fmla="*/ 4240 h 12282"/>
              <a:gd name="T16" fmla="*/ 9083 w 12800"/>
              <a:gd name="T17" fmla="*/ 6934 h 12282"/>
              <a:gd name="T18" fmla="*/ 9083 w 12800"/>
              <a:gd name="T19" fmla="*/ 9605 h 12282"/>
              <a:gd name="T20" fmla="*/ 3741 w 12800"/>
              <a:gd name="T21" fmla="*/ 9605 h 12282"/>
              <a:gd name="T22" fmla="*/ 3741 w 12800"/>
              <a:gd name="T23" fmla="*/ 6934 h 12282"/>
              <a:gd name="T24" fmla="*/ 6397 w 12800"/>
              <a:gd name="T25" fmla="*/ 2137 h 12282"/>
              <a:gd name="T26" fmla="*/ 6931 w 12800"/>
              <a:gd name="T27" fmla="*/ 1709 h 12282"/>
              <a:gd name="T28" fmla="*/ 6931 w 12800"/>
              <a:gd name="T29" fmla="*/ 427 h 12282"/>
              <a:gd name="T30" fmla="*/ 6397 w 12800"/>
              <a:gd name="T31" fmla="*/ 0 h 12282"/>
              <a:gd name="T32" fmla="*/ 5863 w 12800"/>
              <a:gd name="T33" fmla="*/ 427 h 12282"/>
              <a:gd name="T34" fmla="*/ 5863 w 12800"/>
              <a:gd name="T35" fmla="*/ 1709 h 12282"/>
              <a:gd name="T36" fmla="*/ 6397 w 12800"/>
              <a:gd name="T37" fmla="*/ 2137 h 12282"/>
              <a:gd name="T38" fmla="*/ 10470 w 12800"/>
              <a:gd name="T39" fmla="*/ 3616 h 12282"/>
              <a:gd name="T40" fmla="*/ 11377 w 12800"/>
              <a:gd name="T41" fmla="*/ 2709 h 12282"/>
              <a:gd name="T42" fmla="*/ 11301 w 12800"/>
              <a:gd name="T43" fmla="*/ 2029 h 12282"/>
              <a:gd name="T44" fmla="*/ 10621 w 12800"/>
              <a:gd name="T45" fmla="*/ 1953 h 12282"/>
              <a:gd name="T46" fmla="*/ 9715 w 12800"/>
              <a:gd name="T47" fmla="*/ 2860 h 12282"/>
              <a:gd name="T48" fmla="*/ 9790 w 12800"/>
              <a:gd name="T49" fmla="*/ 3540 h 12282"/>
              <a:gd name="T50" fmla="*/ 10470 w 12800"/>
              <a:gd name="T51" fmla="*/ 3616 h 12282"/>
              <a:gd name="T52" fmla="*/ 11754 w 12800"/>
              <a:gd name="T53" fmla="*/ 11208 h 12282"/>
              <a:gd name="T54" fmla="*/ 1071 w 12800"/>
              <a:gd name="T55" fmla="*/ 11208 h 12282"/>
              <a:gd name="T56" fmla="*/ 526 w 12800"/>
              <a:gd name="T57" fmla="*/ 11742 h 12282"/>
              <a:gd name="T58" fmla="*/ 1071 w 12800"/>
              <a:gd name="T59" fmla="*/ 12276 h 12282"/>
              <a:gd name="T60" fmla="*/ 11754 w 12800"/>
              <a:gd name="T61" fmla="*/ 12276 h 12282"/>
              <a:gd name="T62" fmla="*/ 12298 w 12800"/>
              <a:gd name="T63" fmla="*/ 11742 h 12282"/>
              <a:gd name="T64" fmla="*/ 11754 w 12800"/>
              <a:gd name="T65" fmla="*/ 11208 h 12282"/>
              <a:gd name="T66" fmla="*/ 12374 w 12800"/>
              <a:gd name="T67" fmla="*/ 6397 h 12282"/>
              <a:gd name="T68" fmla="*/ 11091 w 12800"/>
              <a:gd name="T69" fmla="*/ 6397 h 12282"/>
              <a:gd name="T70" fmla="*/ 10663 w 12800"/>
              <a:gd name="T71" fmla="*/ 6932 h 12282"/>
              <a:gd name="T72" fmla="*/ 11091 w 12800"/>
              <a:gd name="T73" fmla="*/ 7466 h 12282"/>
              <a:gd name="T74" fmla="*/ 12373 w 12800"/>
              <a:gd name="T75" fmla="*/ 7466 h 12282"/>
              <a:gd name="T76" fmla="*/ 12800 w 12800"/>
              <a:gd name="T77" fmla="*/ 6932 h 12282"/>
              <a:gd name="T78" fmla="*/ 12373 w 12800"/>
              <a:gd name="T79" fmla="*/ 6398 h 12282"/>
              <a:gd name="T80" fmla="*/ 12374 w 12800"/>
              <a:gd name="T81" fmla="*/ 6397 h 12282"/>
              <a:gd name="T82" fmla="*/ 2326 w 12800"/>
              <a:gd name="T83" fmla="*/ 3619 h 12282"/>
              <a:gd name="T84" fmla="*/ 3006 w 12800"/>
              <a:gd name="T85" fmla="*/ 3544 h 12282"/>
              <a:gd name="T86" fmla="*/ 3081 w 12800"/>
              <a:gd name="T87" fmla="*/ 2864 h 12282"/>
              <a:gd name="T88" fmla="*/ 2175 w 12800"/>
              <a:gd name="T89" fmla="*/ 1958 h 12282"/>
              <a:gd name="T90" fmla="*/ 1495 w 12800"/>
              <a:gd name="T91" fmla="*/ 2034 h 12282"/>
              <a:gd name="T92" fmla="*/ 1419 w 12800"/>
              <a:gd name="T93" fmla="*/ 2714 h 12282"/>
              <a:gd name="T94" fmla="*/ 2326 w 12800"/>
              <a:gd name="T95" fmla="*/ 3619 h 12282"/>
              <a:gd name="T96" fmla="*/ 2137 w 12800"/>
              <a:gd name="T97" fmla="*/ 6938 h 12282"/>
              <a:gd name="T98" fmla="*/ 1709 w 12800"/>
              <a:gd name="T99" fmla="*/ 6404 h 12282"/>
              <a:gd name="T100" fmla="*/ 427 w 12800"/>
              <a:gd name="T101" fmla="*/ 6404 h 12282"/>
              <a:gd name="T102" fmla="*/ 0 w 12800"/>
              <a:gd name="T103" fmla="*/ 6938 h 12282"/>
              <a:gd name="T104" fmla="*/ 427 w 12800"/>
              <a:gd name="T105" fmla="*/ 7472 h 12282"/>
              <a:gd name="T106" fmla="*/ 1709 w 12800"/>
              <a:gd name="T107" fmla="*/ 7472 h 12282"/>
              <a:gd name="T108" fmla="*/ 2137 w 12800"/>
              <a:gd name="T109" fmla="*/ 6938 h 1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00" h="12282">
                <a:moveTo>
                  <a:pt x="2673" y="10673"/>
                </a:moveTo>
                <a:lnTo>
                  <a:pt x="10151" y="10673"/>
                </a:lnTo>
                <a:lnTo>
                  <a:pt x="10151" y="6934"/>
                </a:lnTo>
                <a:cubicBezTo>
                  <a:pt x="10151" y="4869"/>
                  <a:pt x="8477" y="3194"/>
                  <a:pt x="6412" y="3194"/>
                </a:cubicBezTo>
                <a:cubicBezTo>
                  <a:pt x="4347" y="3194"/>
                  <a:pt x="2672" y="4869"/>
                  <a:pt x="2672" y="6934"/>
                </a:cubicBezTo>
                <a:lnTo>
                  <a:pt x="2673" y="10673"/>
                </a:lnTo>
                <a:close/>
                <a:moveTo>
                  <a:pt x="3741" y="6934"/>
                </a:moveTo>
                <a:cubicBezTo>
                  <a:pt x="3729" y="5450"/>
                  <a:pt x="4928" y="4240"/>
                  <a:pt x="6412" y="4240"/>
                </a:cubicBezTo>
                <a:cubicBezTo>
                  <a:pt x="7896" y="4240"/>
                  <a:pt x="9096" y="5450"/>
                  <a:pt x="9083" y="6934"/>
                </a:cubicBezTo>
                <a:lnTo>
                  <a:pt x="9083" y="9605"/>
                </a:lnTo>
                <a:lnTo>
                  <a:pt x="3741" y="9605"/>
                </a:lnTo>
                <a:lnTo>
                  <a:pt x="3741" y="6934"/>
                </a:lnTo>
                <a:close/>
                <a:moveTo>
                  <a:pt x="6397" y="2137"/>
                </a:moveTo>
                <a:cubicBezTo>
                  <a:pt x="6692" y="2137"/>
                  <a:pt x="6931" y="1945"/>
                  <a:pt x="6931" y="1709"/>
                </a:cubicBezTo>
                <a:lnTo>
                  <a:pt x="6931" y="427"/>
                </a:lnTo>
                <a:cubicBezTo>
                  <a:pt x="6931" y="191"/>
                  <a:pt x="6691" y="0"/>
                  <a:pt x="6397" y="0"/>
                </a:cubicBezTo>
                <a:cubicBezTo>
                  <a:pt x="6103" y="0"/>
                  <a:pt x="5863" y="191"/>
                  <a:pt x="5863" y="427"/>
                </a:cubicBezTo>
                <a:lnTo>
                  <a:pt x="5863" y="1709"/>
                </a:lnTo>
                <a:cubicBezTo>
                  <a:pt x="5863" y="1945"/>
                  <a:pt x="6102" y="2137"/>
                  <a:pt x="6397" y="2137"/>
                </a:cubicBezTo>
                <a:close/>
                <a:moveTo>
                  <a:pt x="10470" y="3616"/>
                </a:moveTo>
                <a:lnTo>
                  <a:pt x="11377" y="2709"/>
                </a:lnTo>
                <a:cubicBezTo>
                  <a:pt x="11544" y="2542"/>
                  <a:pt x="11510" y="2238"/>
                  <a:pt x="11301" y="2029"/>
                </a:cubicBezTo>
                <a:cubicBezTo>
                  <a:pt x="11093" y="1820"/>
                  <a:pt x="10788" y="1787"/>
                  <a:pt x="10621" y="1953"/>
                </a:cubicBezTo>
                <a:lnTo>
                  <a:pt x="9715" y="2860"/>
                </a:lnTo>
                <a:cubicBezTo>
                  <a:pt x="9548" y="3027"/>
                  <a:pt x="9582" y="3331"/>
                  <a:pt x="9790" y="3540"/>
                </a:cubicBezTo>
                <a:cubicBezTo>
                  <a:pt x="9999" y="3749"/>
                  <a:pt x="10303" y="3782"/>
                  <a:pt x="10470" y="3616"/>
                </a:cubicBezTo>
                <a:close/>
                <a:moveTo>
                  <a:pt x="11754" y="11208"/>
                </a:moveTo>
                <a:lnTo>
                  <a:pt x="1071" y="11208"/>
                </a:lnTo>
                <a:cubicBezTo>
                  <a:pt x="772" y="11202"/>
                  <a:pt x="526" y="11443"/>
                  <a:pt x="526" y="11742"/>
                </a:cubicBezTo>
                <a:cubicBezTo>
                  <a:pt x="526" y="12041"/>
                  <a:pt x="772" y="12282"/>
                  <a:pt x="1071" y="12276"/>
                </a:cubicBezTo>
                <a:lnTo>
                  <a:pt x="11754" y="12276"/>
                </a:lnTo>
                <a:cubicBezTo>
                  <a:pt x="12053" y="12282"/>
                  <a:pt x="12298" y="12041"/>
                  <a:pt x="12298" y="11742"/>
                </a:cubicBezTo>
                <a:cubicBezTo>
                  <a:pt x="12298" y="11443"/>
                  <a:pt x="12053" y="11202"/>
                  <a:pt x="11754" y="11208"/>
                </a:cubicBezTo>
                <a:close/>
                <a:moveTo>
                  <a:pt x="12374" y="6397"/>
                </a:moveTo>
                <a:lnTo>
                  <a:pt x="11091" y="6397"/>
                </a:lnTo>
                <a:cubicBezTo>
                  <a:pt x="10855" y="6397"/>
                  <a:pt x="10663" y="6636"/>
                  <a:pt x="10663" y="6932"/>
                </a:cubicBezTo>
                <a:cubicBezTo>
                  <a:pt x="10663" y="7227"/>
                  <a:pt x="10855" y="7466"/>
                  <a:pt x="11091" y="7466"/>
                </a:cubicBezTo>
                <a:lnTo>
                  <a:pt x="12373" y="7466"/>
                </a:lnTo>
                <a:cubicBezTo>
                  <a:pt x="12609" y="7466"/>
                  <a:pt x="12800" y="7227"/>
                  <a:pt x="12800" y="6932"/>
                </a:cubicBezTo>
                <a:cubicBezTo>
                  <a:pt x="12800" y="6637"/>
                  <a:pt x="12609" y="6398"/>
                  <a:pt x="12373" y="6398"/>
                </a:cubicBezTo>
                <a:lnTo>
                  <a:pt x="12374" y="6397"/>
                </a:lnTo>
                <a:close/>
                <a:moveTo>
                  <a:pt x="2326" y="3619"/>
                </a:moveTo>
                <a:cubicBezTo>
                  <a:pt x="2493" y="3786"/>
                  <a:pt x="2797" y="3753"/>
                  <a:pt x="3006" y="3544"/>
                </a:cubicBezTo>
                <a:cubicBezTo>
                  <a:pt x="3215" y="3335"/>
                  <a:pt x="3248" y="3031"/>
                  <a:pt x="3081" y="2864"/>
                </a:cubicBezTo>
                <a:lnTo>
                  <a:pt x="2175" y="1958"/>
                </a:lnTo>
                <a:cubicBezTo>
                  <a:pt x="2008" y="1791"/>
                  <a:pt x="1703" y="1825"/>
                  <a:pt x="1495" y="2034"/>
                </a:cubicBezTo>
                <a:cubicBezTo>
                  <a:pt x="1286" y="2242"/>
                  <a:pt x="1252" y="2547"/>
                  <a:pt x="1419" y="2714"/>
                </a:cubicBezTo>
                <a:lnTo>
                  <a:pt x="2326" y="3619"/>
                </a:lnTo>
                <a:close/>
                <a:moveTo>
                  <a:pt x="2137" y="6938"/>
                </a:moveTo>
                <a:cubicBezTo>
                  <a:pt x="2137" y="6643"/>
                  <a:pt x="1945" y="6404"/>
                  <a:pt x="1709" y="6404"/>
                </a:cubicBezTo>
                <a:lnTo>
                  <a:pt x="427" y="6404"/>
                </a:lnTo>
                <a:cubicBezTo>
                  <a:pt x="191" y="6403"/>
                  <a:pt x="0" y="6642"/>
                  <a:pt x="0" y="6938"/>
                </a:cubicBezTo>
                <a:cubicBezTo>
                  <a:pt x="0" y="7234"/>
                  <a:pt x="191" y="7472"/>
                  <a:pt x="427" y="7472"/>
                </a:cubicBezTo>
                <a:lnTo>
                  <a:pt x="1709" y="7472"/>
                </a:lnTo>
                <a:cubicBezTo>
                  <a:pt x="1945" y="7471"/>
                  <a:pt x="2137" y="7232"/>
                  <a:pt x="2137" y="6938"/>
                </a:cubicBez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data-storage_354025"/>
          <p:cNvSpPr/>
          <p:nvPr/>
        </p:nvSpPr>
        <p:spPr>
          <a:xfrm>
            <a:off x="5879516" y="2587882"/>
            <a:ext cx="609685" cy="507091"/>
          </a:xfrm>
          <a:custGeom>
            <a:avLst/>
            <a:gdLst>
              <a:gd name="connsiteX0" fmla="*/ 110996 w 607639"/>
              <a:gd name="connsiteY0" fmla="*/ 374914 h 505390"/>
              <a:gd name="connsiteX1" fmla="*/ 120520 w 607639"/>
              <a:gd name="connsiteY1" fmla="*/ 384425 h 505390"/>
              <a:gd name="connsiteX2" fmla="*/ 202314 w 607639"/>
              <a:gd name="connsiteY2" fmla="*/ 466115 h 505390"/>
              <a:gd name="connsiteX3" fmla="*/ 211837 w 607639"/>
              <a:gd name="connsiteY3" fmla="*/ 475626 h 505390"/>
              <a:gd name="connsiteX4" fmla="*/ 202314 w 607639"/>
              <a:gd name="connsiteY4" fmla="*/ 485137 h 505390"/>
              <a:gd name="connsiteX5" fmla="*/ 101473 w 607639"/>
              <a:gd name="connsiteY5" fmla="*/ 384425 h 505390"/>
              <a:gd name="connsiteX6" fmla="*/ 110996 w 607639"/>
              <a:gd name="connsiteY6" fmla="*/ 374914 h 505390"/>
              <a:gd name="connsiteX7" fmla="*/ 541939 w 607639"/>
              <a:gd name="connsiteY7" fmla="*/ 371491 h 505390"/>
              <a:gd name="connsiteX8" fmla="*/ 567064 w 607639"/>
              <a:gd name="connsiteY8" fmla="*/ 414826 h 505390"/>
              <a:gd name="connsiteX9" fmla="*/ 557531 w 607639"/>
              <a:gd name="connsiteY9" fmla="*/ 424239 h 505390"/>
              <a:gd name="connsiteX10" fmla="*/ 547998 w 607639"/>
              <a:gd name="connsiteY10" fmla="*/ 414826 h 505390"/>
              <a:gd name="connsiteX11" fmla="*/ 532406 w 607639"/>
              <a:gd name="connsiteY11" fmla="*/ 387919 h 505390"/>
              <a:gd name="connsiteX12" fmla="*/ 528932 w 607639"/>
              <a:gd name="connsiteY12" fmla="*/ 374954 h 505390"/>
              <a:gd name="connsiteX13" fmla="*/ 541939 w 607639"/>
              <a:gd name="connsiteY13" fmla="*/ 371491 h 505390"/>
              <a:gd name="connsiteX14" fmla="*/ 415384 w 607639"/>
              <a:gd name="connsiteY14" fmla="*/ 303996 h 505390"/>
              <a:gd name="connsiteX15" fmla="*/ 484426 w 607639"/>
              <a:gd name="connsiteY15" fmla="*/ 342940 h 505390"/>
              <a:gd name="connsiteX16" fmla="*/ 481223 w 607639"/>
              <a:gd name="connsiteY16" fmla="*/ 356010 h 505390"/>
              <a:gd name="connsiteX17" fmla="*/ 476329 w 607639"/>
              <a:gd name="connsiteY17" fmla="*/ 357344 h 505390"/>
              <a:gd name="connsiteX18" fmla="*/ 468144 w 607639"/>
              <a:gd name="connsiteY18" fmla="*/ 352720 h 505390"/>
              <a:gd name="connsiteX19" fmla="*/ 415384 w 607639"/>
              <a:gd name="connsiteY19" fmla="*/ 322935 h 505390"/>
              <a:gd name="connsiteX20" fmla="*/ 397857 w 607639"/>
              <a:gd name="connsiteY20" fmla="*/ 325513 h 505390"/>
              <a:gd name="connsiteX21" fmla="*/ 386024 w 607639"/>
              <a:gd name="connsiteY21" fmla="*/ 319111 h 505390"/>
              <a:gd name="connsiteX22" fmla="*/ 392429 w 607639"/>
              <a:gd name="connsiteY22" fmla="*/ 307286 h 505390"/>
              <a:gd name="connsiteX23" fmla="*/ 415384 w 607639"/>
              <a:gd name="connsiteY23" fmla="*/ 303996 h 505390"/>
              <a:gd name="connsiteX24" fmla="*/ 415374 w 607639"/>
              <a:gd name="connsiteY24" fmla="*/ 282437 h 505390"/>
              <a:gd name="connsiteX25" fmla="*/ 324493 w 607639"/>
              <a:gd name="connsiteY25" fmla="*/ 338153 h 505390"/>
              <a:gd name="connsiteX26" fmla="*/ 315770 w 607639"/>
              <a:gd name="connsiteY26" fmla="*/ 343307 h 505390"/>
              <a:gd name="connsiteX27" fmla="*/ 314435 w 607639"/>
              <a:gd name="connsiteY27" fmla="*/ 343307 h 505390"/>
              <a:gd name="connsiteX28" fmla="*/ 313901 w 607639"/>
              <a:gd name="connsiteY28" fmla="*/ 343218 h 505390"/>
              <a:gd name="connsiteX29" fmla="*/ 242246 w 607639"/>
              <a:gd name="connsiteY29" fmla="*/ 414840 h 505390"/>
              <a:gd name="connsiteX30" fmla="*/ 313901 w 607639"/>
              <a:gd name="connsiteY30" fmla="*/ 486374 h 505390"/>
              <a:gd name="connsiteX31" fmla="*/ 516936 w 607639"/>
              <a:gd name="connsiteY31" fmla="*/ 486374 h 505390"/>
              <a:gd name="connsiteX32" fmla="*/ 588591 w 607639"/>
              <a:gd name="connsiteY32" fmla="*/ 414840 h 505390"/>
              <a:gd name="connsiteX33" fmla="*/ 516936 w 607639"/>
              <a:gd name="connsiteY33" fmla="*/ 343218 h 505390"/>
              <a:gd name="connsiteX34" fmla="*/ 516402 w 607639"/>
              <a:gd name="connsiteY34" fmla="*/ 343307 h 505390"/>
              <a:gd name="connsiteX35" fmla="*/ 515067 w 607639"/>
              <a:gd name="connsiteY35" fmla="*/ 343307 h 505390"/>
              <a:gd name="connsiteX36" fmla="*/ 506344 w 607639"/>
              <a:gd name="connsiteY36" fmla="*/ 338153 h 505390"/>
              <a:gd name="connsiteX37" fmla="*/ 415374 w 607639"/>
              <a:gd name="connsiteY37" fmla="*/ 282437 h 505390"/>
              <a:gd name="connsiteX38" fmla="*/ 210679 w 607639"/>
              <a:gd name="connsiteY38" fmla="*/ 267382 h 505390"/>
              <a:gd name="connsiteX39" fmla="*/ 221797 w 607639"/>
              <a:gd name="connsiteY39" fmla="*/ 274860 h 505390"/>
              <a:gd name="connsiteX40" fmla="*/ 214326 w 607639"/>
              <a:gd name="connsiteY40" fmla="*/ 286076 h 505390"/>
              <a:gd name="connsiteX41" fmla="*/ 193424 w 607639"/>
              <a:gd name="connsiteY41" fmla="*/ 289370 h 505390"/>
              <a:gd name="connsiteX42" fmla="*/ 192179 w 607639"/>
              <a:gd name="connsiteY42" fmla="*/ 289459 h 505390"/>
              <a:gd name="connsiteX43" fmla="*/ 182752 w 607639"/>
              <a:gd name="connsiteY43" fmla="*/ 281180 h 505390"/>
              <a:gd name="connsiteX44" fmla="*/ 190934 w 607639"/>
              <a:gd name="connsiteY44" fmla="*/ 270498 h 505390"/>
              <a:gd name="connsiteX45" fmla="*/ 210679 w 607639"/>
              <a:gd name="connsiteY45" fmla="*/ 267382 h 505390"/>
              <a:gd name="connsiteX46" fmla="*/ 415463 w 607639"/>
              <a:gd name="connsiteY46" fmla="*/ 263421 h 505390"/>
              <a:gd name="connsiteX47" fmla="*/ 520497 w 607639"/>
              <a:gd name="connsiteY47" fmla="*/ 324291 h 505390"/>
              <a:gd name="connsiteX48" fmla="*/ 607639 w 607639"/>
              <a:gd name="connsiteY48" fmla="*/ 414840 h 505390"/>
              <a:gd name="connsiteX49" fmla="*/ 516936 w 607639"/>
              <a:gd name="connsiteY49" fmla="*/ 505390 h 505390"/>
              <a:gd name="connsiteX50" fmla="*/ 313901 w 607639"/>
              <a:gd name="connsiteY50" fmla="*/ 505390 h 505390"/>
              <a:gd name="connsiteX51" fmla="*/ 223198 w 607639"/>
              <a:gd name="connsiteY51" fmla="*/ 414840 h 505390"/>
              <a:gd name="connsiteX52" fmla="*/ 310340 w 607639"/>
              <a:gd name="connsiteY52" fmla="*/ 324291 h 505390"/>
              <a:gd name="connsiteX53" fmla="*/ 415463 w 607639"/>
              <a:gd name="connsiteY53" fmla="*/ 263421 h 505390"/>
              <a:gd name="connsiteX54" fmla="*/ 210679 w 607639"/>
              <a:gd name="connsiteY54" fmla="*/ 206622 h 505390"/>
              <a:gd name="connsiteX55" fmla="*/ 221797 w 607639"/>
              <a:gd name="connsiteY55" fmla="*/ 214077 h 505390"/>
              <a:gd name="connsiteX56" fmla="*/ 214326 w 607639"/>
              <a:gd name="connsiteY56" fmla="*/ 225171 h 505390"/>
              <a:gd name="connsiteX57" fmla="*/ 193424 w 607639"/>
              <a:gd name="connsiteY57" fmla="*/ 228543 h 505390"/>
              <a:gd name="connsiteX58" fmla="*/ 192179 w 607639"/>
              <a:gd name="connsiteY58" fmla="*/ 228632 h 505390"/>
              <a:gd name="connsiteX59" fmla="*/ 182752 w 607639"/>
              <a:gd name="connsiteY59" fmla="*/ 220378 h 505390"/>
              <a:gd name="connsiteX60" fmla="*/ 190934 w 607639"/>
              <a:gd name="connsiteY60" fmla="*/ 209728 h 505390"/>
              <a:gd name="connsiteX61" fmla="*/ 210679 w 607639"/>
              <a:gd name="connsiteY61" fmla="*/ 206622 h 505390"/>
              <a:gd name="connsiteX62" fmla="*/ 210679 w 607639"/>
              <a:gd name="connsiteY62" fmla="*/ 145865 h 505390"/>
              <a:gd name="connsiteX63" fmla="*/ 221797 w 607639"/>
              <a:gd name="connsiteY63" fmla="*/ 153320 h 505390"/>
              <a:gd name="connsiteX64" fmla="*/ 214326 w 607639"/>
              <a:gd name="connsiteY64" fmla="*/ 164414 h 505390"/>
              <a:gd name="connsiteX65" fmla="*/ 193424 w 607639"/>
              <a:gd name="connsiteY65" fmla="*/ 167786 h 505390"/>
              <a:gd name="connsiteX66" fmla="*/ 192179 w 607639"/>
              <a:gd name="connsiteY66" fmla="*/ 167875 h 505390"/>
              <a:gd name="connsiteX67" fmla="*/ 182752 w 607639"/>
              <a:gd name="connsiteY67" fmla="*/ 159621 h 505390"/>
              <a:gd name="connsiteX68" fmla="*/ 190934 w 607639"/>
              <a:gd name="connsiteY68" fmla="*/ 148971 h 505390"/>
              <a:gd name="connsiteX69" fmla="*/ 210679 w 607639"/>
              <a:gd name="connsiteY69" fmla="*/ 145865 h 505390"/>
              <a:gd name="connsiteX70" fmla="*/ 313942 w 607639"/>
              <a:gd name="connsiteY70" fmla="*/ 131675 h 505390"/>
              <a:gd name="connsiteX71" fmla="*/ 414783 w 607639"/>
              <a:gd name="connsiteY71" fmla="*/ 232387 h 505390"/>
              <a:gd name="connsiteX72" fmla="*/ 405260 w 607639"/>
              <a:gd name="connsiteY72" fmla="*/ 241898 h 505390"/>
              <a:gd name="connsiteX73" fmla="*/ 395825 w 607639"/>
              <a:gd name="connsiteY73" fmla="*/ 232387 h 505390"/>
              <a:gd name="connsiteX74" fmla="*/ 313942 w 607639"/>
              <a:gd name="connsiteY74" fmla="*/ 150697 h 505390"/>
              <a:gd name="connsiteX75" fmla="*/ 304419 w 607639"/>
              <a:gd name="connsiteY75" fmla="*/ 141186 h 505390"/>
              <a:gd name="connsiteX76" fmla="*/ 313942 w 607639"/>
              <a:gd name="connsiteY76" fmla="*/ 131675 h 505390"/>
              <a:gd name="connsiteX77" fmla="*/ 141413 w 607639"/>
              <a:gd name="connsiteY77" fmla="*/ 19017 h 505390"/>
              <a:gd name="connsiteX78" fmla="*/ 50905 w 607639"/>
              <a:gd name="connsiteY78" fmla="*/ 30480 h 505390"/>
              <a:gd name="connsiteX79" fmla="*/ 19045 w 607639"/>
              <a:gd name="connsiteY79" fmla="*/ 50030 h 505390"/>
              <a:gd name="connsiteX80" fmla="*/ 50905 w 607639"/>
              <a:gd name="connsiteY80" fmla="*/ 69580 h 505390"/>
              <a:gd name="connsiteX81" fmla="*/ 141413 w 607639"/>
              <a:gd name="connsiteY81" fmla="*/ 81043 h 505390"/>
              <a:gd name="connsiteX82" fmla="*/ 231921 w 607639"/>
              <a:gd name="connsiteY82" fmla="*/ 69580 h 505390"/>
              <a:gd name="connsiteX83" fmla="*/ 263781 w 607639"/>
              <a:gd name="connsiteY83" fmla="*/ 50030 h 505390"/>
              <a:gd name="connsiteX84" fmla="*/ 231921 w 607639"/>
              <a:gd name="connsiteY84" fmla="*/ 30480 h 505390"/>
              <a:gd name="connsiteX85" fmla="*/ 141413 w 607639"/>
              <a:gd name="connsiteY85" fmla="*/ 19017 h 505390"/>
              <a:gd name="connsiteX86" fmla="*/ 141413 w 607639"/>
              <a:gd name="connsiteY86" fmla="*/ 0 h 505390"/>
              <a:gd name="connsiteX87" fmla="*/ 237528 w 607639"/>
              <a:gd name="connsiteY87" fmla="*/ 12263 h 505390"/>
              <a:gd name="connsiteX88" fmla="*/ 282826 w 607639"/>
              <a:gd name="connsiteY88" fmla="*/ 50030 h 505390"/>
              <a:gd name="connsiteX89" fmla="*/ 282826 w 607639"/>
              <a:gd name="connsiteY89" fmla="*/ 293160 h 505390"/>
              <a:gd name="connsiteX90" fmla="*/ 273304 w 607639"/>
              <a:gd name="connsiteY90" fmla="*/ 302669 h 505390"/>
              <a:gd name="connsiteX91" fmla="*/ 263781 w 607639"/>
              <a:gd name="connsiteY91" fmla="*/ 293160 h 505390"/>
              <a:gd name="connsiteX92" fmla="*/ 263781 w 607639"/>
              <a:gd name="connsiteY92" fmla="*/ 269078 h 505390"/>
              <a:gd name="connsiteX93" fmla="*/ 257195 w 607639"/>
              <a:gd name="connsiteY93" fmla="*/ 272722 h 505390"/>
              <a:gd name="connsiteX94" fmla="*/ 253013 w 607639"/>
              <a:gd name="connsiteY94" fmla="*/ 273610 h 505390"/>
              <a:gd name="connsiteX95" fmla="*/ 244469 w 607639"/>
              <a:gd name="connsiteY95" fmla="*/ 268279 h 505390"/>
              <a:gd name="connsiteX96" fmla="*/ 248830 w 607639"/>
              <a:gd name="connsiteY96" fmla="*/ 255571 h 505390"/>
              <a:gd name="connsiteX97" fmla="*/ 263781 w 607639"/>
              <a:gd name="connsiteY97" fmla="*/ 242508 h 505390"/>
              <a:gd name="connsiteX98" fmla="*/ 263781 w 607639"/>
              <a:gd name="connsiteY98" fmla="*/ 208296 h 505390"/>
              <a:gd name="connsiteX99" fmla="*/ 257195 w 607639"/>
              <a:gd name="connsiteY99" fmla="*/ 211850 h 505390"/>
              <a:gd name="connsiteX100" fmla="*/ 253013 w 607639"/>
              <a:gd name="connsiteY100" fmla="*/ 212828 h 505390"/>
              <a:gd name="connsiteX101" fmla="*/ 244469 w 607639"/>
              <a:gd name="connsiteY101" fmla="*/ 207496 h 505390"/>
              <a:gd name="connsiteX102" fmla="*/ 248830 w 607639"/>
              <a:gd name="connsiteY102" fmla="*/ 194789 h 505390"/>
              <a:gd name="connsiteX103" fmla="*/ 263781 w 607639"/>
              <a:gd name="connsiteY103" fmla="*/ 181726 h 505390"/>
              <a:gd name="connsiteX104" fmla="*/ 263781 w 607639"/>
              <a:gd name="connsiteY104" fmla="*/ 147513 h 505390"/>
              <a:gd name="connsiteX105" fmla="*/ 257195 w 607639"/>
              <a:gd name="connsiteY105" fmla="*/ 151068 h 505390"/>
              <a:gd name="connsiteX106" fmla="*/ 253013 w 607639"/>
              <a:gd name="connsiteY106" fmla="*/ 152045 h 505390"/>
              <a:gd name="connsiteX107" fmla="*/ 244469 w 607639"/>
              <a:gd name="connsiteY107" fmla="*/ 146714 h 505390"/>
              <a:gd name="connsiteX108" fmla="*/ 248830 w 607639"/>
              <a:gd name="connsiteY108" fmla="*/ 134006 h 505390"/>
              <a:gd name="connsiteX109" fmla="*/ 263781 w 607639"/>
              <a:gd name="connsiteY109" fmla="*/ 120943 h 505390"/>
              <a:gd name="connsiteX110" fmla="*/ 263781 w 607639"/>
              <a:gd name="connsiteY110" fmla="*/ 76600 h 505390"/>
              <a:gd name="connsiteX111" fmla="*/ 237528 w 607639"/>
              <a:gd name="connsiteY111" fmla="*/ 87797 h 505390"/>
              <a:gd name="connsiteX112" fmla="*/ 141413 w 607639"/>
              <a:gd name="connsiteY112" fmla="*/ 100060 h 505390"/>
              <a:gd name="connsiteX113" fmla="*/ 45387 w 607639"/>
              <a:gd name="connsiteY113" fmla="*/ 87797 h 505390"/>
              <a:gd name="connsiteX114" fmla="*/ 19045 w 607639"/>
              <a:gd name="connsiteY114" fmla="*/ 76600 h 505390"/>
              <a:gd name="connsiteX115" fmla="*/ 19045 w 607639"/>
              <a:gd name="connsiteY115" fmla="*/ 120943 h 505390"/>
              <a:gd name="connsiteX116" fmla="*/ 50905 w 607639"/>
              <a:gd name="connsiteY116" fmla="*/ 140493 h 505390"/>
              <a:gd name="connsiteX117" fmla="*/ 141413 w 607639"/>
              <a:gd name="connsiteY117" fmla="*/ 151956 h 505390"/>
              <a:gd name="connsiteX118" fmla="*/ 151380 w 607639"/>
              <a:gd name="connsiteY118" fmla="*/ 151868 h 505390"/>
              <a:gd name="connsiteX119" fmla="*/ 161081 w 607639"/>
              <a:gd name="connsiteY119" fmla="*/ 161109 h 505390"/>
              <a:gd name="connsiteX120" fmla="*/ 151825 w 607639"/>
              <a:gd name="connsiteY120" fmla="*/ 170884 h 505390"/>
              <a:gd name="connsiteX121" fmla="*/ 141413 w 607639"/>
              <a:gd name="connsiteY121" fmla="*/ 170973 h 505390"/>
              <a:gd name="connsiteX122" fmla="*/ 45387 w 607639"/>
              <a:gd name="connsiteY122" fmla="*/ 158710 h 505390"/>
              <a:gd name="connsiteX123" fmla="*/ 19045 w 607639"/>
              <a:gd name="connsiteY123" fmla="*/ 147513 h 505390"/>
              <a:gd name="connsiteX124" fmla="*/ 19045 w 607639"/>
              <a:gd name="connsiteY124" fmla="*/ 181726 h 505390"/>
              <a:gd name="connsiteX125" fmla="*/ 50905 w 607639"/>
              <a:gd name="connsiteY125" fmla="*/ 201365 h 505390"/>
              <a:gd name="connsiteX126" fmla="*/ 141413 w 607639"/>
              <a:gd name="connsiteY126" fmla="*/ 212739 h 505390"/>
              <a:gd name="connsiteX127" fmla="*/ 151380 w 607639"/>
              <a:gd name="connsiteY127" fmla="*/ 212650 h 505390"/>
              <a:gd name="connsiteX128" fmla="*/ 161081 w 607639"/>
              <a:gd name="connsiteY128" fmla="*/ 221892 h 505390"/>
              <a:gd name="connsiteX129" fmla="*/ 151825 w 607639"/>
              <a:gd name="connsiteY129" fmla="*/ 231667 h 505390"/>
              <a:gd name="connsiteX130" fmla="*/ 141413 w 607639"/>
              <a:gd name="connsiteY130" fmla="*/ 231756 h 505390"/>
              <a:gd name="connsiteX131" fmla="*/ 45387 w 607639"/>
              <a:gd name="connsiteY131" fmla="*/ 219493 h 505390"/>
              <a:gd name="connsiteX132" fmla="*/ 19045 w 607639"/>
              <a:gd name="connsiteY132" fmla="*/ 208296 h 505390"/>
              <a:gd name="connsiteX133" fmla="*/ 19045 w 607639"/>
              <a:gd name="connsiteY133" fmla="*/ 242508 h 505390"/>
              <a:gd name="connsiteX134" fmla="*/ 50905 w 607639"/>
              <a:gd name="connsiteY134" fmla="*/ 262147 h 505390"/>
              <a:gd name="connsiteX135" fmla="*/ 141413 w 607639"/>
              <a:gd name="connsiteY135" fmla="*/ 273610 h 505390"/>
              <a:gd name="connsiteX136" fmla="*/ 151380 w 607639"/>
              <a:gd name="connsiteY136" fmla="*/ 273433 h 505390"/>
              <a:gd name="connsiteX137" fmla="*/ 161081 w 607639"/>
              <a:gd name="connsiteY137" fmla="*/ 282763 h 505390"/>
              <a:gd name="connsiteX138" fmla="*/ 151825 w 607639"/>
              <a:gd name="connsiteY138" fmla="*/ 292450 h 505390"/>
              <a:gd name="connsiteX139" fmla="*/ 141413 w 607639"/>
              <a:gd name="connsiteY139" fmla="*/ 292538 h 505390"/>
              <a:gd name="connsiteX140" fmla="*/ 45387 w 607639"/>
              <a:gd name="connsiteY140" fmla="*/ 280275 h 505390"/>
              <a:gd name="connsiteX141" fmla="*/ 19045 w 607639"/>
              <a:gd name="connsiteY141" fmla="*/ 269078 h 505390"/>
              <a:gd name="connsiteX142" fmla="*/ 19045 w 607639"/>
              <a:gd name="connsiteY142" fmla="*/ 303291 h 505390"/>
              <a:gd name="connsiteX143" fmla="*/ 50905 w 607639"/>
              <a:gd name="connsiteY143" fmla="*/ 322930 h 505390"/>
              <a:gd name="connsiteX144" fmla="*/ 141413 w 607639"/>
              <a:gd name="connsiteY144" fmla="*/ 334393 h 505390"/>
              <a:gd name="connsiteX145" fmla="*/ 210651 w 607639"/>
              <a:gd name="connsiteY145" fmla="*/ 328173 h 505390"/>
              <a:gd name="connsiteX146" fmla="*/ 221775 w 607639"/>
              <a:gd name="connsiteY146" fmla="*/ 335637 h 505390"/>
              <a:gd name="connsiteX147" fmla="*/ 214300 w 607639"/>
              <a:gd name="connsiteY147" fmla="*/ 346834 h 505390"/>
              <a:gd name="connsiteX148" fmla="*/ 141413 w 607639"/>
              <a:gd name="connsiteY148" fmla="*/ 353321 h 505390"/>
              <a:gd name="connsiteX149" fmla="*/ 45387 w 607639"/>
              <a:gd name="connsiteY149" fmla="*/ 341058 h 505390"/>
              <a:gd name="connsiteX150" fmla="*/ 0 w 607639"/>
              <a:gd name="connsiteY150" fmla="*/ 303291 h 505390"/>
              <a:gd name="connsiteX151" fmla="*/ 0 w 607639"/>
              <a:gd name="connsiteY151" fmla="*/ 50030 h 505390"/>
              <a:gd name="connsiteX152" fmla="*/ 45387 w 607639"/>
              <a:gd name="connsiteY152" fmla="*/ 12263 h 505390"/>
              <a:gd name="connsiteX153" fmla="*/ 141413 w 607639"/>
              <a:gd name="connsiteY153" fmla="*/ 0 h 50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7639" h="505390">
                <a:moveTo>
                  <a:pt x="110996" y="374914"/>
                </a:moveTo>
                <a:cubicBezTo>
                  <a:pt x="116248" y="374914"/>
                  <a:pt x="120520" y="379181"/>
                  <a:pt x="120520" y="384425"/>
                </a:cubicBezTo>
                <a:cubicBezTo>
                  <a:pt x="120520" y="429403"/>
                  <a:pt x="157189" y="466115"/>
                  <a:pt x="202314" y="466115"/>
                </a:cubicBezTo>
                <a:cubicBezTo>
                  <a:pt x="207565" y="466115"/>
                  <a:pt x="211837" y="470381"/>
                  <a:pt x="211837" y="475626"/>
                </a:cubicBezTo>
                <a:cubicBezTo>
                  <a:pt x="211837" y="480870"/>
                  <a:pt x="207565" y="485137"/>
                  <a:pt x="202314" y="485137"/>
                </a:cubicBezTo>
                <a:cubicBezTo>
                  <a:pt x="146687" y="485137"/>
                  <a:pt x="101473" y="439892"/>
                  <a:pt x="101473" y="384425"/>
                </a:cubicBezTo>
                <a:cubicBezTo>
                  <a:pt x="101473" y="379092"/>
                  <a:pt x="105745" y="374914"/>
                  <a:pt x="110996" y="374914"/>
                </a:cubicBezTo>
                <a:close/>
                <a:moveTo>
                  <a:pt x="541939" y="371491"/>
                </a:moveTo>
                <a:cubicBezTo>
                  <a:pt x="557442" y="380460"/>
                  <a:pt x="567064" y="396977"/>
                  <a:pt x="567064" y="414826"/>
                </a:cubicBezTo>
                <a:cubicBezTo>
                  <a:pt x="567064" y="420065"/>
                  <a:pt x="562787" y="424239"/>
                  <a:pt x="557531" y="424239"/>
                </a:cubicBezTo>
                <a:cubicBezTo>
                  <a:pt x="552274" y="424239"/>
                  <a:pt x="547998" y="420065"/>
                  <a:pt x="547998" y="414826"/>
                </a:cubicBezTo>
                <a:cubicBezTo>
                  <a:pt x="547998" y="403726"/>
                  <a:pt x="542029" y="393425"/>
                  <a:pt x="532406" y="387919"/>
                </a:cubicBezTo>
                <a:cubicBezTo>
                  <a:pt x="527863" y="385344"/>
                  <a:pt x="526348" y="379483"/>
                  <a:pt x="528932" y="374954"/>
                </a:cubicBezTo>
                <a:cubicBezTo>
                  <a:pt x="531605" y="370426"/>
                  <a:pt x="537396" y="368916"/>
                  <a:pt x="541939" y="371491"/>
                </a:cubicBezTo>
                <a:close/>
                <a:moveTo>
                  <a:pt x="415384" y="303996"/>
                </a:moveTo>
                <a:cubicBezTo>
                  <a:pt x="443944" y="303996"/>
                  <a:pt x="469746" y="318489"/>
                  <a:pt x="484426" y="342940"/>
                </a:cubicBezTo>
                <a:cubicBezTo>
                  <a:pt x="487184" y="347475"/>
                  <a:pt x="485671" y="353254"/>
                  <a:pt x="481223" y="356010"/>
                </a:cubicBezTo>
                <a:cubicBezTo>
                  <a:pt x="479621" y="356899"/>
                  <a:pt x="477931" y="357344"/>
                  <a:pt x="476329" y="357344"/>
                </a:cubicBezTo>
                <a:cubicBezTo>
                  <a:pt x="473038" y="357344"/>
                  <a:pt x="469924" y="355744"/>
                  <a:pt x="468144" y="352720"/>
                </a:cubicBezTo>
                <a:cubicBezTo>
                  <a:pt x="456934" y="334138"/>
                  <a:pt x="437182" y="322935"/>
                  <a:pt x="415384" y="322935"/>
                </a:cubicBezTo>
                <a:cubicBezTo>
                  <a:pt x="409423" y="322935"/>
                  <a:pt x="403551" y="323824"/>
                  <a:pt x="397857" y="325513"/>
                </a:cubicBezTo>
                <a:cubicBezTo>
                  <a:pt x="392785" y="327025"/>
                  <a:pt x="387536" y="324179"/>
                  <a:pt x="386024" y="319111"/>
                </a:cubicBezTo>
                <a:cubicBezTo>
                  <a:pt x="384511" y="314043"/>
                  <a:pt x="387358" y="308797"/>
                  <a:pt x="392429" y="307286"/>
                </a:cubicBezTo>
                <a:cubicBezTo>
                  <a:pt x="399903" y="305063"/>
                  <a:pt x="407644" y="303996"/>
                  <a:pt x="415384" y="303996"/>
                </a:cubicBezTo>
                <a:close/>
                <a:moveTo>
                  <a:pt x="415374" y="282437"/>
                </a:moveTo>
                <a:cubicBezTo>
                  <a:pt x="376921" y="282437"/>
                  <a:pt x="342028" y="303853"/>
                  <a:pt x="324493" y="338153"/>
                </a:cubicBezTo>
                <a:cubicBezTo>
                  <a:pt x="322802" y="341441"/>
                  <a:pt x="319420" y="343396"/>
                  <a:pt x="315770" y="343307"/>
                </a:cubicBezTo>
                <a:cubicBezTo>
                  <a:pt x="315325" y="343307"/>
                  <a:pt x="314880" y="343307"/>
                  <a:pt x="314435" y="343307"/>
                </a:cubicBezTo>
                <a:cubicBezTo>
                  <a:pt x="314257" y="343307"/>
                  <a:pt x="314079" y="343218"/>
                  <a:pt x="313901" y="343218"/>
                </a:cubicBezTo>
                <a:cubicBezTo>
                  <a:pt x="274380" y="343218"/>
                  <a:pt x="242246" y="375386"/>
                  <a:pt x="242246" y="414840"/>
                </a:cubicBezTo>
                <a:cubicBezTo>
                  <a:pt x="242246" y="454295"/>
                  <a:pt x="274380" y="486374"/>
                  <a:pt x="313901" y="486374"/>
                </a:cubicBezTo>
                <a:lnTo>
                  <a:pt x="516936" y="486374"/>
                </a:lnTo>
                <a:cubicBezTo>
                  <a:pt x="556457" y="486374"/>
                  <a:pt x="588591" y="454295"/>
                  <a:pt x="588591" y="414840"/>
                </a:cubicBezTo>
                <a:cubicBezTo>
                  <a:pt x="588591" y="375386"/>
                  <a:pt x="556457" y="343218"/>
                  <a:pt x="516936" y="343218"/>
                </a:cubicBezTo>
                <a:cubicBezTo>
                  <a:pt x="516758" y="343218"/>
                  <a:pt x="516580" y="343307"/>
                  <a:pt x="516402" y="343307"/>
                </a:cubicBezTo>
                <a:cubicBezTo>
                  <a:pt x="515957" y="343307"/>
                  <a:pt x="515512" y="343307"/>
                  <a:pt x="515067" y="343307"/>
                </a:cubicBezTo>
                <a:cubicBezTo>
                  <a:pt x="511417" y="343396"/>
                  <a:pt x="508035" y="341441"/>
                  <a:pt x="506344" y="338153"/>
                </a:cubicBezTo>
                <a:cubicBezTo>
                  <a:pt x="488809" y="303764"/>
                  <a:pt x="453916" y="282437"/>
                  <a:pt x="415374" y="282437"/>
                </a:cubicBezTo>
                <a:close/>
                <a:moveTo>
                  <a:pt x="210679" y="267382"/>
                </a:moveTo>
                <a:cubicBezTo>
                  <a:pt x="215749" y="266314"/>
                  <a:pt x="220818" y="269697"/>
                  <a:pt x="221797" y="274860"/>
                </a:cubicBezTo>
                <a:cubicBezTo>
                  <a:pt x="222775" y="280023"/>
                  <a:pt x="219484" y="285008"/>
                  <a:pt x="214326" y="286076"/>
                </a:cubicBezTo>
                <a:cubicBezTo>
                  <a:pt x="207655" y="287323"/>
                  <a:pt x="200629" y="288480"/>
                  <a:pt x="193424" y="289370"/>
                </a:cubicBezTo>
                <a:cubicBezTo>
                  <a:pt x="192980" y="289459"/>
                  <a:pt x="192535" y="289459"/>
                  <a:pt x="192179" y="289459"/>
                </a:cubicBezTo>
                <a:cubicBezTo>
                  <a:pt x="187465" y="289459"/>
                  <a:pt x="183374" y="285987"/>
                  <a:pt x="182752" y="281180"/>
                </a:cubicBezTo>
                <a:cubicBezTo>
                  <a:pt x="182129" y="275928"/>
                  <a:pt x="185776" y="271210"/>
                  <a:pt x="190934" y="270498"/>
                </a:cubicBezTo>
                <a:cubicBezTo>
                  <a:pt x="197783" y="269697"/>
                  <a:pt x="204453" y="268628"/>
                  <a:pt x="210679" y="267382"/>
                </a:cubicBezTo>
                <a:close/>
                <a:moveTo>
                  <a:pt x="415463" y="263421"/>
                </a:moveTo>
                <a:cubicBezTo>
                  <a:pt x="459168" y="263421"/>
                  <a:pt x="498867" y="286614"/>
                  <a:pt x="520497" y="324291"/>
                </a:cubicBezTo>
                <a:cubicBezTo>
                  <a:pt x="568830" y="326157"/>
                  <a:pt x="607639" y="366056"/>
                  <a:pt x="607639" y="414840"/>
                </a:cubicBezTo>
                <a:cubicBezTo>
                  <a:pt x="607639" y="464692"/>
                  <a:pt x="566961" y="505390"/>
                  <a:pt x="516936" y="505390"/>
                </a:cubicBezTo>
                <a:lnTo>
                  <a:pt x="313901" y="505390"/>
                </a:lnTo>
                <a:cubicBezTo>
                  <a:pt x="263876" y="505390"/>
                  <a:pt x="223198" y="464692"/>
                  <a:pt x="223198" y="414840"/>
                </a:cubicBezTo>
                <a:cubicBezTo>
                  <a:pt x="223198" y="366056"/>
                  <a:pt x="262007" y="326157"/>
                  <a:pt x="310340" y="324291"/>
                </a:cubicBezTo>
                <a:cubicBezTo>
                  <a:pt x="331970" y="286614"/>
                  <a:pt x="371669" y="263421"/>
                  <a:pt x="415463" y="263421"/>
                </a:cubicBezTo>
                <a:close/>
                <a:moveTo>
                  <a:pt x="210679" y="206622"/>
                </a:moveTo>
                <a:cubicBezTo>
                  <a:pt x="215749" y="205557"/>
                  <a:pt x="220818" y="208930"/>
                  <a:pt x="221797" y="214077"/>
                </a:cubicBezTo>
                <a:cubicBezTo>
                  <a:pt x="222775" y="219224"/>
                  <a:pt x="219484" y="224194"/>
                  <a:pt x="214326" y="225171"/>
                </a:cubicBezTo>
                <a:cubicBezTo>
                  <a:pt x="207655" y="226502"/>
                  <a:pt x="200629" y="227656"/>
                  <a:pt x="193424" y="228543"/>
                </a:cubicBezTo>
                <a:cubicBezTo>
                  <a:pt x="192980" y="228632"/>
                  <a:pt x="192535" y="228632"/>
                  <a:pt x="192179" y="228632"/>
                </a:cubicBezTo>
                <a:cubicBezTo>
                  <a:pt x="187465" y="228632"/>
                  <a:pt x="183374" y="225171"/>
                  <a:pt x="182752" y="220378"/>
                </a:cubicBezTo>
                <a:cubicBezTo>
                  <a:pt x="182129" y="215142"/>
                  <a:pt x="185776" y="210438"/>
                  <a:pt x="190934" y="209728"/>
                </a:cubicBezTo>
                <a:cubicBezTo>
                  <a:pt x="197783" y="208841"/>
                  <a:pt x="204453" y="207864"/>
                  <a:pt x="210679" y="206622"/>
                </a:cubicBezTo>
                <a:close/>
                <a:moveTo>
                  <a:pt x="210679" y="145865"/>
                </a:moveTo>
                <a:cubicBezTo>
                  <a:pt x="215749" y="144800"/>
                  <a:pt x="220818" y="148173"/>
                  <a:pt x="221797" y="153320"/>
                </a:cubicBezTo>
                <a:cubicBezTo>
                  <a:pt x="222775" y="158468"/>
                  <a:pt x="219484" y="163437"/>
                  <a:pt x="214326" y="164414"/>
                </a:cubicBezTo>
                <a:cubicBezTo>
                  <a:pt x="207655" y="165745"/>
                  <a:pt x="200629" y="166899"/>
                  <a:pt x="193424" y="167786"/>
                </a:cubicBezTo>
                <a:cubicBezTo>
                  <a:pt x="192980" y="167875"/>
                  <a:pt x="192535" y="167875"/>
                  <a:pt x="192179" y="167875"/>
                </a:cubicBezTo>
                <a:cubicBezTo>
                  <a:pt x="187465" y="167875"/>
                  <a:pt x="183374" y="164414"/>
                  <a:pt x="182752" y="159621"/>
                </a:cubicBezTo>
                <a:cubicBezTo>
                  <a:pt x="182129" y="154385"/>
                  <a:pt x="185776" y="149681"/>
                  <a:pt x="190934" y="148971"/>
                </a:cubicBezTo>
                <a:cubicBezTo>
                  <a:pt x="197783" y="148084"/>
                  <a:pt x="204453" y="147019"/>
                  <a:pt x="210679" y="145865"/>
                </a:cubicBezTo>
                <a:close/>
                <a:moveTo>
                  <a:pt x="313942" y="131675"/>
                </a:moveTo>
                <a:cubicBezTo>
                  <a:pt x="369569" y="131675"/>
                  <a:pt x="414783" y="176920"/>
                  <a:pt x="414783" y="232387"/>
                </a:cubicBezTo>
                <a:cubicBezTo>
                  <a:pt x="414783" y="237631"/>
                  <a:pt x="410600" y="241898"/>
                  <a:pt x="405260" y="241898"/>
                </a:cubicBezTo>
                <a:cubicBezTo>
                  <a:pt x="400008" y="241898"/>
                  <a:pt x="395825" y="237631"/>
                  <a:pt x="395825" y="232387"/>
                </a:cubicBezTo>
                <a:cubicBezTo>
                  <a:pt x="395825" y="187320"/>
                  <a:pt x="359067" y="150697"/>
                  <a:pt x="313942" y="150697"/>
                </a:cubicBezTo>
                <a:cubicBezTo>
                  <a:pt x="308691" y="150697"/>
                  <a:pt x="304419" y="146431"/>
                  <a:pt x="304419" y="141186"/>
                </a:cubicBezTo>
                <a:cubicBezTo>
                  <a:pt x="304419" y="135942"/>
                  <a:pt x="308691" y="131675"/>
                  <a:pt x="313942" y="131675"/>
                </a:cubicBezTo>
                <a:close/>
                <a:moveTo>
                  <a:pt x="141413" y="19017"/>
                </a:moveTo>
                <a:cubicBezTo>
                  <a:pt x="107150" y="19017"/>
                  <a:pt x="74934" y="23105"/>
                  <a:pt x="50905" y="30480"/>
                </a:cubicBezTo>
                <a:cubicBezTo>
                  <a:pt x="25720" y="38211"/>
                  <a:pt x="19045" y="46653"/>
                  <a:pt x="19045" y="50030"/>
                </a:cubicBezTo>
                <a:cubicBezTo>
                  <a:pt x="19045" y="53407"/>
                  <a:pt x="25720" y="61849"/>
                  <a:pt x="50905" y="69580"/>
                </a:cubicBezTo>
                <a:cubicBezTo>
                  <a:pt x="74934" y="76956"/>
                  <a:pt x="107150" y="81043"/>
                  <a:pt x="141413" y="81043"/>
                </a:cubicBezTo>
                <a:cubicBezTo>
                  <a:pt x="175765" y="81043"/>
                  <a:pt x="207892" y="76956"/>
                  <a:pt x="231921" y="69580"/>
                </a:cubicBezTo>
                <a:cubicBezTo>
                  <a:pt x="257106" y="61849"/>
                  <a:pt x="263781" y="53407"/>
                  <a:pt x="263781" y="50030"/>
                </a:cubicBezTo>
                <a:cubicBezTo>
                  <a:pt x="263781" y="46653"/>
                  <a:pt x="257106" y="38211"/>
                  <a:pt x="231921" y="30480"/>
                </a:cubicBezTo>
                <a:cubicBezTo>
                  <a:pt x="207892" y="23105"/>
                  <a:pt x="175765" y="19017"/>
                  <a:pt x="141413" y="19017"/>
                </a:cubicBezTo>
                <a:close/>
                <a:moveTo>
                  <a:pt x="141413" y="0"/>
                </a:moveTo>
                <a:cubicBezTo>
                  <a:pt x="177545" y="0"/>
                  <a:pt x="211719" y="4354"/>
                  <a:pt x="237528" y="12263"/>
                </a:cubicBezTo>
                <a:cubicBezTo>
                  <a:pt x="258174" y="18661"/>
                  <a:pt x="282826" y="30391"/>
                  <a:pt x="282826" y="50030"/>
                </a:cubicBezTo>
                <a:lnTo>
                  <a:pt x="282826" y="293160"/>
                </a:lnTo>
                <a:cubicBezTo>
                  <a:pt x="282826" y="298403"/>
                  <a:pt x="278554" y="302669"/>
                  <a:pt x="273304" y="302669"/>
                </a:cubicBezTo>
                <a:cubicBezTo>
                  <a:pt x="268053" y="302669"/>
                  <a:pt x="263781" y="298403"/>
                  <a:pt x="263781" y="293160"/>
                </a:cubicBezTo>
                <a:lnTo>
                  <a:pt x="263781" y="269078"/>
                </a:lnTo>
                <a:cubicBezTo>
                  <a:pt x="261823" y="270323"/>
                  <a:pt x="259598" y="271478"/>
                  <a:pt x="257195" y="272722"/>
                </a:cubicBezTo>
                <a:cubicBezTo>
                  <a:pt x="255861" y="273344"/>
                  <a:pt x="254437" y="273610"/>
                  <a:pt x="253013" y="273610"/>
                </a:cubicBezTo>
                <a:cubicBezTo>
                  <a:pt x="249542" y="273610"/>
                  <a:pt x="246160" y="271655"/>
                  <a:pt x="244469" y="268279"/>
                </a:cubicBezTo>
                <a:cubicBezTo>
                  <a:pt x="242155" y="263569"/>
                  <a:pt x="244113" y="257882"/>
                  <a:pt x="248830" y="255571"/>
                </a:cubicBezTo>
                <a:cubicBezTo>
                  <a:pt x="259865" y="250239"/>
                  <a:pt x="263781" y="245174"/>
                  <a:pt x="263781" y="242508"/>
                </a:cubicBezTo>
                <a:lnTo>
                  <a:pt x="263781" y="208296"/>
                </a:lnTo>
                <a:cubicBezTo>
                  <a:pt x="261823" y="209540"/>
                  <a:pt x="259598" y="210695"/>
                  <a:pt x="257195" y="211850"/>
                </a:cubicBezTo>
                <a:cubicBezTo>
                  <a:pt x="255861" y="212561"/>
                  <a:pt x="254437" y="212828"/>
                  <a:pt x="253013" y="212828"/>
                </a:cubicBezTo>
                <a:cubicBezTo>
                  <a:pt x="249542" y="212828"/>
                  <a:pt x="246160" y="210873"/>
                  <a:pt x="244469" y="207496"/>
                </a:cubicBezTo>
                <a:cubicBezTo>
                  <a:pt x="242155" y="202786"/>
                  <a:pt x="244113" y="197099"/>
                  <a:pt x="248830" y="194789"/>
                </a:cubicBezTo>
                <a:cubicBezTo>
                  <a:pt x="259865" y="189457"/>
                  <a:pt x="263781" y="184392"/>
                  <a:pt x="263781" y="181726"/>
                </a:cubicBezTo>
                <a:lnTo>
                  <a:pt x="263781" y="147513"/>
                </a:lnTo>
                <a:cubicBezTo>
                  <a:pt x="261823" y="148757"/>
                  <a:pt x="259598" y="149913"/>
                  <a:pt x="257195" y="151068"/>
                </a:cubicBezTo>
                <a:cubicBezTo>
                  <a:pt x="255861" y="151779"/>
                  <a:pt x="254437" y="152045"/>
                  <a:pt x="253013" y="152045"/>
                </a:cubicBezTo>
                <a:cubicBezTo>
                  <a:pt x="249542" y="152045"/>
                  <a:pt x="246160" y="150090"/>
                  <a:pt x="244469" y="146714"/>
                </a:cubicBezTo>
                <a:cubicBezTo>
                  <a:pt x="242155" y="142004"/>
                  <a:pt x="244113" y="136317"/>
                  <a:pt x="248830" y="134006"/>
                </a:cubicBezTo>
                <a:cubicBezTo>
                  <a:pt x="259865" y="128674"/>
                  <a:pt x="263781" y="123609"/>
                  <a:pt x="263781" y="120943"/>
                </a:cubicBezTo>
                <a:lnTo>
                  <a:pt x="263781" y="76600"/>
                </a:lnTo>
                <a:cubicBezTo>
                  <a:pt x="255772" y="81399"/>
                  <a:pt x="246249" y="85042"/>
                  <a:pt x="237528" y="87797"/>
                </a:cubicBezTo>
                <a:cubicBezTo>
                  <a:pt x="211719" y="95706"/>
                  <a:pt x="177545" y="100060"/>
                  <a:pt x="141413" y="100060"/>
                </a:cubicBezTo>
                <a:cubicBezTo>
                  <a:pt x="105281" y="100060"/>
                  <a:pt x="71107" y="95706"/>
                  <a:pt x="45387" y="87797"/>
                </a:cubicBezTo>
                <a:cubicBezTo>
                  <a:pt x="36577" y="85042"/>
                  <a:pt x="27054" y="81399"/>
                  <a:pt x="19045" y="76600"/>
                </a:cubicBezTo>
                <a:lnTo>
                  <a:pt x="19045" y="120943"/>
                </a:lnTo>
                <a:cubicBezTo>
                  <a:pt x="19045" y="124320"/>
                  <a:pt x="25720" y="132762"/>
                  <a:pt x="50905" y="140493"/>
                </a:cubicBezTo>
                <a:cubicBezTo>
                  <a:pt x="74934" y="147958"/>
                  <a:pt x="107061" y="151956"/>
                  <a:pt x="141413" y="151956"/>
                </a:cubicBezTo>
                <a:cubicBezTo>
                  <a:pt x="144706" y="151956"/>
                  <a:pt x="148088" y="151956"/>
                  <a:pt x="151380" y="151868"/>
                </a:cubicBezTo>
                <a:cubicBezTo>
                  <a:pt x="156631" y="151690"/>
                  <a:pt x="160992" y="155866"/>
                  <a:pt x="161081" y="161109"/>
                </a:cubicBezTo>
                <a:cubicBezTo>
                  <a:pt x="161170" y="166352"/>
                  <a:pt x="157076" y="170707"/>
                  <a:pt x="151825" y="170884"/>
                </a:cubicBezTo>
                <a:cubicBezTo>
                  <a:pt x="148355" y="170973"/>
                  <a:pt x="144884" y="170973"/>
                  <a:pt x="141413" y="170973"/>
                </a:cubicBezTo>
                <a:cubicBezTo>
                  <a:pt x="105281" y="170973"/>
                  <a:pt x="71107" y="166619"/>
                  <a:pt x="45387" y="158710"/>
                </a:cubicBezTo>
                <a:cubicBezTo>
                  <a:pt x="36577" y="155955"/>
                  <a:pt x="27054" y="152312"/>
                  <a:pt x="19045" y="147513"/>
                </a:cubicBezTo>
                <a:lnTo>
                  <a:pt x="19045" y="181726"/>
                </a:lnTo>
                <a:cubicBezTo>
                  <a:pt x="19045" y="185103"/>
                  <a:pt x="25720" y="193545"/>
                  <a:pt x="50905" y="201365"/>
                </a:cubicBezTo>
                <a:cubicBezTo>
                  <a:pt x="74934" y="208740"/>
                  <a:pt x="107061" y="212739"/>
                  <a:pt x="141413" y="212739"/>
                </a:cubicBezTo>
                <a:cubicBezTo>
                  <a:pt x="144706" y="212739"/>
                  <a:pt x="148088" y="212739"/>
                  <a:pt x="151380" y="212650"/>
                </a:cubicBezTo>
                <a:cubicBezTo>
                  <a:pt x="156631" y="212561"/>
                  <a:pt x="160992" y="216649"/>
                  <a:pt x="161081" y="221892"/>
                </a:cubicBezTo>
                <a:cubicBezTo>
                  <a:pt x="161170" y="227135"/>
                  <a:pt x="157076" y="231489"/>
                  <a:pt x="151825" y="231667"/>
                </a:cubicBezTo>
                <a:cubicBezTo>
                  <a:pt x="148355" y="231756"/>
                  <a:pt x="144884" y="231756"/>
                  <a:pt x="141413" y="231756"/>
                </a:cubicBezTo>
                <a:cubicBezTo>
                  <a:pt x="105281" y="231756"/>
                  <a:pt x="71107" y="227401"/>
                  <a:pt x="45387" y="219493"/>
                </a:cubicBezTo>
                <a:cubicBezTo>
                  <a:pt x="36577" y="216738"/>
                  <a:pt x="27054" y="213094"/>
                  <a:pt x="19045" y="208296"/>
                </a:cubicBezTo>
                <a:lnTo>
                  <a:pt x="19045" y="242508"/>
                </a:lnTo>
                <a:cubicBezTo>
                  <a:pt x="19045" y="245885"/>
                  <a:pt x="25720" y="254327"/>
                  <a:pt x="50905" y="262147"/>
                </a:cubicBezTo>
                <a:cubicBezTo>
                  <a:pt x="74934" y="269523"/>
                  <a:pt x="107150" y="273610"/>
                  <a:pt x="141413" y="273610"/>
                </a:cubicBezTo>
                <a:cubicBezTo>
                  <a:pt x="144706" y="273610"/>
                  <a:pt x="148088" y="273522"/>
                  <a:pt x="151380" y="273433"/>
                </a:cubicBezTo>
                <a:cubicBezTo>
                  <a:pt x="156631" y="273344"/>
                  <a:pt x="160992" y="277520"/>
                  <a:pt x="161081" y="282763"/>
                </a:cubicBezTo>
                <a:cubicBezTo>
                  <a:pt x="161170" y="288006"/>
                  <a:pt x="157076" y="292361"/>
                  <a:pt x="151825" y="292450"/>
                </a:cubicBezTo>
                <a:cubicBezTo>
                  <a:pt x="148355" y="292538"/>
                  <a:pt x="144884" y="292538"/>
                  <a:pt x="141413" y="292538"/>
                </a:cubicBezTo>
                <a:cubicBezTo>
                  <a:pt x="105281" y="292538"/>
                  <a:pt x="71107" y="288184"/>
                  <a:pt x="45387" y="280275"/>
                </a:cubicBezTo>
                <a:cubicBezTo>
                  <a:pt x="36577" y="277609"/>
                  <a:pt x="27054" y="273877"/>
                  <a:pt x="19045" y="269078"/>
                </a:cubicBezTo>
                <a:lnTo>
                  <a:pt x="19045" y="303291"/>
                </a:lnTo>
                <a:cubicBezTo>
                  <a:pt x="19045" y="306668"/>
                  <a:pt x="25720" y="315110"/>
                  <a:pt x="50905" y="322930"/>
                </a:cubicBezTo>
                <a:cubicBezTo>
                  <a:pt x="74934" y="330305"/>
                  <a:pt x="107150" y="334393"/>
                  <a:pt x="141413" y="334393"/>
                </a:cubicBezTo>
                <a:cubicBezTo>
                  <a:pt x="166065" y="334393"/>
                  <a:pt x="190004" y="332171"/>
                  <a:pt x="210651" y="328173"/>
                </a:cubicBezTo>
                <a:cubicBezTo>
                  <a:pt x="215813" y="327195"/>
                  <a:pt x="220797" y="330483"/>
                  <a:pt x="221775" y="335637"/>
                </a:cubicBezTo>
                <a:cubicBezTo>
                  <a:pt x="222843" y="340791"/>
                  <a:pt x="219462" y="345768"/>
                  <a:pt x="214300" y="346834"/>
                </a:cubicBezTo>
                <a:cubicBezTo>
                  <a:pt x="192496" y="351099"/>
                  <a:pt x="167311" y="353321"/>
                  <a:pt x="141413" y="353321"/>
                </a:cubicBezTo>
                <a:cubicBezTo>
                  <a:pt x="105281" y="353321"/>
                  <a:pt x="71107" y="348967"/>
                  <a:pt x="45387" y="341058"/>
                </a:cubicBezTo>
                <a:cubicBezTo>
                  <a:pt x="7832" y="329506"/>
                  <a:pt x="0" y="314221"/>
                  <a:pt x="0" y="303291"/>
                </a:cubicBezTo>
                <a:lnTo>
                  <a:pt x="0" y="50030"/>
                </a:lnTo>
                <a:cubicBezTo>
                  <a:pt x="0" y="30391"/>
                  <a:pt x="24652" y="18661"/>
                  <a:pt x="45387" y="12263"/>
                </a:cubicBezTo>
                <a:cubicBezTo>
                  <a:pt x="71107" y="4354"/>
                  <a:pt x="105281" y="0"/>
                  <a:pt x="141413" y="0"/>
                </a:cubicBez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ile_87596"/>
          <p:cNvSpPr/>
          <p:nvPr/>
        </p:nvSpPr>
        <p:spPr>
          <a:xfrm>
            <a:off x="7589073" y="2538249"/>
            <a:ext cx="609685" cy="606357"/>
          </a:xfrm>
          <a:custGeom>
            <a:avLst/>
            <a:gdLst>
              <a:gd name="connsiteX0" fmla="*/ 224320 w 605507"/>
              <a:gd name="connsiteY0" fmla="*/ 515974 h 602202"/>
              <a:gd name="connsiteX1" fmla="*/ 311047 w 605507"/>
              <a:gd name="connsiteY1" fmla="*/ 515974 h 602202"/>
              <a:gd name="connsiteX2" fmla="*/ 327947 w 605507"/>
              <a:gd name="connsiteY2" fmla="*/ 548490 h 602202"/>
              <a:gd name="connsiteX3" fmla="*/ 336025 w 605507"/>
              <a:gd name="connsiteY3" fmla="*/ 556549 h 602202"/>
              <a:gd name="connsiteX4" fmla="*/ 252734 w 605507"/>
              <a:gd name="connsiteY4" fmla="*/ 556549 h 602202"/>
              <a:gd name="connsiteX5" fmla="*/ 236948 w 605507"/>
              <a:gd name="connsiteY5" fmla="*/ 528573 h 602202"/>
              <a:gd name="connsiteX6" fmla="*/ 574975 w 605507"/>
              <a:gd name="connsiteY6" fmla="*/ 390936 h 602202"/>
              <a:gd name="connsiteX7" fmla="*/ 596595 w 605507"/>
              <a:gd name="connsiteY7" fmla="*/ 399835 h 602202"/>
              <a:gd name="connsiteX8" fmla="*/ 596595 w 605507"/>
              <a:gd name="connsiteY8" fmla="*/ 442941 h 602202"/>
              <a:gd name="connsiteX9" fmla="*/ 452604 w 605507"/>
              <a:gd name="connsiteY9" fmla="*/ 586815 h 602202"/>
              <a:gd name="connsiteX10" fmla="*/ 430973 w 605507"/>
              <a:gd name="connsiteY10" fmla="*/ 595714 h 602202"/>
              <a:gd name="connsiteX11" fmla="*/ 409434 w 605507"/>
              <a:gd name="connsiteY11" fmla="*/ 586815 h 602202"/>
              <a:gd name="connsiteX12" fmla="*/ 349554 w 605507"/>
              <a:gd name="connsiteY12" fmla="*/ 527022 h 602202"/>
              <a:gd name="connsiteX13" fmla="*/ 349554 w 605507"/>
              <a:gd name="connsiteY13" fmla="*/ 483823 h 602202"/>
              <a:gd name="connsiteX14" fmla="*/ 392724 w 605507"/>
              <a:gd name="connsiteY14" fmla="*/ 483823 h 602202"/>
              <a:gd name="connsiteX15" fmla="*/ 430973 w 605507"/>
              <a:gd name="connsiteY15" fmla="*/ 522109 h 602202"/>
              <a:gd name="connsiteX16" fmla="*/ 553425 w 605507"/>
              <a:gd name="connsiteY16" fmla="*/ 399835 h 602202"/>
              <a:gd name="connsiteX17" fmla="*/ 574975 w 605507"/>
              <a:gd name="connsiteY17" fmla="*/ 390936 h 602202"/>
              <a:gd name="connsiteX18" fmla="*/ 30546 w 605507"/>
              <a:gd name="connsiteY18" fmla="*/ 378257 h 602202"/>
              <a:gd name="connsiteX19" fmla="*/ 52179 w 605507"/>
              <a:gd name="connsiteY19" fmla="*/ 387226 h 602202"/>
              <a:gd name="connsiteX20" fmla="*/ 112157 w 605507"/>
              <a:gd name="connsiteY20" fmla="*/ 447112 h 602202"/>
              <a:gd name="connsiteX21" fmla="*/ 172134 w 605507"/>
              <a:gd name="connsiteY21" fmla="*/ 387226 h 602202"/>
              <a:gd name="connsiteX22" fmla="*/ 215307 w 605507"/>
              <a:gd name="connsiteY22" fmla="*/ 387226 h 602202"/>
              <a:gd name="connsiteX23" fmla="*/ 215307 w 605507"/>
              <a:gd name="connsiteY23" fmla="*/ 430332 h 602202"/>
              <a:gd name="connsiteX24" fmla="*/ 155329 w 605507"/>
              <a:gd name="connsiteY24" fmla="*/ 490218 h 602202"/>
              <a:gd name="connsiteX25" fmla="*/ 215307 w 605507"/>
              <a:gd name="connsiteY25" fmla="*/ 550104 h 602202"/>
              <a:gd name="connsiteX26" fmla="*/ 215307 w 605507"/>
              <a:gd name="connsiteY26" fmla="*/ 593303 h 602202"/>
              <a:gd name="connsiteX27" fmla="*/ 172134 w 605507"/>
              <a:gd name="connsiteY27" fmla="*/ 593303 h 602202"/>
              <a:gd name="connsiteX28" fmla="*/ 112157 w 605507"/>
              <a:gd name="connsiteY28" fmla="*/ 533325 h 602202"/>
              <a:gd name="connsiteX29" fmla="*/ 52179 w 605507"/>
              <a:gd name="connsiteY29" fmla="*/ 593303 h 602202"/>
              <a:gd name="connsiteX30" fmla="*/ 8913 w 605507"/>
              <a:gd name="connsiteY30" fmla="*/ 593303 h 602202"/>
              <a:gd name="connsiteX31" fmla="*/ 8913 w 605507"/>
              <a:gd name="connsiteY31" fmla="*/ 550104 h 602202"/>
              <a:gd name="connsiteX32" fmla="*/ 68984 w 605507"/>
              <a:gd name="connsiteY32" fmla="*/ 490218 h 602202"/>
              <a:gd name="connsiteX33" fmla="*/ 8913 w 605507"/>
              <a:gd name="connsiteY33" fmla="*/ 430332 h 602202"/>
              <a:gd name="connsiteX34" fmla="*/ 8913 w 605507"/>
              <a:gd name="connsiteY34" fmla="*/ 387226 h 602202"/>
              <a:gd name="connsiteX35" fmla="*/ 30546 w 605507"/>
              <a:gd name="connsiteY35" fmla="*/ 378257 h 602202"/>
              <a:gd name="connsiteX36" fmla="*/ 282996 w 605507"/>
              <a:gd name="connsiteY36" fmla="*/ 328553 h 602202"/>
              <a:gd name="connsiteX37" fmla="*/ 402132 w 605507"/>
              <a:gd name="connsiteY37" fmla="*/ 328553 h 602202"/>
              <a:gd name="connsiteX38" fmla="*/ 422468 w 605507"/>
              <a:gd name="connsiteY38" fmla="*/ 348922 h 602202"/>
              <a:gd name="connsiteX39" fmla="*/ 402132 w 605507"/>
              <a:gd name="connsiteY39" fmla="*/ 369199 h 602202"/>
              <a:gd name="connsiteX40" fmla="*/ 282996 w 605507"/>
              <a:gd name="connsiteY40" fmla="*/ 369199 h 602202"/>
              <a:gd name="connsiteX41" fmla="*/ 262567 w 605507"/>
              <a:gd name="connsiteY41" fmla="*/ 348922 h 602202"/>
              <a:gd name="connsiteX42" fmla="*/ 282996 w 605507"/>
              <a:gd name="connsiteY42" fmla="*/ 328553 h 602202"/>
              <a:gd name="connsiteX43" fmla="*/ 201470 w 605507"/>
              <a:gd name="connsiteY43" fmla="*/ 247261 h 602202"/>
              <a:gd name="connsiteX44" fmla="*/ 402133 w 605507"/>
              <a:gd name="connsiteY44" fmla="*/ 247261 h 602202"/>
              <a:gd name="connsiteX45" fmla="*/ 422468 w 605507"/>
              <a:gd name="connsiteY45" fmla="*/ 267537 h 602202"/>
              <a:gd name="connsiteX46" fmla="*/ 402133 w 605507"/>
              <a:gd name="connsiteY46" fmla="*/ 287907 h 602202"/>
              <a:gd name="connsiteX47" fmla="*/ 201470 w 605507"/>
              <a:gd name="connsiteY47" fmla="*/ 287907 h 602202"/>
              <a:gd name="connsiteX48" fmla="*/ 181134 w 605507"/>
              <a:gd name="connsiteY48" fmla="*/ 267537 h 602202"/>
              <a:gd name="connsiteX49" fmla="*/ 201470 w 605507"/>
              <a:gd name="connsiteY49" fmla="*/ 247261 h 602202"/>
              <a:gd name="connsiteX50" fmla="*/ 201470 w 605507"/>
              <a:gd name="connsiteY50" fmla="*/ 165970 h 602202"/>
              <a:gd name="connsiteX51" fmla="*/ 402133 w 605507"/>
              <a:gd name="connsiteY51" fmla="*/ 165970 h 602202"/>
              <a:gd name="connsiteX52" fmla="*/ 422468 w 605507"/>
              <a:gd name="connsiteY52" fmla="*/ 186246 h 602202"/>
              <a:gd name="connsiteX53" fmla="*/ 402133 w 605507"/>
              <a:gd name="connsiteY53" fmla="*/ 206616 h 602202"/>
              <a:gd name="connsiteX54" fmla="*/ 201470 w 605507"/>
              <a:gd name="connsiteY54" fmla="*/ 206616 h 602202"/>
              <a:gd name="connsiteX55" fmla="*/ 181134 w 605507"/>
              <a:gd name="connsiteY55" fmla="*/ 186246 h 602202"/>
              <a:gd name="connsiteX56" fmla="*/ 201470 w 605507"/>
              <a:gd name="connsiteY56" fmla="*/ 165970 h 602202"/>
              <a:gd name="connsiteX57" fmla="*/ 201470 w 605507"/>
              <a:gd name="connsiteY57" fmla="*/ 84608 h 602202"/>
              <a:gd name="connsiteX58" fmla="*/ 320606 w 605507"/>
              <a:gd name="connsiteY58" fmla="*/ 84608 h 602202"/>
              <a:gd name="connsiteX59" fmla="*/ 341035 w 605507"/>
              <a:gd name="connsiteY59" fmla="*/ 104931 h 602202"/>
              <a:gd name="connsiteX60" fmla="*/ 320606 w 605507"/>
              <a:gd name="connsiteY60" fmla="*/ 125254 h 602202"/>
              <a:gd name="connsiteX61" fmla="*/ 201470 w 605507"/>
              <a:gd name="connsiteY61" fmla="*/ 125254 h 602202"/>
              <a:gd name="connsiteX62" fmla="*/ 181134 w 605507"/>
              <a:gd name="connsiteY62" fmla="*/ 104931 h 602202"/>
              <a:gd name="connsiteX63" fmla="*/ 201470 w 605507"/>
              <a:gd name="connsiteY63" fmla="*/ 84608 h 602202"/>
              <a:gd name="connsiteX64" fmla="*/ 112155 w 605507"/>
              <a:gd name="connsiteY64" fmla="*/ 0 h 602202"/>
              <a:gd name="connsiteX65" fmla="*/ 491447 w 605507"/>
              <a:gd name="connsiteY65" fmla="*/ 0 h 602202"/>
              <a:gd name="connsiteX66" fmla="*/ 511874 w 605507"/>
              <a:gd name="connsiteY66" fmla="*/ 20394 h 602202"/>
              <a:gd name="connsiteX67" fmla="*/ 511874 w 605507"/>
              <a:gd name="connsiteY67" fmla="*/ 398243 h 602202"/>
              <a:gd name="connsiteX68" fmla="*/ 471113 w 605507"/>
              <a:gd name="connsiteY68" fmla="*/ 438846 h 602202"/>
              <a:gd name="connsiteX69" fmla="*/ 471113 w 605507"/>
              <a:gd name="connsiteY69" fmla="*/ 40695 h 602202"/>
              <a:gd name="connsiteX70" fmla="*/ 132489 w 605507"/>
              <a:gd name="connsiteY70" fmla="*/ 40695 h 602202"/>
              <a:gd name="connsiteX71" fmla="*/ 132489 w 605507"/>
              <a:gd name="connsiteY71" fmla="*/ 383597 h 602202"/>
              <a:gd name="connsiteX72" fmla="*/ 112155 w 605507"/>
              <a:gd name="connsiteY72" fmla="*/ 403991 h 602202"/>
              <a:gd name="connsiteX73" fmla="*/ 91728 w 605507"/>
              <a:gd name="connsiteY73" fmla="*/ 383597 h 602202"/>
              <a:gd name="connsiteX74" fmla="*/ 91728 w 605507"/>
              <a:gd name="connsiteY74" fmla="*/ 20394 h 602202"/>
              <a:gd name="connsiteX75" fmla="*/ 112155 w 605507"/>
              <a:gd name="connsiteY75" fmla="*/ 0 h 60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5507" h="602202">
                <a:moveTo>
                  <a:pt x="224320" y="515974"/>
                </a:moveTo>
                <a:lnTo>
                  <a:pt x="311047" y="515974"/>
                </a:lnTo>
                <a:cubicBezTo>
                  <a:pt x="313183" y="527832"/>
                  <a:pt x="318754" y="539319"/>
                  <a:pt x="327947" y="548490"/>
                </a:cubicBezTo>
                <a:lnTo>
                  <a:pt x="336025" y="556549"/>
                </a:lnTo>
                <a:lnTo>
                  <a:pt x="252734" y="556549"/>
                </a:lnTo>
                <a:cubicBezTo>
                  <a:pt x="250041" y="546359"/>
                  <a:pt x="245027" y="536540"/>
                  <a:pt x="236948" y="528573"/>
                </a:cubicBezTo>
                <a:close/>
                <a:moveTo>
                  <a:pt x="574975" y="390936"/>
                </a:moveTo>
                <a:cubicBezTo>
                  <a:pt x="582785" y="390936"/>
                  <a:pt x="590607" y="393902"/>
                  <a:pt x="596595" y="399835"/>
                </a:cubicBezTo>
                <a:cubicBezTo>
                  <a:pt x="608478" y="411701"/>
                  <a:pt x="608478" y="431076"/>
                  <a:pt x="596595" y="442941"/>
                </a:cubicBezTo>
                <a:lnTo>
                  <a:pt x="452604" y="586815"/>
                </a:lnTo>
                <a:cubicBezTo>
                  <a:pt x="446848" y="592470"/>
                  <a:pt x="439142" y="595714"/>
                  <a:pt x="430973" y="595714"/>
                </a:cubicBezTo>
                <a:cubicBezTo>
                  <a:pt x="422896" y="595714"/>
                  <a:pt x="415097" y="592470"/>
                  <a:pt x="409434" y="586815"/>
                </a:cubicBezTo>
                <a:lnTo>
                  <a:pt x="349554" y="527022"/>
                </a:lnTo>
                <a:cubicBezTo>
                  <a:pt x="337578" y="515064"/>
                  <a:pt x="337578" y="495782"/>
                  <a:pt x="349554" y="483823"/>
                </a:cubicBezTo>
                <a:cubicBezTo>
                  <a:pt x="361437" y="471957"/>
                  <a:pt x="380748" y="471957"/>
                  <a:pt x="392724" y="483823"/>
                </a:cubicBezTo>
                <a:lnTo>
                  <a:pt x="430973" y="522109"/>
                </a:lnTo>
                <a:lnTo>
                  <a:pt x="553425" y="399835"/>
                </a:lnTo>
                <a:cubicBezTo>
                  <a:pt x="559367" y="393902"/>
                  <a:pt x="567165" y="390936"/>
                  <a:pt x="574975" y="390936"/>
                </a:cubicBezTo>
                <a:close/>
                <a:moveTo>
                  <a:pt x="30546" y="378257"/>
                </a:moveTo>
                <a:cubicBezTo>
                  <a:pt x="38368" y="378257"/>
                  <a:pt x="46190" y="381247"/>
                  <a:pt x="52179" y="387226"/>
                </a:cubicBezTo>
                <a:lnTo>
                  <a:pt x="112157" y="447112"/>
                </a:lnTo>
                <a:cubicBezTo>
                  <a:pt x="139174" y="420135"/>
                  <a:pt x="126083" y="433206"/>
                  <a:pt x="172134" y="387226"/>
                </a:cubicBezTo>
                <a:cubicBezTo>
                  <a:pt x="184018" y="375267"/>
                  <a:pt x="203423" y="375267"/>
                  <a:pt x="215307" y="387226"/>
                </a:cubicBezTo>
                <a:cubicBezTo>
                  <a:pt x="227284" y="399092"/>
                  <a:pt x="227284" y="418374"/>
                  <a:pt x="215307" y="430332"/>
                </a:cubicBezTo>
                <a:cubicBezTo>
                  <a:pt x="169535" y="476035"/>
                  <a:pt x="182533" y="463056"/>
                  <a:pt x="155329" y="490218"/>
                </a:cubicBezTo>
                <a:lnTo>
                  <a:pt x="215307" y="550104"/>
                </a:lnTo>
                <a:cubicBezTo>
                  <a:pt x="227284" y="562063"/>
                  <a:pt x="227284" y="581345"/>
                  <a:pt x="215307" y="593303"/>
                </a:cubicBezTo>
                <a:cubicBezTo>
                  <a:pt x="203423" y="605169"/>
                  <a:pt x="184111" y="605169"/>
                  <a:pt x="172134" y="593303"/>
                </a:cubicBezTo>
                <a:lnTo>
                  <a:pt x="112157" y="533325"/>
                </a:lnTo>
                <a:cubicBezTo>
                  <a:pt x="84860" y="560579"/>
                  <a:pt x="97951" y="547508"/>
                  <a:pt x="52179" y="593303"/>
                </a:cubicBezTo>
                <a:cubicBezTo>
                  <a:pt x="40202" y="605169"/>
                  <a:pt x="20890" y="605169"/>
                  <a:pt x="8913" y="593303"/>
                </a:cubicBezTo>
                <a:cubicBezTo>
                  <a:pt x="-2971" y="581345"/>
                  <a:pt x="-2971" y="562063"/>
                  <a:pt x="8913" y="550104"/>
                </a:cubicBezTo>
                <a:cubicBezTo>
                  <a:pt x="54779" y="504402"/>
                  <a:pt x="41595" y="517473"/>
                  <a:pt x="68984" y="490218"/>
                </a:cubicBezTo>
                <a:lnTo>
                  <a:pt x="8913" y="430332"/>
                </a:lnTo>
                <a:cubicBezTo>
                  <a:pt x="-2971" y="418467"/>
                  <a:pt x="-2971" y="399092"/>
                  <a:pt x="8913" y="387226"/>
                </a:cubicBezTo>
                <a:cubicBezTo>
                  <a:pt x="14902" y="381247"/>
                  <a:pt x="22724" y="378257"/>
                  <a:pt x="30546" y="378257"/>
                </a:cubicBezTo>
                <a:close/>
                <a:moveTo>
                  <a:pt x="282996" y="328553"/>
                </a:moveTo>
                <a:lnTo>
                  <a:pt x="402132" y="328553"/>
                </a:lnTo>
                <a:cubicBezTo>
                  <a:pt x="413368" y="328553"/>
                  <a:pt x="422468" y="337719"/>
                  <a:pt x="422468" y="348922"/>
                </a:cubicBezTo>
                <a:cubicBezTo>
                  <a:pt x="422468" y="360125"/>
                  <a:pt x="413368" y="369199"/>
                  <a:pt x="402132" y="369199"/>
                </a:cubicBezTo>
                <a:lnTo>
                  <a:pt x="282996" y="369199"/>
                </a:lnTo>
                <a:cubicBezTo>
                  <a:pt x="271667" y="369199"/>
                  <a:pt x="262567" y="360125"/>
                  <a:pt x="262567" y="348922"/>
                </a:cubicBezTo>
                <a:cubicBezTo>
                  <a:pt x="262567" y="337719"/>
                  <a:pt x="271667" y="328553"/>
                  <a:pt x="282996" y="328553"/>
                </a:cubicBezTo>
                <a:close/>
                <a:moveTo>
                  <a:pt x="201470" y="247261"/>
                </a:moveTo>
                <a:lnTo>
                  <a:pt x="402133" y="247261"/>
                </a:lnTo>
                <a:cubicBezTo>
                  <a:pt x="413368" y="247261"/>
                  <a:pt x="422468" y="256334"/>
                  <a:pt x="422468" y="267537"/>
                </a:cubicBezTo>
                <a:cubicBezTo>
                  <a:pt x="422468" y="278833"/>
                  <a:pt x="413368" y="287907"/>
                  <a:pt x="402133" y="287907"/>
                </a:cubicBezTo>
                <a:lnTo>
                  <a:pt x="201470" y="287907"/>
                </a:lnTo>
                <a:cubicBezTo>
                  <a:pt x="190234" y="287907"/>
                  <a:pt x="181134" y="278833"/>
                  <a:pt x="181134" y="267537"/>
                </a:cubicBezTo>
                <a:cubicBezTo>
                  <a:pt x="181134" y="256334"/>
                  <a:pt x="190234" y="247261"/>
                  <a:pt x="201470" y="247261"/>
                </a:cubicBezTo>
                <a:close/>
                <a:moveTo>
                  <a:pt x="201470" y="165970"/>
                </a:moveTo>
                <a:lnTo>
                  <a:pt x="402133" y="165970"/>
                </a:lnTo>
                <a:cubicBezTo>
                  <a:pt x="413368" y="165970"/>
                  <a:pt x="422468" y="175043"/>
                  <a:pt x="422468" y="186246"/>
                </a:cubicBezTo>
                <a:cubicBezTo>
                  <a:pt x="422468" y="197450"/>
                  <a:pt x="413368" y="206616"/>
                  <a:pt x="402133" y="206616"/>
                </a:cubicBezTo>
                <a:lnTo>
                  <a:pt x="201470" y="206616"/>
                </a:lnTo>
                <a:cubicBezTo>
                  <a:pt x="190234" y="206616"/>
                  <a:pt x="181134" y="197450"/>
                  <a:pt x="181134" y="186246"/>
                </a:cubicBezTo>
                <a:cubicBezTo>
                  <a:pt x="181134" y="175043"/>
                  <a:pt x="190234" y="165970"/>
                  <a:pt x="201470" y="165970"/>
                </a:cubicBezTo>
                <a:close/>
                <a:moveTo>
                  <a:pt x="201470" y="84608"/>
                </a:moveTo>
                <a:lnTo>
                  <a:pt x="320606" y="84608"/>
                </a:lnTo>
                <a:cubicBezTo>
                  <a:pt x="331935" y="84608"/>
                  <a:pt x="341035" y="93702"/>
                  <a:pt x="341035" y="104931"/>
                </a:cubicBezTo>
                <a:cubicBezTo>
                  <a:pt x="341035" y="116159"/>
                  <a:pt x="331935" y="125254"/>
                  <a:pt x="320606" y="125254"/>
                </a:cubicBezTo>
                <a:lnTo>
                  <a:pt x="201470" y="125254"/>
                </a:lnTo>
                <a:cubicBezTo>
                  <a:pt x="190234" y="125254"/>
                  <a:pt x="181134" y="116159"/>
                  <a:pt x="181134" y="104931"/>
                </a:cubicBezTo>
                <a:cubicBezTo>
                  <a:pt x="181134" y="93702"/>
                  <a:pt x="190234" y="84608"/>
                  <a:pt x="201470" y="84608"/>
                </a:cubicBezTo>
                <a:close/>
                <a:moveTo>
                  <a:pt x="112155" y="0"/>
                </a:moveTo>
                <a:lnTo>
                  <a:pt x="491447" y="0"/>
                </a:lnTo>
                <a:cubicBezTo>
                  <a:pt x="502775" y="0"/>
                  <a:pt x="511874" y="9084"/>
                  <a:pt x="511874" y="20394"/>
                </a:cubicBezTo>
                <a:lnTo>
                  <a:pt x="511874" y="398243"/>
                </a:lnTo>
                <a:lnTo>
                  <a:pt x="471113" y="438846"/>
                </a:lnTo>
                <a:lnTo>
                  <a:pt x="471113" y="40695"/>
                </a:lnTo>
                <a:lnTo>
                  <a:pt x="132489" y="40695"/>
                </a:lnTo>
                <a:lnTo>
                  <a:pt x="132489" y="383597"/>
                </a:lnTo>
                <a:lnTo>
                  <a:pt x="112155" y="403991"/>
                </a:lnTo>
                <a:lnTo>
                  <a:pt x="91728" y="383597"/>
                </a:lnTo>
                <a:lnTo>
                  <a:pt x="91728" y="20394"/>
                </a:lnTo>
                <a:cubicBezTo>
                  <a:pt x="91728" y="9084"/>
                  <a:pt x="100827" y="0"/>
                  <a:pt x="112155" y="0"/>
                </a:cubicBez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fire-extinguisher_150225"/>
          <p:cNvSpPr/>
          <p:nvPr/>
        </p:nvSpPr>
        <p:spPr>
          <a:xfrm>
            <a:off x="9298630" y="2536585"/>
            <a:ext cx="432971" cy="609684"/>
          </a:xfrm>
          <a:custGeom>
            <a:avLst/>
            <a:gdLst>
              <a:gd name="T0" fmla="*/ 4233 w 4349"/>
              <a:gd name="T1" fmla="*/ 164 h 6133"/>
              <a:gd name="T2" fmla="*/ 2671 w 4349"/>
              <a:gd name="T3" fmla="*/ 556 h 6133"/>
              <a:gd name="T4" fmla="*/ 2272 w 4349"/>
              <a:gd name="T5" fmla="*/ 594 h 6133"/>
              <a:gd name="T6" fmla="*/ 2175 w 4349"/>
              <a:gd name="T7" fmla="*/ 0 h 6133"/>
              <a:gd name="T8" fmla="*/ 1484 w 4349"/>
              <a:gd name="T9" fmla="*/ 97 h 6133"/>
              <a:gd name="T10" fmla="*/ 1325 w 4349"/>
              <a:gd name="T11" fmla="*/ 594 h 6133"/>
              <a:gd name="T12" fmla="*/ 986 w 4349"/>
              <a:gd name="T13" fmla="*/ 0 h 6133"/>
              <a:gd name="T14" fmla="*/ 650 w 4349"/>
              <a:gd name="T15" fmla="*/ 599 h 6133"/>
              <a:gd name="T16" fmla="*/ 0 w 4349"/>
              <a:gd name="T17" fmla="*/ 1662 h 6133"/>
              <a:gd name="T18" fmla="*/ 473 w 4349"/>
              <a:gd name="T19" fmla="*/ 1759 h 6133"/>
              <a:gd name="T20" fmla="*/ 570 w 4349"/>
              <a:gd name="T21" fmla="*/ 1403 h 6133"/>
              <a:gd name="T22" fmla="*/ 1484 w 4349"/>
              <a:gd name="T23" fmla="*/ 1139 h 6133"/>
              <a:gd name="T24" fmla="*/ 594 w 4349"/>
              <a:gd name="T25" fmla="*/ 2347 h 6133"/>
              <a:gd name="T26" fmla="*/ 691 w 4349"/>
              <a:gd name="T27" fmla="*/ 6133 h 6133"/>
              <a:gd name="T28" fmla="*/ 3162 w 4349"/>
              <a:gd name="T29" fmla="*/ 6036 h 6133"/>
              <a:gd name="T30" fmla="*/ 2272 w 4349"/>
              <a:gd name="T31" fmla="*/ 1243 h 6133"/>
              <a:gd name="T32" fmla="*/ 2671 w 4349"/>
              <a:gd name="T33" fmla="*/ 1138 h 6133"/>
              <a:gd name="T34" fmla="*/ 2749 w 4349"/>
              <a:gd name="T35" fmla="*/ 1272 h 6133"/>
              <a:gd name="T36" fmla="*/ 4252 w 4349"/>
              <a:gd name="T37" fmla="*/ 1570 h 6133"/>
              <a:gd name="T38" fmla="*/ 4349 w 4349"/>
              <a:gd name="T39" fmla="*/ 1473 h 6133"/>
              <a:gd name="T40" fmla="*/ 4314 w 4349"/>
              <a:gd name="T41" fmla="*/ 184 h 6133"/>
              <a:gd name="T42" fmla="*/ 2078 w 4349"/>
              <a:gd name="T43" fmla="*/ 194 h 6133"/>
              <a:gd name="T44" fmla="*/ 1678 w 4349"/>
              <a:gd name="T45" fmla="*/ 1187 h 6133"/>
              <a:gd name="T46" fmla="*/ 986 w 4349"/>
              <a:gd name="T47" fmla="*/ 194 h 6133"/>
              <a:gd name="T48" fmla="*/ 986 w 4349"/>
              <a:gd name="T49" fmla="*/ 594 h 6133"/>
              <a:gd name="T50" fmla="*/ 986 w 4349"/>
              <a:gd name="T51" fmla="*/ 194 h 6133"/>
              <a:gd name="T52" fmla="*/ 376 w 4349"/>
              <a:gd name="T53" fmla="*/ 1403 h 6133"/>
              <a:gd name="T54" fmla="*/ 194 w 4349"/>
              <a:gd name="T55" fmla="*/ 1565 h 6133"/>
              <a:gd name="T56" fmla="*/ 735 w 4349"/>
              <a:gd name="T57" fmla="*/ 787 h 6133"/>
              <a:gd name="T58" fmla="*/ 1484 w 4349"/>
              <a:gd name="T59" fmla="*/ 945 h 6133"/>
              <a:gd name="T60" fmla="*/ 788 w 4349"/>
              <a:gd name="T61" fmla="*/ 5940 h 6133"/>
              <a:gd name="T62" fmla="*/ 2968 w 4349"/>
              <a:gd name="T63" fmla="*/ 5727 h 6133"/>
              <a:gd name="T64" fmla="*/ 788 w 4349"/>
              <a:gd name="T65" fmla="*/ 5940 h 6133"/>
              <a:gd name="T66" fmla="*/ 2968 w 4349"/>
              <a:gd name="T67" fmla="*/ 5534 h 6133"/>
              <a:gd name="T68" fmla="*/ 788 w 4349"/>
              <a:gd name="T69" fmla="*/ 2347 h 6133"/>
              <a:gd name="T70" fmla="*/ 2032 w 4349"/>
              <a:gd name="T71" fmla="*/ 1411 h 6133"/>
              <a:gd name="T72" fmla="*/ 2272 w 4349"/>
              <a:gd name="T73" fmla="*/ 945 h 6133"/>
              <a:gd name="T74" fmla="*/ 2671 w 4349"/>
              <a:gd name="T75" fmla="*/ 787 h 6133"/>
              <a:gd name="T76" fmla="*/ 2272 w 4349"/>
              <a:gd name="T77" fmla="*/ 945 h 6133"/>
              <a:gd name="T78" fmla="*/ 2865 w 4349"/>
              <a:gd name="T79" fmla="*/ 1097 h 6133"/>
              <a:gd name="T80" fmla="*/ 4155 w 4349"/>
              <a:gd name="T81" fmla="*/ 378 h 6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49" h="6133">
                <a:moveTo>
                  <a:pt x="4314" y="184"/>
                </a:moveTo>
                <a:cubicBezTo>
                  <a:pt x="4291" y="166"/>
                  <a:pt x="4262" y="159"/>
                  <a:pt x="4233" y="164"/>
                </a:cubicBezTo>
                <a:lnTo>
                  <a:pt x="2749" y="461"/>
                </a:lnTo>
                <a:cubicBezTo>
                  <a:pt x="2704" y="470"/>
                  <a:pt x="2671" y="510"/>
                  <a:pt x="2671" y="556"/>
                </a:cubicBezTo>
                <a:lnTo>
                  <a:pt x="2671" y="594"/>
                </a:lnTo>
                <a:lnTo>
                  <a:pt x="2272" y="594"/>
                </a:lnTo>
                <a:lnTo>
                  <a:pt x="2272" y="97"/>
                </a:lnTo>
                <a:cubicBezTo>
                  <a:pt x="2272" y="43"/>
                  <a:pt x="2228" y="0"/>
                  <a:pt x="2175" y="0"/>
                </a:cubicBezTo>
                <a:lnTo>
                  <a:pt x="1581" y="0"/>
                </a:lnTo>
                <a:cubicBezTo>
                  <a:pt x="1528" y="0"/>
                  <a:pt x="1484" y="43"/>
                  <a:pt x="1484" y="97"/>
                </a:cubicBezTo>
                <a:lnTo>
                  <a:pt x="1484" y="594"/>
                </a:lnTo>
                <a:lnTo>
                  <a:pt x="1325" y="594"/>
                </a:lnTo>
                <a:cubicBezTo>
                  <a:pt x="1360" y="535"/>
                  <a:pt x="1380" y="467"/>
                  <a:pt x="1380" y="394"/>
                </a:cubicBezTo>
                <a:cubicBezTo>
                  <a:pt x="1380" y="177"/>
                  <a:pt x="1203" y="0"/>
                  <a:pt x="986" y="0"/>
                </a:cubicBezTo>
                <a:cubicBezTo>
                  <a:pt x="769" y="0"/>
                  <a:pt x="593" y="177"/>
                  <a:pt x="593" y="394"/>
                </a:cubicBezTo>
                <a:cubicBezTo>
                  <a:pt x="593" y="469"/>
                  <a:pt x="614" y="539"/>
                  <a:pt x="650" y="599"/>
                </a:cubicBezTo>
                <a:cubicBezTo>
                  <a:pt x="285" y="641"/>
                  <a:pt x="0" y="952"/>
                  <a:pt x="0" y="1329"/>
                </a:cubicBezTo>
                <a:lnTo>
                  <a:pt x="0" y="1662"/>
                </a:lnTo>
                <a:cubicBezTo>
                  <a:pt x="0" y="1716"/>
                  <a:pt x="44" y="1759"/>
                  <a:pt x="97" y="1759"/>
                </a:cubicBezTo>
                <a:lnTo>
                  <a:pt x="473" y="1759"/>
                </a:lnTo>
                <a:cubicBezTo>
                  <a:pt x="527" y="1759"/>
                  <a:pt x="570" y="1716"/>
                  <a:pt x="570" y="1662"/>
                </a:cubicBezTo>
                <a:lnTo>
                  <a:pt x="570" y="1403"/>
                </a:lnTo>
                <a:cubicBezTo>
                  <a:pt x="570" y="1257"/>
                  <a:pt x="689" y="1139"/>
                  <a:pt x="834" y="1139"/>
                </a:cubicBezTo>
                <a:lnTo>
                  <a:pt x="1484" y="1139"/>
                </a:lnTo>
                <a:lnTo>
                  <a:pt x="1484" y="1243"/>
                </a:lnTo>
                <a:cubicBezTo>
                  <a:pt x="976" y="1353"/>
                  <a:pt x="594" y="1806"/>
                  <a:pt x="594" y="2347"/>
                </a:cubicBezTo>
                <a:lnTo>
                  <a:pt x="594" y="6036"/>
                </a:lnTo>
                <a:cubicBezTo>
                  <a:pt x="594" y="6090"/>
                  <a:pt x="637" y="6133"/>
                  <a:pt x="691" y="6133"/>
                </a:cubicBezTo>
                <a:lnTo>
                  <a:pt x="3065" y="6133"/>
                </a:lnTo>
                <a:cubicBezTo>
                  <a:pt x="3119" y="6133"/>
                  <a:pt x="3162" y="6090"/>
                  <a:pt x="3162" y="6036"/>
                </a:cubicBezTo>
                <a:lnTo>
                  <a:pt x="3162" y="2347"/>
                </a:lnTo>
                <a:cubicBezTo>
                  <a:pt x="3162" y="1806"/>
                  <a:pt x="2780" y="1353"/>
                  <a:pt x="2272" y="1243"/>
                </a:cubicBezTo>
                <a:lnTo>
                  <a:pt x="2272" y="1138"/>
                </a:lnTo>
                <a:lnTo>
                  <a:pt x="2671" y="1138"/>
                </a:lnTo>
                <a:lnTo>
                  <a:pt x="2671" y="1177"/>
                </a:lnTo>
                <a:cubicBezTo>
                  <a:pt x="2671" y="1223"/>
                  <a:pt x="2704" y="1263"/>
                  <a:pt x="2749" y="1272"/>
                </a:cubicBezTo>
                <a:lnTo>
                  <a:pt x="4233" y="1568"/>
                </a:lnTo>
                <a:cubicBezTo>
                  <a:pt x="4239" y="1570"/>
                  <a:pt x="4246" y="1570"/>
                  <a:pt x="4252" y="1570"/>
                </a:cubicBezTo>
                <a:cubicBezTo>
                  <a:pt x="4274" y="1570"/>
                  <a:pt x="4296" y="1563"/>
                  <a:pt x="4314" y="1548"/>
                </a:cubicBezTo>
                <a:cubicBezTo>
                  <a:pt x="4336" y="1530"/>
                  <a:pt x="4349" y="1502"/>
                  <a:pt x="4349" y="1473"/>
                </a:cubicBezTo>
                <a:lnTo>
                  <a:pt x="4349" y="259"/>
                </a:lnTo>
                <a:cubicBezTo>
                  <a:pt x="4349" y="230"/>
                  <a:pt x="4336" y="203"/>
                  <a:pt x="4314" y="184"/>
                </a:cubicBezTo>
                <a:close/>
                <a:moveTo>
                  <a:pt x="1678" y="194"/>
                </a:moveTo>
                <a:lnTo>
                  <a:pt x="2078" y="194"/>
                </a:lnTo>
                <a:lnTo>
                  <a:pt x="2078" y="1187"/>
                </a:lnTo>
                <a:lnTo>
                  <a:pt x="1678" y="1187"/>
                </a:lnTo>
                <a:lnTo>
                  <a:pt x="1678" y="194"/>
                </a:lnTo>
                <a:close/>
                <a:moveTo>
                  <a:pt x="986" y="194"/>
                </a:moveTo>
                <a:cubicBezTo>
                  <a:pt x="1096" y="194"/>
                  <a:pt x="1186" y="283"/>
                  <a:pt x="1186" y="394"/>
                </a:cubicBezTo>
                <a:cubicBezTo>
                  <a:pt x="1186" y="504"/>
                  <a:pt x="1096" y="594"/>
                  <a:pt x="986" y="594"/>
                </a:cubicBezTo>
                <a:cubicBezTo>
                  <a:pt x="876" y="594"/>
                  <a:pt x="786" y="504"/>
                  <a:pt x="786" y="394"/>
                </a:cubicBezTo>
                <a:cubicBezTo>
                  <a:pt x="786" y="283"/>
                  <a:pt x="876" y="194"/>
                  <a:pt x="986" y="194"/>
                </a:cubicBezTo>
                <a:close/>
                <a:moveTo>
                  <a:pt x="834" y="945"/>
                </a:moveTo>
                <a:cubicBezTo>
                  <a:pt x="582" y="945"/>
                  <a:pt x="376" y="1150"/>
                  <a:pt x="376" y="1403"/>
                </a:cubicBezTo>
                <a:lnTo>
                  <a:pt x="376" y="1565"/>
                </a:lnTo>
                <a:lnTo>
                  <a:pt x="194" y="1565"/>
                </a:lnTo>
                <a:lnTo>
                  <a:pt x="194" y="1329"/>
                </a:lnTo>
                <a:cubicBezTo>
                  <a:pt x="194" y="1030"/>
                  <a:pt x="437" y="787"/>
                  <a:pt x="735" y="787"/>
                </a:cubicBezTo>
                <a:lnTo>
                  <a:pt x="1484" y="787"/>
                </a:lnTo>
                <a:lnTo>
                  <a:pt x="1484" y="945"/>
                </a:lnTo>
                <a:lnTo>
                  <a:pt x="834" y="945"/>
                </a:lnTo>
                <a:close/>
                <a:moveTo>
                  <a:pt x="788" y="5940"/>
                </a:moveTo>
                <a:lnTo>
                  <a:pt x="788" y="5727"/>
                </a:lnTo>
                <a:lnTo>
                  <a:pt x="2968" y="5727"/>
                </a:lnTo>
                <a:lnTo>
                  <a:pt x="2968" y="5940"/>
                </a:lnTo>
                <a:lnTo>
                  <a:pt x="788" y="5940"/>
                </a:lnTo>
                <a:close/>
                <a:moveTo>
                  <a:pt x="2968" y="2347"/>
                </a:moveTo>
                <a:lnTo>
                  <a:pt x="2968" y="5534"/>
                </a:lnTo>
                <a:lnTo>
                  <a:pt x="788" y="5534"/>
                </a:lnTo>
                <a:lnTo>
                  <a:pt x="788" y="2347"/>
                </a:lnTo>
                <a:cubicBezTo>
                  <a:pt x="788" y="1831"/>
                  <a:pt x="1208" y="1411"/>
                  <a:pt x="1724" y="1411"/>
                </a:cubicBezTo>
                <a:lnTo>
                  <a:pt x="2032" y="1411"/>
                </a:lnTo>
                <a:cubicBezTo>
                  <a:pt x="2548" y="1411"/>
                  <a:pt x="2968" y="1831"/>
                  <a:pt x="2968" y="2347"/>
                </a:cubicBezTo>
                <a:close/>
                <a:moveTo>
                  <a:pt x="2272" y="945"/>
                </a:moveTo>
                <a:lnTo>
                  <a:pt x="2272" y="787"/>
                </a:lnTo>
                <a:lnTo>
                  <a:pt x="2671" y="787"/>
                </a:lnTo>
                <a:lnTo>
                  <a:pt x="2671" y="945"/>
                </a:lnTo>
                <a:lnTo>
                  <a:pt x="2272" y="945"/>
                </a:lnTo>
                <a:close/>
                <a:moveTo>
                  <a:pt x="4155" y="1355"/>
                </a:moveTo>
                <a:lnTo>
                  <a:pt x="2865" y="1097"/>
                </a:lnTo>
                <a:lnTo>
                  <a:pt x="2865" y="636"/>
                </a:lnTo>
                <a:lnTo>
                  <a:pt x="4155" y="378"/>
                </a:lnTo>
                <a:lnTo>
                  <a:pt x="4155" y="1355"/>
                </a:ln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shield-with-curved-arrows_77202"/>
          <p:cNvSpPr/>
          <p:nvPr/>
        </p:nvSpPr>
        <p:spPr>
          <a:xfrm>
            <a:off x="10831471" y="2537256"/>
            <a:ext cx="609685" cy="608343"/>
          </a:xfrm>
          <a:custGeom>
            <a:avLst/>
            <a:gdLst>
              <a:gd name="T0" fmla="*/ 1895 w 3871"/>
              <a:gd name="T1" fmla="*/ 13 h 3868"/>
              <a:gd name="T2" fmla="*/ 0 w 3871"/>
              <a:gd name="T3" fmla="*/ 601 h 3868"/>
              <a:gd name="T4" fmla="*/ 514 w 3871"/>
              <a:gd name="T5" fmla="*/ 2728 h 3868"/>
              <a:gd name="T6" fmla="*/ 1933 w 3871"/>
              <a:gd name="T7" fmla="*/ 3868 h 3868"/>
              <a:gd name="T8" fmla="*/ 3353 w 3871"/>
              <a:gd name="T9" fmla="*/ 2728 h 3868"/>
              <a:gd name="T10" fmla="*/ 3810 w 3871"/>
              <a:gd name="T11" fmla="*/ 535 h 3868"/>
              <a:gd name="T12" fmla="*/ 1968 w 3871"/>
              <a:gd name="T13" fmla="*/ 11 h 3868"/>
              <a:gd name="T14" fmla="*/ 1937 w 3871"/>
              <a:gd name="T15" fmla="*/ 146 h 3868"/>
              <a:gd name="T16" fmla="*/ 3231 w 3871"/>
              <a:gd name="T17" fmla="*/ 2674 h 3868"/>
              <a:gd name="T18" fmla="*/ 1933 w 3871"/>
              <a:gd name="T19" fmla="*/ 3734 h 3868"/>
              <a:gd name="T20" fmla="*/ 636 w 3871"/>
              <a:gd name="T21" fmla="*/ 2674 h 3868"/>
              <a:gd name="T22" fmla="*/ 1937 w 3871"/>
              <a:gd name="T23" fmla="*/ 146 h 3868"/>
              <a:gd name="T24" fmla="*/ 1121 w 3871"/>
              <a:gd name="T25" fmla="*/ 704 h 3868"/>
              <a:gd name="T26" fmla="*/ 345 w 3871"/>
              <a:gd name="T27" fmla="*/ 859 h 3868"/>
              <a:gd name="T28" fmla="*/ 789 w 3871"/>
              <a:gd name="T29" fmla="*/ 2608 h 3868"/>
              <a:gd name="T30" fmla="*/ 851 w 3871"/>
              <a:gd name="T31" fmla="*/ 2583 h 3868"/>
              <a:gd name="T32" fmla="*/ 417 w 3871"/>
              <a:gd name="T33" fmla="*/ 888 h 3868"/>
              <a:gd name="T34" fmla="*/ 1163 w 3871"/>
              <a:gd name="T35" fmla="*/ 728 h 3868"/>
              <a:gd name="T36" fmla="*/ 1906 w 3871"/>
              <a:gd name="T37" fmla="*/ 1078 h 3868"/>
              <a:gd name="T38" fmla="*/ 1112 w 3871"/>
              <a:gd name="T39" fmla="*/ 1743 h 3868"/>
              <a:gd name="T40" fmla="*/ 1135 w 3871"/>
              <a:gd name="T41" fmla="*/ 2119 h 3868"/>
              <a:gd name="T42" fmla="*/ 982 w 3871"/>
              <a:gd name="T43" fmla="*/ 2279 h 3868"/>
              <a:gd name="T44" fmla="*/ 1350 w 3871"/>
              <a:gd name="T45" fmla="*/ 2476 h 3868"/>
              <a:gd name="T46" fmla="*/ 1440 w 3871"/>
              <a:gd name="T47" fmla="*/ 2424 h 3868"/>
              <a:gd name="T48" fmla="*/ 1403 w 3871"/>
              <a:gd name="T49" fmla="*/ 1976 h 3868"/>
              <a:gd name="T50" fmla="*/ 1368 w 3871"/>
              <a:gd name="T51" fmla="*/ 1984 h 3868"/>
              <a:gd name="T52" fmla="*/ 1243 w 3871"/>
              <a:gd name="T53" fmla="*/ 1997 h 3868"/>
              <a:gd name="T54" fmla="*/ 1473 w 3871"/>
              <a:gd name="T55" fmla="*/ 1368 h 3868"/>
              <a:gd name="T56" fmla="*/ 2424 w 3871"/>
              <a:gd name="T57" fmla="*/ 1266 h 3868"/>
              <a:gd name="T58" fmla="*/ 2487 w 3871"/>
              <a:gd name="T59" fmla="*/ 1389 h 3868"/>
              <a:gd name="T60" fmla="*/ 2405 w 3871"/>
              <a:gd name="T61" fmla="*/ 1830 h 3868"/>
              <a:gd name="T62" fmla="*/ 2498 w 3871"/>
              <a:gd name="T63" fmla="*/ 1888 h 3868"/>
              <a:gd name="T64" fmla="*/ 2634 w 3871"/>
              <a:gd name="T65" fmla="*/ 1876 h 3868"/>
              <a:gd name="T66" fmla="*/ 2402 w 3871"/>
              <a:gd name="T67" fmla="*/ 2508 h 3868"/>
              <a:gd name="T68" fmla="*/ 1452 w 3871"/>
              <a:gd name="T69" fmla="*/ 2604 h 3868"/>
              <a:gd name="T70" fmla="*/ 2756 w 3871"/>
              <a:gd name="T71" fmla="*/ 2129 h 3868"/>
              <a:gd name="T72" fmla="*/ 2757 w 3871"/>
              <a:gd name="T73" fmla="*/ 1855 h 3868"/>
              <a:gd name="T74" fmla="*/ 2862 w 3871"/>
              <a:gd name="T75" fmla="*/ 1678 h 3868"/>
              <a:gd name="T76" fmla="*/ 2859 w 3871"/>
              <a:gd name="T77" fmla="*/ 1568 h 3868"/>
              <a:gd name="T78" fmla="*/ 2487 w 3871"/>
              <a:gd name="T79" fmla="*/ 1389 h 3868"/>
              <a:gd name="T80" fmla="*/ 2700 w 3871"/>
              <a:gd name="T81" fmla="*/ 1627 h 3868"/>
              <a:gd name="T82" fmla="*/ 2546 w 3871"/>
              <a:gd name="T83" fmla="*/ 1550 h 3868"/>
              <a:gd name="T84" fmla="*/ 1321 w 3871"/>
              <a:gd name="T85" fmla="*/ 2322 h 3868"/>
              <a:gd name="T86" fmla="*/ 1331 w 3871"/>
              <a:gd name="T87" fmla="*/ 2149 h 3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71" h="3868">
                <a:moveTo>
                  <a:pt x="1936" y="1"/>
                </a:moveTo>
                <a:cubicBezTo>
                  <a:pt x="1921" y="0"/>
                  <a:pt x="1907" y="5"/>
                  <a:pt x="1895" y="13"/>
                </a:cubicBezTo>
                <a:cubicBezTo>
                  <a:pt x="1243" y="469"/>
                  <a:pt x="594" y="534"/>
                  <a:pt x="67" y="534"/>
                </a:cubicBezTo>
                <a:cubicBezTo>
                  <a:pt x="30" y="534"/>
                  <a:pt x="0" y="564"/>
                  <a:pt x="0" y="601"/>
                </a:cubicBezTo>
                <a:cubicBezTo>
                  <a:pt x="0" y="604"/>
                  <a:pt x="0" y="608"/>
                  <a:pt x="1" y="611"/>
                </a:cubicBezTo>
                <a:cubicBezTo>
                  <a:pt x="101" y="1278"/>
                  <a:pt x="234" y="2083"/>
                  <a:pt x="514" y="2728"/>
                </a:cubicBezTo>
                <a:cubicBezTo>
                  <a:pt x="654" y="3050"/>
                  <a:pt x="831" y="3334"/>
                  <a:pt x="1063" y="3538"/>
                </a:cubicBezTo>
                <a:cubicBezTo>
                  <a:pt x="1295" y="3743"/>
                  <a:pt x="1584" y="3868"/>
                  <a:pt x="1933" y="3868"/>
                </a:cubicBezTo>
                <a:cubicBezTo>
                  <a:pt x="2282" y="3868"/>
                  <a:pt x="2571" y="3743"/>
                  <a:pt x="2803" y="3538"/>
                </a:cubicBezTo>
                <a:cubicBezTo>
                  <a:pt x="3036" y="3334"/>
                  <a:pt x="3213" y="3050"/>
                  <a:pt x="3353" y="2728"/>
                </a:cubicBezTo>
                <a:cubicBezTo>
                  <a:pt x="3633" y="2083"/>
                  <a:pt x="3766" y="1278"/>
                  <a:pt x="3866" y="611"/>
                </a:cubicBezTo>
                <a:cubicBezTo>
                  <a:pt x="3871" y="574"/>
                  <a:pt x="3846" y="541"/>
                  <a:pt x="3810" y="535"/>
                </a:cubicBezTo>
                <a:cubicBezTo>
                  <a:pt x="3807" y="535"/>
                  <a:pt x="3803" y="534"/>
                  <a:pt x="3800" y="534"/>
                </a:cubicBezTo>
                <a:cubicBezTo>
                  <a:pt x="3278" y="534"/>
                  <a:pt x="2623" y="404"/>
                  <a:pt x="1968" y="11"/>
                </a:cubicBezTo>
                <a:cubicBezTo>
                  <a:pt x="1958" y="5"/>
                  <a:pt x="1947" y="2"/>
                  <a:pt x="1936" y="1"/>
                </a:cubicBezTo>
                <a:close/>
                <a:moveTo>
                  <a:pt x="1937" y="146"/>
                </a:moveTo>
                <a:cubicBezTo>
                  <a:pt x="2571" y="517"/>
                  <a:pt x="3202" y="653"/>
                  <a:pt x="3722" y="665"/>
                </a:cubicBezTo>
                <a:cubicBezTo>
                  <a:pt x="3623" y="1316"/>
                  <a:pt x="3491" y="2075"/>
                  <a:pt x="3231" y="2674"/>
                </a:cubicBezTo>
                <a:cubicBezTo>
                  <a:pt x="3096" y="2985"/>
                  <a:pt x="2927" y="3252"/>
                  <a:pt x="2715" y="3439"/>
                </a:cubicBezTo>
                <a:cubicBezTo>
                  <a:pt x="2504" y="3625"/>
                  <a:pt x="2251" y="3734"/>
                  <a:pt x="1933" y="3734"/>
                </a:cubicBezTo>
                <a:cubicBezTo>
                  <a:pt x="1616" y="3734"/>
                  <a:pt x="1363" y="3625"/>
                  <a:pt x="1151" y="3439"/>
                </a:cubicBezTo>
                <a:cubicBezTo>
                  <a:pt x="940" y="3252"/>
                  <a:pt x="771" y="2985"/>
                  <a:pt x="636" y="2674"/>
                </a:cubicBezTo>
                <a:cubicBezTo>
                  <a:pt x="376" y="2075"/>
                  <a:pt x="243" y="1317"/>
                  <a:pt x="145" y="666"/>
                </a:cubicBezTo>
                <a:cubicBezTo>
                  <a:pt x="662" y="660"/>
                  <a:pt x="1299" y="579"/>
                  <a:pt x="1937" y="146"/>
                </a:cubicBezTo>
                <a:close/>
                <a:moveTo>
                  <a:pt x="1130" y="703"/>
                </a:moveTo>
                <a:cubicBezTo>
                  <a:pt x="1127" y="703"/>
                  <a:pt x="1124" y="704"/>
                  <a:pt x="1121" y="704"/>
                </a:cubicBezTo>
                <a:cubicBezTo>
                  <a:pt x="859" y="777"/>
                  <a:pt x="607" y="810"/>
                  <a:pt x="376" y="824"/>
                </a:cubicBezTo>
                <a:cubicBezTo>
                  <a:pt x="357" y="825"/>
                  <a:pt x="343" y="841"/>
                  <a:pt x="345" y="859"/>
                </a:cubicBezTo>
                <a:cubicBezTo>
                  <a:pt x="345" y="860"/>
                  <a:pt x="345" y="861"/>
                  <a:pt x="345" y="863"/>
                </a:cubicBezTo>
                <a:cubicBezTo>
                  <a:pt x="440" y="1455"/>
                  <a:pt x="569" y="2100"/>
                  <a:pt x="789" y="2608"/>
                </a:cubicBezTo>
                <a:cubicBezTo>
                  <a:pt x="796" y="2625"/>
                  <a:pt x="815" y="2633"/>
                  <a:pt x="832" y="2626"/>
                </a:cubicBezTo>
                <a:cubicBezTo>
                  <a:pt x="850" y="2619"/>
                  <a:pt x="858" y="2600"/>
                  <a:pt x="851" y="2583"/>
                </a:cubicBezTo>
                <a:cubicBezTo>
                  <a:pt x="851" y="2582"/>
                  <a:pt x="850" y="2582"/>
                  <a:pt x="850" y="2582"/>
                </a:cubicBezTo>
                <a:cubicBezTo>
                  <a:pt x="638" y="2094"/>
                  <a:pt x="512" y="1469"/>
                  <a:pt x="417" y="888"/>
                </a:cubicBezTo>
                <a:cubicBezTo>
                  <a:pt x="642" y="872"/>
                  <a:pt x="885" y="839"/>
                  <a:pt x="1139" y="769"/>
                </a:cubicBezTo>
                <a:cubicBezTo>
                  <a:pt x="1157" y="764"/>
                  <a:pt x="1167" y="746"/>
                  <a:pt x="1163" y="728"/>
                </a:cubicBezTo>
                <a:cubicBezTo>
                  <a:pt x="1159" y="713"/>
                  <a:pt x="1145" y="703"/>
                  <a:pt x="1130" y="703"/>
                </a:cubicBezTo>
                <a:close/>
                <a:moveTo>
                  <a:pt x="1906" y="1078"/>
                </a:moveTo>
                <a:cubicBezTo>
                  <a:pt x="1721" y="1078"/>
                  <a:pt x="1537" y="1140"/>
                  <a:pt x="1388" y="1266"/>
                </a:cubicBezTo>
                <a:cubicBezTo>
                  <a:pt x="1238" y="1391"/>
                  <a:pt x="1144" y="1562"/>
                  <a:pt x="1112" y="1743"/>
                </a:cubicBezTo>
                <a:cubicBezTo>
                  <a:pt x="1096" y="1834"/>
                  <a:pt x="1096" y="1927"/>
                  <a:pt x="1111" y="2019"/>
                </a:cubicBezTo>
                <a:cubicBezTo>
                  <a:pt x="1117" y="2053"/>
                  <a:pt x="1125" y="2086"/>
                  <a:pt x="1135" y="2119"/>
                </a:cubicBezTo>
                <a:lnTo>
                  <a:pt x="1005" y="2194"/>
                </a:lnTo>
                <a:cubicBezTo>
                  <a:pt x="975" y="2211"/>
                  <a:pt x="965" y="2249"/>
                  <a:pt x="982" y="2279"/>
                </a:cubicBezTo>
                <a:cubicBezTo>
                  <a:pt x="988" y="2289"/>
                  <a:pt x="997" y="2298"/>
                  <a:pt x="1008" y="2303"/>
                </a:cubicBezTo>
                <a:lnTo>
                  <a:pt x="1350" y="2476"/>
                </a:lnTo>
                <a:cubicBezTo>
                  <a:pt x="1380" y="2491"/>
                  <a:pt x="1418" y="2479"/>
                  <a:pt x="1433" y="2448"/>
                </a:cubicBezTo>
                <a:cubicBezTo>
                  <a:pt x="1437" y="2440"/>
                  <a:pt x="1439" y="2432"/>
                  <a:pt x="1440" y="2424"/>
                </a:cubicBezTo>
                <a:lnTo>
                  <a:pt x="1462" y="2041"/>
                </a:lnTo>
                <a:cubicBezTo>
                  <a:pt x="1464" y="2007"/>
                  <a:pt x="1437" y="1977"/>
                  <a:pt x="1403" y="1976"/>
                </a:cubicBezTo>
                <a:cubicBezTo>
                  <a:pt x="1402" y="1975"/>
                  <a:pt x="1402" y="1975"/>
                  <a:pt x="1401" y="1975"/>
                </a:cubicBezTo>
                <a:cubicBezTo>
                  <a:pt x="1390" y="1975"/>
                  <a:pt x="1378" y="1978"/>
                  <a:pt x="1368" y="1984"/>
                </a:cubicBezTo>
                <a:lnTo>
                  <a:pt x="1254" y="2050"/>
                </a:lnTo>
                <a:cubicBezTo>
                  <a:pt x="1250" y="2032"/>
                  <a:pt x="1246" y="2014"/>
                  <a:pt x="1243" y="1997"/>
                </a:cubicBezTo>
                <a:cubicBezTo>
                  <a:pt x="1230" y="1920"/>
                  <a:pt x="1230" y="1842"/>
                  <a:pt x="1243" y="1766"/>
                </a:cubicBezTo>
                <a:cubicBezTo>
                  <a:pt x="1270" y="1615"/>
                  <a:pt x="1348" y="1473"/>
                  <a:pt x="1473" y="1368"/>
                </a:cubicBezTo>
                <a:cubicBezTo>
                  <a:pt x="1724" y="1158"/>
                  <a:pt x="2087" y="1158"/>
                  <a:pt x="2338" y="1368"/>
                </a:cubicBezTo>
                <a:cubicBezTo>
                  <a:pt x="2406" y="1427"/>
                  <a:pt x="2494" y="1323"/>
                  <a:pt x="2424" y="1266"/>
                </a:cubicBezTo>
                <a:cubicBezTo>
                  <a:pt x="2274" y="1140"/>
                  <a:pt x="2090" y="1078"/>
                  <a:pt x="1906" y="1078"/>
                </a:cubicBezTo>
                <a:close/>
                <a:moveTo>
                  <a:pt x="2487" y="1389"/>
                </a:moveTo>
                <a:cubicBezTo>
                  <a:pt x="2455" y="1390"/>
                  <a:pt x="2429" y="1416"/>
                  <a:pt x="2427" y="1448"/>
                </a:cubicBezTo>
                <a:lnTo>
                  <a:pt x="2405" y="1830"/>
                </a:lnTo>
                <a:cubicBezTo>
                  <a:pt x="2403" y="1865"/>
                  <a:pt x="2429" y="1894"/>
                  <a:pt x="2464" y="1896"/>
                </a:cubicBezTo>
                <a:cubicBezTo>
                  <a:pt x="2476" y="1897"/>
                  <a:pt x="2488" y="1894"/>
                  <a:pt x="2498" y="1888"/>
                </a:cubicBezTo>
                <a:lnTo>
                  <a:pt x="2622" y="1817"/>
                </a:lnTo>
                <a:cubicBezTo>
                  <a:pt x="2627" y="1836"/>
                  <a:pt x="2631" y="1856"/>
                  <a:pt x="2634" y="1876"/>
                </a:cubicBezTo>
                <a:cubicBezTo>
                  <a:pt x="2648" y="1953"/>
                  <a:pt x="2647" y="2031"/>
                  <a:pt x="2634" y="2107"/>
                </a:cubicBezTo>
                <a:cubicBezTo>
                  <a:pt x="2607" y="2260"/>
                  <a:pt x="2528" y="2403"/>
                  <a:pt x="2402" y="2508"/>
                </a:cubicBezTo>
                <a:cubicBezTo>
                  <a:pt x="2150" y="2720"/>
                  <a:pt x="1784" y="2720"/>
                  <a:pt x="1532" y="2508"/>
                </a:cubicBezTo>
                <a:cubicBezTo>
                  <a:pt x="1468" y="2455"/>
                  <a:pt x="1388" y="2550"/>
                  <a:pt x="1452" y="2604"/>
                </a:cubicBezTo>
                <a:cubicBezTo>
                  <a:pt x="1750" y="2853"/>
                  <a:pt x="2185" y="2853"/>
                  <a:pt x="2482" y="2604"/>
                </a:cubicBezTo>
                <a:cubicBezTo>
                  <a:pt x="2631" y="2479"/>
                  <a:pt x="2725" y="2309"/>
                  <a:pt x="2756" y="2129"/>
                </a:cubicBezTo>
                <a:cubicBezTo>
                  <a:pt x="2772" y="2039"/>
                  <a:pt x="2773" y="1946"/>
                  <a:pt x="2757" y="1855"/>
                </a:cubicBezTo>
                <a:lnTo>
                  <a:pt x="2757" y="1855"/>
                </a:lnTo>
                <a:cubicBezTo>
                  <a:pt x="2751" y="1820"/>
                  <a:pt x="2743" y="1786"/>
                  <a:pt x="2733" y="1752"/>
                </a:cubicBezTo>
                <a:lnTo>
                  <a:pt x="2862" y="1678"/>
                </a:lnTo>
                <a:cubicBezTo>
                  <a:pt x="2892" y="1660"/>
                  <a:pt x="2902" y="1622"/>
                  <a:pt x="2885" y="1593"/>
                </a:cubicBezTo>
                <a:cubicBezTo>
                  <a:pt x="2879" y="1582"/>
                  <a:pt x="2870" y="1574"/>
                  <a:pt x="2859" y="1568"/>
                </a:cubicBezTo>
                <a:lnTo>
                  <a:pt x="2517" y="1396"/>
                </a:lnTo>
                <a:cubicBezTo>
                  <a:pt x="2508" y="1391"/>
                  <a:pt x="2497" y="1389"/>
                  <a:pt x="2487" y="1389"/>
                </a:cubicBezTo>
                <a:close/>
                <a:moveTo>
                  <a:pt x="2546" y="1550"/>
                </a:moveTo>
                <a:lnTo>
                  <a:pt x="2700" y="1627"/>
                </a:lnTo>
                <a:lnTo>
                  <a:pt x="2536" y="1722"/>
                </a:lnTo>
                <a:lnTo>
                  <a:pt x="2546" y="1550"/>
                </a:lnTo>
                <a:close/>
                <a:moveTo>
                  <a:pt x="1331" y="2149"/>
                </a:moveTo>
                <a:lnTo>
                  <a:pt x="1321" y="2322"/>
                </a:lnTo>
                <a:lnTo>
                  <a:pt x="1167" y="2244"/>
                </a:lnTo>
                <a:lnTo>
                  <a:pt x="1331" y="2149"/>
                </a:lnTo>
                <a:close/>
              </a:path>
            </a:pathLst>
          </a:cu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4" name="表格 24"/>
          <p:cNvGraphicFramePr>
            <a:graphicFrameLocks noGrp="1"/>
          </p:cNvGraphicFramePr>
          <p:nvPr/>
        </p:nvGraphicFramePr>
        <p:xfrm>
          <a:off x="277383" y="4297053"/>
          <a:ext cx="11637234" cy="1437386"/>
        </p:xfrm>
        <a:graphic>
          <a:graphicData uri="http://schemas.openxmlformats.org/drawingml/2006/table">
            <a:tbl>
              <a:tblPr firstRow="1" bandRow="1">
                <a:tableStyleId>{5C22544A-7EE6-4342-B048-85BDC9FD1C3A}</a:tableStyleId>
              </a:tblPr>
              <a:tblGrid>
                <a:gridCol w="1662462"/>
                <a:gridCol w="1662462"/>
                <a:gridCol w="1662462"/>
                <a:gridCol w="1662462"/>
                <a:gridCol w="1662462"/>
                <a:gridCol w="1662462"/>
                <a:gridCol w="1662462"/>
              </a:tblGrid>
              <a:tr h="1331587">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rPr>
                        <a:t>通过物联技术获取实时报警信号</a:t>
                      </a:r>
                      <a:endPar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00" b="0" dirty="0">
                        <a:latin typeface="Arial" panose="020B0604020202020204" pitchFamily="34" charset="0"/>
                        <a:ea typeface="微软雅黑" panose="020B0503020204020204" pitchFamily="34" charset="-122"/>
                        <a:sym typeface="Arial" panose="020B0604020202020204" pitchFamily="34" charset="0"/>
                      </a:endParaRPr>
                    </a:p>
                  </a:txBody>
                  <a:tcPr>
                    <a:lnL w="12700" cmpd="sng">
                      <a:noFill/>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rPr>
                        <a:t>系统自动定位报警点位，获取联系信息</a:t>
                      </a:r>
                      <a:endPar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00" b="0" dirty="0">
                        <a:latin typeface="Arial" panose="020B0604020202020204" pitchFamily="34" charset="0"/>
                        <a:ea typeface="微软雅黑" panose="020B0503020204020204" pitchFamily="34" charset="-122"/>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平台定位报警点并立即通知企业消控室值班人员核实</a:t>
                      </a:r>
                      <a:endPar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00" b="0" dirty="0">
                        <a:latin typeface="Arial" panose="020B0604020202020204" pitchFamily="34" charset="0"/>
                        <a:ea typeface="微软雅黑" panose="020B0503020204020204" pitchFamily="34" charset="-122"/>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rPr>
                        <a:t>确认真实火警后，平台可远程协助操作消防主机，同时拨打“119”报警。</a:t>
                      </a:r>
                      <a:endPar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平台对下发指令执行校验，确保动作下发执行到位</a:t>
                      </a:r>
                      <a:endParaRPr lang="zh-CN" altLang="en-US" sz="1600" b="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endParaRPr lang="zh-CN" altLang="en-US" sz="1600" b="0" dirty="0">
                        <a:latin typeface="Arial" panose="020B0604020202020204" pitchFamily="34" charset="0"/>
                        <a:ea typeface="微软雅黑" panose="020B0503020204020204" pitchFamily="34" charset="-122"/>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algn="l" rtl="0" eaLnBrk="0">
                        <a:lnSpc>
                          <a:spcPct val="113000"/>
                        </a:lnSpc>
                        <a:spcBef>
                          <a:spcPts val="0"/>
                        </a:spcBef>
                      </a:pPr>
                      <a:r>
                        <a:rPr lang="zh-CN" altLang="en-US" sz="16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立即启动单位内部应急疏散和灭火预案，并同时报告单位负责人。</a:t>
                      </a:r>
                      <a:endParaRPr lang="zh-CN" altLang="en-US" sz="1600" b="0" dirty="0">
                        <a:solidFill>
                          <a:schemeClr val="accent1"/>
                        </a:solidFill>
                        <a:latin typeface="Arial" panose="020B0604020202020204" pitchFamily="34" charset="0"/>
                        <a:ea typeface="微软雅黑" panose="020B0503020204020204" pitchFamily="34" charset="-122"/>
                        <a:cs typeface="微软雅黑"/>
                        <a:sym typeface="Arial" panose="020B0604020202020204" pitchFamily="34" charset="0"/>
                      </a:endParaRPr>
                    </a:p>
                    <a:p>
                      <a:endParaRPr lang="zh-CN" altLang="en-US" sz="1600" b="0" dirty="0">
                        <a:latin typeface="Arial" panose="020B0604020202020204" pitchFamily="34" charset="0"/>
                        <a:ea typeface="微软雅黑" panose="020B0503020204020204" pitchFamily="34" charset="-122"/>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indent="57150" algn="l" rtl="0" eaLnBrk="0">
                        <a:lnSpc>
                          <a:spcPct val="108000"/>
                        </a:lnSpc>
                        <a:buClrTx/>
                        <a:buSzTx/>
                        <a:buFontTx/>
                      </a:pPr>
                      <a:r>
                        <a:rPr lang="zh-CN" altLang="en-US" sz="16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火灾处理后恢复系统，值班人员记录火情细节，配合事故调查与取证。</a:t>
                      </a:r>
                      <a:endParaRPr lang="zh-CN" altLang="en-US" sz="16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txBody>
                  <a:tcPr>
                    <a:lnL w="6350" cap="flat" cmpd="sng" algn="ctr">
                      <a:solidFill>
                        <a:schemeClr val="bg2">
                          <a:lumMod val="90000"/>
                        </a:schemeClr>
                      </a:solidFill>
                      <a:prstDash val="solid"/>
                      <a:round/>
                      <a:headEnd type="none" w="med" len="med"/>
                      <a:tailEnd type="none" w="med" len="med"/>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p:cNvSpPr/>
          <p:nvPr/>
        </p:nvSpPr>
        <p:spPr>
          <a:xfrm>
            <a:off x="1055688" y="2310063"/>
            <a:ext cx="10080624" cy="3826042"/>
          </a:xfrm>
          <a:prstGeom prst="roundRect">
            <a:avLst>
              <a:gd name="adj" fmla="val 2831"/>
            </a:avLst>
          </a:prstGeom>
          <a:solidFill>
            <a:schemeClr val="bg1"/>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文本占位符 3"/>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中石守护方案技术路径</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a:xfrm>
            <a:off x="1084261" y="975317"/>
            <a:ext cx="6097836" cy="565150"/>
          </a:xfrm>
        </p:spPr>
        <p:txBody>
          <a:bodyPr/>
          <a:lstStyle/>
          <a:p>
            <a:r>
              <a:rPr lang="zh-CN" altLang="en-US" dirty="0">
                <a:latin typeface="Arial" panose="020B0604020202020204" pitchFamily="34" charset="0"/>
                <a:sym typeface="Arial" panose="020B0604020202020204" pitchFamily="34" charset="0"/>
              </a:rPr>
              <a:t>多元技术路线</a:t>
            </a:r>
            <a:endParaRPr lang="zh-CN" altLang="en-US" dirty="0">
              <a:latin typeface="Arial" panose="020B0604020202020204" pitchFamily="34" charset="0"/>
              <a:sym typeface="Arial" panose="020B0604020202020204" pitchFamily="34" charset="0"/>
            </a:endParaRPr>
          </a:p>
        </p:txBody>
      </p:sp>
      <p:sp>
        <p:nvSpPr>
          <p:cNvPr id="7" name="文本框 6"/>
          <p:cNvSpPr txBox="1"/>
          <p:nvPr/>
        </p:nvSpPr>
        <p:spPr>
          <a:xfrm>
            <a:off x="1084261" y="1646147"/>
            <a:ext cx="9469439" cy="369332"/>
          </a:xfrm>
          <a:prstGeom prst="rect">
            <a:avLst/>
          </a:prstGeom>
          <a:noFill/>
        </p:spPr>
        <p:txBody>
          <a:bodyPr wrap="square">
            <a:spAutoFit/>
          </a:bodyPr>
          <a:lstStyle/>
          <a:p>
            <a:r>
              <a:rPr lang="en-US" altLang="zh-CN" sz="1800" b="0" dirty="0">
                <a:solidFill>
                  <a:srgbClr val="000000"/>
                </a:solidFill>
                <a:latin typeface="Arial" panose="020B0604020202020204" pitchFamily="34" charset="0"/>
                <a:ea typeface="微软雅黑" panose="020B0503020204020204" pitchFamily="34" charset="-122"/>
                <a:sym typeface="Arial" panose="020B0604020202020204" pitchFamily="34" charset="0"/>
              </a:rPr>
              <a:t>1</a:t>
            </a:r>
            <a:r>
              <a:rPr lang="zh-CN" altLang="en-US" sz="1800" b="0" dirty="0">
                <a:solidFill>
                  <a:srgbClr val="000000"/>
                </a:solidFill>
                <a:latin typeface="Arial" panose="020B0604020202020204" pitchFamily="34" charset="0"/>
                <a:ea typeface="微软雅黑" panose="020B0503020204020204" pitchFamily="34" charset="-122"/>
                <a:sym typeface="Arial" panose="020B0604020202020204" pitchFamily="34" charset="0"/>
              </a:rPr>
              <a:t>套支持多协议的智能值守平台，视主机技术协议采取不同操控对接方案，多元化技术路线</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13" name="图片 12"/>
          <p:cNvPicPr>
            <a:picLocks noChangeAspect="1"/>
          </p:cNvPicPr>
          <p:nvPr/>
        </p:nvPicPr>
        <p:blipFill rotWithShape="1">
          <a:blip r:embed="rId1">
            <a:clrChange>
              <a:clrFrom>
                <a:srgbClr val="FFFFFF"/>
              </a:clrFrom>
              <a:clrTo>
                <a:srgbClr val="FFFFFF">
                  <a:alpha val="0"/>
                </a:srgbClr>
              </a:clrTo>
            </a:clrChange>
          </a:blip>
          <a:srcRect b="5496"/>
          <a:stretch>
            <a:fillRect/>
          </a:stretch>
        </p:blipFill>
        <p:spPr>
          <a:xfrm>
            <a:off x="1228639" y="2799532"/>
            <a:ext cx="1960093" cy="2576158"/>
          </a:xfrm>
          <a:prstGeom prst="rect">
            <a:avLst/>
          </a:prstGeom>
          <a:noFill/>
          <a:ln w="9525">
            <a:noFill/>
          </a:ln>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15728" y="3114282"/>
            <a:ext cx="2518001" cy="1888501"/>
          </a:xfrm>
          <a:prstGeom prst="rect">
            <a:avLst/>
          </a:prstGeom>
          <a:ln w="63500" cmpd="sng">
            <a:noFill/>
            <a:prstDash val="solid"/>
          </a:ln>
          <a:effectLst>
            <a:outerShdw blurRad="50800" dist="38100" dir="2700000" algn="tl" rotWithShape="0">
              <a:prstClr val="black">
                <a:alpha val="40000"/>
              </a:prstClr>
            </a:outerShdw>
          </a:effectLst>
        </p:spPr>
      </p:pic>
      <p:pic>
        <p:nvPicPr>
          <p:cNvPr id="16" name="图片 15" descr="/private/var/folders/25/w4bms03j7svfxgqxbd_x3r4w0000gn/T/com.kingsoft.wpsoffice.mac/picturecompress_20241016101753/output_72.jpgoutput_72"/>
          <p:cNvPicPr>
            <a:picLocks noChangeAspect="1"/>
          </p:cNvPicPr>
          <p:nvPr/>
        </p:nvPicPr>
        <p:blipFill>
          <a:blip r:embed="rId3"/>
          <a:stretch>
            <a:fillRect/>
          </a:stretch>
        </p:blipFill>
        <p:spPr>
          <a:xfrm>
            <a:off x="6476999" y="2799532"/>
            <a:ext cx="4384435" cy="2466206"/>
          </a:xfrm>
          <a:prstGeom prst="rect">
            <a:avLst/>
          </a:prstGeom>
          <a:ln w="63500" cmpd="sng">
            <a:noFill/>
            <a:prstDash val="solid"/>
          </a:ln>
          <a:effectLst>
            <a:outerShdw blurRad="50800" dist="38100" dir="2700000" algn="tl" rotWithShape="0">
              <a:prstClr val="black">
                <a:alpha val="40000"/>
              </a:prstClr>
            </a:outerShdw>
          </a:effectLst>
        </p:spPr>
      </p:pic>
      <p:sp>
        <p:nvSpPr>
          <p:cNvPr id="17" name="文本框 16"/>
          <p:cNvSpPr txBox="1"/>
          <p:nvPr/>
        </p:nvSpPr>
        <p:spPr>
          <a:xfrm>
            <a:off x="1280708" y="5489288"/>
            <a:ext cx="1855954" cy="369332"/>
          </a:xfrm>
          <a:prstGeom prst="rect">
            <a:avLst/>
          </a:prstGeom>
          <a:noFill/>
        </p:spPr>
        <p:txBody>
          <a:bodyPr wrap="square" rtlCol="0">
            <a:spAutoFit/>
          </a:bodyPr>
          <a:lstStyle/>
          <a:p>
            <a:pPr algn="ctr"/>
            <a:r>
              <a:rPr lang="en-US" altLang="zh-CN" dirty="0">
                <a:latin typeface="Arial" panose="020B0604020202020204" pitchFamily="34" charset="0"/>
                <a:ea typeface="微软雅黑" panose="020B0503020204020204" pitchFamily="34" charset="-122"/>
                <a:sym typeface="Arial" panose="020B0604020202020204" pitchFamily="34" charset="0"/>
              </a:rPr>
              <a:t>XYZ</a:t>
            </a:r>
            <a:r>
              <a:rPr lang="zh-CN" altLang="en-US" dirty="0">
                <a:latin typeface="Arial" panose="020B0604020202020204" pitchFamily="34" charset="0"/>
                <a:ea typeface="微软雅黑" panose="020B0503020204020204" pitchFamily="34" charset="-122"/>
                <a:sym typeface="Arial" panose="020B0604020202020204" pitchFamily="34" charset="0"/>
              </a:rPr>
              <a:t>三轴机器人</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3946751" y="5489288"/>
            <a:ext cx="1855954" cy="369332"/>
          </a:xfrm>
          <a:prstGeom prst="rect">
            <a:avLst/>
          </a:prstGeom>
          <a:noFill/>
        </p:spPr>
        <p:txBody>
          <a:bodyPr wrap="square" rtlCol="0">
            <a:spAutoFit/>
          </a:bodyPr>
          <a:lstStyle/>
          <a:p>
            <a:pPr indent="0" algn="ctr">
              <a:buNone/>
            </a:pPr>
            <a:r>
              <a:rPr lang="zh-CN" altLang="zh-CN" sz="1800" b="0" dirty="0">
                <a:solidFill>
                  <a:srgbClr val="000000"/>
                </a:solidFill>
                <a:latin typeface="Arial" panose="020B0604020202020204" pitchFamily="34" charset="0"/>
                <a:ea typeface="微软雅黑" panose="020B0503020204020204" pitchFamily="34" charset="-122"/>
                <a:sym typeface="Arial" panose="020B0604020202020204" pitchFamily="34" charset="0"/>
              </a:rPr>
              <a:t>协议模块</a:t>
            </a:r>
            <a:endParaRPr lang="zh-CN" altLang="en-US" sz="18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p:cNvSpPr txBox="1"/>
          <p:nvPr/>
        </p:nvSpPr>
        <p:spPr>
          <a:xfrm>
            <a:off x="7390320" y="5489288"/>
            <a:ext cx="2557793" cy="369332"/>
          </a:xfrm>
          <a:prstGeom prst="rect">
            <a:avLst/>
          </a:prstGeom>
          <a:noFill/>
        </p:spPr>
        <p:txBody>
          <a:bodyPr wrap="square" rtlCol="0">
            <a:spAutoFit/>
          </a:bodyPr>
          <a:lstStyle/>
          <a:p>
            <a:pPr indent="0" algn="ctr">
              <a:buNone/>
            </a:pPr>
            <a:r>
              <a:rPr lang="zh-CN" altLang="en-US" sz="1800" b="0" dirty="0">
                <a:solidFill>
                  <a:srgbClr val="000000"/>
                </a:solidFill>
                <a:latin typeface="Arial" panose="020B0604020202020204" pitchFamily="34" charset="0"/>
                <a:ea typeface="微软雅黑" panose="020B0503020204020204" pitchFamily="34" charset="-122"/>
                <a:sym typeface="Arial" panose="020B0604020202020204" pitchFamily="34" charset="0"/>
              </a:rPr>
              <a:t>智慧消防远程值守平台</a:t>
            </a:r>
            <a:endParaRPr lang="zh-CN" altLang="en-US" sz="18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30"/>
          <p:cNvPicPr>
            <a:picLocks noChangeAspect="1"/>
          </p:cNvPicPr>
          <p:nvPr/>
        </p:nvPicPr>
        <p:blipFill>
          <a:blip r:embed="rId1"/>
          <a:stretch>
            <a:fillRect/>
          </a:stretch>
        </p:blipFill>
        <p:spPr>
          <a:xfrm rot="21600000">
            <a:off x="407916" y="1541598"/>
            <a:ext cx="7856847" cy="3767679"/>
          </a:xfrm>
          <a:prstGeom prst="rect">
            <a:avLst/>
          </a:prstGeom>
        </p:spPr>
      </p:pic>
      <p:pic>
        <p:nvPicPr>
          <p:cNvPr id="132" name="picture 132"/>
          <p:cNvPicPr>
            <a:picLocks noChangeAspect="1"/>
          </p:cNvPicPr>
          <p:nvPr/>
        </p:nvPicPr>
        <p:blipFill>
          <a:blip r:embed="rId2"/>
          <a:stretch>
            <a:fillRect/>
          </a:stretch>
        </p:blipFill>
        <p:spPr>
          <a:xfrm rot="21600000">
            <a:off x="8379422" y="1456436"/>
            <a:ext cx="3282225" cy="3829811"/>
          </a:xfrm>
          <a:prstGeom prst="rect">
            <a:avLst/>
          </a:prstGeom>
        </p:spPr>
      </p:pic>
      <p:sp>
        <p:nvSpPr>
          <p:cNvPr id="140" name="textbox 140"/>
          <p:cNvSpPr/>
          <p:nvPr/>
        </p:nvSpPr>
        <p:spPr>
          <a:xfrm>
            <a:off x="5370575" y="4928108"/>
            <a:ext cx="1318894" cy="228600"/>
          </a:xfrm>
          <a:prstGeom prst="rect">
            <a:avLst/>
          </a:prstGeom>
          <a:solidFill>
            <a:srgbClr val="FFFFFF">
              <a:alpha val="100000"/>
            </a:srgbClr>
          </a:solidFill>
          <a:ln w="0" cap="flat">
            <a:noFill/>
            <a:prstDash val="solid"/>
            <a:miter lim="0"/>
          </a:ln>
        </p:spPr>
        <p:txBody>
          <a:bodyPr vert="horz" wrap="square" lIns="0" tIns="0" rIns="0" bIns="0"/>
          <a:lstStyle/>
          <a:p>
            <a:pPr algn="l" rtl="0" eaLnBrk="0">
              <a:lnSpc>
                <a:spcPct val="43000"/>
              </a:lnSpc>
            </a:pPr>
            <a:endParaRPr sz="100" dirty="0">
              <a:latin typeface="Arial" panose="020B0604020202020204" pitchFamily="34" charset="0"/>
              <a:ea typeface="微软雅黑" panose="020B0503020204020204" pitchFamily="34" charset="-122"/>
              <a:cs typeface="Arial" panose="020B0604020202020204"/>
              <a:sym typeface="Arial" panose="020B0604020202020204" pitchFamily="34" charset="0"/>
            </a:endParaRPr>
          </a:p>
          <a:p>
            <a:pPr marL="473075" algn="l" rtl="0" eaLnBrk="0">
              <a:lnSpc>
                <a:spcPts val="1125"/>
              </a:lnSpc>
            </a:pPr>
            <a:r>
              <a:rPr sz="900" kern="0" spc="80" dirty="0">
                <a:solidFill>
                  <a:srgbClr val="353334">
                    <a:alpha val="100000"/>
                  </a:srgbClr>
                </a:solidFill>
                <a:latin typeface="Arial" panose="020B0604020202020204" pitchFamily="34" charset="0"/>
                <a:ea typeface="微软雅黑" panose="020B0503020204020204" pitchFamily="34" charset="-122"/>
                <a:cs typeface="SimHei"/>
                <a:sym typeface="Arial" panose="020B0604020202020204" pitchFamily="34" charset="0"/>
              </a:rPr>
              <a:t>摄像头</a:t>
            </a:r>
            <a:endParaRPr sz="900" dirty="0">
              <a:latin typeface="Arial" panose="020B0604020202020204" pitchFamily="34" charset="0"/>
              <a:ea typeface="微软雅黑" panose="020B0503020204020204" pitchFamily="34" charset="-122"/>
              <a:cs typeface="SimHei"/>
              <a:sym typeface="Arial" panose="020B0604020202020204" pitchFamily="34" charset="0"/>
            </a:endParaRPr>
          </a:p>
        </p:txBody>
      </p:sp>
      <p:pic>
        <p:nvPicPr>
          <p:cNvPr id="3" name="图片 2"/>
          <p:cNvPicPr>
            <a:picLocks noChangeAspect="1"/>
          </p:cNvPicPr>
          <p:nvPr/>
        </p:nvPicPr>
        <p:blipFill>
          <a:blip r:embed="rId3">
            <a:clrChange>
              <a:clrFrom>
                <a:srgbClr val="FFFFFF"/>
              </a:clrFrom>
              <a:clrTo>
                <a:srgbClr val="FFFFFF">
                  <a:alpha val="0"/>
                </a:srgbClr>
              </a:clrTo>
            </a:clrChange>
          </a:blip>
          <a:stretch>
            <a:fillRect/>
          </a:stretch>
        </p:blipFill>
        <p:spPr>
          <a:xfrm>
            <a:off x="5370195" y="1666875"/>
            <a:ext cx="2794000" cy="1623060"/>
          </a:xfrm>
          <a:prstGeom prst="rect">
            <a:avLst/>
          </a:prstGeom>
        </p:spPr>
      </p:pic>
      <p:sp>
        <p:nvSpPr>
          <p:cNvPr id="6" name="文本框 5"/>
          <p:cNvSpPr txBox="1"/>
          <p:nvPr/>
        </p:nvSpPr>
        <p:spPr>
          <a:xfrm>
            <a:off x="682171" y="5449570"/>
            <a:ext cx="10454142" cy="922020"/>
          </a:xfrm>
          <a:prstGeom prst="rect">
            <a:avLst/>
          </a:prstGeom>
          <a:noFill/>
        </p:spPr>
        <p:txBody>
          <a:bodyPr wrap="square" rtlCol="0">
            <a:noAutofit/>
          </a:bodyPr>
          <a:lstStyle/>
          <a:p>
            <a:pPr lvl="0" algn="l">
              <a:lnSpc>
                <a:spcPct val="140000"/>
              </a:lnSpc>
              <a:buClrTx/>
              <a:buSzTx/>
              <a:buFontTx/>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在消控室的消防主机上安装用户信息传输装置， 通过</a:t>
            </a:r>
            <a:r>
              <a:rPr lang="en-US" altLang="zh-CN"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G网络或有线网络将消防主机报警、 故障数据上报到集控中心， 便于后期数据对比，作为远程控制的参考依据及分级通知相关责任人。</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a:p>
            <a:pPr lvl="0" algn="l">
              <a:lnSpc>
                <a:spcPct val="140000"/>
              </a:lnSpc>
              <a:buClrTx/>
              <a:buSzTx/>
              <a:buFontTx/>
            </a:pP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消防主机信号获取</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数据获取上传至远程运维中心</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1084261" y="1562154"/>
            <a:ext cx="10080624" cy="3826042"/>
          </a:xfrm>
          <a:prstGeom prst="roundRect">
            <a:avLst>
              <a:gd name="adj" fmla="val 2831"/>
            </a:avLst>
          </a:prstGeom>
          <a:solidFill>
            <a:schemeClr val="bg1"/>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6"/>
          <p:cNvSpPr txBox="1"/>
          <p:nvPr/>
        </p:nvSpPr>
        <p:spPr>
          <a:xfrm>
            <a:off x="2497948" y="4873392"/>
            <a:ext cx="1620957" cy="307777"/>
          </a:xfrm>
          <a:prstGeom prst="rect">
            <a:avLst/>
          </a:prstGeom>
          <a:noFill/>
        </p:spPr>
        <p:txBody>
          <a:bodyPr wrap="none" rtlCol="0">
            <a:spAutoFit/>
          </a:bodyPr>
          <a:lstStyle/>
          <a:p>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消控室值班机器人</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1" name="Picture 3"/>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7183026" y="1842864"/>
            <a:ext cx="2039852" cy="2463155"/>
          </a:xfrm>
          <a:prstGeom prst="rect">
            <a:avLst/>
          </a:prstGeom>
          <a:noFill/>
          <a:ln w="9525">
            <a:noFill/>
            <a:miter lim="800000"/>
            <a:headEnd/>
            <a:tailEnd/>
          </a:ln>
        </p:spPr>
      </p:pic>
      <p:sp>
        <p:nvSpPr>
          <p:cNvPr id="34" name="文本框 54"/>
          <p:cNvSpPr txBox="1"/>
          <p:nvPr/>
        </p:nvSpPr>
        <p:spPr>
          <a:xfrm>
            <a:off x="6317410" y="4608415"/>
            <a:ext cx="3960000" cy="307777"/>
          </a:xfrm>
          <a:prstGeom prst="rect">
            <a:avLst/>
          </a:prstGeom>
          <a:noFill/>
        </p:spPr>
        <p:txBody>
          <a:bodyPr wrap="square" rtlCol="0">
            <a:spAutoFit/>
          </a:bodyPr>
          <a:lstStyle/>
          <a:p>
            <a:pPr algn="ct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机器人三维建模示意图（动态模拟）</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1375594" y="5421673"/>
            <a:ext cx="9760719" cy="922020"/>
          </a:xfrm>
          <a:prstGeom prst="rect">
            <a:avLst/>
          </a:prstGeom>
          <a:noFill/>
        </p:spPr>
        <p:txBody>
          <a:bodyPr wrap="square" rtlCol="0">
            <a:noAutofit/>
          </a:bodyPr>
          <a:lstStyle/>
          <a:p>
            <a:pPr lvl="0" algn="l">
              <a:lnSpc>
                <a:spcPct val="140000"/>
              </a:lnSpc>
              <a:buClrTx/>
              <a:buSzTx/>
              <a:buFontTx/>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消防控制室通过加装值班机器人</a:t>
            </a:r>
            <a:r>
              <a:rPr lang="en-US" altLang="zh-CN"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模块实现对消控室内报警主机的全量控制，包含消防控制室值班机器人</a:t>
            </a:r>
            <a:r>
              <a:rPr lang="en-US" altLang="zh-CN"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模块、网络、安装、调试等。</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a:p>
            <a:pPr lvl="0" algn="l">
              <a:lnSpc>
                <a:spcPct val="140000"/>
              </a:lnSpc>
              <a:buClrTx/>
              <a:buSzTx/>
              <a:buFontTx/>
            </a:pP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2"/>
          <a:stretch>
            <a:fillRect/>
          </a:stretch>
        </p:blipFill>
        <p:spPr>
          <a:xfrm>
            <a:off x="2194014" y="2012470"/>
            <a:ext cx="2228825" cy="2737787"/>
          </a:xfrm>
          <a:prstGeom prst="rect">
            <a:avLst/>
          </a:prstGeom>
        </p:spPr>
      </p:pic>
      <p:pic>
        <p:nvPicPr>
          <p:cNvPr id="4" name="图片 3" descr="/Users/kelingsibeisi/Library/Containers/com.kingsoft.wpsoffice.mac/Data/tmp/photoedit2/20250415154732/temp.pngtemp"/>
          <p:cNvPicPr>
            <a:picLocks noChangeAspect="1"/>
          </p:cNvPicPr>
          <p:nvPr/>
        </p:nvPicPr>
        <p:blipFill>
          <a:blip r:embed="rId3"/>
          <a:stretch>
            <a:fillRect/>
          </a:stretch>
        </p:blipFill>
        <p:spPr>
          <a:xfrm>
            <a:off x="9171910" y="1842864"/>
            <a:ext cx="1841868" cy="2463155"/>
          </a:xfrm>
          <a:prstGeom prst="rect">
            <a:avLst/>
          </a:prstGeom>
          <a:noFill/>
          <a:ln w="9525">
            <a:noFill/>
          </a:ln>
        </p:spPr>
      </p:pic>
      <p:pic>
        <p:nvPicPr>
          <p:cNvPr id="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27939" y="1842863"/>
            <a:ext cx="1906054" cy="2463156"/>
          </a:xfrm>
          <a:prstGeom prst="rect">
            <a:avLst/>
          </a:prstGeom>
          <a:noFill/>
          <a:ln w="9525">
            <a:noFill/>
            <a:miter lim="800000"/>
            <a:headEnd/>
            <a:tailEnd/>
          </a:ln>
        </p:spPr>
      </p:pic>
      <p:sp>
        <p:nvSpPr>
          <p:cNvPr id="7" name="文本占位符 6"/>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操作指令下发</a:t>
            </a:r>
            <a:endParaRPr lang="zh-CN" altLang="en-US" dirty="0">
              <a:latin typeface="Arial" panose="020B0604020202020204" pitchFamily="34" charset="0"/>
              <a:sym typeface="Arial" panose="020B0604020202020204" pitchFamily="34" charset="0"/>
            </a:endParaRPr>
          </a:p>
        </p:txBody>
      </p:sp>
      <p:sp>
        <p:nvSpPr>
          <p:cNvPr id="10" name="文本占位符 9"/>
          <p:cNvSpPr>
            <a:spLocks noGrp="1"/>
          </p:cNvSpPr>
          <p:nvPr>
            <p:ph type="body" sz="quarter" idx="11"/>
          </p:nvPr>
        </p:nvSpPr>
        <p:spPr/>
        <p:txBody>
          <a:bodyPr/>
          <a:lstStyle/>
          <a:p>
            <a:r>
              <a:rPr lang="en-US" altLang="zh-CN" dirty="0">
                <a:latin typeface="Arial" panose="020B0604020202020204" pitchFamily="34" charset="0"/>
                <a:sym typeface="Arial" panose="020B0604020202020204" pitchFamily="34" charset="0"/>
              </a:rPr>
              <a:t>XYZ</a:t>
            </a:r>
            <a:r>
              <a:rPr lang="zh-CN" altLang="en-US" dirty="0">
                <a:latin typeface="Arial" panose="020B0604020202020204" pitchFamily="34" charset="0"/>
                <a:sym typeface="Arial" panose="020B0604020202020204" pitchFamily="34" charset="0"/>
              </a:rPr>
              <a:t>三轴机器人安装形式</a:t>
            </a:r>
            <a:endParaRPr lang="zh-CN" altLang="en-US" dirty="0">
              <a:latin typeface="Arial" panose="020B0604020202020204" pitchFamily="34" charset="0"/>
              <a:sym typeface="Arial" panose="020B0604020202020204" pitchFamily="34" charset="0"/>
            </a:endParaRPr>
          </a:p>
        </p:txBody>
      </p:sp>
    </p:spTree>
    <p:custDataLst>
      <p:tags r:id="rId5"/>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市面技术对比</a:t>
            </a:r>
            <a:endParaRPr lang="zh-CN" altLang="en-US" dirty="0">
              <a:latin typeface="Arial" panose="020B0604020202020204" pitchFamily="34" charset="0"/>
              <a:sym typeface="Arial" panose="020B0604020202020204" pitchFamily="34" charset="0"/>
            </a:endParaRPr>
          </a:p>
        </p:txBody>
      </p:sp>
      <p:graphicFrame>
        <p:nvGraphicFramePr>
          <p:cNvPr id="2" name="表格 1"/>
          <p:cNvGraphicFramePr/>
          <p:nvPr>
            <p:custDataLst>
              <p:tags r:id="rId1"/>
            </p:custDataLst>
          </p:nvPr>
        </p:nvGraphicFramePr>
        <p:xfrm>
          <a:off x="588963" y="1048870"/>
          <a:ext cx="11014075" cy="4856171"/>
        </p:xfrm>
        <a:graphic>
          <a:graphicData uri="http://schemas.openxmlformats.org/drawingml/2006/table">
            <a:tbl>
              <a:tblPr firstRow="1" bandRow="1">
                <a:effectLst>
                  <a:outerShdw blurRad="50800" dist="38100" dir="2700000" algn="tl" rotWithShape="0">
                    <a:prstClr val="black">
                      <a:alpha val="40000"/>
                    </a:prstClr>
                  </a:outerShdw>
                </a:effectLst>
                <a:tableStyleId>{5FD0F851-EC5A-4D38-B0AD-8093EC10F338}</a:tableStyleId>
              </a:tblPr>
              <a:tblGrid>
                <a:gridCol w="567484"/>
                <a:gridCol w="1555956"/>
                <a:gridCol w="2588260"/>
                <a:gridCol w="1826278"/>
                <a:gridCol w="833718"/>
                <a:gridCol w="995082"/>
                <a:gridCol w="793377"/>
                <a:gridCol w="848715"/>
                <a:gridCol w="1005205"/>
              </a:tblGrid>
              <a:tr h="469179">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序号</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l">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类型</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l">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描述</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照片</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兼容性</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全量控制</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成本</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责任风险</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c>
                  <a:txBody>
                    <a:bodyPr/>
                    <a:lstStyle/>
                    <a:p>
                      <a:pPr indent="0" algn="ctr">
                        <a:buNone/>
                      </a:pPr>
                      <a:r>
                        <a:rPr lang="zh-CN"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代表厂家</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B w="12700" cmpd="sng">
                      <a:noFill/>
                    </a:lnB>
                    <a:solidFill>
                      <a:srgbClr val="007AFF"/>
                    </a:solidFill>
                  </a:tcPr>
                </a:tc>
              </a:tr>
              <a:tr h="938973">
                <a:tc>
                  <a:txBody>
                    <a:bodyPr/>
                    <a:lstStyle/>
                    <a:p>
                      <a:pPr indent="0" algn="ctr">
                        <a:buNone/>
                      </a:pPr>
                      <a:r>
                        <a:rPr 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1</a:t>
                      </a:r>
                      <a:endParaRPr lang="en-US"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a:noFill/>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XYZ机器人</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通过工业轨道，伺服电机实现控制</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最好</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完全</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较高</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低</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苏州思迪</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a:noFill/>
                    </a:lnR>
                    <a:lnT w="12700" cmpd="sng">
                      <a:noFill/>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80534">
                <a:tc>
                  <a:txBody>
                    <a:bodyPr/>
                    <a:lstStyle/>
                    <a:p>
                      <a:pPr indent="0" algn="ctr">
                        <a:buNone/>
                      </a:pPr>
                      <a:r>
                        <a:rPr 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2</a:t>
                      </a: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a:noFill/>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四轴&amp;六轴机器人</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通过6轴机模臂实现控制</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endParaRPr lang="en-US"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较高</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半径有限</a:t>
                      </a:r>
                      <a:endPar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r>
                        <a:rPr 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0.6m</a:t>
                      </a: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最高</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低</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防火云</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97213">
                <a:tc>
                  <a:txBody>
                    <a:bodyPr/>
                    <a:lstStyle/>
                    <a:p>
                      <a:pPr indent="0" algn="ctr">
                        <a:buNone/>
                      </a:pPr>
                      <a:r>
                        <a:rPr 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3</a:t>
                      </a: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a:noFill/>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协议模块</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通过火灾报警控制室厂家主机协议开放的方式控制</a:t>
                      </a:r>
                      <a:endPar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l">
                        <a:buNone/>
                      </a:pPr>
                      <a:r>
                        <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二次转发</a:t>
                      </a:r>
                      <a:r>
                        <a:rPr lang="en-US" alt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a:t>
                      </a:r>
                      <a:r>
                        <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破解协议</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endParaRPr lang="en-US"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较高</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完全</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中低</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高</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哨兵科技</a:t>
                      </a:r>
                      <a:endPar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r>
                        <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中电数通</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43787">
                <a:tc>
                  <a:txBody>
                    <a:bodyPr/>
                    <a:lstStyle/>
                    <a:p>
                      <a:pPr indent="0" algn="ctr">
                        <a:buNone/>
                      </a:pPr>
                      <a:r>
                        <a:rPr 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4</a:t>
                      </a: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a:noFill/>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电路板改造</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通过解析键盘</a:t>
                      </a:r>
                      <a:endPar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l">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定制PCB板实现控制</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适中</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完全</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低</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高</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0" algn="ctr">
                        <a:buNone/>
                      </a:pPr>
                      <a:r>
                        <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rPr>
                        <a:t>国网科技</a:t>
                      </a:r>
                      <a:endParaRPr lang="zh-CN"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r>
                        <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天成消防</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26485">
                <a:tc>
                  <a:txBody>
                    <a:bodyPr/>
                    <a:lstStyle/>
                    <a:p>
                      <a:pPr indent="0" algn="ctr">
                        <a:buNone/>
                      </a:pPr>
                      <a:r>
                        <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5</a:t>
                      </a: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a:noFill/>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l">
                        <a:buNone/>
                      </a:pPr>
                      <a:r>
                        <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多线盘控制</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l">
                        <a:buNone/>
                      </a:pPr>
                      <a:r>
                        <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通过总线盘自适应装置进行控制</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endParaRPr lang="en-US"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r>
                        <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较高</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r>
                        <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否</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r>
                        <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rPr>
                        <a:t>中</a:t>
                      </a:r>
                      <a:endParaRPr lang="zh-CN" altLang="en-US" sz="1400" b="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r>
                        <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rPr>
                        <a:t>高</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indent="0" algn="ctr">
                        <a:buNone/>
                      </a:pPr>
                      <a:endParaRPr lang="zh-CN" sz="14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r>
                        <a:rPr lang="zh-CN" sz="1400" dirty="0">
                          <a:solidFill>
                            <a:srgbClr val="000000"/>
                          </a:solidFill>
                          <a:latin typeface="Arial" panose="020B0604020202020204" pitchFamily="34" charset="0"/>
                          <a:ea typeface="微软雅黑" panose="020B0503020204020204" pitchFamily="34" charset="-122"/>
                          <a:sym typeface="Arial" panose="020B0604020202020204" pitchFamily="34" charset="0"/>
                        </a:rPr>
                        <a:t>北京法安通</a:t>
                      </a:r>
                      <a:endParaRPr lang="zh-CN"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r>
                        <a:rPr lang="zh-CN" sz="1400" dirty="0">
                          <a:solidFill>
                            <a:srgbClr val="000000"/>
                          </a:solidFill>
                          <a:latin typeface="Arial" panose="020B0604020202020204" pitchFamily="34" charset="0"/>
                          <a:ea typeface="微软雅黑" panose="020B0503020204020204" pitchFamily="34" charset="-122"/>
                          <a:sym typeface="Arial" panose="020B0604020202020204" pitchFamily="34" charset="0"/>
                        </a:rPr>
                        <a:t>京苏安全</a:t>
                      </a: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indent="0" algn="ctr">
                        <a:buNone/>
                      </a:pPr>
                      <a:endParaRPr lang="zh-CN" altLang="en-US" sz="1400" b="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txBody>
                  <a:tcPr marL="12700" marR="12700" marT="12700" anchor="ctr">
                    <a:lnL w="6350" cap="flat" cmpd="sng" algn="ctr">
                      <a:noFill/>
                      <a:prstDash val="solid"/>
                      <a:round/>
                      <a:headEnd type="none" w="med" len="med"/>
                      <a:tailEnd type="none" w="med" len="med"/>
                    </a:lnL>
                    <a:lnR>
                      <a:noFill/>
                    </a:lnR>
                    <a:lnT w="6350" cap="flat" cmpd="sng" algn="ctr">
                      <a:solidFill>
                        <a:schemeClr val="bg2">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pic>
        <p:nvPicPr>
          <p:cNvPr id="3" name="图片 2"/>
          <p:cNvPicPr>
            <a:picLocks noChangeAspect="1"/>
          </p:cNvPicPr>
          <p:nvPr/>
        </p:nvPicPr>
        <p:blipFill>
          <a:blip r:embed="rId2">
            <a:clrChange>
              <a:clrFrom>
                <a:srgbClr val="FFFFFF"/>
              </a:clrFrom>
              <a:clrTo>
                <a:srgbClr val="FFFFFF">
                  <a:alpha val="0"/>
                </a:srgbClr>
              </a:clrTo>
            </a:clrChange>
          </a:blip>
          <a:stretch>
            <a:fillRect/>
          </a:stretch>
        </p:blipFill>
        <p:spPr>
          <a:xfrm>
            <a:off x="5571007" y="1535871"/>
            <a:ext cx="1468120" cy="892810"/>
          </a:xfrm>
          <a:prstGeom prst="rect">
            <a:avLst/>
          </a:prstGeom>
          <a:noFill/>
          <a:ln w="9525">
            <a:noFill/>
          </a:ln>
        </p:spPr>
      </p:pic>
      <p:pic>
        <p:nvPicPr>
          <p:cNvPr id="6" name="图片 5"/>
          <p:cNvPicPr>
            <a:picLocks noChangeAspect="1"/>
          </p:cNvPicPr>
          <p:nvPr/>
        </p:nvPicPr>
        <p:blipFill>
          <a:blip r:embed="rId3"/>
          <a:stretch>
            <a:fillRect/>
          </a:stretch>
        </p:blipFill>
        <p:spPr>
          <a:xfrm>
            <a:off x="5571007" y="2447121"/>
            <a:ext cx="1468120" cy="788670"/>
          </a:xfrm>
          <a:prstGeom prst="rect">
            <a:avLst/>
          </a:prstGeom>
          <a:noFill/>
          <a:ln w="9525">
            <a:noFill/>
          </a:ln>
        </p:spPr>
      </p:pic>
      <p:pic>
        <p:nvPicPr>
          <p:cNvPr id="7" name="图片 6"/>
          <p:cNvPicPr>
            <a:picLocks noChangeAspect="1"/>
          </p:cNvPicPr>
          <p:nvPr/>
        </p:nvPicPr>
        <p:blipFill>
          <a:blip r:embed="rId4"/>
          <a:stretch>
            <a:fillRect/>
          </a:stretch>
        </p:blipFill>
        <p:spPr>
          <a:xfrm>
            <a:off x="5571325" y="3254231"/>
            <a:ext cx="1467485" cy="862965"/>
          </a:xfrm>
          <a:prstGeom prst="rect">
            <a:avLst/>
          </a:prstGeom>
          <a:noFill/>
          <a:ln w="9525">
            <a:noFill/>
          </a:ln>
        </p:spPr>
      </p:pic>
      <p:pic>
        <p:nvPicPr>
          <p:cNvPr id="8" name="图片 7"/>
          <p:cNvPicPr>
            <a:picLocks noChangeAspect="1"/>
          </p:cNvPicPr>
          <p:nvPr/>
        </p:nvPicPr>
        <p:blipFill>
          <a:blip r:embed="rId5">
            <a:clrChange>
              <a:clrFrom>
                <a:srgbClr val="FFFFFF"/>
              </a:clrFrom>
              <a:clrTo>
                <a:srgbClr val="FFFFFF">
                  <a:alpha val="0"/>
                </a:srgbClr>
              </a:clrTo>
            </a:clrChange>
          </a:blip>
          <a:stretch>
            <a:fillRect/>
          </a:stretch>
        </p:blipFill>
        <p:spPr>
          <a:xfrm>
            <a:off x="5565610" y="4135636"/>
            <a:ext cx="1478915" cy="817245"/>
          </a:xfrm>
          <a:prstGeom prst="rect">
            <a:avLst/>
          </a:prstGeom>
          <a:noFill/>
          <a:ln w="9525">
            <a:noFill/>
          </a:ln>
        </p:spPr>
      </p:pic>
      <p:pic>
        <p:nvPicPr>
          <p:cNvPr id="9" name="图片 8"/>
          <p:cNvPicPr>
            <a:picLocks noChangeAspect="1"/>
          </p:cNvPicPr>
          <p:nvPr/>
        </p:nvPicPr>
        <p:blipFill>
          <a:blip r:embed="rId6">
            <a:clrChange>
              <a:clrFrom>
                <a:srgbClr val="FFFFFF"/>
              </a:clrFrom>
              <a:clrTo>
                <a:srgbClr val="FFFFFF">
                  <a:alpha val="0"/>
                </a:srgbClr>
              </a:clrTo>
            </a:clrChange>
          </a:blip>
          <a:stretch>
            <a:fillRect/>
          </a:stretch>
        </p:blipFill>
        <p:spPr>
          <a:xfrm>
            <a:off x="5571325" y="4971321"/>
            <a:ext cx="1467485" cy="922020"/>
          </a:xfrm>
          <a:prstGeom prst="rect">
            <a:avLst/>
          </a:prstGeom>
        </p:spPr>
      </p:pic>
      <p:sp>
        <p:nvSpPr>
          <p:cNvPr id="13" name="文本框 12"/>
          <p:cNvSpPr txBox="1"/>
          <p:nvPr/>
        </p:nvSpPr>
        <p:spPr>
          <a:xfrm>
            <a:off x="651101" y="6014780"/>
            <a:ext cx="9690100" cy="307777"/>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未来阶段是消防主机厂家全部开放协议给第三方进行远程控制</a:t>
            </a:r>
            <a:endParaRPr lang="zh-CN" altLang="en-US" sz="1400" dirty="0">
              <a:solidFill>
                <a:srgbClr val="007A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服务运营模式</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xfrm>
            <a:off x="3890056" y="975317"/>
            <a:ext cx="4411889" cy="565150"/>
          </a:xfrm>
        </p:spPr>
        <p:txBody>
          <a:bodyPr/>
          <a:lstStyle/>
          <a:p>
            <a:pPr algn="ctr"/>
            <a:r>
              <a:rPr lang="zh-CN" altLang="en-US" dirty="0">
                <a:latin typeface="Arial" panose="020B0604020202020204" pitchFamily="34" charset="0"/>
                <a:sym typeface="Arial" panose="020B0604020202020204" pitchFamily="34" charset="0"/>
              </a:rPr>
              <a:t>提供多种合作模式</a:t>
            </a:r>
            <a:endParaRPr lang="zh-CN" altLang="en-US" dirty="0">
              <a:latin typeface="Arial" panose="020B0604020202020204" pitchFamily="34" charset="0"/>
              <a:sym typeface="Arial" panose="020B0604020202020204" pitchFamily="34" charset="0"/>
            </a:endParaRPr>
          </a:p>
        </p:txBody>
      </p:sp>
      <p:sp>
        <p:nvSpPr>
          <p:cNvPr id="4" name="矩形: 圆角 3"/>
          <p:cNvSpPr/>
          <p:nvPr/>
        </p:nvSpPr>
        <p:spPr>
          <a:xfrm>
            <a:off x="1070654" y="1600424"/>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合作模式</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070654" y="2153561"/>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场地</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1070654" y="3429000"/>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费用</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圆角 6"/>
          <p:cNvSpPr/>
          <p:nvPr/>
        </p:nvSpPr>
        <p:spPr>
          <a:xfrm>
            <a:off x="1070654" y="4205082"/>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劣势</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1070654" y="2767747"/>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人员</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10" name="表格 3"/>
          <p:cNvGraphicFramePr>
            <a:graphicFrameLocks noGrp="1"/>
          </p:cNvGraphicFramePr>
          <p:nvPr>
            <p:custDataLst>
              <p:tags r:id="rId1"/>
            </p:custDataLst>
          </p:nvPr>
        </p:nvGraphicFramePr>
        <p:xfrm>
          <a:off x="2306274" y="1540467"/>
          <a:ext cx="8830039" cy="4297214"/>
        </p:xfrm>
        <a:graphic>
          <a:graphicData uri="http://schemas.openxmlformats.org/drawingml/2006/table">
            <a:tbl>
              <a:tblPr firstRow="1" bandRow="1">
                <a:tableStyleId>{5FD0F851-EC5A-4D38-B0AD-8093EC10F338}</a:tableStyleId>
              </a:tblPr>
              <a:tblGrid>
                <a:gridCol w="4376844"/>
                <a:gridCol w="4453195"/>
              </a:tblGrid>
              <a:tr h="561679">
                <a:tc>
                  <a:txBody>
                    <a:bodyPr/>
                    <a:lstStyle/>
                    <a:p>
                      <a:pPr algn="ct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客户独立建设运营</a:t>
                      </a:r>
                      <a:endParaRPr lang="zh-CN" altLang="en-US" sz="1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FF"/>
                    </a:solidFill>
                  </a:tcPr>
                </a:tc>
                <a:tc>
                  <a:txBody>
                    <a:bodyPr/>
                    <a:lstStyle/>
                    <a:p>
                      <a:pPr algn="ctr"/>
                      <a:r>
                        <a:rPr lang="zh-CN" altLang="en-US" sz="1800" kern="0" spc="30" dirty="0">
                          <a:solidFill>
                            <a:schemeClr val="bg1"/>
                          </a:solidFill>
                          <a:latin typeface="Arial" panose="020B0604020202020204" pitchFamily="34" charset="0"/>
                          <a:ea typeface="微软雅黑" panose="020B0503020204020204" pitchFamily="34" charset="-122"/>
                          <a:sym typeface="Arial" panose="020B0604020202020204" pitchFamily="34" charset="0"/>
                        </a:rPr>
                        <a:t>中石应急运营</a:t>
                      </a:r>
                      <a:endParaRPr lang="zh-CN" altLang="en-US" sz="1800" kern="0" spc="3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AFF"/>
                    </a:solidFill>
                  </a:tcPr>
                </a:tc>
              </a:tr>
              <a:tr h="562740">
                <a:tc>
                  <a:txBody>
                    <a:bodyPr/>
                    <a:lstStyle/>
                    <a:p>
                      <a:pPr algn="l"/>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客户独自承担</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中石应急自有场地</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28575"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r>
              <a:tr h="643435">
                <a:tc>
                  <a:txBody>
                    <a:bodyPr/>
                    <a:lstStyle/>
                    <a:p>
                      <a:pPr algn="l"/>
                      <a:r>
                        <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客户自己承担，中石提供技术及软硬件</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中石应急人员</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r>
              <a:tr h="68803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kern="1200" dirty="0">
                          <a:solidFill>
                            <a:schemeClr val="tx1"/>
                          </a:solidFill>
                          <a:latin typeface="Arial" panose="020B0604020202020204" pitchFamily="34" charset="0"/>
                          <a:ea typeface="微软雅黑" panose="020B0503020204020204" pitchFamily="34" charset="-122"/>
                          <a:sym typeface="Arial" panose="020B0604020202020204" pitchFamily="34" charset="0"/>
                        </a:rPr>
                        <a:t>客户自己承担服务器、软硬件费用</a:t>
                      </a:r>
                      <a:endParaRPr lang="zh-CN" altLang="en-US" sz="180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客户仅承担</a:t>
                      </a:r>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3</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年运维费，其余软硬件费用均由中石应急承担</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r>
              <a:tr h="836538">
                <a:tc>
                  <a:txBody>
                    <a:bodyPr/>
                    <a:lstStyle/>
                    <a:p>
                      <a:pPr algn="l"/>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、主体责任及风险承担</a:t>
                      </a:r>
                      <a:endPar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algn="l"/>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2</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、设备和技术更新风险</a:t>
                      </a:r>
                      <a:endPar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algn="l"/>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3</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、前期投资过大（硬件</a:t>
                      </a:r>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软件）</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3-5</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年的协议期</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r>
              <a:tr h="926930">
                <a:tc>
                  <a:txBody>
                    <a:bodyPr/>
                    <a:lstStyle/>
                    <a:p>
                      <a:pPr algn="l">
                        <a:buNone/>
                      </a:pP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后期运维费用可控</a:t>
                      </a:r>
                      <a:endPar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algn="l">
                        <a:buNone/>
                      </a:pP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人员调度方便</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a:buNone/>
                      </a:pPr>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、前期免投入</a:t>
                      </a:r>
                      <a:endPar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algn="l">
                        <a:buNone/>
                      </a:pPr>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2</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、设备技术更新风险在于中石应急</a:t>
                      </a:r>
                      <a:endPar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algn="l">
                        <a:buNone/>
                      </a:pPr>
                      <a:r>
                        <a:rPr lang="en-US" altLang="zh-CN" sz="1800" dirty="0">
                          <a:solidFill>
                            <a:schemeClr val="tx1"/>
                          </a:solidFill>
                          <a:latin typeface="Arial" panose="020B0604020202020204" pitchFamily="34" charset="0"/>
                          <a:ea typeface="微软雅黑" panose="020B0503020204020204" pitchFamily="34" charset="-122"/>
                          <a:sym typeface="Arial" panose="020B0604020202020204" pitchFamily="34" charset="0"/>
                        </a:rPr>
                        <a:t>3</a:t>
                      </a:r>
                      <a:r>
                        <a:rPr lang="zh-CN" altLang="en-US" sz="1800" dirty="0">
                          <a:solidFill>
                            <a:schemeClr val="tx1"/>
                          </a:solidFill>
                          <a:latin typeface="Arial" panose="020B0604020202020204" pitchFamily="34" charset="0"/>
                          <a:ea typeface="微软雅黑" panose="020B0503020204020204" pitchFamily="34" charset="-122"/>
                          <a:sym typeface="Arial" panose="020B0604020202020204" pitchFamily="34" charset="0"/>
                        </a:rPr>
                        <a:t>、责任方在于中石应急</a:t>
                      </a:r>
                      <a:endParaRPr lang="zh-CN" altLang="en-US" sz="1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
        <p:nvSpPr>
          <p:cNvPr id="11" name="矩形: 圆角 7"/>
          <p:cNvSpPr/>
          <p:nvPr/>
        </p:nvSpPr>
        <p:spPr>
          <a:xfrm>
            <a:off x="1070654" y="5120832"/>
            <a:ext cx="1132118" cy="445889"/>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优势</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spect="1"/>
          </p:cNvSpPr>
          <p:nvPr/>
        </p:nvSpPr>
        <p:spPr>
          <a:xfrm flipH="1">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任意多边形: 形状 24"/>
          <p:cNvSpPr/>
          <p:nvPr/>
        </p:nvSpPr>
        <p:spPr>
          <a:xfrm>
            <a:off x="0" y="0"/>
            <a:ext cx="12192000" cy="6858000"/>
          </a:xfrm>
          <a:custGeom>
            <a:avLst/>
            <a:gdLst/>
            <a:ahLst/>
            <a:cxnLst/>
            <a:rect l="l" t="t" r="r" b="b"/>
            <a:pathLst>
              <a:path w="12192000" h="6858000">
                <a:moveTo>
                  <a:pt x="0" y="0"/>
                </a:moveTo>
                <a:lnTo>
                  <a:pt x="12192000" y="0"/>
                </a:lnTo>
                <a:lnTo>
                  <a:pt x="12192000" y="6858000"/>
                </a:lnTo>
                <a:lnTo>
                  <a:pt x="3231347" y="6858000"/>
                </a:lnTo>
                <a:lnTo>
                  <a:pt x="3275527" y="6856175"/>
                </a:lnTo>
                <a:cubicBezTo>
                  <a:pt x="3795636" y="6812267"/>
                  <a:pt x="4237777" y="6614684"/>
                  <a:pt x="4601950" y="6263424"/>
                </a:cubicBezTo>
                <a:cubicBezTo>
                  <a:pt x="5018148" y="5861986"/>
                  <a:pt x="5226247" y="5376421"/>
                  <a:pt x="5226247" y="4806732"/>
                </a:cubicBezTo>
                <a:cubicBezTo>
                  <a:pt x="5226247" y="4414148"/>
                  <a:pt x="5114818" y="4079124"/>
                  <a:pt x="4891960" y="3801658"/>
                </a:cubicBezTo>
                <a:cubicBezTo>
                  <a:pt x="4669103" y="3524193"/>
                  <a:pt x="4371713" y="3345612"/>
                  <a:pt x="3999792" y="3265914"/>
                </a:cubicBezTo>
                <a:cubicBezTo>
                  <a:pt x="4622613" y="2926462"/>
                  <a:pt x="4934023" y="2471892"/>
                  <a:pt x="4934023" y="1902202"/>
                </a:cubicBezTo>
                <a:cubicBezTo>
                  <a:pt x="4934023" y="1500763"/>
                  <a:pt x="4782008" y="1140649"/>
                  <a:pt x="4477976" y="821859"/>
                </a:cubicBezTo>
                <a:cubicBezTo>
                  <a:pt x="4109007" y="432227"/>
                  <a:pt x="3619015" y="237411"/>
                  <a:pt x="3008001" y="237411"/>
                </a:cubicBezTo>
                <a:cubicBezTo>
                  <a:pt x="2650839" y="237411"/>
                  <a:pt x="2328359" y="304563"/>
                  <a:pt x="2040562" y="438868"/>
                </a:cubicBezTo>
                <a:cubicBezTo>
                  <a:pt x="1752766" y="573173"/>
                  <a:pt x="1528432" y="757658"/>
                  <a:pt x="1367562" y="992323"/>
                </a:cubicBezTo>
                <a:cubicBezTo>
                  <a:pt x="1206691" y="1226988"/>
                  <a:pt x="1086407" y="1540612"/>
                  <a:pt x="1006709" y="1933196"/>
                </a:cubicBezTo>
                <a:lnTo>
                  <a:pt x="2153467" y="2128012"/>
                </a:lnTo>
                <a:cubicBezTo>
                  <a:pt x="2185936" y="1844643"/>
                  <a:pt x="2277441" y="1629165"/>
                  <a:pt x="2427981" y="1481577"/>
                </a:cubicBezTo>
                <a:cubicBezTo>
                  <a:pt x="2578520" y="1333989"/>
                  <a:pt x="2760053" y="1260195"/>
                  <a:pt x="2972580" y="1260195"/>
                </a:cubicBezTo>
                <a:cubicBezTo>
                  <a:pt x="3188059" y="1260195"/>
                  <a:pt x="3360736" y="1325133"/>
                  <a:pt x="3490614" y="1455011"/>
                </a:cubicBezTo>
                <a:cubicBezTo>
                  <a:pt x="3620491" y="1584888"/>
                  <a:pt x="3685430" y="1759042"/>
                  <a:pt x="3685430" y="1977472"/>
                </a:cubicBezTo>
                <a:cubicBezTo>
                  <a:pt x="3685430" y="2234275"/>
                  <a:pt x="3596877" y="2440160"/>
                  <a:pt x="3419771" y="2595127"/>
                </a:cubicBezTo>
                <a:cubicBezTo>
                  <a:pt x="3242666" y="2750095"/>
                  <a:pt x="2985863" y="2823151"/>
                  <a:pt x="2649362" y="2814295"/>
                </a:cubicBezTo>
                <a:lnTo>
                  <a:pt x="2512106" y="3828224"/>
                </a:lnTo>
                <a:cubicBezTo>
                  <a:pt x="2733488" y="3766237"/>
                  <a:pt x="2923876" y="3735244"/>
                  <a:pt x="3083271" y="3735244"/>
                </a:cubicBezTo>
                <a:cubicBezTo>
                  <a:pt x="3325315" y="3735244"/>
                  <a:pt x="3530462" y="3826749"/>
                  <a:pt x="3698713" y="4009757"/>
                </a:cubicBezTo>
                <a:cubicBezTo>
                  <a:pt x="3866962" y="4192767"/>
                  <a:pt x="3951088" y="4440714"/>
                  <a:pt x="3951088" y="4753600"/>
                </a:cubicBezTo>
                <a:cubicBezTo>
                  <a:pt x="3951088" y="5084197"/>
                  <a:pt x="3863273" y="5346904"/>
                  <a:pt x="3687643" y="5541720"/>
                </a:cubicBezTo>
                <a:cubicBezTo>
                  <a:pt x="3512014" y="5736536"/>
                  <a:pt x="3295797" y="5833944"/>
                  <a:pt x="3038994" y="5833944"/>
                </a:cubicBezTo>
                <a:cubicBezTo>
                  <a:pt x="2799902" y="5833944"/>
                  <a:pt x="2596231" y="5752771"/>
                  <a:pt x="2427981" y="5590424"/>
                </a:cubicBezTo>
                <a:cubicBezTo>
                  <a:pt x="2259730" y="5428077"/>
                  <a:pt x="2156419" y="5193412"/>
                  <a:pt x="2118046" y="4886429"/>
                </a:cubicBezTo>
                <a:lnTo>
                  <a:pt x="913729" y="5032541"/>
                </a:lnTo>
                <a:cubicBezTo>
                  <a:pt x="975716" y="5578617"/>
                  <a:pt x="1200049" y="6020643"/>
                  <a:pt x="1586730" y="6358618"/>
                </a:cubicBezTo>
                <a:cubicBezTo>
                  <a:pt x="1925075" y="6654348"/>
                  <a:pt x="2340258" y="6820696"/>
                  <a:pt x="2832279" y="6857662"/>
                </a:cubicBezTo>
                <a:lnTo>
                  <a:pt x="2841486" y="6858000"/>
                </a:lnTo>
                <a:lnTo>
                  <a:pt x="0" y="6858000"/>
                </a:lnTo>
                <a:close/>
              </a:path>
            </a:pathLst>
          </a:custGeom>
          <a:gradFill flip="none" rotWithShape="1">
            <a:gsLst>
              <a:gs pos="100000">
                <a:schemeClr val="tx1"/>
              </a:gs>
              <a:gs pos="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ea typeface="微软雅黑" panose="020B0503020204020204" pitchFamily="34" charset="-122"/>
                <a:cs typeface="+mn-ea"/>
                <a:sym typeface="Arial" panose="020B0604020202020204" pitchFamily="34" charset="0"/>
              </a:rPr>
              <a:t>PART THREE</a:t>
            </a:r>
            <a:endParaRPr lang="zh-CN" altLang="en-US" sz="3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8300" y="2963986"/>
            <a:ext cx="3570208" cy="1107996"/>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系统功能</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5449397"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系统组成</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2"/>
          <p:cNvSpPr/>
          <p:nvPr/>
        </p:nvSpPr>
        <p:spPr>
          <a:xfrm>
            <a:off x="6978203"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8507008"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详细建设内容</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0035813"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典型案例</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组合 5"/>
          <p:cNvGrpSpPr/>
          <p:nvPr/>
        </p:nvGrpSpPr>
        <p:grpSpPr>
          <a:xfrm>
            <a:off x="-2840365" y="-356761"/>
            <a:ext cx="5212499" cy="8753464"/>
            <a:chOff x="-2840365" y="-356761"/>
            <a:chExt cx="5212499" cy="8753464"/>
          </a:xfrm>
        </p:grpSpPr>
        <p:sp>
          <p:nvSpPr>
            <p:cNvPr id="7" name="任意多边形: 形状 6"/>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形状 8"/>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形状 10"/>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形状 11"/>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形状 20"/>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形状 21"/>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形状 25"/>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形状 30"/>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形状 31"/>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p:cNvGrpSpPr/>
          <p:nvPr/>
        </p:nvGrpSpPr>
        <p:grpSpPr>
          <a:xfrm flipH="1">
            <a:off x="9630847" y="-356761"/>
            <a:ext cx="5212499" cy="8753464"/>
            <a:chOff x="-2840365" y="-356761"/>
            <a:chExt cx="5212499" cy="8753464"/>
          </a:xfrm>
        </p:grpSpPr>
        <p:sp>
          <p:nvSpPr>
            <p:cNvPr id="34" name="任意多边形: 形状 33"/>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形状 35"/>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形状 37"/>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形状 38"/>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形状 40"/>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形状 42"/>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形状 43"/>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形状 44"/>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形状 45"/>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形状 46"/>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形状 47"/>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形状 48"/>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形状 49"/>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形状 52"/>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形状 53"/>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形状 54"/>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系统组成</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全流程解决方案</a:t>
            </a:r>
            <a:endParaRPr lang="zh-CN" altLang="en-US" dirty="0">
              <a:latin typeface="Arial" panose="020B0604020202020204" pitchFamily="34" charset="0"/>
              <a:sym typeface="Arial" panose="020B0604020202020204" pitchFamily="34" charset="0"/>
            </a:endParaRPr>
          </a:p>
        </p:txBody>
      </p:sp>
      <p:pic>
        <p:nvPicPr>
          <p:cNvPr id="6" name="Picture 2"/>
          <p:cNvPicPr>
            <a:picLocks noChangeAspect="1" noChangeArrowheads="1"/>
          </p:cNvPicPr>
          <p:nvPr/>
        </p:nvPicPr>
        <p:blipFill>
          <a:blip r:embed="rId1" cstate="print"/>
          <a:srcRect/>
          <a:stretch>
            <a:fillRect/>
          </a:stretch>
        </p:blipFill>
        <p:spPr bwMode="auto">
          <a:xfrm>
            <a:off x="5590813" y="1966595"/>
            <a:ext cx="5963920" cy="4190365"/>
          </a:xfrm>
          <a:prstGeom prst="rect">
            <a:avLst/>
          </a:prstGeom>
          <a:noFill/>
          <a:ln w="66675">
            <a:solidFill>
              <a:srgbClr val="B5D5FF"/>
            </a:solidFill>
            <a:miter lim="800000"/>
            <a:headEnd/>
            <a:tailEnd/>
          </a:ln>
        </p:spPr>
      </p:pic>
      <p:pic>
        <p:nvPicPr>
          <p:cNvPr id="7" name="Picture 1"/>
          <p:cNvPicPr>
            <a:picLocks noChangeAspect="1" noChangeArrowheads="1"/>
          </p:cNvPicPr>
          <p:nvPr/>
        </p:nvPicPr>
        <p:blipFill>
          <a:blip r:embed="rId2" cstate="print"/>
          <a:srcRect/>
          <a:stretch>
            <a:fillRect/>
          </a:stretch>
        </p:blipFill>
        <p:spPr bwMode="auto">
          <a:xfrm>
            <a:off x="761003" y="1966595"/>
            <a:ext cx="4656455" cy="4190365"/>
          </a:xfrm>
          <a:prstGeom prst="rect">
            <a:avLst/>
          </a:prstGeom>
          <a:noFill/>
          <a:ln w="66675">
            <a:solidFill>
              <a:srgbClr val="B5D5FF"/>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同心圆 27"/>
          <p:cNvSpPr/>
          <p:nvPr>
            <p:custDataLst>
              <p:tags r:id="rId1"/>
            </p:custDataLst>
          </p:nvPr>
        </p:nvSpPr>
        <p:spPr>
          <a:xfrm>
            <a:off x="387985" y="2641600"/>
            <a:ext cx="4370070" cy="4216400"/>
          </a:xfrm>
          <a:prstGeom prst="donut">
            <a:avLst>
              <a:gd name="adj" fmla="val 23319"/>
            </a:avLst>
          </a:prstGeom>
          <a:gradFill>
            <a:gsLst>
              <a:gs pos="100000">
                <a:srgbClr val="B5D5FF">
                  <a:alpha val="7000"/>
                </a:srgbClr>
              </a:gs>
              <a:gs pos="42000">
                <a:srgbClr val="B5D5FF">
                  <a:alpha val="15000"/>
                </a:srgbClr>
              </a:gs>
            </a:gsLst>
            <a:lin ang="18900000" scaled="0"/>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圆角矩形 1"/>
          <p:cNvSpPr/>
          <p:nvPr>
            <p:custDataLst>
              <p:tags r:id="rId2"/>
            </p:custDataLst>
          </p:nvPr>
        </p:nvSpPr>
        <p:spPr>
          <a:xfrm>
            <a:off x="1745647" y="1710388"/>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rPr>
              <a:t>报警主机全量控制</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 name="直接箭头连接符 2"/>
          <p:cNvCxnSpPr/>
          <p:nvPr>
            <p:custDataLst>
              <p:tags r:id="rId3"/>
            </p:custDataLst>
          </p:nvPr>
        </p:nvCxnSpPr>
        <p:spPr>
          <a:xfrm>
            <a:off x="696000" y="3774757"/>
            <a:ext cx="10799920" cy="0"/>
          </a:xfrm>
          <a:prstGeom prst="straightConnector1">
            <a:avLst/>
          </a:prstGeom>
          <a:ln w="19050">
            <a:gradFill>
              <a:gsLst>
                <a:gs pos="0">
                  <a:srgbClr val="0070C0"/>
                </a:gs>
                <a:gs pos="98000">
                  <a:srgbClr val="0070C0">
                    <a:alpha val="23000"/>
                  </a:srgbClr>
                </a:gs>
              </a:gsLst>
              <a:lin ang="10560000" scaled="0"/>
            </a:gradFill>
            <a:tailEnd type="none"/>
          </a:ln>
        </p:spPr>
        <p:style>
          <a:lnRef idx="1">
            <a:schemeClr val="accent1"/>
          </a:lnRef>
          <a:fillRef idx="0">
            <a:schemeClr val="accent1"/>
          </a:fillRef>
          <a:effectRef idx="0">
            <a:schemeClr val="accent1"/>
          </a:effectRef>
          <a:fontRef idx="minor">
            <a:schemeClr val="tx1"/>
          </a:fontRef>
        </p:style>
      </p:cxnSp>
      <p:sp>
        <p:nvSpPr>
          <p:cNvPr id="4" name="圆角矩形 3"/>
          <p:cNvSpPr/>
          <p:nvPr>
            <p:custDataLst>
              <p:tags r:id="rId4"/>
            </p:custDataLst>
          </p:nvPr>
        </p:nvSpPr>
        <p:spPr>
          <a:xfrm>
            <a:off x="3644283" y="2635576"/>
            <a:ext cx="2063735" cy="743579"/>
          </a:xfrm>
          <a:prstGeom prst="roundRect">
            <a:avLst/>
          </a:prstGeom>
          <a:solidFill>
            <a:srgbClr val="DFEDF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0070C0"/>
                </a:solidFill>
                <a:latin typeface="Arial" panose="020B0604020202020204" pitchFamily="34" charset="0"/>
                <a:ea typeface="微软雅黑" panose="020B0503020204020204" pitchFamily="34" charset="-122"/>
                <a:sym typeface="Arial" panose="020B0604020202020204" pitchFamily="34" charset="0"/>
              </a:rPr>
              <a:t>动作组逻辑设定</a:t>
            </a:r>
            <a:endParaRPr lang="zh-CN" altLang="en-US" sz="1600" kern="0" dirty="0">
              <a:ln>
                <a:noFill/>
                <a:prstDash val="sysDot"/>
              </a:ln>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圆角矩形 4"/>
          <p:cNvSpPr/>
          <p:nvPr>
            <p:custDataLst>
              <p:tags r:id="rId5"/>
            </p:custDataLst>
          </p:nvPr>
        </p:nvSpPr>
        <p:spPr>
          <a:xfrm>
            <a:off x="5542919" y="1710388"/>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rPr>
              <a:t>报警确认后联动设定</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圆角矩形 5"/>
          <p:cNvSpPr/>
          <p:nvPr>
            <p:custDataLst>
              <p:tags r:id="rId6"/>
            </p:custDataLst>
          </p:nvPr>
        </p:nvSpPr>
        <p:spPr>
          <a:xfrm>
            <a:off x="9339556" y="1710388"/>
            <a:ext cx="2063735" cy="743579"/>
          </a:xfrm>
          <a:prstGeom prst="roundRect">
            <a:avLst/>
          </a:prstGeom>
          <a:solidFill>
            <a:srgbClr val="B5D5F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0070C0"/>
                </a:solidFill>
                <a:latin typeface="Arial" panose="020B0604020202020204" pitchFamily="34" charset="0"/>
                <a:ea typeface="微软雅黑" panose="020B0503020204020204" pitchFamily="34" charset="-122"/>
                <a:sym typeface="Arial" panose="020B0604020202020204" pitchFamily="34" charset="0"/>
              </a:rPr>
              <a:t>远程点位标定配置</a:t>
            </a:r>
            <a:endParaRPr lang="zh-CN" altLang="en-US" sz="1600" kern="0" dirty="0">
              <a:ln>
                <a:noFill/>
                <a:prstDash val="sysDot"/>
              </a:ln>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7" name="直接连接符 6"/>
          <p:cNvCxnSpPr/>
          <p:nvPr>
            <p:custDataLst>
              <p:tags r:id="rId7"/>
            </p:custDataLst>
          </p:nvPr>
        </p:nvCxnSpPr>
        <p:spPr>
          <a:xfrm>
            <a:off x="2777515" y="2453967"/>
            <a:ext cx="0" cy="1308725"/>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8"/>
            </p:custDataLst>
          </p:nvPr>
        </p:nvCxnSpPr>
        <p:spPr>
          <a:xfrm>
            <a:off x="6574786" y="2453967"/>
            <a:ext cx="0" cy="1308725"/>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9"/>
            </p:custDataLst>
          </p:nvPr>
        </p:nvCxnSpPr>
        <p:spPr>
          <a:xfrm>
            <a:off x="10372058" y="2453967"/>
            <a:ext cx="0" cy="1308725"/>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11" name="圆角矩形 10"/>
          <p:cNvSpPr/>
          <p:nvPr>
            <p:custDataLst>
              <p:tags r:id="rId10"/>
            </p:custDataLst>
          </p:nvPr>
        </p:nvSpPr>
        <p:spPr>
          <a:xfrm>
            <a:off x="7441555" y="2635576"/>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rPr>
              <a:t>6个方向自由移动</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endParaRPr>
          </a:p>
        </p:txBody>
      </p:sp>
      <p:cxnSp>
        <p:nvCxnSpPr>
          <p:cNvPr id="20" name="直接连接符 19"/>
          <p:cNvCxnSpPr/>
          <p:nvPr>
            <p:custDataLst>
              <p:tags r:id="rId11"/>
            </p:custDataLst>
          </p:nvPr>
        </p:nvCxnSpPr>
        <p:spPr>
          <a:xfrm>
            <a:off x="4676151" y="3374075"/>
            <a:ext cx="0" cy="388617"/>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2"/>
            </p:custDataLst>
          </p:nvPr>
        </p:nvCxnSpPr>
        <p:spPr>
          <a:xfrm>
            <a:off x="8473422" y="3374075"/>
            <a:ext cx="0" cy="388617"/>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3"/>
            </p:custDataLst>
          </p:nvPr>
        </p:nvCxnSpPr>
        <p:spPr>
          <a:xfrm flipV="1">
            <a:off x="3726833" y="3786822"/>
            <a:ext cx="0" cy="1308725"/>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4"/>
            </p:custDataLst>
          </p:nvPr>
        </p:nvCxnSpPr>
        <p:spPr>
          <a:xfrm flipV="1">
            <a:off x="7524104" y="3786822"/>
            <a:ext cx="0" cy="1308725"/>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24" name="圆角矩形 23"/>
          <p:cNvSpPr/>
          <p:nvPr>
            <p:custDataLst>
              <p:tags r:id="rId15"/>
            </p:custDataLst>
          </p:nvPr>
        </p:nvSpPr>
        <p:spPr>
          <a:xfrm>
            <a:off x="2694965" y="5095548"/>
            <a:ext cx="2063735" cy="743579"/>
          </a:xfrm>
          <a:prstGeom prst="roundRect">
            <a:avLst/>
          </a:prstGeom>
          <a:solidFill>
            <a:srgbClr val="B5D5F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0070C0"/>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rPr>
              <a:t>10.1寸触摸屏</a:t>
            </a:r>
            <a:endParaRPr lang="zh-CN" altLang="en-US" sz="1600" kern="0" dirty="0">
              <a:ln>
                <a:noFill/>
                <a:prstDash val="sysDot"/>
              </a:ln>
              <a:solidFill>
                <a:srgbClr val="0070C0"/>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endParaRPr>
          </a:p>
        </p:txBody>
      </p:sp>
      <p:sp>
        <p:nvSpPr>
          <p:cNvPr id="25" name="圆角矩形 24"/>
          <p:cNvSpPr/>
          <p:nvPr>
            <p:custDataLst>
              <p:tags r:id="rId16"/>
            </p:custDataLst>
          </p:nvPr>
        </p:nvSpPr>
        <p:spPr>
          <a:xfrm>
            <a:off x="6492237" y="5095548"/>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rPr>
              <a:t>双电源(主备电)</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endParaRPr>
          </a:p>
        </p:txBody>
      </p:sp>
      <p:cxnSp>
        <p:nvCxnSpPr>
          <p:cNvPr id="26" name="直接连接符 25"/>
          <p:cNvCxnSpPr/>
          <p:nvPr>
            <p:custDataLst>
              <p:tags r:id="rId17"/>
            </p:custDataLst>
          </p:nvPr>
        </p:nvCxnSpPr>
        <p:spPr>
          <a:xfrm flipV="1">
            <a:off x="1828197" y="3779202"/>
            <a:ext cx="0" cy="388617"/>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8"/>
            </p:custDataLst>
          </p:nvPr>
        </p:nvCxnSpPr>
        <p:spPr>
          <a:xfrm flipV="1">
            <a:off x="5625468" y="3786822"/>
            <a:ext cx="0" cy="388617"/>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9"/>
            </p:custDataLst>
          </p:nvPr>
        </p:nvCxnSpPr>
        <p:spPr>
          <a:xfrm flipV="1">
            <a:off x="9422740" y="3786822"/>
            <a:ext cx="0" cy="388617"/>
          </a:xfrm>
          <a:prstGeom prst="line">
            <a:avLst/>
          </a:prstGeom>
          <a:ln w="12700" cmpd="sng">
            <a:solidFill>
              <a:schemeClr val="accent1"/>
            </a:soli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35" name="圆角矩形 34"/>
          <p:cNvSpPr/>
          <p:nvPr>
            <p:custDataLst>
              <p:tags r:id="rId20"/>
            </p:custDataLst>
          </p:nvPr>
        </p:nvSpPr>
        <p:spPr>
          <a:xfrm>
            <a:off x="795059" y="4170360"/>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rPr>
              <a:t>兼容所有报警主机远程控制</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圆角矩形 36"/>
          <p:cNvSpPr/>
          <p:nvPr>
            <p:custDataLst>
              <p:tags r:id="rId21"/>
            </p:custDataLst>
          </p:nvPr>
        </p:nvSpPr>
        <p:spPr>
          <a:xfrm>
            <a:off x="4594871" y="4177979"/>
            <a:ext cx="2063735" cy="743579"/>
          </a:xfrm>
          <a:prstGeom prst="round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rPr>
              <a:t>高清视频摄像</a:t>
            </a:r>
            <a:endParaRPr lang="zh-CN" altLang="en-US" sz="1600" kern="0" dirty="0">
              <a:ln>
                <a:noFill/>
                <a:prstDash val="sysDot"/>
              </a:l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圆角矩形 39"/>
          <p:cNvSpPr/>
          <p:nvPr>
            <p:custDataLst>
              <p:tags r:id="rId22"/>
            </p:custDataLst>
          </p:nvPr>
        </p:nvSpPr>
        <p:spPr>
          <a:xfrm>
            <a:off x="8390873" y="4177979"/>
            <a:ext cx="2063735" cy="743579"/>
          </a:xfrm>
          <a:prstGeom prst="roundRect">
            <a:avLst/>
          </a:prstGeom>
          <a:solidFill>
            <a:srgbClr val="ECF5F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0170" tIns="71755" numCol="1" spcCol="0" rtlCol="0" fromWordArt="0" anchor="ctr" anchorCtr="0" forceAA="0" compatLnSpc="1">
            <a:noAutofit/>
          </a:bodyPr>
          <a:lstStyle/>
          <a:p>
            <a:pPr algn="ctr"/>
            <a:r>
              <a:rPr lang="zh-CN" altLang="en-US" sz="1600" kern="0" dirty="0">
                <a:ln>
                  <a:noFill/>
                  <a:prstDash val="sysDot"/>
                </a:ln>
                <a:solidFill>
                  <a:srgbClr val="0070C0"/>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rPr>
              <a:t>双网络(4G和有线通信)</a:t>
            </a:r>
            <a:endParaRPr lang="zh-CN" altLang="en-US" sz="1600" kern="0" dirty="0">
              <a:ln>
                <a:noFill/>
                <a:prstDash val="sysDot"/>
              </a:ln>
              <a:solidFill>
                <a:srgbClr val="0070C0"/>
              </a:solidFill>
              <a:latin typeface="Arial" panose="020B0604020202020204" pitchFamily="34" charset="0"/>
              <a:ea typeface="微软雅黑" panose="020B0503020204020204" pitchFamily="34" charset="-122"/>
              <a:cs typeface="思源黑体 CN Bold" panose="020B0800000000000000" charset="-122"/>
              <a:sym typeface="Arial" panose="020B0604020202020204" pitchFamily="34" charset="0"/>
            </a:endParaRPr>
          </a:p>
        </p:txBody>
      </p:sp>
      <p:pic>
        <p:nvPicPr>
          <p:cNvPr id="16" name="图片 15" descr="线条_画板 1"/>
          <p:cNvPicPr>
            <a:picLocks noChangeAspect="1"/>
          </p:cNvPicPr>
          <p:nvPr/>
        </p:nvPicPr>
        <p:blipFill>
          <a:blip r:embed="rId23"/>
          <a:srcRect r="24615" b="30628"/>
          <a:stretch>
            <a:fillRect/>
          </a:stretch>
        </p:blipFill>
        <p:spPr>
          <a:xfrm rot="5400000" flipV="1">
            <a:off x="11025505" y="5212715"/>
            <a:ext cx="1286510" cy="1049655"/>
          </a:xfrm>
          <a:prstGeom prst="rect">
            <a:avLst/>
          </a:prstGeom>
        </p:spPr>
      </p:pic>
      <p:sp>
        <p:nvSpPr>
          <p:cNvPr id="12" name="文本占位符 1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功能特点</a:t>
            </a:r>
            <a:endParaRPr lang="zh-CN" altLang="en-US" dirty="0">
              <a:latin typeface="Arial" panose="020B0604020202020204" pitchFamily="34" charset="0"/>
              <a:sym typeface="Arial" panose="020B0604020202020204" pitchFamily="34" charset="0"/>
            </a:endParaRPr>
          </a:p>
        </p:txBody>
      </p:sp>
      <p:sp>
        <p:nvSpPr>
          <p:cNvPr id="13" name="文本占位符 12"/>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系统化解决消防主机的全量控制</a:t>
            </a:r>
            <a:endParaRPr lang="zh-CN" altLang="en-US" dirty="0">
              <a:latin typeface="Arial" panose="020B0604020202020204" pitchFamily="34" charset="0"/>
              <a:sym typeface="Arial" panose="020B0604020202020204" pitchFamily="34" charset="0"/>
            </a:endParaRPr>
          </a:p>
        </p:txBody>
      </p:sp>
    </p:spTree>
    <p:custDataLst>
      <p:tags r:id="rId2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stretch>
            <a:fillRect/>
          </a:stretch>
        </p:blipFill>
        <p:spPr>
          <a:xfrm>
            <a:off x="846455" y="936171"/>
            <a:ext cx="10603230" cy="5363029"/>
          </a:xfrm>
          <a:prstGeom prst="rect">
            <a:avLst/>
          </a:prstGeom>
          <a:noFill/>
          <a:ln w="63500" cmpd="sng">
            <a:solidFill>
              <a:srgbClr val="B5D5FF"/>
            </a:solidFill>
            <a:prstDash val="solid"/>
          </a:ln>
        </p:spPr>
      </p:pic>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报警主机界面</a:t>
            </a:r>
            <a:endParaRPr lang="zh-CN" altLang="en-US" dirty="0">
              <a:latin typeface="Arial" panose="020B0604020202020204" pitchFamily="34" charset="0"/>
              <a:sym typeface="Arial" panose="020B0604020202020204" pitchFamily="34" charset="0"/>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画板备份"/>
          <p:cNvPicPr>
            <a:picLocks noChangeAspect="1"/>
          </p:cNvPicPr>
          <p:nvPr/>
        </p:nvPicPr>
        <p:blipFill>
          <a:blip r:embed="rId1"/>
          <a:stretch>
            <a:fillRect/>
          </a:stretch>
        </p:blipFill>
        <p:spPr>
          <a:xfrm>
            <a:off x="-317" y="0"/>
            <a:ext cx="12192635" cy="6858000"/>
          </a:xfrm>
          <a:prstGeom prst="rect">
            <a:avLst/>
          </a:prstGeom>
        </p:spPr>
      </p:pic>
      <p:sp>
        <p:nvSpPr>
          <p:cNvPr id="5" name="矩形 4"/>
          <p:cNvSpPr/>
          <p:nvPr/>
        </p:nvSpPr>
        <p:spPr>
          <a:xfrm>
            <a:off x="-317" y="-6977"/>
            <a:ext cx="12192634" cy="6871954"/>
          </a:xfrm>
          <a:prstGeom prst="rect">
            <a:avLst/>
          </a:prstGeom>
          <a:gradFill flip="none" rotWithShape="1">
            <a:gsLst>
              <a:gs pos="50000">
                <a:srgbClr val="171A2B">
                  <a:alpha val="80000"/>
                </a:srgbClr>
              </a:gs>
              <a:gs pos="100000">
                <a:srgbClr val="171A2B">
                  <a:alpha val="95000"/>
                </a:srgbClr>
              </a:gs>
              <a:gs pos="0">
                <a:srgbClr val="171A2B">
                  <a:alpha val="70000"/>
                </a:srgbClr>
              </a:gs>
            </a:gsLst>
            <a:lin ang="54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15"/>
          <p:cNvSpPr txBox="1">
            <a:spLocks noChangeArrowheads="1"/>
          </p:cNvSpPr>
          <p:nvPr/>
        </p:nvSpPr>
        <p:spPr bwMode="auto">
          <a:xfrm>
            <a:off x="4993321" y="808748"/>
            <a:ext cx="22053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zh-CN" altLang="en-US" sz="3000" spc="6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目录</a:t>
            </a:r>
            <a:endParaRPr lang="zh-CN" altLang="en-US" sz="3000" spc="6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grpSp>
        <p:nvGrpSpPr>
          <p:cNvPr id="47" name="组合 46"/>
          <p:cNvGrpSpPr/>
          <p:nvPr/>
        </p:nvGrpSpPr>
        <p:grpSpPr>
          <a:xfrm>
            <a:off x="1029307" y="2349894"/>
            <a:ext cx="1569660" cy="3109488"/>
            <a:chOff x="937867" y="2349894"/>
            <a:chExt cx="1569660" cy="3109488"/>
          </a:xfrm>
        </p:grpSpPr>
        <p:sp>
          <p:nvSpPr>
            <p:cNvPr id="9" name="文本框 8"/>
            <p:cNvSpPr txBox="1"/>
            <p:nvPr/>
          </p:nvSpPr>
          <p:spPr>
            <a:xfrm>
              <a:off x="937867" y="3122533"/>
              <a:ext cx="1569660" cy="461665"/>
            </a:xfrm>
            <a:prstGeom prst="rect">
              <a:avLst/>
            </a:prstGeom>
            <a:noFill/>
          </p:spPr>
          <p:txBody>
            <a:bodyPr wrap="none" rtlCol="0">
              <a:spAutoFit/>
            </a:bodyPr>
            <a:lstStyle/>
            <a:p>
              <a:pPr>
                <a:defRPr/>
              </a:pPr>
              <a:r>
                <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rPr>
                <a:t>背景介绍</a:t>
              </a:r>
              <a:endPar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endParaRPr>
            </a:p>
          </p:txBody>
        </p:sp>
        <p:cxnSp>
          <p:nvCxnSpPr>
            <p:cNvPr id="14" name="直接连接符 13"/>
            <p:cNvCxnSpPr/>
            <p:nvPr/>
          </p:nvCxnSpPr>
          <p:spPr>
            <a:xfrm>
              <a:off x="985270" y="395839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grpSp>
          <p:nvGrpSpPr>
            <p:cNvPr id="21" name="组合 20"/>
            <p:cNvGrpSpPr/>
            <p:nvPr/>
          </p:nvGrpSpPr>
          <p:grpSpPr>
            <a:xfrm>
              <a:off x="1481995" y="2349894"/>
              <a:ext cx="481404" cy="481404"/>
              <a:chOff x="1717754" y="2488876"/>
              <a:chExt cx="481404" cy="481404"/>
            </a:xfrm>
            <a:effectLst>
              <a:outerShdw blurRad="50800" dist="38100" dir="5400000" algn="t" rotWithShape="0">
                <a:prstClr val="black">
                  <a:alpha val="40000"/>
                </a:prstClr>
              </a:outerShdw>
            </a:effectLst>
          </p:grpSpPr>
          <p:sp>
            <p:nvSpPr>
              <p:cNvPr id="22" name="任意多边形: 形状 21"/>
              <p:cNvSpPr/>
              <p:nvPr/>
            </p:nvSpPr>
            <p:spPr>
              <a:xfrm>
                <a:off x="1946422" y="2633298"/>
                <a:ext cx="96132" cy="192413"/>
              </a:xfrm>
              <a:custGeom>
                <a:avLst/>
                <a:gdLst>
                  <a:gd name="connsiteX0" fmla="*/ 12035 w 96132"/>
                  <a:gd name="connsiteY0" fmla="*/ 0 h 192413"/>
                  <a:gd name="connsiteX1" fmla="*/ 24070 w 96132"/>
                  <a:gd name="connsiteY1" fmla="*/ 12035 h 192413"/>
                  <a:gd name="connsiteX2" fmla="*/ 24070 w 96132"/>
                  <a:gd name="connsiteY2" fmla="*/ 103333 h 192413"/>
                  <a:gd name="connsiteX3" fmla="*/ 92754 w 96132"/>
                  <a:gd name="connsiteY3" fmla="*/ 172018 h 192413"/>
                  <a:gd name="connsiteX4" fmla="*/ 92754 w 96132"/>
                  <a:gd name="connsiteY4" fmla="*/ 188740 h 192413"/>
                  <a:gd name="connsiteX5" fmla="*/ 75736 w 96132"/>
                  <a:gd name="connsiteY5" fmla="*/ 189035 h 192413"/>
                  <a:gd name="connsiteX6" fmla="*/ 3526 w 96132"/>
                  <a:gd name="connsiteY6" fmla="*/ 116825 h 192413"/>
                  <a:gd name="connsiteX7" fmla="*/ 0 w 96132"/>
                  <a:gd name="connsiteY7" fmla="*/ 108316 h 192413"/>
                  <a:gd name="connsiteX8" fmla="*/ 0 w 96132"/>
                  <a:gd name="connsiteY8" fmla="*/ 12035 h 192413"/>
                  <a:gd name="connsiteX9" fmla="*/ 12035 w 96132"/>
                  <a:gd name="connsiteY9" fmla="*/ 0 h 1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132" h="192413">
                    <a:moveTo>
                      <a:pt x="12035" y="0"/>
                    </a:moveTo>
                    <a:cubicBezTo>
                      <a:pt x="18681" y="0"/>
                      <a:pt x="24070" y="5389"/>
                      <a:pt x="24070" y="12035"/>
                    </a:cubicBezTo>
                    <a:lnTo>
                      <a:pt x="24070" y="103333"/>
                    </a:lnTo>
                    <a:lnTo>
                      <a:pt x="92754" y="172018"/>
                    </a:lnTo>
                    <a:cubicBezTo>
                      <a:pt x="97258" y="176682"/>
                      <a:pt x="97258" y="184076"/>
                      <a:pt x="92754" y="188740"/>
                    </a:cubicBezTo>
                    <a:cubicBezTo>
                      <a:pt x="88137" y="193520"/>
                      <a:pt x="80517" y="193653"/>
                      <a:pt x="75736" y="189035"/>
                    </a:cubicBezTo>
                    <a:lnTo>
                      <a:pt x="3526" y="116825"/>
                    </a:lnTo>
                    <a:cubicBezTo>
                      <a:pt x="1269" y="114568"/>
                      <a:pt x="0" y="111508"/>
                      <a:pt x="0" y="108316"/>
                    </a:cubicBezTo>
                    <a:lnTo>
                      <a:pt x="0" y="12035"/>
                    </a:lnTo>
                    <a:cubicBezTo>
                      <a:pt x="0" y="5389"/>
                      <a:pt x="5388" y="0"/>
                      <a:pt x="12035" y="0"/>
                    </a:cubicBezTo>
                    <a:close/>
                  </a:path>
                </a:pathLst>
              </a:custGeom>
              <a:gradFill>
                <a:gsLst>
                  <a:gs pos="100000">
                    <a:srgbClr val="D49B8D"/>
                  </a:gs>
                  <a:gs pos="0">
                    <a:srgbClr val="DDD2BF"/>
                  </a:gs>
                </a:gsLst>
                <a:lin ang="5400000" scaled="1"/>
              </a:gradFill>
              <a:ln w="19050"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p:cNvSpPr/>
              <p:nvPr/>
            </p:nvSpPr>
            <p:spPr>
              <a:xfrm>
                <a:off x="1717754" y="2488876"/>
                <a:ext cx="481404" cy="481404"/>
              </a:xfrm>
              <a:custGeom>
                <a:avLst/>
                <a:gdLst>
                  <a:gd name="connsiteX0" fmla="*/ 240702 w 481404"/>
                  <a:gd name="connsiteY0" fmla="*/ 0 h 481404"/>
                  <a:gd name="connsiteX1" fmla="*/ 332842 w 481404"/>
                  <a:gd name="connsiteY1" fmla="*/ 18269 h 481404"/>
                  <a:gd name="connsiteX2" fmla="*/ 339208 w 481404"/>
                  <a:gd name="connsiteY2" fmla="*/ 33656 h 481404"/>
                  <a:gd name="connsiteX3" fmla="*/ 323624 w 481404"/>
                  <a:gd name="connsiteY3" fmla="*/ 40498 h 481404"/>
                  <a:gd name="connsiteX4" fmla="*/ 240702 w 481404"/>
                  <a:gd name="connsiteY4" fmla="*/ 24070 h 481404"/>
                  <a:gd name="connsiteX5" fmla="*/ 24070 w 481404"/>
                  <a:gd name="connsiteY5" fmla="*/ 240702 h 481404"/>
                  <a:gd name="connsiteX6" fmla="*/ 240702 w 481404"/>
                  <a:gd name="connsiteY6" fmla="*/ 457333 h 481404"/>
                  <a:gd name="connsiteX7" fmla="*/ 457333 w 481404"/>
                  <a:gd name="connsiteY7" fmla="*/ 240702 h 481404"/>
                  <a:gd name="connsiteX8" fmla="*/ 440905 w 481404"/>
                  <a:gd name="connsiteY8" fmla="*/ 157780 h 481404"/>
                  <a:gd name="connsiteX9" fmla="*/ 447271 w 481404"/>
                  <a:gd name="connsiteY9" fmla="*/ 142393 h 481404"/>
                  <a:gd name="connsiteX10" fmla="*/ 463134 w 481404"/>
                  <a:gd name="connsiteY10" fmla="*/ 148561 h 481404"/>
                  <a:gd name="connsiteX11" fmla="*/ 481404 w 481404"/>
                  <a:gd name="connsiteY11" fmla="*/ 240702 h 481404"/>
                  <a:gd name="connsiteX12" fmla="*/ 240702 w 481404"/>
                  <a:gd name="connsiteY12" fmla="*/ 481404 h 481404"/>
                  <a:gd name="connsiteX13" fmla="*/ 0 w 481404"/>
                  <a:gd name="connsiteY13" fmla="*/ 240702 h 481404"/>
                  <a:gd name="connsiteX14" fmla="*/ 240702 w 481404"/>
                  <a:gd name="connsiteY14" fmla="*/ 0 h 4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404" h="481404">
                    <a:moveTo>
                      <a:pt x="240702" y="0"/>
                    </a:moveTo>
                    <a:cubicBezTo>
                      <a:pt x="272319" y="-39"/>
                      <a:pt x="303632" y="6170"/>
                      <a:pt x="332842" y="18269"/>
                    </a:cubicBezTo>
                    <a:cubicBezTo>
                      <a:pt x="338743" y="20866"/>
                      <a:pt x="341549" y="27650"/>
                      <a:pt x="339208" y="33656"/>
                    </a:cubicBezTo>
                    <a:cubicBezTo>
                      <a:pt x="336794" y="39849"/>
                      <a:pt x="329816" y="42912"/>
                      <a:pt x="323624" y="40498"/>
                    </a:cubicBezTo>
                    <a:cubicBezTo>
                      <a:pt x="297567" y="29703"/>
                      <a:pt x="269538" y="24070"/>
                      <a:pt x="240702" y="24070"/>
                    </a:cubicBezTo>
                    <a:cubicBezTo>
                      <a:pt x="121061" y="24070"/>
                      <a:pt x="24070" y="121061"/>
                      <a:pt x="24070" y="240702"/>
                    </a:cubicBezTo>
                    <a:cubicBezTo>
                      <a:pt x="24070" y="360343"/>
                      <a:pt x="121061" y="457333"/>
                      <a:pt x="240702" y="457333"/>
                    </a:cubicBezTo>
                    <a:cubicBezTo>
                      <a:pt x="360343" y="457333"/>
                      <a:pt x="457333" y="360343"/>
                      <a:pt x="457333" y="240702"/>
                    </a:cubicBezTo>
                    <a:cubicBezTo>
                      <a:pt x="457374" y="212249"/>
                      <a:pt x="451791" y="184069"/>
                      <a:pt x="440905" y="157780"/>
                    </a:cubicBezTo>
                    <a:cubicBezTo>
                      <a:pt x="438564" y="151774"/>
                      <a:pt x="441371" y="144990"/>
                      <a:pt x="447271" y="142393"/>
                    </a:cubicBezTo>
                    <a:cubicBezTo>
                      <a:pt x="453355" y="139716"/>
                      <a:pt x="460457" y="142478"/>
                      <a:pt x="463134" y="148561"/>
                    </a:cubicBezTo>
                    <a:cubicBezTo>
                      <a:pt x="475145" y="177518"/>
                      <a:pt x="481404" y="208688"/>
                      <a:pt x="481404" y="240702"/>
                    </a:cubicBezTo>
                    <a:cubicBezTo>
                      <a:pt x="481404" y="373641"/>
                      <a:pt x="373641" y="481404"/>
                      <a:pt x="240702" y="481404"/>
                    </a:cubicBezTo>
                    <a:cubicBezTo>
                      <a:pt x="107762" y="481404"/>
                      <a:pt x="0" y="373641"/>
                      <a:pt x="0" y="240702"/>
                    </a:cubicBezTo>
                    <a:cubicBezTo>
                      <a:pt x="0" y="107762"/>
                      <a:pt x="107762" y="0"/>
                      <a:pt x="240702" y="0"/>
                    </a:cubicBezTo>
                    <a:close/>
                  </a:path>
                </a:pathLst>
              </a:custGeom>
              <a:solidFill>
                <a:schemeClr val="bg1"/>
              </a:solidFill>
              <a:ln w="19050"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cxnSp>
          <p:nvCxnSpPr>
            <p:cNvPr id="29" name="直接连接符 28"/>
            <p:cNvCxnSpPr/>
            <p:nvPr/>
          </p:nvCxnSpPr>
          <p:spPr>
            <a:xfrm>
              <a:off x="985270" y="5459382"/>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sp>
          <p:nvSpPr>
            <p:cNvPr id="2" name="文本框 1"/>
            <p:cNvSpPr txBox="1"/>
            <p:nvPr/>
          </p:nvSpPr>
          <p:spPr>
            <a:xfrm>
              <a:off x="985270" y="4067136"/>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消防值守</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985270" y="4507027"/>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政策指引</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985270" y="4946919"/>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行业痛点</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5"/>
          <p:cNvGrpSpPr/>
          <p:nvPr/>
        </p:nvGrpSpPr>
        <p:grpSpPr>
          <a:xfrm>
            <a:off x="3889732" y="2355907"/>
            <a:ext cx="1569660" cy="3097462"/>
            <a:chOff x="3828772" y="2355907"/>
            <a:chExt cx="1569660" cy="3097462"/>
          </a:xfrm>
        </p:grpSpPr>
        <p:sp>
          <p:nvSpPr>
            <p:cNvPr id="11" name="矩形 10"/>
            <p:cNvSpPr/>
            <p:nvPr/>
          </p:nvSpPr>
          <p:spPr>
            <a:xfrm>
              <a:off x="3828772" y="3122533"/>
              <a:ext cx="1569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rPr>
                <a:t>服务方案</a:t>
              </a:r>
              <a:endPar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endParaRPr>
            </a:p>
          </p:txBody>
        </p:sp>
        <p:grpSp>
          <p:nvGrpSpPr>
            <p:cNvPr id="16" name="组合 15"/>
            <p:cNvGrpSpPr/>
            <p:nvPr/>
          </p:nvGrpSpPr>
          <p:grpSpPr>
            <a:xfrm>
              <a:off x="4372900" y="2355907"/>
              <a:ext cx="481404" cy="469378"/>
              <a:chOff x="5855297" y="2500903"/>
              <a:chExt cx="481404" cy="469378"/>
            </a:xfrm>
            <a:effectLst>
              <a:outerShdw blurRad="50800" dist="38100" dir="5400000" algn="t" rotWithShape="0">
                <a:prstClr val="black">
                  <a:alpha val="40000"/>
                </a:prstClr>
              </a:outerShdw>
            </a:effectLst>
          </p:grpSpPr>
          <p:sp>
            <p:nvSpPr>
              <p:cNvPr id="17" name="任意多边形: 形状 16"/>
              <p:cNvSpPr/>
              <p:nvPr/>
            </p:nvSpPr>
            <p:spPr>
              <a:xfrm>
                <a:off x="5975664" y="2500903"/>
                <a:ext cx="240695" cy="290560"/>
              </a:xfrm>
              <a:custGeom>
                <a:avLst/>
                <a:gdLst>
                  <a:gd name="connsiteX0" fmla="*/ 52253 w 240695"/>
                  <a:gd name="connsiteY0" fmla="*/ 188442 h 290560"/>
                  <a:gd name="connsiteX1" fmla="*/ 120336 w 240695"/>
                  <a:gd name="connsiteY1" fmla="*/ 256525 h 290560"/>
                  <a:gd name="connsiteX2" fmla="*/ 188418 w 240695"/>
                  <a:gd name="connsiteY2" fmla="*/ 188442 h 290560"/>
                  <a:gd name="connsiteX3" fmla="*/ 205430 w 240695"/>
                  <a:gd name="connsiteY3" fmla="*/ 205466 h 290560"/>
                  <a:gd name="connsiteX4" fmla="*/ 120336 w 240695"/>
                  <a:gd name="connsiteY4" fmla="*/ 290560 h 290560"/>
                  <a:gd name="connsiteX5" fmla="*/ 35236 w 240695"/>
                  <a:gd name="connsiteY5" fmla="*/ 205472 h 290560"/>
                  <a:gd name="connsiteX6" fmla="*/ 120348 w 240695"/>
                  <a:gd name="connsiteY6" fmla="*/ 0 h 290560"/>
                  <a:gd name="connsiteX7" fmla="*/ 205448 w 240695"/>
                  <a:gd name="connsiteY7" fmla="*/ 35248 h 290560"/>
                  <a:gd name="connsiteX8" fmla="*/ 205448 w 240695"/>
                  <a:gd name="connsiteY8" fmla="*/ 205448 h 290560"/>
                  <a:gd name="connsiteX9" fmla="*/ 205436 w 240695"/>
                  <a:gd name="connsiteY9" fmla="*/ 205472 h 290560"/>
                  <a:gd name="connsiteX10" fmla="*/ 205430 w 240695"/>
                  <a:gd name="connsiteY10" fmla="*/ 205466 h 290560"/>
                  <a:gd name="connsiteX11" fmla="*/ 205436 w 240695"/>
                  <a:gd name="connsiteY11" fmla="*/ 205460 h 290560"/>
                  <a:gd name="connsiteX12" fmla="*/ 188418 w 240695"/>
                  <a:gd name="connsiteY12" fmla="*/ 188442 h 290560"/>
                  <a:gd name="connsiteX13" fmla="*/ 188414 w 240695"/>
                  <a:gd name="connsiteY13" fmla="*/ 52281 h 290560"/>
                  <a:gd name="connsiteX14" fmla="*/ 52253 w 240695"/>
                  <a:gd name="connsiteY14" fmla="*/ 52284 h 290560"/>
                  <a:gd name="connsiteX15" fmla="*/ 52253 w 240695"/>
                  <a:gd name="connsiteY15" fmla="*/ 188442 h 290560"/>
                  <a:gd name="connsiteX16" fmla="*/ 35247 w 240695"/>
                  <a:gd name="connsiteY16" fmla="*/ 205448 h 290560"/>
                  <a:gd name="connsiteX17" fmla="*/ 35247 w 240695"/>
                  <a:gd name="connsiteY17" fmla="*/ 35248 h 290560"/>
                  <a:gd name="connsiteX18" fmla="*/ 120348 w 240695"/>
                  <a:gd name="connsiteY18" fmla="*/ 0 h 29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695" h="290560">
                    <a:moveTo>
                      <a:pt x="52253" y="188442"/>
                    </a:moveTo>
                    <a:lnTo>
                      <a:pt x="120336" y="256525"/>
                    </a:lnTo>
                    <a:lnTo>
                      <a:pt x="188418" y="188442"/>
                    </a:lnTo>
                    <a:lnTo>
                      <a:pt x="205430" y="205466"/>
                    </a:lnTo>
                    <a:lnTo>
                      <a:pt x="120336" y="290560"/>
                    </a:lnTo>
                    <a:lnTo>
                      <a:pt x="35236" y="205472"/>
                    </a:lnTo>
                    <a:close/>
                    <a:moveTo>
                      <a:pt x="120348" y="0"/>
                    </a:moveTo>
                    <a:cubicBezTo>
                      <a:pt x="151149" y="0"/>
                      <a:pt x="181950" y="11750"/>
                      <a:pt x="205448" y="35248"/>
                    </a:cubicBezTo>
                    <a:cubicBezTo>
                      <a:pt x="252445" y="82245"/>
                      <a:pt x="252445" y="158451"/>
                      <a:pt x="205448" y="205448"/>
                    </a:cubicBezTo>
                    <a:lnTo>
                      <a:pt x="205436" y="205472"/>
                    </a:lnTo>
                    <a:lnTo>
                      <a:pt x="205430" y="205466"/>
                    </a:lnTo>
                    <a:lnTo>
                      <a:pt x="205436" y="205460"/>
                    </a:lnTo>
                    <a:lnTo>
                      <a:pt x="188418" y="188442"/>
                    </a:lnTo>
                    <a:cubicBezTo>
                      <a:pt x="226017" y="150841"/>
                      <a:pt x="226016" y="89880"/>
                      <a:pt x="188414" y="52281"/>
                    </a:cubicBezTo>
                    <a:cubicBezTo>
                      <a:pt x="150814" y="14682"/>
                      <a:pt x="89852" y="14684"/>
                      <a:pt x="52253" y="52284"/>
                    </a:cubicBezTo>
                    <a:cubicBezTo>
                      <a:pt x="14656" y="89884"/>
                      <a:pt x="14656" y="150843"/>
                      <a:pt x="52253" y="188442"/>
                    </a:cubicBezTo>
                    <a:lnTo>
                      <a:pt x="35247" y="205448"/>
                    </a:lnTo>
                    <a:cubicBezTo>
                      <a:pt x="-11749" y="158451"/>
                      <a:pt x="-11749" y="82245"/>
                      <a:pt x="35247" y="35248"/>
                    </a:cubicBezTo>
                    <a:cubicBezTo>
                      <a:pt x="58746" y="11750"/>
                      <a:pt x="89547" y="0"/>
                      <a:pt x="120348" y="0"/>
                    </a:cubicBezTo>
                    <a:close/>
                  </a:path>
                </a:pathLst>
              </a:custGeom>
              <a:gradFill>
                <a:gsLst>
                  <a:gs pos="100000">
                    <a:srgbClr val="D49B8D"/>
                  </a:gs>
                  <a:gs pos="0">
                    <a:srgbClr val="DDD2BF"/>
                  </a:gs>
                </a:gsLst>
                <a:lin ang="540000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6071929" y="2597193"/>
                <a:ext cx="48141" cy="48141"/>
              </a:xfrm>
              <a:custGeom>
                <a:avLst/>
                <a:gdLst>
                  <a:gd name="connsiteX0" fmla="*/ 24071 w 48141"/>
                  <a:gd name="connsiteY0" fmla="*/ 0 h 48141"/>
                  <a:gd name="connsiteX1" fmla="*/ 48141 w 48141"/>
                  <a:gd name="connsiteY1" fmla="*/ 24071 h 48141"/>
                  <a:gd name="connsiteX2" fmla="*/ 24071 w 48141"/>
                  <a:gd name="connsiteY2" fmla="*/ 48141 h 48141"/>
                  <a:gd name="connsiteX3" fmla="*/ 0 w 48141"/>
                  <a:gd name="connsiteY3" fmla="*/ 24071 h 48141"/>
                  <a:gd name="connsiteX4" fmla="*/ 24071 w 48141"/>
                  <a:gd name="connsiteY4" fmla="*/ 0 h 48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41" h="48141">
                    <a:moveTo>
                      <a:pt x="24071" y="0"/>
                    </a:moveTo>
                    <a:cubicBezTo>
                      <a:pt x="37364" y="0"/>
                      <a:pt x="48141" y="10777"/>
                      <a:pt x="48141" y="24071"/>
                    </a:cubicBezTo>
                    <a:cubicBezTo>
                      <a:pt x="48141" y="37364"/>
                      <a:pt x="37364" y="48141"/>
                      <a:pt x="24071" y="48141"/>
                    </a:cubicBezTo>
                    <a:cubicBezTo>
                      <a:pt x="10777" y="48141"/>
                      <a:pt x="0" y="37364"/>
                      <a:pt x="0" y="24071"/>
                    </a:cubicBezTo>
                    <a:cubicBezTo>
                      <a:pt x="0" y="10777"/>
                      <a:pt x="10777" y="0"/>
                      <a:pt x="24071" y="0"/>
                    </a:cubicBezTo>
                    <a:close/>
                  </a:path>
                </a:pathLst>
              </a:custGeom>
              <a:solidFill>
                <a:schemeClr val="bg1"/>
              </a:solidFill>
              <a:ln w="19050"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5855297" y="2681438"/>
                <a:ext cx="481404" cy="288843"/>
              </a:xfrm>
              <a:custGeom>
                <a:avLst/>
                <a:gdLst>
                  <a:gd name="connsiteX0" fmla="*/ 36009 w 481404"/>
                  <a:gd name="connsiteY0" fmla="*/ 1 h 288843"/>
                  <a:gd name="connsiteX1" fmla="*/ 36177 w 481404"/>
                  <a:gd name="connsiteY1" fmla="*/ 1 h 288843"/>
                  <a:gd name="connsiteX2" fmla="*/ 96281 w 481404"/>
                  <a:gd name="connsiteY2" fmla="*/ 1 h 288843"/>
                  <a:gd name="connsiteX3" fmla="*/ 96281 w 481404"/>
                  <a:gd name="connsiteY3" fmla="*/ 24071 h 288843"/>
                  <a:gd name="connsiteX4" fmla="*/ 36177 w 481404"/>
                  <a:gd name="connsiteY4" fmla="*/ 24071 h 288843"/>
                  <a:gd name="connsiteX5" fmla="*/ 24071 w 481404"/>
                  <a:gd name="connsiteY5" fmla="*/ 35816 h 288843"/>
                  <a:gd name="connsiteX6" fmla="*/ 24070 w 481404"/>
                  <a:gd name="connsiteY6" fmla="*/ 35998 h 288843"/>
                  <a:gd name="connsiteX7" fmla="*/ 24070 w 481404"/>
                  <a:gd name="connsiteY7" fmla="*/ 206487 h 288843"/>
                  <a:gd name="connsiteX8" fmla="*/ 136923 w 481404"/>
                  <a:gd name="connsiteY8" fmla="*/ 93634 h 288843"/>
                  <a:gd name="connsiteX9" fmla="*/ 153841 w 481404"/>
                  <a:gd name="connsiteY9" fmla="*/ 93667 h 288843"/>
                  <a:gd name="connsiteX10" fmla="*/ 153880 w 481404"/>
                  <a:gd name="connsiteY10" fmla="*/ 93706 h 288843"/>
                  <a:gd name="connsiteX11" fmla="*/ 153941 w 481404"/>
                  <a:gd name="connsiteY11" fmla="*/ 110652 h 288843"/>
                  <a:gd name="connsiteX12" fmla="*/ 25466 w 481404"/>
                  <a:gd name="connsiteY12" fmla="*/ 239138 h 288843"/>
                  <a:gd name="connsiteX13" fmla="*/ 24070 w 481404"/>
                  <a:gd name="connsiteY13" fmla="*/ 240342 h 288843"/>
                  <a:gd name="connsiteX14" fmla="*/ 24070 w 481404"/>
                  <a:gd name="connsiteY14" fmla="*/ 252858 h 288843"/>
                  <a:gd name="connsiteX15" fmla="*/ 36141 w 481404"/>
                  <a:gd name="connsiteY15" fmla="*/ 264785 h 288843"/>
                  <a:gd name="connsiteX16" fmla="*/ 259789 w 481404"/>
                  <a:gd name="connsiteY16" fmla="*/ 264785 h 288843"/>
                  <a:gd name="connsiteX17" fmla="*/ 164989 w 481404"/>
                  <a:gd name="connsiteY17" fmla="*/ 169985 h 288843"/>
                  <a:gd name="connsiteX18" fmla="*/ 165001 w 481404"/>
                  <a:gd name="connsiteY18" fmla="*/ 169973 h 288843"/>
                  <a:gd name="connsiteX19" fmla="*/ 164454 w 481404"/>
                  <a:gd name="connsiteY19" fmla="*/ 152961 h 288843"/>
                  <a:gd name="connsiteX20" fmla="*/ 181466 w 481404"/>
                  <a:gd name="connsiteY20" fmla="*/ 152415 h 288843"/>
                  <a:gd name="connsiteX21" fmla="*/ 182006 w 481404"/>
                  <a:gd name="connsiteY21" fmla="*/ 152955 h 288843"/>
                  <a:gd name="connsiteX22" fmla="*/ 244421 w 481404"/>
                  <a:gd name="connsiteY22" fmla="*/ 215357 h 288843"/>
                  <a:gd name="connsiteX23" fmla="*/ 435706 w 481404"/>
                  <a:gd name="connsiteY23" fmla="*/ 24071 h 288843"/>
                  <a:gd name="connsiteX24" fmla="*/ 385123 w 481404"/>
                  <a:gd name="connsiteY24" fmla="*/ 24071 h 288843"/>
                  <a:gd name="connsiteX25" fmla="*/ 385123 w 481404"/>
                  <a:gd name="connsiteY25" fmla="*/ 1 h 288843"/>
                  <a:gd name="connsiteX26" fmla="*/ 445226 w 481404"/>
                  <a:gd name="connsiteY26" fmla="*/ 1 h 288843"/>
                  <a:gd name="connsiteX27" fmla="*/ 481404 w 481404"/>
                  <a:gd name="connsiteY27" fmla="*/ 35962 h 288843"/>
                  <a:gd name="connsiteX28" fmla="*/ 481404 w 481404"/>
                  <a:gd name="connsiteY28" fmla="*/ 35998 h 288843"/>
                  <a:gd name="connsiteX29" fmla="*/ 481404 w 481404"/>
                  <a:gd name="connsiteY29" fmla="*/ 252858 h 288843"/>
                  <a:gd name="connsiteX30" fmla="*/ 445262 w 481404"/>
                  <a:gd name="connsiteY30" fmla="*/ 288843 h 288843"/>
                  <a:gd name="connsiteX31" fmla="*/ 36141 w 481404"/>
                  <a:gd name="connsiteY31" fmla="*/ 288843 h 288843"/>
                  <a:gd name="connsiteX32" fmla="*/ 0 w 481404"/>
                  <a:gd name="connsiteY32" fmla="*/ 252871 h 288843"/>
                  <a:gd name="connsiteX33" fmla="*/ 0 w 481404"/>
                  <a:gd name="connsiteY33" fmla="*/ 252846 h 288843"/>
                  <a:gd name="connsiteX34" fmla="*/ 0 w 481404"/>
                  <a:gd name="connsiteY34" fmla="*/ 35986 h 288843"/>
                  <a:gd name="connsiteX35" fmla="*/ 36009 w 481404"/>
                  <a:gd name="connsiteY35" fmla="*/ 1 h 288843"/>
                  <a:gd name="connsiteX36" fmla="*/ 457333 w 481404"/>
                  <a:gd name="connsiteY36" fmla="*/ 36323 h 288843"/>
                  <a:gd name="connsiteX37" fmla="*/ 456214 w 481404"/>
                  <a:gd name="connsiteY37" fmla="*/ 37599 h 288843"/>
                  <a:gd name="connsiteX38" fmla="*/ 261438 w 481404"/>
                  <a:gd name="connsiteY38" fmla="*/ 232387 h 288843"/>
                  <a:gd name="connsiteX39" fmla="*/ 292007 w 481404"/>
                  <a:gd name="connsiteY39" fmla="*/ 262956 h 288843"/>
                  <a:gd name="connsiteX40" fmla="*/ 293512 w 481404"/>
                  <a:gd name="connsiteY40" fmla="*/ 264773 h 288843"/>
                  <a:gd name="connsiteX41" fmla="*/ 445250 w 481404"/>
                  <a:gd name="connsiteY41" fmla="*/ 264773 h 288843"/>
                  <a:gd name="connsiteX42" fmla="*/ 457333 w 481404"/>
                  <a:gd name="connsiteY42" fmla="*/ 252846 h 288843"/>
                  <a:gd name="connsiteX43" fmla="*/ 457333 w 481404"/>
                  <a:gd name="connsiteY43" fmla="*/ 36323 h 28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1404" h="288843">
                    <a:moveTo>
                      <a:pt x="36009" y="1"/>
                    </a:moveTo>
                    <a:cubicBezTo>
                      <a:pt x="36065" y="1"/>
                      <a:pt x="36121" y="1"/>
                      <a:pt x="36177" y="1"/>
                    </a:cubicBezTo>
                    <a:lnTo>
                      <a:pt x="96281" y="1"/>
                    </a:lnTo>
                    <a:lnTo>
                      <a:pt x="96281" y="24071"/>
                    </a:lnTo>
                    <a:lnTo>
                      <a:pt x="36177" y="24071"/>
                    </a:lnTo>
                    <a:cubicBezTo>
                      <a:pt x="29591" y="23972"/>
                      <a:pt x="24171" y="29230"/>
                      <a:pt x="24071" y="35816"/>
                    </a:cubicBezTo>
                    <a:cubicBezTo>
                      <a:pt x="24071" y="35877"/>
                      <a:pt x="24070" y="35937"/>
                      <a:pt x="24070" y="35998"/>
                    </a:cubicBezTo>
                    <a:lnTo>
                      <a:pt x="24070" y="206487"/>
                    </a:lnTo>
                    <a:lnTo>
                      <a:pt x="136923" y="93634"/>
                    </a:lnTo>
                    <a:cubicBezTo>
                      <a:pt x="141604" y="88972"/>
                      <a:pt x="149178" y="88986"/>
                      <a:pt x="153841" y="93667"/>
                    </a:cubicBezTo>
                    <a:cubicBezTo>
                      <a:pt x="153854" y="93680"/>
                      <a:pt x="153867" y="93693"/>
                      <a:pt x="153880" y="93706"/>
                    </a:cubicBezTo>
                    <a:cubicBezTo>
                      <a:pt x="158574" y="98400"/>
                      <a:pt x="158502" y="106102"/>
                      <a:pt x="153941" y="110652"/>
                    </a:cubicBezTo>
                    <a:lnTo>
                      <a:pt x="25466" y="239138"/>
                    </a:lnTo>
                    <a:cubicBezTo>
                      <a:pt x="25033" y="239574"/>
                      <a:pt x="24566" y="239977"/>
                      <a:pt x="24070" y="240342"/>
                    </a:cubicBezTo>
                    <a:lnTo>
                      <a:pt x="24070" y="252858"/>
                    </a:lnTo>
                    <a:cubicBezTo>
                      <a:pt x="24070" y="259441"/>
                      <a:pt x="29450" y="264785"/>
                      <a:pt x="36141" y="264785"/>
                    </a:cubicBezTo>
                    <a:lnTo>
                      <a:pt x="259789" y="264785"/>
                    </a:lnTo>
                    <a:lnTo>
                      <a:pt x="164989" y="169985"/>
                    </a:lnTo>
                    <a:lnTo>
                      <a:pt x="165001" y="169973"/>
                    </a:lnTo>
                    <a:cubicBezTo>
                      <a:pt x="160153" y="165426"/>
                      <a:pt x="159908" y="157810"/>
                      <a:pt x="164454" y="152961"/>
                    </a:cubicBezTo>
                    <a:cubicBezTo>
                      <a:pt x="169001" y="148113"/>
                      <a:pt x="176617" y="147868"/>
                      <a:pt x="181466" y="152415"/>
                    </a:cubicBezTo>
                    <a:cubicBezTo>
                      <a:pt x="181652" y="152589"/>
                      <a:pt x="181832" y="152769"/>
                      <a:pt x="182006" y="152955"/>
                    </a:cubicBezTo>
                    <a:lnTo>
                      <a:pt x="244421" y="215357"/>
                    </a:lnTo>
                    <a:lnTo>
                      <a:pt x="435706" y="24071"/>
                    </a:lnTo>
                    <a:lnTo>
                      <a:pt x="385123" y="24071"/>
                    </a:lnTo>
                    <a:lnTo>
                      <a:pt x="385123" y="1"/>
                    </a:lnTo>
                    <a:lnTo>
                      <a:pt x="445226" y="1"/>
                    </a:lnTo>
                    <a:cubicBezTo>
                      <a:pt x="465146" y="-58"/>
                      <a:pt x="481343" y="16042"/>
                      <a:pt x="481404" y="35962"/>
                    </a:cubicBezTo>
                    <a:cubicBezTo>
                      <a:pt x="481404" y="35974"/>
                      <a:pt x="481404" y="35986"/>
                      <a:pt x="481404" y="35998"/>
                    </a:cubicBezTo>
                    <a:lnTo>
                      <a:pt x="481404" y="252858"/>
                    </a:lnTo>
                    <a:cubicBezTo>
                      <a:pt x="481337" y="272766"/>
                      <a:pt x="465170" y="288863"/>
                      <a:pt x="445262" y="288843"/>
                    </a:cubicBezTo>
                    <a:lnTo>
                      <a:pt x="36141" y="288843"/>
                    </a:lnTo>
                    <a:cubicBezTo>
                      <a:pt x="16227" y="288890"/>
                      <a:pt x="47" y="272784"/>
                      <a:pt x="0" y="252871"/>
                    </a:cubicBezTo>
                    <a:cubicBezTo>
                      <a:pt x="0" y="252862"/>
                      <a:pt x="0" y="252854"/>
                      <a:pt x="0" y="252846"/>
                    </a:cubicBezTo>
                    <a:lnTo>
                      <a:pt x="0" y="35986"/>
                    </a:lnTo>
                    <a:cubicBezTo>
                      <a:pt x="6" y="16105"/>
                      <a:pt x="16128" y="-5"/>
                      <a:pt x="36009" y="1"/>
                    </a:cubicBezTo>
                    <a:close/>
                    <a:moveTo>
                      <a:pt x="457333" y="36323"/>
                    </a:moveTo>
                    <a:cubicBezTo>
                      <a:pt x="456990" y="36773"/>
                      <a:pt x="456616" y="37199"/>
                      <a:pt x="456214" y="37599"/>
                    </a:cubicBezTo>
                    <a:lnTo>
                      <a:pt x="261438" y="232387"/>
                    </a:lnTo>
                    <a:lnTo>
                      <a:pt x="292007" y="262956"/>
                    </a:lnTo>
                    <a:cubicBezTo>
                      <a:pt x="292573" y="263521"/>
                      <a:pt x="293079" y="264135"/>
                      <a:pt x="293512" y="264773"/>
                    </a:cubicBezTo>
                    <a:lnTo>
                      <a:pt x="445250" y="264773"/>
                    </a:lnTo>
                    <a:cubicBezTo>
                      <a:pt x="451873" y="264800"/>
                      <a:pt x="457273" y="259470"/>
                      <a:pt x="457333" y="252846"/>
                    </a:cubicBezTo>
                    <a:lnTo>
                      <a:pt x="457333" y="36323"/>
                    </a:lnTo>
                    <a:close/>
                  </a:path>
                </a:pathLst>
              </a:custGeom>
              <a:solidFill>
                <a:schemeClr val="bg1"/>
              </a:solidFill>
              <a:ln w="19050"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6164082" y="2689345"/>
                <a:ext cx="17018" cy="17024"/>
              </a:xfrm>
              <a:custGeom>
                <a:avLst/>
                <a:gdLst>
                  <a:gd name="connsiteX0" fmla="*/ 0 w 17018"/>
                  <a:gd name="connsiteY0" fmla="*/ 0 h 17024"/>
                  <a:gd name="connsiteX1" fmla="*/ 17018 w 17018"/>
                  <a:gd name="connsiteY1" fmla="*/ 17018 h 17024"/>
                  <a:gd name="connsiteX2" fmla="*/ 17012 w 17018"/>
                  <a:gd name="connsiteY2" fmla="*/ 17024 h 17024"/>
                  <a:gd name="connsiteX3" fmla="*/ 0 w 17018"/>
                  <a:gd name="connsiteY3" fmla="*/ 0 h 17024"/>
                </a:gdLst>
                <a:ahLst/>
                <a:cxnLst>
                  <a:cxn ang="0">
                    <a:pos x="connsiteX0" y="connsiteY0"/>
                  </a:cxn>
                  <a:cxn ang="0">
                    <a:pos x="connsiteX1" y="connsiteY1"/>
                  </a:cxn>
                  <a:cxn ang="0">
                    <a:pos x="connsiteX2" y="connsiteY2"/>
                  </a:cxn>
                  <a:cxn ang="0">
                    <a:pos x="connsiteX3" y="connsiteY3"/>
                  </a:cxn>
                </a:cxnLst>
                <a:rect l="l" t="t" r="r" b="b"/>
                <a:pathLst>
                  <a:path w="17018" h="17024">
                    <a:moveTo>
                      <a:pt x="0" y="0"/>
                    </a:moveTo>
                    <a:lnTo>
                      <a:pt x="17018" y="17018"/>
                    </a:lnTo>
                    <a:lnTo>
                      <a:pt x="17012" y="17024"/>
                    </a:lnTo>
                    <a:lnTo>
                      <a:pt x="0" y="0"/>
                    </a:lnTo>
                    <a:close/>
                  </a:path>
                </a:pathLst>
              </a:custGeom>
              <a:solidFill>
                <a:schemeClr val="bg1"/>
              </a:solidFill>
              <a:ln w="19050"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cxnSp>
          <p:nvCxnSpPr>
            <p:cNvPr id="54" name="直接连接符 53"/>
            <p:cNvCxnSpPr/>
            <p:nvPr/>
          </p:nvCxnSpPr>
          <p:spPr>
            <a:xfrm>
              <a:off x="3876175" y="395839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cxnSp>
          <p:nvCxnSpPr>
            <p:cNvPr id="55" name="直接连接符 54"/>
            <p:cNvCxnSpPr/>
            <p:nvPr/>
          </p:nvCxnSpPr>
          <p:spPr>
            <a:xfrm>
              <a:off x="3876175" y="545336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sp>
          <p:nvSpPr>
            <p:cNvPr id="7" name="文本框 6"/>
            <p:cNvSpPr txBox="1"/>
            <p:nvPr/>
          </p:nvSpPr>
          <p:spPr>
            <a:xfrm>
              <a:off x="3876175" y="4064129"/>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方案概述</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3876175" y="4504020"/>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架构流程</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nvSpPr>
          <p:spPr>
            <a:xfrm>
              <a:off x="3876175" y="4943912"/>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服务模式</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6750157" y="2307767"/>
            <a:ext cx="1569660" cy="3193742"/>
            <a:chOff x="6719677" y="2307767"/>
            <a:chExt cx="1569660" cy="3193742"/>
          </a:xfrm>
        </p:grpSpPr>
        <p:sp>
          <p:nvSpPr>
            <p:cNvPr id="43" name="矩形 42"/>
            <p:cNvSpPr/>
            <p:nvPr/>
          </p:nvSpPr>
          <p:spPr>
            <a:xfrm>
              <a:off x="6719677" y="3122533"/>
              <a:ext cx="15696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rPr>
                <a:t>系统功能</a:t>
              </a:r>
              <a:endPar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endParaRPr>
            </a:p>
          </p:txBody>
        </p:sp>
        <p:grpSp>
          <p:nvGrpSpPr>
            <p:cNvPr id="49" name="Group 43"/>
            <p:cNvGrpSpPr/>
            <p:nvPr/>
          </p:nvGrpSpPr>
          <p:grpSpPr>
            <a:xfrm>
              <a:off x="7290261" y="2307767"/>
              <a:ext cx="428492" cy="565658"/>
              <a:chOff x="5881752" y="2500903"/>
              <a:chExt cx="428492" cy="565658"/>
            </a:xfrm>
            <a:effectLst>
              <a:outerShdw blurRad="50800" dist="38100" dir="5400000" algn="t" rotWithShape="0">
                <a:prstClr val="black">
                  <a:alpha val="40000"/>
                </a:prstClr>
              </a:outerShdw>
            </a:effectLst>
          </p:grpSpPr>
          <p:sp>
            <p:nvSpPr>
              <p:cNvPr id="50" name="任意多边形: 形状 49"/>
              <p:cNvSpPr/>
              <p:nvPr/>
            </p:nvSpPr>
            <p:spPr>
              <a:xfrm>
                <a:off x="5966699" y="2500903"/>
                <a:ext cx="258624" cy="290560"/>
              </a:xfrm>
              <a:custGeom>
                <a:avLst/>
                <a:gdLst>
                  <a:gd name="connsiteX0" fmla="*/ 121858 w 540037"/>
                  <a:gd name="connsiteY0" fmla="*/ 558465 h 606722"/>
                  <a:gd name="connsiteX1" fmla="*/ 110019 w 540037"/>
                  <a:gd name="connsiteY1" fmla="*/ 588059 h 606722"/>
                  <a:gd name="connsiteX2" fmla="*/ 430018 w 540037"/>
                  <a:gd name="connsiteY2" fmla="*/ 588059 h 606722"/>
                  <a:gd name="connsiteX3" fmla="*/ 418179 w 540037"/>
                  <a:gd name="connsiteY3" fmla="*/ 558465 h 606722"/>
                  <a:gd name="connsiteX4" fmla="*/ 153813 w 540037"/>
                  <a:gd name="connsiteY4" fmla="*/ 510297 h 606722"/>
                  <a:gd name="connsiteX5" fmla="*/ 153813 w 540037"/>
                  <a:gd name="connsiteY5" fmla="*/ 539891 h 606722"/>
                  <a:gd name="connsiteX6" fmla="*/ 386224 w 540037"/>
                  <a:gd name="connsiteY6" fmla="*/ 539891 h 606722"/>
                  <a:gd name="connsiteX7" fmla="*/ 386224 w 540037"/>
                  <a:gd name="connsiteY7" fmla="*/ 510297 h 606722"/>
                  <a:gd name="connsiteX8" fmla="*/ 385852 w 540037"/>
                  <a:gd name="connsiteY8" fmla="*/ 385640 h 606722"/>
                  <a:gd name="connsiteX9" fmla="*/ 405187 w 540037"/>
                  <a:gd name="connsiteY9" fmla="*/ 385640 h 606722"/>
                  <a:gd name="connsiteX10" fmla="*/ 405187 w 540037"/>
                  <a:gd name="connsiteY10" fmla="*/ 404269 h 606722"/>
                  <a:gd name="connsiteX11" fmla="*/ 385852 w 540037"/>
                  <a:gd name="connsiteY11" fmla="*/ 404269 h 606722"/>
                  <a:gd name="connsiteX12" fmla="*/ 134850 w 540037"/>
                  <a:gd name="connsiteY12" fmla="*/ 385640 h 606722"/>
                  <a:gd name="connsiteX13" fmla="*/ 154185 w 540037"/>
                  <a:gd name="connsiteY13" fmla="*/ 385640 h 606722"/>
                  <a:gd name="connsiteX14" fmla="*/ 154185 w 540037"/>
                  <a:gd name="connsiteY14" fmla="*/ 404269 h 606722"/>
                  <a:gd name="connsiteX15" fmla="*/ 134850 w 540037"/>
                  <a:gd name="connsiteY15" fmla="*/ 404269 h 606722"/>
                  <a:gd name="connsiteX16" fmla="*/ 501406 w 540037"/>
                  <a:gd name="connsiteY16" fmla="*/ 336732 h 606722"/>
                  <a:gd name="connsiteX17" fmla="*/ 501406 w 540037"/>
                  <a:gd name="connsiteY17" fmla="*/ 414494 h 606722"/>
                  <a:gd name="connsiteX18" fmla="*/ 521344 w 540037"/>
                  <a:gd name="connsiteY18" fmla="*/ 414494 h 606722"/>
                  <a:gd name="connsiteX19" fmla="*/ 521344 w 540037"/>
                  <a:gd name="connsiteY19" fmla="*/ 336732 h 606722"/>
                  <a:gd name="connsiteX20" fmla="*/ 18604 w 540037"/>
                  <a:gd name="connsiteY20" fmla="*/ 336732 h 606722"/>
                  <a:gd name="connsiteX21" fmla="*/ 18604 w 540037"/>
                  <a:gd name="connsiteY21" fmla="*/ 414494 h 606722"/>
                  <a:gd name="connsiteX22" fmla="*/ 38631 w 540037"/>
                  <a:gd name="connsiteY22" fmla="*/ 414494 h 606722"/>
                  <a:gd name="connsiteX23" fmla="*/ 38631 w 540037"/>
                  <a:gd name="connsiteY23" fmla="*/ 336732 h 606722"/>
                  <a:gd name="connsiteX24" fmla="*/ 269973 w 540037"/>
                  <a:gd name="connsiteY24" fmla="*/ 327166 h 606722"/>
                  <a:gd name="connsiteX25" fmla="*/ 240679 w 540037"/>
                  <a:gd name="connsiteY25" fmla="*/ 356391 h 606722"/>
                  <a:gd name="connsiteX26" fmla="*/ 269973 w 540037"/>
                  <a:gd name="connsiteY26" fmla="*/ 385615 h 606722"/>
                  <a:gd name="connsiteX27" fmla="*/ 299268 w 540037"/>
                  <a:gd name="connsiteY27" fmla="*/ 356391 h 606722"/>
                  <a:gd name="connsiteX28" fmla="*/ 269973 w 540037"/>
                  <a:gd name="connsiteY28" fmla="*/ 327166 h 606722"/>
                  <a:gd name="connsiteX29" fmla="*/ 269973 w 540037"/>
                  <a:gd name="connsiteY29" fmla="*/ 308512 h 606722"/>
                  <a:gd name="connsiteX30" fmla="*/ 317967 w 540037"/>
                  <a:gd name="connsiteY30" fmla="*/ 356391 h 606722"/>
                  <a:gd name="connsiteX31" fmla="*/ 269973 w 540037"/>
                  <a:gd name="connsiteY31" fmla="*/ 404269 h 606722"/>
                  <a:gd name="connsiteX32" fmla="*/ 222069 w 540037"/>
                  <a:gd name="connsiteY32" fmla="*/ 356391 h 606722"/>
                  <a:gd name="connsiteX33" fmla="*/ 269973 w 540037"/>
                  <a:gd name="connsiteY33" fmla="*/ 308512 h 606722"/>
                  <a:gd name="connsiteX34" fmla="*/ 269974 w 540037"/>
                  <a:gd name="connsiteY34" fmla="*/ 288577 h 606722"/>
                  <a:gd name="connsiteX35" fmla="*/ 202070 w 540037"/>
                  <a:gd name="connsiteY35" fmla="*/ 356391 h 606722"/>
                  <a:gd name="connsiteX36" fmla="*/ 269974 w 540037"/>
                  <a:gd name="connsiteY36" fmla="*/ 424205 h 606722"/>
                  <a:gd name="connsiteX37" fmla="*/ 337878 w 540037"/>
                  <a:gd name="connsiteY37" fmla="*/ 356391 h 606722"/>
                  <a:gd name="connsiteX38" fmla="*/ 269974 w 540037"/>
                  <a:gd name="connsiteY38" fmla="*/ 288577 h 606722"/>
                  <a:gd name="connsiteX39" fmla="*/ 443459 w 540037"/>
                  <a:gd name="connsiteY39" fmla="*/ 288564 h 606722"/>
                  <a:gd name="connsiteX40" fmla="*/ 443459 w 540037"/>
                  <a:gd name="connsiteY40" fmla="*/ 462751 h 606722"/>
                  <a:gd name="connsiteX41" fmla="*/ 482713 w 540037"/>
                  <a:gd name="connsiteY41" fmla="*/ 462751 h 606722"/>
                  <a:gd name="connsiteX42" fmla="*/ 482713 w 540037"/>
                  <a:gd name="connsiteY42" fmla="*/ 288564 h 606722"/>
                  <a:gd name="connsiteX43" fmla="*/ 57235 w 540037"/>
                  <a:gd name="connsiteY43" fmla="*/ 288564 h 606722"/>
                  <a:gd name="connsiteX44" fmla="*/ 57235 w 540037"/>
                  <a:gd name="connsiteY44" fmla="*/ 462751 h 606722"/>
                  <a:gd name="connsiteX45" fmla="*/ 96489 w 540037"/>
                  <a:gd name="connsiteY45" fmla="*/ 462751 h 606722"/>
                  <a:gd name="connsiteX46" fmla="*/ 96489 w 540037"/>
                  <a:gd name="connsiteY46" fmla="*/ 288564 h 606722"/>
                  <a:gd name="connsiteX47" fmla="*/ 269974 w 540037"/>
                  <a:gd name="connsiteY47" fmla="*/ 269913 h 606722"/>
                  <a:gd name="connsiteX48" fmla="*/ 356567 w 540037"/>
                  <a:gd name="connsiteY48" fmla="*/ 356391 h 606722"/>
                  <a:gd name="connsiteX49" fmla="*/ 269974 w 540037"/>
                  <a:gd name="connsiteY49" fmla="*/ 442869 h 606722"/>
                  <a:gd name="connsiteX50" fmla="*/ 183470 w 540037"/>
                  <a:gd name="connsiteY50" fmla="*/ 356391 h 606722"/>
                  <a:gd name="connsiteX51" fmla="*/ 269974 w 540037"/>
                  <a:gd name="connsiteY51" fmla="*/ 269913 h 606722"/>
                  <a:gd name="connsiteX52" fmla="*/ 153813 w 540037"/>
                  <a:gd name="connsiteY52" fmla="*/ 182541 h 606722"/>
                  <a:gd name="connsiteX53" fmla="*/ 153813 w 540037"/>
                  <a:gd name="connsiteY53" fmla="*/ 202448 h 606722"/>
                  <a:gd name="connsiteX54" fmla="*/ 356939 w 540037"/>
                  <a:gd name="connsiteY54" fmla="*/ 202448 h 606722"/>
                  <a:gd name="connsiteX55" fmla="*/ 356939 w 540037"/>
                  <a:gd name="connsiteY55" fmla="*/ 221111 h 606722"/>
                  <a:gd name="connsiteX56" fmla="*/ 153813 w 540037"/>
                  <a:gd name="connsiteY56" fmla="*/ 221111 h 606722"/>
                  <a:gd name="connsiteX57" fmla="*/ 153813 w 540037"/>
                  <a:gd name="connsiteY57" fmla="*/ 365971 h 606722"/>
                  <a:gd name="connsiteX58" fmla="*/ 135121 w 540037"/>
                  <a:gd name="connsiteY58" fmla="*/ 365971 h 606722"/>
                  <a:gd name="connsiteX59" fmla="*/ 135121 w 540037"/>
                  <a:gd name="connsiteY59" fmla="*/ 307849 h 606722"/>
                  <a:gd name="connsiteX60" fmla="*/ 115182 w 540037"/>
                  <a:gd name="connsiteY60" fmla="*/ 307849 h 606722"/>
                  <a:gd name="connsiteX61" fmla="*/ 115182 w 540037"/>
                  <a:gd name="connsiteY61" fmla="*/ 443466 h 606722"/>
                  <a:gd name="connsiteX62" fmla="*/ 153813 w 540037"/>
                  <a:gd name="connsiteY62" fmla="*/ 443466 h 606722"/>
                  <a:gd name="connsiteX63" fmla="*/ 153813 w 540037"/>
                  <a:gd name="connsiteY63" fmla="*/ 491634 h 606722"/>
                  <a:gd name="connsiteX64" fmla="*/ 386224 w 540037"/>
                  <a:gd name="connsiteY64" fmla="*/ 491634 h 606722"/>
                  <a:gd name="connsiteX65" fmla="*/ 386224 w 540037"/>
                  <a:gd name="connsiteY65" fmla="*/ 443466 h 606722"/>
                  <a:gd name="connsiteX66" fmla="*/ 424855 w 540037"/>
                  <a:gd name="connsiteY66" fmla="*/ 443466 h 606722"/>
                  <a:gd name="connsiteX67" fmla="*/ 424855 w 540037"/>
                  <a:gd name="connsiteY67" fmla="*/ 307849 h 606722"/>
                  <a:gd name="connsiteX68" fmla="*/ 404827 w 540037"/>
                  <a:gd name="connsiteY68" fmla="*/ 307849 h 606722"/>
                  <a:gd name="connsiteX69" fmla="*/ 404827 w 540037"/>
                  <a:gd name="connsiteY69" fmla="*/ 365971 h 606722"/>
                  <a:gd name="connsiteX70" fmla="*/ 386224 w 540037"/>
                  <a:gd name="connsiteY70" fmla="*/ 365971 h 606722"/>
                  <a:gd name="connsiteX71" fmla="*/ 386224 w 540037"/>
                  <a:gd name="connsiteY71" fmla="*/ 182541 h 606722"/>
                  <a:gd name="connsiteX72" fmla="*/ 124884 w 540037"/>
                  <a:gd name="connsiteY72" fmla="*/ 124686 h 606722"/>
                  <a:gd name="connsiteX73" fmla="*/ 124884 w 540037"/>
                  <a:gd name="connsiteY73" fmla="*/ 163878 h 606722"/>
                  <a:gd name="connsiteX74" fmla="*/ 415153 w 540037"/>
                  <a:gd name="connsiteY74" fmla="*/ 163878 h 606722"/>
                  <a:gd name="connsiteX75" fmla="*/ 415153 w 540037"/>
                  <a:gd name="connsiteY75" fmla="*/ 124686 h 606722"/>
                  <a:gd name="connsiteX76" fmla="*/ 337585 w 540037"/>
                  <a:gd name="connsiteY76" fmla="*/ 67461 h 606722"/>
                  <a:gd name="connsiteX77" fmla="*/ 356920 w 540037"/>
                  <a:gd name="connsiteY77" fmla="*/ 67461 h 606722"/>
                  <a:gd name="connsiteX78" fmla="*/ 356920 w 540037"/>
                  <a:gd name="connsiteY78" fmla="*/ 86090 h 606722"/>
                  <a:gd name="connsiteX79" fmla="*/ 337585 w 540037"/>
                  <a:gd name="connsiteY79" fmla="*/ 86090 h 606722"/>
                  <a:gd name="connsiteX80" fmla="*/ 221716 w 540037"/>
                  <a:gd name="connsiteY80" fmla="*/ 67461 h 606722"/>
                  <a:gd name="connsiteX81" fmla="*/ 318320 w 540037"/>
                  <a:gd name="connsiteY81" fmla="*/ 67461 h 606722"/>
                  <a:gd name="connsiteX82" fmla="*/ 318320 w 540037"/>
                  <a:gd name="connsiteY82" fmla="*/ 86090 h 606722"/>
                  <a:gd name="connsiteX83" fmla="*/ 221716 w 540037"/>
                  <a:gd name="connsiteY83" fmla="*/ 86090 h 606722"/>
                  <a:gd name="connsiteX84" fmla="*/ 183117 w 540037"/>
                  <a:gd name="connsiteY84" fmla="*/ 67461 h 606722"/>
                  <a:gd name="connsiteX85" fmla="*/ 202381 w 540037"/>
                  <a:gd name="connsiteY85" fmla="*/ 67461 h 606722"/>
                  <a:gd name="connsiteX86" fmla="*/ 202381 w 540037"/>
                  <a:gd name="connsiteY86" fmla="*/ 86090 h 606722"/>
                  <a:gd name="connsiteX87" fmla="*/ 183117 w 540037"/>
                  <a:gd name="connsiteY87" fmla="*/ 86090 h 606722"/>
                  <a:gd name="connsiteX88" fmla="*/ 231076 w 540037"/>
                  <a:gd name="connsiteY88" fmla="*/ 18663 h 606722"/>
                  <a:gd name="connsiteX89" fmla="*/ 231076 w 540037"/>
                  <a:gd name="connsiteY89" fmla="*/ 28883 h 606722"/>
                  <a:gd name="connsiteX90" fmla="*/ 279676 w 540037"/>
                  <a:gd name="connsiteY90" fmla="*/ 28883 h 606722"/>
                  <a:gd name="connsiteX91" fmla="*/ 279676 w 540037"/>
                  <a:gd name="connsiteY91" fmla="*/ 47546 h 606722"/>
                  <a:gd name="connsiteX92" fmla="*/ 222174 w 540037"/>
                  <a:gd name="connsiteY92" fmla="*/ 47546 h 606722"/>
                  <a:gd name="connsiteX93" fmla="*/ 153813 w 540037"/>
                  <a:gd name="connsiteY93" fmla="*/ 69586 h 606722"/>
                  <a:gd name="connsiteX94" fmla="*/ 153813 w 540037"/>
                  <a:gd name="connsiteY94" fmla="*/ 106023 h 606722"/>
                  <a:gd name="connsiteX95" fmla="*/ 386224 w 540037"/>
                  <a:gd name="connsiteY95" fmla="*/ 106023 h 606722"/>
                  <a:gd name="connsiteX96" fmla="*/ 386224 w 540037"/>
                  <a:gd name="connsiteY96" fmla="*/ 69586 h 606722"/>
                  <a:gd name="connsiteX97" fmla="*/ 317417 w 540037"/>
                  <a:gd name="connsiteY97" fmla="*/ 47546 h 606722"/>
                  <a:gd name="connsiteX98" fmla="*/ 308961 w 540037"/>
                  <a:gd name="connsiteY98" fmla="*/ 46746 h 606722"/>
                  <a:gd name="connsiteX99" fmla="*/ 308961 w 540037"/>
                  <a:gd name="connsiteY99" fmla="*/ 18663 h 606722"/>
                  <a:gd name="connsiteX100" fmla="*/ 212383 w 540037"/>
                  <a:gd name="connsiteY100" fmla="*/ 0 h 606722"/>
                  <a:gd name="connsiteX101" fmla="*/ 327654 w 540037"/>
                  <a:gd name="connsiteY101" fmla="*/ 0 h 606722"/>
                  <a:gd name="connsiteX102" fmla="*/ 327654 w 540037"/>
                  <a:gd name="connsiteY102" fmla="*/ 29861 h 606722"/>
                  <a:gd name="connsiteX103" fmla="*/ 404471 w 540037"/>
                  <a:gd name="connsiteY103" fmla="*/ 64431 h 606722"/>
                  <a:gd name="connsiteX104" fmla="*/ 404827 w 540037"/>
                  <a:gd name="connsiteY104" fmla="*/ 65765 h 606722"/>
                  <a:gd name="connsiteX105" fmla="*/ 404827 w 540037"/>
                  <a:gd name="connsiteY105" fmla="*/ 106023 h 606722"/>
                  <a:gd name="connsiteX106" fmla="*/ 433845 w 540037"/>
                  <a:gd name="connsiteY106" fmla="*/ 106023 h 606722"/>
                  <a:gd name="connsiteX107" fmla="*/ 433845 w 540037"/>
                  <a:gd name="connsiteY107" fmla="*/ 182541 h 606722"/>
                  <a:gd name="connsiteX108" fmla="*/ 404827 w 540037"/>
                  <a:gd name="connsiteY108" fmla="*/ 182541 h 606722"/>
                  <a:gd name="connsiteX109" fmla="*/ 404827 w 540037"/>
                  <a:gd name="connsiteY109" fmla="*/ 289186 h 606722"/>
                  <a:gd name="connsiteX110" fmla="*/ 424855 w 540037"/>
                  <a:gd name="connsiteY110" fmla="*/ 289186 h 606722"/>
                  <a:gd name="connsiteX111" fmla="*/ 424855 w 540037"/>
                  <a:gd name="connsiteY111" fmla="*/ 269901 h 606722"/>
                  <a:gd name="connsiteX112" fmla="*/ 501406 w 540037"/>
                  <a:gd name="connsiteY112" fmla="*/ 269901 h 606722"/>
                  <a:gd name="connsiteX113" fmla="*/ 501406 w 540037"/>
                  <a:gd name="connsiteY113" fmla="*/ 318158 h 606722"/>
                  <a:gd name="connsiteX114" fmla="*/ 540037 w 540037"/>
                  <a:gd name="connsiteY114" fmla="*/ 318158 h 606722"/>
                  <a:gd name="connsiteX115" fmla="*/ 540037 w 540037"/>
                  <a:gd name="connsiteY115" fmla="*/ 433157 h 606722"/>
                  <a:gd name="connsiteX116" fmla="*/ 501406 w 540037"/>
                  <a:gd name="connsiteY116" fmla="*/ 433157 h 606722"/>
                  <a:gd name="connsiteX117" fmla="*/ 501406 w 540037"/>
                  <a:gd name="connsiteY117" fmla="*/ 481325 h 606722"/>
                  <a:gd name="connsiteX118" fmla="*/ 424855 w 540037"/>
                  <a:gd name="connsiteY118" fmla="*/ 481325 h 606722"/>
                  <a:gd name="connsiteX119" fmla="*/ 424855 w 540037"/>
                  <a:gd name="connsiteY119" fmla="*/ 462129 h 606722"/>
                  <a:gd name="connsiteX120" fmla="*/ 404827 w 540037"/>
                  <a:gd name="connsiteY120" fmla="*/ 462129 h 606722"/>
                  <a:gd name="connsiteX121" fmla="*/ 404827 w 540037"/>
                  <a:gd name="connsiteY121" fmla="*/ 539891 h 606722"/>
                  <a:gd name="connsiteX122" fmla="*/ 430819 w 540037"/>
                  <a:gd name="connsiteY122" fmla="*/ 539891 h 606722"/>
                  <a:gd name="connsiteX123" fmla="*/ 457612 w 540037"/>
                  <a:gd name="connsiteY123" fmla="*/ 606722 h 606722"/>
                  <a:gd name="connsiteX124" fmla="*/ 82425 w 540037"/>
                  <a:gd name="connsiteY124" fmla="*/ 606722 h 606722"/>
                  <a:gd name="connsiteX125" fmla="*/ 109218 w 540037"/>
                  <a:gd name="connsiteY125" fmla="*/ 539891 h 606722"/>
                  <a:gd name="connsiteX126" fmla="*/ 135121 w 540037"/>
                  <a:gd name="connsiteY126" fmla="*/ 539891 h 606722"/>
                  <a:gd name="connsiteX127" fmla="*/ 135121 w 540037"/>
                  <a:gd name="connsiteY127" fmla="*/ 462129 h 606722"/>
                  <a:gd name="connsiteX128" fmla="*/ 115182 w 540037"/>
                  <a:gd name="connsiteY128" fmla="*/ 462129 h 606722"/>
                  <a:gd name="connsiteX129" fmla="*/ 115182 w 540037"/>
                  <a:gd name="connsiteY129" fmla="*/ 481325 h 606722"/>
                  <a:gd name="connsiteX130" fmla="*/ 38631 w 540037"/>
                  <a:gd name="connsiteY130" fmla="*/ 481325 h 606722"/>
                  <a:gd name="connsiteX131" fmla="*/ 38631 w 540037"/>
                  <a:gd name="connsiteY131" fmla="*/ 433157 h 606722"/>
                  <a:gd name="connsiteX132" fmla="*/ 0 w 540037"/>
                  <a:gd name="connsiteY132" fmla="*/ 433157 h 606722"/>
                  <a:gd name="connsiteX133" fmla="*/ 0 w 540037"/>
                  <a:gd name="connsiteY133" fmla="*/ 318158 h 606722"/>
                  <a:gd name="connsiteX134" fmla="*/ 38631 w 540037"/>
                  <a:gd name="connsiteY134" fmla="*/ 318158 h 606722"/>
                  <a:gd name="connsiteX135" fmla="*/ 38631 w 540037"/>
                  <a:gd name="connsiteY135" fmla="*/ 269901 h 606722"/>
                  <a:gd name="connsiteX136" fmla="*/ 115182 w 540037"/>
                  <a:gd name="connsiteY136" fmla="*/ 269901 h 606722"/>
                  <a:gd name="connsiteX137" fmla="*/ 115182 w 540037"/>
                  <a:gd name="connsiteY137" fmla="*/ 289186 h 606722"/>
                  <a:gd name="connsiteX138" fmla="*/ 135121 w 540037"/>
                  <a:gd name="connsiteY138" fmla="*/ 289186 h 606722"/>
                  <a:gd name="connsiteX139" fmla="*/ 135121 w 540037"/>
                  <a:gd name="connsiteY139" fmla="*/ 182541 h 606722"/>
                  <a:gd name="connsiteX140" fmla="*/ 106192 w 540037"/>
                  <a:gd name="connsiteY140" fmla="*/ 182541 h 606722"/>
                  <a:gd name="connsiteX141" fmla="*/ 106192 w 540037"/>
                  <a:gd name="connsiteY141" fmla="*/ 106023 h 606722"/>
                  <a:gd name="connsiteX142" fmla="*/ 135121 w 540037"/>
                  <a:gd name="connsiteY142" fmla="*/ 106023 h 606722"/>
                  <a:gd name="connsiteX143" fmla="*/ 135121 w 540037"/>
                  <a:gd name="connsiteY143" fmla="*/ 65765 h 606722"/>
                  <a:gd name="connsiteX144" fmla="*/ 135566 w 540037"/>
                  <a:gd name="connsiteY144" fmla="*/ 64431 h 606722"/>
                  <a:gd name="connsiteX145" fmla="*/ 212383 w 540037"/>
                  <a:gd name="connsiteY145" fmla="*/ 29861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0037" h="606722">
                    <a:moveTo>
                      <a:pt x="121858" y="558465"/>
                    </a:moveTo>
                    <a:lnTo>
                      <a:pt x="110019" y="588059"/>
                    </a:lnTo>
                    <a:lnTo>
                      <a:pt x="430018" y="588059"/>
                    </a:lnTo>
                    <a:lnTo>
                      <a:pt x="418179" y="558465"/>
                    </a:lnTo>
                    <a:close/>
                    <a:moveTo>
                      <a:pt x="153813" y="510297"/>
                    </a:moveTo>
                    <a:lnTo>
                      <a:pt x="153813" y="539891"/>
                    </a:lnTo>
                    <a:lnTo>
                      <a:pt x="386224" y="539891"/>
                    </a:lnTo>
                    <a:lnTo>
                      <a:pt x="386224" y="510297"/>
                    </a:lnTo>
                    <a:close/>
                    <a:moveTo>
                      <a:pt x="385852" y="385640"/>
                    </a:moveTo>
                    <a:lnTo>
                      <a:pt x="405187" y="385640"/>
                    </a:lnTo>
                    <a:lnTo>
                      <a:pt x="405187" y="404269"/>
                    </a:lnTo>
                    <a:lnTo>
                      <a:pt x="385852" y="404269"/>
                    </a:lnTo>
                    <a:close/>
                    <a:moveTo>
                      <a:pt x="134850" y="385640"/>
                    </a:moveTo>
                    <a:lnTo>
                      <a:pt x="154185" y="385640"/>
                    </a:lnTo>
                    <a:lnTo>
                      <a:pt x="154185" y="404269"/>
                    </a:lnTo>
                    <a:lnTo>
                      <a:pt x="134850" y="404269"/>
                    </a:lnTo>
                    <a:close/>
                    <a:moveTo>
                      <a:pt x="501406" y="336732"/>
                    </a:moveTo>
                    <a:lnTo>
                      <a:pt x="501406" y="414494"/>
                    </a:lnTo>
                    <a:lnTo>
                      <a:pt x="521344" y="414494"/>
                    </a:lnTo>
                    <a:lnTo>
                      <a:pt x="521344" y="336732"/>
                    </a:lnTo>
                    <a:close/>
                    <a:moveTo>
                      <a:pt x="18604" y="336732"/>
                    </a:moveTo>
                    <a:lnTo>
                      <a:pt x="18604" y="414494"/>
                    </a:lnTo>
                    <a:lnTo>
                      <a:pt x="38631" y="414494"/>
                    </a:lnTo>
                    <a:lnTo>
                      <a:pt x="38631" y="336732"/>
                    </a:lnTo>
                    <a:close/>
                    <a:moveTo>
                      <a:pt x="269973" y="327166"/>
                    </a:moveTo>
                    <a:cubicBezTo>
                      <a:pt x="253857" y="327166"/>
                      <a:pt x="240679" y="340224"/>
                      <a:pt x="240679" y="356391"/>
                    </a:cubicBezTo>
                    <a:cubicBezTo>
                      <a:pt x="240679" y="372468"/>
                      <a:pt x="253857" y="385615"/>
                      <a:pt x="269973" y="385615"/>
                    </a:cubicBezTo>
                    <a:cubicBezTo>
                      <a:pt x="286179" y="385615"/>
                      <a:pt x="299268" y="372468"/>
                      <a:pt x="299268" y="356391"/>
                    </a:cubicBezTo>
                    <a:cubicBezTo>
                      <a:pt x="299268" y="340224"/>
                      <a:pt x="286179" y="327166"/>
                      <a:pt x="269973" y="327166"/>
                    </a:cubicBezTo>
                    <a:close/>
                    <a:moveTo>
                      <a:pt x="269973" y="308512"/>
                    </a:moveTo>
                    <a:cubicBezTo>
                      <a:pt x="296419" y="308512"/>
                      <a:pt x="317967" y="330008"/>
                      <a:pt x="317967" y="356391"/>
                    </a:cubicBezTo>
                    <a:cubicBezTo>
                      <a:pt x="317967" y="382773"/>
                      <a:pt x="296419" y="404269"/>
                      <a:pt x="269973" y="404269"/>
                    </a:cubicBezTo>
                    <a:cubicBezTo>
                      <a:pt x="243528" y="404269"/>
                      <a:pt x="222069" y="382773"/>
                      <a:pt x="222069" y="356391"/>
                    </a:cubicBezTo>
                    <a:cubicBezTo>
                      <a:pt x="222069" y="330008"/>
                      <a:pt x="243528" y="308512"/>
                      <a:pt x="269973" y="308512"/>
                    </a:cubicBezTo>
                    <a:close/>
                    <a:moveTo>
                      <a:pt x="269974" y="288577"/>
                    </a:moveTo>
                    <a:cubicBezTo>
                      <a:pt x="232596" y="288577"/>
                      <a:pt x="202070" y="318974"/>
                      <a:pt x="202070" y="356391"/>
                    </a:cubicBezTo>
                    <a:cubicBezTo>
                      <a:pt x="202070" y="393809"/>
                      <a:pt x="232596" y="424205"/>
                      <a:pt x="269974" y="424205"/>
                    </a:cubicBezTo>
                    <a:cubicBezTo>
                      <a:pt x="307441" y="424205"/>
                      <a:pt x="337878" y="393809"/>
                      <a:pt x="337878" y="356391"/>
                    </a:cubicBezTo>
                    <a:cubicBezTo>
                      <a:pt x="337878" y="318974"/>
                      <a:pt x="307441" y="288577"/>
                      <a:pt x="269974" y="288577"/>
                    </a:cubicBezTo>
                    <a:close/>
                    <a:moveTo>
                      <a:pt x="443459" y="288564"/>
                    </a:moveTo>
                    <a:lnTo>
                      <a:pt x="443459" y="462751"/>
                    </a:lnTo>
                    <a:lnTo>
                      <a:pt x="482713" y="462751"/>
                    </a:lnTo>
                    <a:lnTo>
                      <a:pt x="482713" y="288564"/>
                    </a:lnTo>
                    <a:close/>
                    <a:moveTo>
                      <a:pt x="57235" y="288564"/>
                    </a:moveTo>
                    <a:lnTo>
                      <a:pt x="57235" y="462751"/>
                    </a:lnTo>
                    <a:lnTo>
                      <a:pt x="96489" y="462751"/>
                    </a:lnTo>
                    <a:lnTo>
                      <a:pt x="96489" y="288564"/>
                    </a:lnTo>
                    <a:close/>
                    <a:moveTo>
                      <a:pt x="269974" y="269913"/>
                    </a:moveTo>
                    <a:cubicBezTo>
                      <a:pt x="317765" y="269913"/>
                      <a:pt x="356567" y="308753"/>
                      <a:pt x="356567" y="356391"/>
                    </a:cubicBezTo>
                    <a:cubicBezTo>
                      <a:pt x="356567" y="404029"/>
                      <a:pt x="317765" y="442869"/>
                      <a:pt x="269974" y="442869"/>
                    </a:cubicBezTo>
                    <a:cubicBezTo>
                      <a:pt x="222272" y="442869"/>
                      <a:pt x="183470" y="404029"/>
                      <a:pt x="183470" y="356391"/>
                    </a:cubicBezTo>
                    <a:cubicBezTo>
                      <a:pt x="183470" y="308753"/>
                      <a:pt x="222272" y="269913"/>
                      <a:pt x="269974" y="269913"/>
                    </a:cubicBezTo>
                    <a:close/>
                    <a:moveTo>
                      <a:pt x="153813" y="182541"/>
                    </a:moveTo>
                    <a:lnTo>
                      <a:pt x="153813" y="202448"/>
                    </a:lnTo>
                    <a:lnTo>
                      <a:pt x="356939" y="202448"/>
                    </a:lnTo>
                    <a:lnTo>
                      <a:pt x="356939" y="221111"/>
                    </a:lnTo>
                    <a:lnTo>
                      <a:pt x="153813" y="221111"/>
                    </a:lnTo>
                    <a:lnTo>
                      <a:pt x="153813" y="365971"/>
                    </a:lnTo>
                    <a:lnTo>
                      <a:pt x="135121" y="365971"/>
                    </a:lnTo>
                    <a:lnTo>
                      <a:pt x="135121" y="307849"/>
                    </a:lnTo>
                    <a:lnTo>
                      <a:pt x="115182" y="307849"/>
                    </a:lnTo>
                    <a:lnTo>
                      <a:pt x="115182" y="443466"/>
                    </a:lnTo>
                    <a:lnTo>
                      <a:pt x="153813" y="443466"/>
                    </a:lnTo>
                    <a:lnTo>
                      <a:pt x="153813" y="491634"/>
                    </a:lnTo>
                    <a:lnTo>
                      <a:pt x="386224" y="491634"/>
                    </a:lnTo>
                    <a:lnTo>
                      <a:pt x="386224" y="443466"/>
                    </a:lnTo>
                    <a:lnTo>
                      <a:pt x="424855" y="443466"/>
                    </a:lnTo>
                    <a:lnTo>
                      <a:pt x="424855" y="307849"/>
                    </a:lnTo>
                    <a:lnTo>
                      <a:pt x="404827" y="307849"/>
                    </a:lnTo>
                    <a:lnTo>
                      <a:pt x="404827" y="365971"/>
                    </a:lnTo>
                    <a:lnTo>
                      <a:pt x="386224" y="365971"/>
                    </a:lnTo>
                    <a:lnTo>
                      <a:pt x="386224" y="182541"/>
                    </a:lnTo>
                    <a:close/>
                    <a:moveTo>
                      <a:pt x="124884" y="124686"/>
                    </a:moveTo>
                    <a:lnTo>
                      <a:pt x="124884" y="163878"/>
                    </a:lnTo>
                    <a:lnTo>
                      <a:pt x="415153" y="163878"/>
                    </a:lnTo>
                    <a:lnTo>
                      <a:pt x="415153" y="124686"/>
                    </a:lnTo>
                    <a:close/>
                    <a:moveTo>
                      <a:pt x="337585" y="67461"/>
                    </a:moveTo>
                    <a:lnTo>
                      <a:pt x="356920" y="67461"/>
                    </a:lnTo>
                    <a:lnTo>
                      <a:pt x="356920" y="86090"/>
                    </a:lnTo>
                    <a:lnTo>
                      <a:pt x="337585" y="86090"/>
                    </a:lnTo>
                    <a:close/>
                    <a:moveTo>
                      <a:pt x="221716" y="67461"/>
                    </a:moveTo>
                    <a:lnTo>
                      <a:pt x="318320" y="67461"/>
                    </a:lnTo>
                    <a:lnTo>
                      <a:pt x="318320" y="86090"/>
                    </a:lnTo>
                    <a:lnTo>
                      <a:pt x="221716" y="86090"/>
                    </a:lnTo>
                    <a:close/>
                    <a:moveTo>
                      <a:pt x="183117" y="67461"/>
                    </a:moveTo>
                    <a:lnTo>
                      <a:pt x="202381" y="67461"/>
                    </a:lnTo>
                    <a:lnTo>
                      <a:pt x="202381" y="86090"/>
                    </a:lnTo>
                    <a:lnTo>
                      <a:pt x="183117" y="86090"/>
                    </a:lnTo>
                    <a:close/>
                    <a:moveTo>
                      <a:pt x="231076" y="18663"/>
                    </a:moveTo>
                    <a:lnTo>
                      <a:pt x="231076" y="28883"/>
                    </a:lnTo>
                    <a:lnTo>
                      <a:pt x="279676" y="28883"/>
                    </a:lnTo>
                    <a:lnTo>
                      <a:pt x="279676" y="47546"/>
                    </a:lnTo>
                    <a:lnTo>
                      <a:pt x="222174" y="47546"/>
                    </a:lnTo>
                    <a:cubicBezTo>
                      <a:pt x="170369" y="52434"/>
                      <a:pt x="156661" y="65853"/>
                      <a:pt x="153813" y="69586"/>
                    </a:cubicBezTo>
                    <a:lnTo>
                      <a:pt x="153813" y="106023"/>
                    </a:lnTo>
                    <a:lnTo>
                      <a:pt x="386224" y="106023"/>
                    </a:lnTo>
                    <a:lnTo>
                      <a:pt x="386224" y="69586"/>
                    </a:lnTo>
                    <a:cubicBezTo>
                      <a:pt x="383376" y="65853"/>
                      <a:pt x="369579" y="52345"/>
                      <a:pt x="317417" y="47546"/>
                    </a:cubicBezTo>
                    <a:lnTo>
                      <a:pt x="308961" y="46746"/>
                    </a:lnTo>
                    <a:lnTo>
                      <a:pt x="308961" y="18663"/>
                    </a:lnTo>
                    <a:close/>
                    <a:moveTo>
                      <a:pt x="212383" y="0"/>
                    </a:moveTo>
                    <a:lnTo>
                      <a:pt x="327654" y="0"/>
                    </a:lnTo>
                    <a:lnTo>
                      <a:pt x="327654" y="29861"/>
                    </a:lnTo>
                    <a:cubicBezTo>
                      <a:pt x="392900" y="37681"/>
                      <a:pt x="403047" y="59899"/>
                      <a:pt x="404471" y="64431"/>
                    </a:cubicBezTo>
                    <a:lnTo>
                      <a:pt x="404827" y="65765"/>
                    </a:lnTo>
                    <a:lnTo>
                      <a:pt x="404827" y="106023"/>
                    </a:lnTo>
                    <a:lnTo>
                      <a:pt x="433845" y="106023"/>
                    </a:lnTo>
                    <a:lnTo>
                      <a:pt x="433845" y="182541"/>
                    </a:lnTo>
                    <a:lnTo>
                      <a:pt x="404827" y="182541"/>
                    </a:lnTo>
                    <a:lnTo>
                      <a:pt x="404827" y="289186"/>
                    </a:lnTo>
                    <a:lnTo>
                      <a:pt x="424855" y="289186"/>
                    </a:lnTo>
                    <a:lnTo>
                      <a:pt x="424855" y="269901"/>
                    </a:lnTo>
                    <a:lnTo>
                      <a:pt x="501406" y="269901"/>
                    </a:lnTo>
                    <a:lnTo>
                      <a:pt x="501406" y="318158"/>
                    </a:lnTo>
                    <a:lnTo>
                      <a:pt x="540037" y="318158"/>
                    </a:lnTo>
                    <a:lnTo>
                      <a:pt x="540037" y="433157"/>
                    </a:lnTo>
                    <a:lnTo>
                      <a:pt x="501406" y="433157"/>
                    </a:lnTo>
                    <a:lnTo>
                      <a:pt x="501406" y="481325"/>
                    </a:lnTo>
                    <a:lnTo>
                      <a:pt x="424855" y="481325"/>
                    </a:lnTo>
                    <a:lnTo>
                      <a:pt x="424855" y="462129"/>
                    </a:lnTo>
                    <a:lnTo>
                      <a:pt x="404827" y="462129"/>
                    </a:lnTo>
                    <a:lnTo>
                      <a:pt x="404827" y="539891"/>
                    </a:lnTo>
                    <a:lnTo>
                      <a:pt x="430819" y="539891"/>
                    </a:lnTo>
                    <a:lnTo>
                      <a:pt x="457612" y="606722"/>
                    </a:lnTo>
                    <a:lnTo>
                      <a:pt x="82425" y="606722"/>
                    </a:lnTo>
                    <a:lnTo>
                      <a:pt x="109218" y="539891"/>
                    </a:lnTo>
                    <a:lnTo>
                      <a:pt x="135121" y="539891"/>
                    </a:lnTo>
                    <a:lnTo>
                      <a:pt x="135121" y="462129"/>
                    </a:lnTo>
                    <a:lnTo>
                      <a:pt x="115182" y="462129"/>
                    </a:lnTo>
                    <a:lnTo>
                      <a:pt x="115182" y="481325"/>
                    </a:lnTo>
                    <a:lnTo>
                      <a:pt x="38631" y="481325"/>
                    </a:lnTo>
                    <a:lnTo>
                      <a:pt x="38631" y="433157"/>
                    </a:lnTo>
                    <a:lnTo>
                      <a:pt x="0" y="433157"/>
                    </a:lnTo>
                    <a:lnTo>
                      <a:pt x="0" y="318158"/>
                    </a:lnTo>
                    <a:lnTo>
                      <a:pt x="38631" y="318158"/>
                    </a:lnTo>
                    <a:lnTo>
                      <a:pt x="38631" y="269901"/>
                    </a:lnTo>
                    <a:lnTo>
                      <a:pt x="115182" y="269901"/>
                    </a:lnTo>
                    <a:lnTo>
                      <a:pt x="115182" y="289186"/>
                    </a:lnTo>
                    <a:lnTo>
                      <a:pt x="135121" y="289186"/>
                    </a:lnTo>
                    <a:lnTo>
                      <a:pt x="135121" y="182541"/>
                    </a:lnTo>
                    <a:lnTo>
                      <a:pt x="106192" y="182541"/>
                    </a:lnTo>
                    <a:lnTo>
                      <a:pt x="106192" y="106023"/>
                    </a:lnTo>
                    <a:lnTo>
                      <a:pt x="135121" y="106023"/>
                    </a:lnTo>
                    <a:lnTo>
                      <a:pt x="135121" y="65765"/>
                    </a:lnTo>
                    <a:lnTo>
                      <a:pt x="135566" y="64431"/>
                    </a:lnTo>
                    <a:cubicBezTo>
                      <a:pt x="136990" y="59899"/>
                      <a:pt x="147048" y="37681"/>
                      <a:pt x="212383" y="29861"/>
                    </a:cubicBezTo>
                    <a:close/>
                  </a:path>
                </a:pathLst>
              </a:custGeom>
              <a:gradFill>
                <a:gsLst>
                  <a:gs pos="100000">
                    <a:srgbClr val="D49B8D"/>
                  </a:gs>
                  <a:gs pos="0">
                    <a:srgbClr val="DDD2BF"/>
                  </a:gs>
                </a:gsLst>
                <a:lin ang="5400000" scaled="1"/>
              </a:gradFill>
              <a:ln w="19050"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6074574" y="2597193"/>
                <a:ext cx="42849" cy="48141"/>
              </a:xfrm>
              <a:custGeom>
                <a:avLst/>
                <a:gdLst>
                  <a:gd name="connsiteX0" fmla="*/ 121858 w 540037"/>
                  <a:gd name="connsiteY0" fmla="*/ 558465 h 606722"/>
                  <a:gd name="connsiteX1" fmla="*/ 110019 w 540037"/>
                  <a:gd name="connsiteY1" fmla="*/ 588059 h 606722"/>
                  <a:gd name="connsiteX2" fmla="*/ 430018 w 540037"/>
                  <a:gd name="connsiteY2" fmla="*/ 588059 h 606722"/>
                  <a:gd name="connsiteX3" fmla="*/ 418179 w 540037"/>
                  <a:gd name="connsiteY3" fmla="*/ 558465 h 606722"/>
                  <a:gd name="connsiteX4" fmla="*/ 153813 w 540037"/>
                  <a:gd name="connsiteY4" fmla="*/ 510297 h 606722"/>
                  <a:gd name="connsiteX5" fmla="*/ 153813 w 540037"/>
                  <a:gd name="connsiteY5" fmla="*/ 539891 h 606722"/>
                  <a:gd name="connsiteX6" fmla="*/ 386224 w 540037"/>
                  <a:gd name="connsiteY6" fmla="*/ 539891 h 606722"/>
                  <a:gd name="connsiteX7" fmla="*/ 386224 w 540037"/>
                  <a:gd name="connsiteY7" fmla="*/ 510297 h 606722"/>
                  <a:gd name="connsiteX8" fmla="*/ 385852 w 540037"/>
                  <a:gd name="connsiteY8" fmla="*/ 385640 h 606722"/>
                  <a:gd name="connsiteX9" fmla="*/ 405187 w 540037"/>
                  <a:gd name="connsiteY9" fmla="*/ 385640 h 606722"/>
                  <a:gd name="connsiteX10" fmla="*/ 405187 w 540037"/>
                  <a:gd name="connsiteY10" fmla="*/ 404269 h 606722"/>
                  <a:gd name="connsiteX11" fmla="*/ 385852 w 540037"/>
                  <a:gd name="connsiteY11" fmla="*/ 404269 h 606722"/>
                  <a:gd name="connsiteX12" fmla="*/ 134850 w 540037"/>
                  <a:gd name="connsiteY12" fmla="*/ 385640 h 606722"/>
                  <a:gd name="connsiteX13" fmla="*/ 154185 w 540037"/>
                  <a:gd name="connsiteY13" fmla="*/ 385640 h 606722"/>
                  <a:gd name="connsiteX14" fmla="*/ 154185 w 540037"/>
                  <a:gd name="connsiteY14" fmla="*/ 404269 h 606722"/>
                  <a:gd name="connsiteX15" fmla="*/ 134850 w 540037"/>
                  <a:gd name="connsiteY15" fmla="*/ 404269 h 606722"/>
                  <a:gd name="connsiteX16" fmla="*/ 501406 w 540037"/>
                  <a:gd name="connsiteY16" fmla="*/ 336732 h 606722"/>
                  <a:gd name="connsiteX17" fmla="*/ 501406 w 540037"/>
                  <a:gd name="connsiteY17" fmla="*/ 414494 h 606722"/>
                  <a:gd name="connsiteX18" fmla="*/ 521344 w 540037"/>
                  <a:gd name="connsiteY18" fmla="*/ 414494 h 606722"/>
                  <a:gd name="connsiteX19" fmla="*/ 521344 w 540037"/>
                  <a:gd name="connsiteY19" fmla="*/ 336732 h 606722"/>
                  <a:gd name="connsiteX20" fmla="*/ 18604 w 540037"/>
                  <a:gd name="connsiteY20" fmla="*/ 336732 h 606722"/>
                  <a:gd name="connsiteX21" fmla="*/ 18604 w 540037"/>
                  <a:gd name="connsiteY21" fmla="*/ 414494 h 606722"/>
                  <a:gd name="connsiteX22" fmla="*/ 38631 w 540037"/>
                  <a:gd name="connsiteY22" fmla="*/ 414494 h 606722"/>
                  <a:gd name="connsiteX23" fmla="*/ 38631 w 540037"/>
                  <a:gd name="connsiteY23" fmla="*/ 336732 h 606722"/>
                  <a:gd name="connsiteX24" fmla="*/ 269973 w 540037"/>
                  <a:gd name="connsiteY24" fmla="*/ 327166 h 606722"/>
                  <a:gd name="connsiteX25" fmla="*/ 240679 w 540037"/>
                  <a:gd name="connsiteY25" fmla="*/ 356391 h 606722"/>
                  <a:gd name="connsiteX26" fmla="*/ 269973 w 540037"/>
                  <a:gd name="connsiteY26" fmla="*/ 385615 h 606722"/>
                  <a:gd name="connsiteX27" fmla="*/ 299268 w 540037"/>
                  <a:gd name="connsiteY27" fmla="*/ 356391 h 606722"/>
                  <a:gd name="connsiteX28" fmla="*/ 269973 w 540037"/>
                  <a:gd name="connsiteY28" fmla="*/ 327166 h 606722"/>
                  <a:gd name="connsiteX29" fmla="*/ 269973 w 540037"/>
                  <a:gd name="connsiteY29" fmla="*/ 308512 h 606722"/>
                  <a:gd name="connsiteX30" fmla="*/ 317967 w 540037"/>
                  <a:gd name="connsiteY30" fmla="*/ 356391 h 606722"/>
                  <a:gd name="connsiteX31" fmla="*/ 269973 w 540037"/>
                  <a:gd name="connsiteY31" fmla="*/ 404269 h 606722"/>
                  <a:gd name="connsiteX32" fmla="*/ 222069 w 540037"/>
                  <a:gd name="connsiteY32" fmla="*/ 356391 h 606722"/>
                  <a:gd name="connsiteX33" fmla="*/ 269973 w 540037"/>
                  <a:gd name="connsiteY33" fmla="*/ 308512 h 606722"/>
                  <a:gd name="connsiteX34" fmla="*/ 269974 w 540037"/>
                  <a:gd name="connsiteY34" fmla="*/ 288577 h 606722"/>
                  <a:gd name="connsiteX35" fmla="*/ 202070 w 540037"/>
                  <a:gd name="connsiteY35" fmla="*/ 356391 h 606722"/>
                  <a:gd name="connsiteX36" fmla="*/ 269974 w 540037"/>
                  <a:gd name="connsiteY36" fmla="*/ 424205 h 606722"/>
                  <a:gd name="connsiteX37" fmla="*/ 337878 w 540037"/>
                  <a:gd name="connsiteY37" fmla="*/ 356391 h 606722"/>
                  <a:gd name="connsiteX38" fmla="*/ 269974 w 540037"/>
                  <a:gd name="connsiteY38" fmla="*/ 288577 h 606722"/>
                  <a:gd name="connsiteX39" fmla="*/ 443459 w 540037"/>
                  <a:gd name="connsiteY39" fmla="*/ 288564 h 606722"/>
                  <a:gd name="connsiteX40" fmla="*/ 443459 w 540037"/>
                  <a:gd name="connsiteY40" fmla="*/ 462751 h 606722"/>
                  <a:gd name="connsiteX41" fmla="*/ 482713 w 540037"/>
                  <a:gd name="connsiteY41" fmla="*/ 462751 h 606722"/>
                  <a:gd name="connsiteX42" fmla="*/ 482713 w 540037"/>
                  <a:gd name="connsiteY42" fmla="*/ 288564 h 606722"/>
                  <a:gd name="connsiteX43" fmla="*/ 57235 w 540037"/>
                  <a:gd name="connsiteY43" fmla="*/ 288564 h 606722"/>
                  <a:gd name="connsiteX44" fmla="*/ 57235 w 540037"/>
                  <a:gd name="connsiteY44" fmla="*/ 462751 h 606722"/>
                  <a:gd name="connsiteX45" fmla="*/ 96489 w 540037"/>
                  <a:gd name="connsiteY45" fmla="*/ 462751 h 606722"/>
                  <a:gd name="connsiteX46" fmla="*/ 96489 w 540037"/>
                  <a:gd name="connsiteY46" fmla="*/ 288564 h 606722"/>
                  <a:gd name="connsiteX47" fmla="*/ 269974 w 540037"/>
                  <a:gd name="connsiteY47" fmla="*/ 269913 h 606722"/>
                  <a:gd name="connsiteX48" fmla="*/ 356567 w 540037"/>
                  <a:gd name="connsiteY48" fmla="*/ 356391 h 606722"/>
                  <a:gd name="connsiteX49" fmla="*/ 269974 w 540037"/>
                  <a:gd name="connsiteY49" fmla="*/ 442869 h 606722"/>
                  <a:gd name="connsiteX50" fmla="*/ 183470 w 540037"/>
                  <a:gd name="connsiteY50" fmla="*/ 356391 h 606722"/>
                  <a:gd name="connsiteX51" fmla="*/ 269974 w 540037"/>
                  <a:gd name="connsiteY51" fmla="*/ 269913 h 606722"/>
                  <a:gd name="connsiteX52" fmla="*/ 153813 w 540037"/>
                  <a:gd name="connsiteY52" fmla="*/ 182541 h 606722"/>
                  <a:gd name="connsiteX53" fmla="*/ 153813 w 540037"/>
                  <a:gd name="connsiteY53" fmla="*/ 202448 h 606722"/>
                  <a:gd name="connsiteX54" fmla="*/ 356939 w 540037"/>
                  <a:gd name="connsiteY54" fmla="*/ 202448 h 606722"/>
                  <a:gd name="connsiteX55" fmla="*/ 356939 w 540037"/>
                  <a:gd name="connsiteY55" fmla="*/ 221111 h 606722"/>
                  <a:gd name="connsiteX56" fmla="*/ 153813 w 540037"/>
                  <a:gd name="connsiteY56" fmla="*/ 221111 h 606722"/>
                  <a:gd name="connsiteX57" fmla="*/ 153813 w 540037"/>
                  <a:gd name="connsiteY57" fmla="*/ 365971 h 606722"/>
                  <a:gd name="connsiteX58" fmla="*/ 135121 w 540037"/>
                  <a:gd name="connsiteY58" fmla="*/ 365971 h 606722"/>
                  <a:gd name="connsiteX59" fmla="*/ 135121 w 540037"/>
                  <a:gd name="connsiteY59" fmla="*/ 307849 h 606722"/>
                  <a:gd name="connsiteX60" fmla="*/ 115182 w 540037"/>
                  <a:gd name="connsiteY60" fmla="*/ 307849 h 606722"/>
                  <a:gd name="connsiteX61" fmla="*/ 115182 w 540037"/>
                  <a:gd name="connsiteY61" fmla="*/ 443466 h 606722"/>
                  <a:gd name="connsiteX62" fmla="*/ 153813 w 540037"/>
                  <a:gd name="connsiteY62" fmla="*/ 443466 h 606722"/>
                  <a:gd name="connsiteX63" fmla="*/ 153813 w 540037"/>
                  <a:gd name="connsiteY63" fmla="*/ 491634 h 606722"/>
                  <a:gd name="connsiteX64" fmla="*/ 386224 w 540037"/>
                  <a:gd name="connsiteY64" fmla="*/ 491634 h 606722"/>
                  <a:gd name="connsiteX65" fmla="*/ 386224 w 540037"/>
                  <a:gd name="connsiteY65" fmla="*/ 443466 h 606722"/>
                  <a:gd name="connsiteX66" fmla="*/ 424855 w 540037"/>
                  <a:gd name="connsiteY66" fmla="*/ 443466 h 606722"/>
                  <a:gd name="connsiteX67" fmla="*/ 424855 w 540037"/>
                  <a:gd name="connsiteY67" fmla="*/ 307849 h 606722"/>
                  <a:gd name="connsiteX68" fmla="*/ 404827 w 540037"/>
                  <a:gd name="connsiteY68" fmla="*/ 307849 h 606722"/>
                  <a:gd name="connsiteX69" fmla="*/ 404827 w 540037"/>
                  <a:gd name="connsiteY69" fmla="*/ 365971 h 606722"/>
                  <a:gd name="connsiteX70" fmla="*/ 386224 w 540037"/>
                  <a:gd name="connsiteY70" fmla="*/ 365971 h 606722"/>
                  <a:gd name="connsiteX71" fmla="*/ 386224 w 540037"/>
                  <a:gd name="connsiteY71" fmla="*/ 182541 h 606722"/>
                  <a:gd name="connsiteX72" fmla="*/ 124884 w 540037"/>
                  <a:gd name="connsiteY72" fmla="*/ 124686 h 606722"/>
                  <a:gd name="connsiteX73" fmla="*/ 124884 w 540037"/>
                  <a:gd name="connsiteY73" fmla="*/ 163878 h 606722"/>
                  <a:gd name="connsiteX74" fmla="*/ 415153 w 540037"/>
                  <a:gd name="connsiteY74" fmla="*/ 163878 h 606722"/>
                  <a:gd name="connsiteX75" fmla="*/ 415153 w 540037"/>
                  <a:gd name="connsiteY75" fmla="*/ 124686 h 606722"/>
                  <a:gd name="connsiteX76" fmla="*/ 337585 w 540037"/>
                  <a:gd name="connsiteY76" fmla="*/ 67461 h 606722"/>
                  <a:gd name="connsiteX77" fmla="*/ 356920 w 540037"/>
                  <a:gd name="connsiteY77" fmla="*/ 67461 h 606722"/>
                  <a:gd name="connsiteX78" fmla="*/ 356920 w 540037"/>
                  <a:gd name="connsiteY78" fmla="*/ 86090 h 606722"/>
                  <a:gd name="connsiteX79" fmla="*/ 337585 w 540037"/>
                  <a:gd name="connsiteY79" fmla="*/ 86090 h 606722"/>
                  <a:gd name="connsiteX80" fmla="*/ 221716 w 540037"/>
                  <a:gd name="connsiteY80" fmla="*/ 67461 h 606722"/>
                  <a:gd name="connsiteX81" fmla="*/ 318320 w 540037"/>
                  <a:gd name="connsiteY81" fmla="*/ 67461 h 606722"/>
                  <a:gd name="connsiteX82" fmla="*/ 318320 w 540037"/>
                  <a:gd name="connsiteY82" fmla="*/ 86090 h 606722"/>
                  <a:gd name="connsiteX83" fmla="*/ 221716 w 540037"/>
                  <a:gd name="connsiteY83" fmla="*/ 86090 h 606722"/>
                  <a:gd name="connsiteX84" fmla="*/ 183117 w 540037"/>
                  <a:gd name="connsiteY84" fmla="*/ 67461 h 606722"/>
                  <a:gd name="connsiteX85" fmla="*/ 202381 w 540037"/>
                  <a:gd name="connsiteY85" fmla="*/ 67461 h 606722"/>
                  <a:gd name="connsiteX86" fmla="*/ 202381 w 540037"/>
                  <a:gd name="connsiteY86" fmla="*/ 86090 h 606722"/>
                  <a:gd name="connsiteX87" fmla="*/ 183117 w 540037"/>
                  <a:gd name="connsiteY87" fmla="*/ 86090 h 606722"/>
                  <a:gd name="connsiteX88" fmla="*/ 231076 w 540037"/>
                  <a:gd name="connsiteY88" fmla="*/ 18663 h 606722"/>
                  <a:gd name="connsiteX89" fmla="*/ 231076 w 540037"/>
                  <a:gd name="connsiteY89" fmla="*/ 28883 h 606722"/>
                  <a:gd name="connsiteX90" fmla="*/ 279676 w 540037"/>
                  <a:gd name="connsiteY90" fmla="*/ 28883 h 606722"/>
                  <a:gd name="connsiteX91" fmla="*/ 279676 w 540037"/>
                  <a:gd name="connsiteY91" fmla="*/ 47546 h 606722"/>
                  <a:gd name="connsiteX92" fmla="*/ 222174 w 540037"/>
                  <a:gd name="connsiteY92" fmla="*/ 47546 h 606722"/>
                  <a:gd name="connsiteX93" fmla="*/ 153813 w 540037"/>
                  <a:gd name="connsiteY93" fmla="*/ 69586 h 606722"/>
                  <a:gd name="connsiteX94" fmla="*/ 153813 w 540037"/>
                  <a:gd name="connsiteY94" fmla="*/ 106023 h 606722"/>
                  <a:gd name="connsiteX95" fmla="*/ 386224 w 540037"/>
                  <a:gd name="connsiteY95" fmla="*/ 106023 h 606722"/>
                  <a:gd name="connsiteX96" fmla="*/ 386224 w 540037"/>
                  <a:gd name="connsiteY96" fmla="*/ 69586 h 606722"/>
                  <a:gd name="connsiteX97" fmla="*/ 317417 w 540037"/>
                  <a:gd name="connsiteY97" fmla="*/ 47546 h 606722"/>
                  <a:gd name="connsiteX98" fmla="*/ 308961 w 540037"/>
                  <a:gd name="connsiteY98" fmla="*/ 46746 h 606722"/>
                  <a:gd name="connsiteX99" fmla="*/ 308961 w 540037"/>
                  <a:gd name="connsiteY99" fmla="*/ 18663 h 606722"/>
                  <a:gd name="connsiteX100" fmla="*/ 212383 w 540037"/>
                  <a:gd name="connsiteY100" fmla="*/ 0 h 606722"/>
                  <a:gd name="connsiteX101" fmla="*/ 327654 w 540037"/>
                  <a:gd name="connsiteY101" fmla="*/ 0 h 606722"/>
                  <a:gd name="connsiteX102" fmla="*/ 327654 w 540037"/>
                  <a:gd name="connsiteY102" fmla="*/ 29861 h 606722"/>
                  <a:gd name="connsiteX103" fmla="*/ 404471 w 540037"/>
                  <a:gd name="connsiteY103" fmla="*/ 64431 h 606722"/>
                  <a:gd name="connsiteX104" fmla="*/ 404827 w 540037"/>
                  <a:gd name="connsiteY104" fmla="*/ 65765 h 606722"/>
                  <a:gd name="connsiteX105" fmla="*/ 404827 w 540037"/>
                  <a:gd name="connsiteY105" fmla="*/ 106023 h 606722"/>
                  <a:gd name="connsiteX106" fmla="*/ 433845 w 540037"/>
                  <a:gd name="connsiteY106" fmla="*/ 106023 h 606722"/>
                  <a:gd name="connsiteX107" fmla="*/ 433845 w 540037"/>
                  <a:gd name="connsiteY107" fmla="*/ 182541 h 606722"/>
                  <a:gd name="connsiteX108" fmla="*/ 404827 w 540037"/>
                  <a:gd name="connsiteY108" fmla="*/ 182541 h 606722"/>
                  <a:gd name="connsiteX109" fmla="*/ 404827 w 540037"/>
                  <a:gd name="connsiteY109" fmla="*/ 289186 h 606722"/>
                  <a:gd name="connsiteX110" fmla="*/ 424855 w 540037"/>
                  <a:gd name="connsiteY110" fmla="*/ 289186 h 606722"/>
                  <a:gd name="connsiteX111" fmla="*/ 424855 w 540037"/>
                  <a:gd name="connsiteY111" fmla="*/ 269901 h 606722"/>
                  <a:gd name="connsiteX112" fmla="*/ 501406 w 540037"/>
                  <a:gd name="connsiteY112" fmla="*/ 269901 h 606722"/>
                  <a:gd name="connsiteX113" fmla="*/ 501406 w 540037"/>
                  <a:gd name="connsiteY113" fmla="*/ 318158 h 606722"/>
                  <a:gd name="connsiteX114" fmla="*/ 540037 w 540037"/>
                  <a:gd name="connsiteY114" fmla="*/ 318158 h 606722"/>
                  <a:gd name="connsiteX115" fmla="*/ 540037 w 540037"/>
                  <a:gd name="connsiteY115" fmla="*/ 433157 h 606722"/>
                  <a:gd name="connsiteX116" fmla="*/ 501406 w 540037"/>
                  <a:gd name="connsiteY116" fmla="*/ 433157 h 606722"/>
                  <a:gd name="connsiteX117" fmla="*/ 501406 w 540037"/>
                  <a:gd name="connsiteY117" fmla="*/ 481325 h 606722"/>
                  <a:gd name="connsiteX118" fmla="*/ 424855 w 540037"/>
                  <a:gd name="connsiteY118" fmla="*/ 481325 h 606722"/>
                  <a:gd name="connsiteX119" fmla="*/ 424855 w 540037"/>
                  <a:gd name="connsiteY119" fmla="*/ 462129 h 606722"/>
                  <a:gd name="connsiteX120" fmla="*/ 404827 w 540037"/>
                  <a:gd name="connsiteY120" fmla="*/ 462129 h 606722"/>
                  <a:gd name="connsiteX121" fmla="*/ 404827 w 540037"/>
                  <a:gd name="connsiteY121" fmla="*/ 539891 h 606722"/>
                  <a:gd name="connsiteX122" fmla="*/ 430819 w 540037"/>
                  <a:gd name="connsiteY122" fmla="*/ 539891 h 606722"/>
                  <a:gd name="connsiteX123" fmla="*/ 457612 w 540037"/>
                  <a:gd name="connsiteY123" fmla="*/ 606722 h 606722"/>
                  <a:gd name="connsiteX124" fmla="*/ 82425 w 540037"/>
                  <a:gd name="connsiteY124" fmla="*/ 606722 h 606722"/>
                  <a:gd name="connsiteX125" fmla="*/ 109218 w 540037"/>
                  <a:gd name="connsiteY125" fmla="*/ 539891 h 606722"/>
                  <a:gd name="connsiteX126" fmla="*/ 135121 w 540037"/>
                  <a:gd name="connsiteY126" fmla="*/ 539891 h 606722"/>
                  <a:gd name="connsiteX127" fmla="*/ 135121 w 540037"/>
                  <a:gd name="connsiteY127" fmla="*/ 462129 h 606722"/>
                  <a:gd name="connsiteX128" fmla="*/ 115182 w 540037"/>
                  <a:gd name="connsiteY128" fmla="*/ 462129 h 606722"/>
                  <a:gd name="connsiteX129" fmla="*/ 115182 w 540037"/>
                  <a:gd name="connsiteY129" fmla="*/ 481325 h 606722"/>
                  <a:gd name="connsiteX130" fmla="*/ 38631 w 540037"/>
                  <a:gd name="connsiteY130" fmla="*/ 481325 h 606722"/>
                  <a:gd name="connsiteX131" fmla="*/ 38631 w 540037"/>
                  <a:gd name="connsiteY131" fmla="*/ 433157 h 606722"/>
                  <a:gd name="connsiteX132" fmla="*/ 0 w 540037"/>
                  <a:gd name="connsiteY132" fmla="*/ 433157 h 606722"/>
                  <a:gd name="connsiteX133" fmla="*/ 0 w 540037"/>
                  <a:gd name="connsiteY133" fmla="*/ 318158 h 606722"/>
                  <a:gd name="connsiteX134" fmla="*/ 38631 w 540037"/>
                  <a:gd name="connsiteY134" fmla="*/ 318158 h 606722"/>
                  <a:gd name="connsiteX135" fmla="*/ 38631 w 540037"/>
                  <a:gd name="connsiteY135" fmla="*/ 269901 h 606722"/>
                  <a:gd name="connsiteX136" fmla="*/ 115182 w 540037"/>
                  <a:gd name="connsiteY136" fmla="*/ 269901 h 606722"/>
                  <a:gd name="connsiteX137" fmla="*/ 115182 w 540037"/>
                  <a:gd name="connsiteY137" fmla="*/ 289186 h 606722"/>
                  <a:gd name="connsiteX138" fmla="*/ 135121 w 540037"/>
                  <a:gd name="connsiteY138" fmla="*/ 289186 h 606722"/>
                  <a:gd name="connsiteX139" fmla="*/ 135121 w 540037"/>
                  <a:gd name="connsiteY139" fmla="*/ 182541 h 606722"/>
                  <a:gd name="connsiteX140" fmla="*/ 106192 w 540037"/>
                  <a:gd name="connsiteY140" fmla="*/ 182541 h 606722"/>
                  <a:gd name="connsiteX141" fmla="*/ 106192 w 540037"/>
                  <a:gd name="connsiteY141" fmla="*/ 106023 h 606722"/>
                  <a:gd name="connsiteX142" fmla="*/ 135121 w 540037"/>
                  <a:gd name="connsiteY142" fmla="*/ 106023 h 606722"/>
                  <a:gd name="connsiteX143" fmla="*/ 135121 w 540037"/>
                  <a:gd name="connsiteY143" fmla="*/ 65765 h 606722"/>
                  <a:gd name="connsiteX144" fmla="*/ 135566 w 540037"/>
                  <a:gd name="connsiteY144" fmla="*/ 64431 h 606722"/>
                  <a:gd name="connsiteX145" fmla="*/ 212383 w 540037"/>
                  <a:gd name="connsiteY145" fmla="*/ 29861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0037" h="606722">
                    <a:moveTo>
                      <a:pt x="121858" y="558465"/>
                    </a:moveTo>
                    <a:lnTo>
                      <a:pt x="110019" y="588059"/>
                    </a:lnTo>
                    <a:lnTo>
                      <a:pt x="430018" y="588059"/>
                    </a:lnTo>
                    <a:lnTo>
                      <a:pt x="418179" y="558465"/>
                    </a:lnTo>
                    <a:close/>
                    <a:moveTo>
                      <a:pt x="153813" y="510297"/>
                    </a:moveTo>
                    <a:lnTo>
                      <a:pt x="153813" y="539891"/>
                    </a:lnTo>
                    <a:lnTo>
                      <a:pt x="386224" y="539891"/>
                    </a:lnTo>
                    <a:lnTo>
                      <a:pt x="386224" y="510297"/>
                    </a:lnTo>
                    <a:close/>
                    <a:moveTo>
                      <a:pt x="385852" y="385640"/>
                    </a:moveTo>
                    <a:lnTo>
                      <a:pt x="405187" y="385640"/>
                    </a:lnTo>
                    <a:lnTo>
                      <a:pt x="405187" y="404269"/>
                    </a:lnTo>
                    <a:lnTo>
                      <a:pt x="385852" y="404269"/>
                    </a:lnTo>
                    <a:close/>
                    <a:moveTo>
                      <a:pt x="134850" y="385640"/>
                    </a:moveTo>
                    <a:lnTo>
                      <a:pt x="154185" y="385640"/>
                    </a:lnTo>
                    <a:lnTo>
                      <a:pt x="154185" y="404269"/>
                    </a:lnTo>
                    <a:lnTo>
                      <a:pt x="134850" y="404269"/>
                    </a:lnTo>
                    <a:close/>
                    <a:moveTo>
                      <a:pt x="501406" y="336732"/>
                    </a:moveTo>
                    <a:lnTo>
                      <a:pt x="501406" y="414494"/>
                    </a:lnTo>
                    <a:lnTo>
                      <a:pt x="521344" y="414494"/>
                    </a:lnTo>
                    <a:lnTo>
                      <a:pt x="521344" y="336732"/>
                    </a:lnTo>
                    <a:close/>
                    <a:moveTo>
                      <a:pt x="18604" y="336732"/>
                    </a:moveTo>
                    <a:lnTo>
                      <a:pt x="18604" y="414494"/>
                    </a:lnTo>
                    <a:lnTo>
                      <a:pt x="38631" y="414494"/>
                    </a:lnTo>
                    <a:lnTo>
                      <a:pt x="38631" y="336732"/>
                    </a:lnTo>
                    <a:close/>
                    <a:moveTo>
                      <a:pt x="269973" y="327166"/>
                    </a:moveTo>
                    <a:cubicBezTo>
                      <a:pt x="253857" y="327166"/>
                      <a:pt x="240679" y="340224"/>
                      <a:pt x="240679" y="356391"/>
                    </a:cubicBezTo>
                    <a:cubicBezTo>
                      <a:pt x="240679" y="372468"/>
                      <a:pt x="253857" y="385615"/>
                      <a:pt x="269973" y="385615"/>
                    </a:cubicBezTo>
                    <a:cubicBezTo>
                      <a:pt x="286179" y="385615"/>
                      <a:pt x="299268" y="372468"/>
                      <a:pt x="299268" y="356391"/>
                    </a:cubicBezTo>
                    <a:cubicBezTo>
                      <a:pt x="299268" y="340224"/>
                      <a:pt x="286179" y="327166"/>
                      <a:pt x="269973" y="327166"/>
                    </a:cubicBezTo>
                    <a:close/>
                    <a:moveTo>
                      <a:pt x="269973" y="308512"/>
                    </a:moveTo>
                    <a:cubicBezTo>
                      <a:pt x="296419" y="308512"/>
                      <a:pt x="317967" y="330008"/>
                      <a:pt x="317967" y="356391"/>
                    </a:cubicBezTo>
                    <a:cubicBezTo>
                      <a:pt x="317967" y="382773"/>
                      <a:pt x="296419" y="404269"/>
                      <a:pt x="269973" y="404269"/>
                    </a:cubicBezTo>
                    <a:cubicBezTo>
                      <a:pt x="243528" y="404269"/>
                      <a:pt x="222069" y="382773"/>
                      <a:pt x="222069" y="356391"/>
                    </a:cubicBezTo>
                    <a:cubicBezTo>
                      <a:pt x="222069" y="330008"/>
                      <a:pt x="243528" y="308512"/>
                      <a:pt x="269973" y="308512"/>
                    </a:cubicBezTo>
                    <a:close/>
                    <a:moveTo>
                      <a:pt x="269974" y="288577"/>
                    </a:moveTo>
                    <a:cubicBezTo>
                      <a:pt x="232596" y="288577"/>
                      <a:pt x="202070" y="318974"/>
                      <a:pt x="202070" y="356391"/>
                    </a:cubicBezTo>
                    <a:cubicBezTo>
                      <a:pt x="202070" y="393809"/>
                      <a:pt x="232596" y="424205"/>
                      <a:pt x="269974" y="424205"/>
                    </a:cubicBezTo>
                    <a:cubicBezTo>
                      <a:pt x="307441" y="424205"/>
                      <a:pt x="337878" y="393809"/>
                      <a:pt x="337878" y="356391"/>
                    </a:cubicBezTo>
                    <a:cubicBezTo>
                      <a:pt x="337878" y="318974"/>
                      <a:pt x="307441" y="288577"/>
                      <a:pt x="269974" y="288577"/>
                    </a:cubicBezTo>
                    <a:close/>
                    <a:moveTo>
                      <a:pt x="443459" y="288564"/>
                    </a:moveTo>
                    <a:lnTo>
                      <a:pt x="443459" y="462751"/>
                    </a:lnTo>
                    <a:lnTo>
                      <a:pt x="482713" y="462751"/>
                    </a:lnTo>
                    <a:lnTo>
                      <a:pt x="482713" y="288564"/>
                    </a:lnTo>
                    <a:close/>
                    <a:moveTo>
                      <a:pt x="57235" y="288564"/>
                    </a:moveTo>
                    <a:lnTo>
                      <a:pt x="57235" y="462751"/>
                    </a:lnTo>
                    <a:lnTo>
                      <a:pt x="96489" y="462751"/>
                    </a:lnTo>
                    <a:lnTo>
                      <a:pt x="96489" y="288564"/>
                    </a:lnTo>
                    <a:close/>
                    <a:moveTo>
                      <a:pt x="269974" y="269913"/>
                    </a:moveTo>
                    <a:cubicBezTo>
                      <a:pt x="317765" y="269913"/>
                      <a:pt x="356567" y="308753"/>
                      <a:pt x="356567" y="356391"/>
                    </a:cubicBezTo>
                    <a:cubicBezTo>
                      <a:pt x="356567" y="404029"/>
                      <a:pt x="317765" y="442869"/>
                      <a:pt x="269974" y="442869"/>
                    </a:cubicBezTo>
                    <a:cubicBezTo>
                      <a:pt x="222272" y="442869"/>
                      <a:pt x="183470" y="404029"/>
                      <a:pt x="183470" y="356391"/>
                    </a:cubicBezTo>
                    <a:cubicBezTo>
                      <a:pt x="183470" y="308753"/>
                      <a:pt x="222272" y="269913"/>
                      <a:pt x="269974" y="269913"/>
                    </a:cubicBezTo>
                    <a:close/>
                    <a:moveTo>
                      <a:pt x="153813" y="182541"/>
                    </a:moveTo>
                    <a:lnTo>
                      <a:pt x="153813" y="202448"/>
                    </a:lnTo>
                    <a:lnTo>
                      <a:pt x="356939" y="202448"/>
                    </a:lnTo>
                    <a:lnTo>
                      <a:pt x="356939" y="221111"/>
                    </a:lnTo>
                    <a:lnTo>
                      <a:pt x="153813" y="221111"/>
                    </a:lnTo>
                    <a:lnTo>
                      <a:pt x="153813" y="365971"/>
                    </a:lnTo>
                    <a:lnTo>
                      <a:pt x="135121" y="365971"/>
                    </a:lnTo>
                    <a:lnTo>
                      <a:pt x="135121" y="307849"/>
                    </a:lnTo>
                    <a:lnTo>
                      <a:pt x="115182" y="307849"/>
                    </a:lnTo>
                    <a:lnTo>
                      <a:pt x="115182" y="443466"/>
                    </a:lnTo>
                    <a:lnTo>
                      <a:pt x="153813" y="443466"/>
                    </a:lnTo>
                    <a:lnTo>
                      <a:pt x="153813" y="491634"/>
                    </a:lnTo>
                    <a:lnTo>
                      <a:pt x="386224" y="491634"/>
                    </a:lnTo>
                    <a:lnTo>
                      <a:pt x="386224" y="443466"/>
                    </a:lnTo>
                    <a:lnTo>
                      <a:pt x="424855" y="443466"/>
                    </a:lnTo>
                    <a:lnTo>
                      <a:pt x="424855" y="307849"/>
                    </a:lnTo>
                    <a:lnTo>
                      <a:pt x="404827" y="307849"/>
                    </a:lnTo>
                    <a:lnTo>
                      <a:pt x="404827" y="365971"/>
                    </a:lnTo>
                    <a:lnTo>
                      <a:pt x="386224" y="365971"/>
                    </a:lnTo>
                    <a:lnTo>
                      <a:pt x="386224" y="182541"/>
                    </a:lnTo>
                    <a:close/>
                    <a:moveTo>
                      <a:pt x="124884" y="124686"/>
                    </a:moveTo>
                    <a:lnTo>
                      <a:pt x="124884" y="163878"/>
                    </a:lnTo>
                    <a:lnTo>
                      <a:pt x="415153" y="163878"/>
                    </a:lnTo>
                    <a:lnTo>
                      <a:pt x="415153" y="124686"/>
                    </a:lnTo>
                    <a:close/>
                    <a:moveTo>
                      <a:pt x="337585" y="67461"/>
                    </a:moveTo>
                    <a:lnTo>
                      <a:pt x="356920" y="67461"/>
                    </a:lnTo>
                    <a:lnTo>
                      <a:pt x="356920" y="86090"/>
                    </a:lnTo>
                    <a:lnTo>
                      <a:pt x="337585" y="86090"/>
                    </a:lnTo>
                    <a:close/>
                    <a:moveTo>
                      <a:pt x="221716" y="67461"/>
                    </a:moveTo>
                    <a:lnTo>
                      <a:pt x="318320" y="67461"/>
                    </a:lnTo>
                    <a:lnTo>
                      <a:pt x="318320" y="86090"/>
                    </a:lnTo>
                    <a:lnTo>
                      <a:pt x="221716" y="86090"/>
                    </a:lnTo>
                    <a:close/>
                    <a:moveTo>
                      <a:pt x="183117" y="67461"/>
                    </a:moveTo>
                    <a:lnTo>
                      <a:pt x="202381" y="67461"/>
                    </a:lnTo>
                    <a:lnTo>
                      <a:pt x="202381" y="86090"/>
                    </a:lnTo>
                    <a:lnTo>
                      <a:pt x="183117" y="86090"/>
                    </a:lnTo>
                    <a:close/>
                    <a:moveTo>
                      <a:pt x="231076" y="18663"/>
                    </a:moveTo>
                    <a:lnTo>
                      <a:pt x="231076" y="28883"/>
                    </a:lnTo>
                    <a:lnTo>
                      <a:pt x="279676" y="28883"/>
                    </a:lnTo>
                    <a:lnTo>
                      <a:pt x="279676" y="47546"/>
                    </a:lnTo>
                    <a:lnTo>
                      <a:pt x="222174" y="47546"/>
                    </a:lnTo>
                    <a:cubicBezTo>
                      <a:pt x="170369" y="52434"/>
                      <a:pt x="156661" y="65853"/>
                      <a:pt x="153813" y="69586"/>
                    </a:cubicBezTo>
                    <a:lnTo>
                      <a:pt x="153813" y="106023"/>
                    </a:lnTo>
                    <a:lnTo>
                      <a:pt x="386224" y="106023"/>
                    </a:lnTo>
                    <a:lnTo>
                      <a:pt x="386224" y="69586"/>
                    </a:lnTo>
                    <a:cubicBezTo>
                      <a:pt x="383376" y="65853"/>
                      <a:pt x="369579" y="52345"/>
                      <a:pt x="317417" y="47546"/>
                    </a:cubicBezTo>
                    <a:lnTo>
                      <a:pt x="308961" y="46746"/>
                    </a:lnTo>
                    <a:lnTo>
                      <a:pt x="308961" y="18663"/>
                    </a:lnTo>
                    <a:close/>
                    <a:moveTo>
                      <a:pt x="212383" y="0"/>
                    </a:moveTo>
                    <a:lnTo>
                      <a:pt x="327654" y="0"/>
                    </a:lnTo>
                    <a:lnTo>
                      <a:pt x="327654" y="29861"/>
                    </a:lnTo>
                    <a:cubicBezTo>
                      <a:pt x="392900" y="37681"/>
                      <a:pt x="403047" y="59899"/>
                      <a:pt x="404471" y="64431"/>
                    </a:cubicBezTo>
                    <a:lnTo>
                      <a:pt x="404827" y="65765"/>
                    </a:lnTo>
                    <a:lnTo>
                      <a:pt x="404827" y="106023"/>
                    </a:lnTo>
                    <a:lnTo>
                      <a:pt x="433845" y="106023"/>
                    </a:lnTo>
                    <a:lnTo>
                      <a:pt x="433845" y="182541"/>
                    </a:lnTo>
                    <a:lnTo>
                      <a:pt x="404827" y="182541"/>
                    </a:lnTo>
                    <a:lnTo>
                      <a:pt x="404827" y="289186"/>
                    </a:lnTo>
                    <a:lnTo>
                      <a:pt x="424855" y="289186"/>
                    </a:lnTo>
                    <a:lnTo>
                      <a:pt x="424855" y="269901"/>
                    </a:lnTo>
                    <a:lnTo>
                      <a:pt x="501406" y="269901"/>
                    </a:lnTo>
                    <a:lnTo>
                      <a:pt x="501406" y="318158"/>
                    </a:lnTo>
                    <a:lnTo>
                      <a:pt x="540037" y="318158"/>
                    </a:lnTo>
                    <a:lnTo>
                      <a:pt x="540037" y="433157"/>
                    </a:lnTo>
                    <a:lnTo>
                      <a:pt x="501406" y="433157"/>
                    </a:lnTo>
                    <a:lnTo>
                      <a:pt x="501406" y="481325"/>
                    </a:lnTo>
                    <a:lnTo>
                      <a:pt x="424855" y="481325"/>
                    </a:lnTo>
                    <a:lnTo>
                      <a:pt x="424855" y="462129"/>
                    </a:lnTo>
                    <a:lnTo>
                      <a:pt x="404827" y="462129"/>
                    </a:lnTo>
                    <a:lnTo>
                      <a:pt x="404827" y="539891"/>
                    </a:lnTo>
                    <a:lnTo>
                      <a:pt x="430819" y="539891"/>
                    </a:lnTo>
                    <a:lnTo>
                      <a:pt x="457612" y="606722"/>
                    </a:lnTo>
                    <a:lnTo>
                      <a:pt x="82425" y="606722"/>
                    </a:lnTo>
                    <a:lnTo>
                      <a:pt x="109218" y="539891"/>
                    </a:lnTo>
                    <a:lnTo>
                      <a:pt x="135121" y="539891"/>
                    </a:lnTo>
                    <a:lnTo>
                      <a:pt x="135121" y="462129"/>
                    </a:lnTo>
                    <a:lnTo>
                      <a:pt x="115182" y="462129"/>
                    </a:lnTo>
                    <a:lnTo>
                      <a:pt x="115182" y="481325"/>
                    </a:lnTo>
                    <a:lnTo>
                      <a:pt x="38631" y="481325"/>
                    </a:lnTo>
                    <a:lnTo>
                      <a:pt x="38631" y="433157"/>
                    </a:lnTo>
                    <a:lnTo>
                      <a:pt x="0" y="433157"/>
                    </a:lnTo>
                    <a:lnTo>
                      <a:pt x="0" y="318158"/>
                    </a:lnTo>
                    <a:lnTo>
                      <a:pt x="38631" y="318158"/>
                    </a:lnTo>
                    <a:lnTo>
                      <a:pt x="38631" y="269901"/>
                    </a:lnTo>
                    <a:lnTo>
                      <a:pt x="115182" y="269901"/>
                    </a:lnTo>
                    <a:lnTo>
                      <a:pt x="115182" y="289186"/>
                    </a:lnTo>
                    <a:lnTo>
                      <a:pt x="135121" y="289186"/>
                    </a:lnTo>
                    <a:lnTo>
                      <a:pt x="135121" y="182541"/>
                    </a:lnTo>
                    <a:lnTo>
                      <a:pt x="106192" y="182541"/>
                    </a:lnTo>
                    <a:lnTo>
                      <a:pt x="106192" y="106023"/>
                    </a:lnTo>
                    <a:lnTo>
                      <a:pt x="135121" y="106023"/>
                    </a:lnTo>
                    <a:lnTo>
                      <a:pt x="135121" y="65765"/>
                    </a:lnTo>
                    <a:lnTo>
                      <a:pt x="135566" y="64431"/>
                    </a:lnTo>
                    <a:cubicBezTo>
                      <a:pt x="136990" y="59899"/>
                      <a:pt x="147048" y="37681"/>
                      <a:pt x="212383" y="29861"/>
                    </a:cubicBezTo>
                    <a:close/>
                  </a:path>
                </a:pathLst>
              </a:custGeom>
              <a:solidFill>
                <a:schemeClr val="bg1"/>
              </a:solidFill>
              <a:ln w="1905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5881752" y="2585157"/>
                <a:ext cx="428492" cy="481404"/>
              </a:xfrm>
              <a:custGeom>
                <a:avLst/>
                <a:gdLst>
                  <a:gd name="connsiteX0" fmla="*/ 121858 w 540037"/>
                  <a:gd name="connsiteY0" fmla="*/ 558465 h 606722"/>
                  <a:gd name="connsiteX1" fmla="*/ 110019 w 540037"/>
                  <a:gd name="connsiteY1" fmla="*/ 588059 h 606722"/>
                  <a:gd name="connsiteX2" fmla="*/ 430018 w 540037"/>
                  <a:gd name="connsiteY2" fmla="*/ 588059 h 606722"/>
                  <a:gd name="connsiteX3" fmla="*/ 418179 w 540037"/>
                  <a:gd name="connsiteY3" fmla="*/ 558465 h 606722"/>
                  <a:gd name="connsiteX4" fmla="*/ 153813 w 540037"/>
                  <a:gd name="connsiteY4" fmla="*/ 510297 h 606722"/>
                  <a:gd name="connsiteX5" fmla="*/ 153813 w 540037"/>
                  <a:gd name="connsiteY5" fmla="*/ 539891 h 606722"/>
                  <a:gd name="connsiteX6" fmla="*/ 386224 w 540037"/>
                  <a:gd name="connsiteY6" fmla="*/ 539891 h 606722"/>
                  <a:gd name="connsiteX7" fmla="*/ 386224 w 540037"/>
                  <a:gd name="connsiteY7" fmla="*/ 510297 h 606722"/>
                  <a:gd name="connsiteX8" fmla="*/ 385852 w 540037"/>
                  <a:gd name="connsiteY8" fmla="*/ 385640 h 606722"/>
                  <a:gd name="connsiteX9" fmla="*/ 405187 w 540037"/>
                  <a:gd name="connsiteY9" fmla="*/ 385640 h 606722"/>
                  <a:gd name="connsiteX10" fmla="*/ 405187 w 540037"/>
                  <a:gd name="connsiteY10" fmla="*/ 404269 h 606722"/>
                  <a:gd name="connsiteX11" fmla="*/ 385852 w 540037"/>
                  <a:gd name="connsiteY11" fmla="*/ 404269 h 606722"/>
                  <a:gd name="connsiteX12" fmla="*/ 134850 w 540037"/>
                  <a:gd name="connsiteY12" fmla="*/ 385640 h 606722"/>
                  <a:gd name="connsiteX13" fmla="*/ 154185 w 540037"/>
                  <a:gd name="connsiteY13" fmla="*/ 385640 h 606722"/>
                  <a:gd name="connsiteX14" fmla="*/ 154185 w 540037"/>
                  <a:gd name="connsiteY14" fmla="*/ 404269 h 606722"/>
                  <a:gd name="connsiteX15" fmla="*/ 134850 w 540037"/>
                  <a:gd name="connsiteY15" fmla="*/ 404269 h 606722"/>
                  <a:gd name="connsiteX16" fmla="*/ 501406 w 540037"/>
                  <a:gd name="connsiteY16" fmla="*/ 336732 h 606722"/>
                  <a:gd name="connsiteX17" fmla="*/ 501406 w 540037"/>
                  <a:gd name="connsiteY17" fmla="*/ 414494 h 606722"/>
                  <a:gd name="connsiteX18" fmla="*/ 521344 w 540037"/>
                  <a:gd name="connsiteY18" fmla="*/ 414494 h 606722"/>
                  <a:gd name="connsiteX19" fmla="*/ 521344 w 540037"/>
                  <a:gd name="connsiteY19" fmla="*/ 336732 h 606722"/>
                  <a:gd name="connsiteX20" fmla="*/ 18604 w 540037"/>
                  <a:gd name="connsiteY20" fmla="*/ 336732 h 606722"/>
                  <a:gd name="connsiteX21" fmla="*/ 18604 w 540037"/>
                  <a:gd name="connsiteY21" fmla="*/ 414494 h 606722"/>
                  <a:gd name="connsiteX22" fmla="*/ 38631 w 540037"/>
                  <a:gd name="connsiteY22" fmla="*/ 414494 h 606722"/>
                  <a:gd name="connsiteX23" fmla="*/ 38631 w 540037"/>
                  <a:gd name="connsiteY23" fmla="*/ 336732 h 606722"/>
                  <a:gd name="connsiteX24" fmla="*/ 269973 w 540037"/>
                  <a:gd name="connsiteY24" fmla="*/ 327166 h 606722"/>
                  <a:gd name="connsiteX25" fmla="*/ 240679 w 540037"/>
                  <a:gd name="connsiteY25" fmla="*/ 356391 h 606722"/>
                  <a:gd name="connsiteX26" fmla="*/ 269973 w 540037"/>
                  <a:gd name="connsiteY26" fmla="*/ 385615 h 606722"/>
                  <a:gd name="connsiteX27" fmla="*/ 299268 w 540037"/>
                  <a:gd name="connsiteY27" fmla="*/ 356391 h 606722"/>
                  <a:gd name="connsiteX28" fmla="*/ 269973 w 540037"/>
                  <a:gd name="connsiteY28" fmla="*/ 327166 h 606722"/>
                  <a:gd name="connsiteX29" fmla="*/ 269973 w 540037"/>
                  <a:gd name="connsiteY29" fmla="*/ 308512 h 606722"/>
                  <a:gd name="connsiteX30" fmla="*/ 317967 w 540037"/>
                  <a:gd name="connsiteY30" fmla="*/ 356391 h 606722"/>
                  <a:gd name="connsiteX31" fmla="*/ 269973 w 540037"/>
                  <a:gd name="connsiteY31" fmla="*/ 404269 h 606722"/>
                  <a:gd name="connsiteX32" fmla="*/ 222069 w 540037"/>
                  <a:gd name="connsiteY32" fmla="*/ 356391 h 606722"/>
                  <a:gd name="connsiteX33" fmla="*/ 269973 w 540037"/>
                  <a:gd name="connsiteY33" fmla="*/ 308512 h 606722"/>
                  <a:gd name="connsiteX34" fmla="*/ 269974 w 540037"/>
                  <a:gd name="connsiteY34" fmla="*/ 288577 h 606722"/>
                  <a:gd name="connsiteX35" fmla="*/ 202070 w 540037"/>
                  <a:gd name="connsiteY35" fmla="*/ 356391 h 606722"/>
                  <a:gd name="connsiteX36" fmla="*/ 269974 w 540037"/>
                  <a:gd name="connsiteY36" fmla="*/ 424205 h 606722"/>
                  <a:gd name="connsiteX37" fmla="*/ 337878 w 540037"/>
                  <a:gd name="connsiteY37" fmla="*/ 356391 h 606722"/>
                  <a:gd name="connsiteX38" fmla="*/ 269974 w 540037"/>
                  <a:gd name="connsiteY38" fmla="*/ 288577 h 606722"/>
                  <a:gd name="connsiteX39" fmla="*/ 443459 w 540037"/>
                  <a:gd name="connsiteY39" fmla="*/ 288564 h 606722"/>
                  <a:gd name="connsiteX40" fmla="*/ 443459 w 540037"/>
                  <a:gd name="connsiteY40" fmla="*/ 462751 h 606722"/>
                  <a:gd name="connsiteX41" fmla="*/ 482713 w 540037"/>
                  <a:gd name="connsiteY41" fmla="*/ 462751 h 606722"/>
                  <a:gd name="connsiteX42" fmla="*/ 482713 w 540037"/>
                  <a:gd name="connsiteY42" fmla="*/ 288564 h 606722"/>
                  <a:gd name="connsiteX43" fmla="*/ 57235 w 540037"/>
                  <a:gd name="connsiteY43" fmla="*/ 288564 h 606722"/>
                  <a:gd name="connsiteX44" fmla="*/ 57235 w 540037"/>
                  <a:gd name="connsiteY44" fmla="*/ 462751 h 606722"/>
                  <a:gd name="connsiteX45" fmla="*/ 96489 w 540037"/>
                  <a:gd name="connsiteY45" fmla="*/ 462751 h 606722"/>
                  <a:gd name="connsiteX46" fmla="*/ 96489 w 540037"/>
                  <a:gd name="connsiteY46" fmla="*/ 288564 h 606722"/>
                  <a:gd name="connsiteX47" fmla="*/ 269974 w 540037"/>
                  <a:gd name="connsiteY47" fmla="*/ 269913 h 606722"/>
                  <a:gd name="connsiteX48" fmla="*/ 356567 w 540037"/>
                  <a:gd name="connsiteY48" fmla="*/ 356391 h 606722"/>
                  <a:gd name="connsiteX49" fmla="*/ 269974 w 540037"/>
                  <a:gd name="connsiteY49" fmla="*/ 442869 h 606722"/>
                  <a:gd name="connsiteX50" fmla="*/ 183470 w 540037"/>
                  <a:gd name="connsiteY50" fmla="*/ 356391 h 606722"/>
                  <a:gd name="connsiteX51" fmla="*/ 269974 w 540037"/>
                  <a:gd name="connsiteY51" fmla="*/ 269913 h 606722"/>
                  <a:gd name="connsiteX52" fmla="*/ 153813 w 540037"/>
                  <a:gd name="connsiteY52" fmla="*/ 182541 h 606722"/>
                  <a:gd name="connsiteX53" fmla="*/ 153813 w 540037"/>
                  <a:gd name="connsiteY53" fmla="*/ 202448 h 606722"/>
                  <a:gd name="connsiteX54" fmla="*/ 356939 w 540037"/>
                  <a:gd name="connsiteY54" fmla="*/ 202448 h 606722"/>
                  <a:gd name="connsiteX55" fmla="*/ 356939 w 540037"/>
                  <a:gd name="connsiteY55" fmla="*/ 221111 h 606722"/>
                  <a:gd name="connsiteX56" fmla="*/ 153813 w 540037"/>
                  <a:gd name="connsiteY56" fmla="*/ 221111 h 606722"/>
                  <a:gd name="connsiteX57" fmla="*/ 153813 w 540037"/>
                  <a:gd name="connsiteY57" fmla="*/ 365971 h 606722"/>
                  <a:gd name="connsiteX58" fmla="*/ 135121 w 540037"/>
                  <a:gd name="connsiteY58" fmla="*/ 365971 h 606722"/>
                  <a:gd name="connsiteX59" fmla="*/ 135121 w 540037"/>
                  <a:gd name="connsiteY59" fmla="*/ 307849 h 606722"/>
                  <a:gd name="connsiteX60" fmla="*/ 115182 w 540037"/>
                  <a:gd name="connsiteY60" fmla="*/ 307849 h 606722"/>
                  <a:gd name="connsiteX61" fmla="*/ 115182 w 540037"/>
                  <a:gd name="connsiteY61" fmla="*/ 443466 h 606722"/>
                  <a:gd name="connsiteX62" fmla="*/ 153813 w 540037"/>
                  <a:gd name="connsiteY62" fmla="*/ 443466 h 606722"/>
                  <a:gd name="connsiteX63" fmla="*/ 153813 w 540037"/>
                  <a:gd name="connsiteY63" fmla="*/ 491634 h 606722"/>
                  <a:gd name="connsiteX64" fmla="*/ 386224 w 540037"/>
                  <a:gd name="connsiteY64" fmla="*/ 491634 h 606722"/>
                  <a:gd name="connsiteX65" fmla="*/ 386224 w 540037"/>
                  <a:gd name="connsiteY65" fmla="*/ 443466 h 606722"/>
                  <a:gd name="connsiteX66" fmla="*/ 424855 w 540037"/>
                  <a:gd name="connsiteY66" fmla="*/ 443466 h 606722"/>
                  <a:gd name="connsiteX67" fmla="*/ 424855 w 540037"/>
                  <a:gd name="connsiteY67" fmla="*/ 307849 h 606722"/>
                  <a:gd name="connsiteX68" fmla="*/ 404827 w 540037"/>
                  <a:gd name="connsiteY68" fmla="*/ 307849 h 606722"/>
                  <a:gd name="connsiteX69" fmla="*/ 404827 w 540037"/>
                  <a:gd name="connsiteY69" fmla="*/ 365971 h 606722"/>
                  <a:gd name="connsiteX70" fmla="*/ 386224 w 540037"/>
                  <a:gd name="connsiteY70" fmla="*/ 365971 h 606722"/>
                  <a:gd name="connsiteX71" fmla="*/ 386224 w 540037"/>
                  <a:gd name="connsiteY71" fmla="*/ 182541 h 606722"/>
                  <a:gd name="connsiteX72" fmla="*/ 124884 w 540037"/>
                  <a:gd name="connsiteY72" fmla="*/ 124686 h 606722"/>
                  <a:gd name="connsiteX73" fmla="*/ 124884 w 540037"/>
                  <a:gd name="connsiteY73" fmla="*/ 163878 h 606722"/>
                  <a:gd name="connsiteX74" fmla="*/ 415153 w 540037"/>
                  <a:gd name="connsiteY74" fmla="*/ 163878 h 606722"/>
                  <a:gd name="connsiteX75" fmla="*/ 415153 w 540037"/>
                  <a:gd name="connsiteY75" fmla="*/ 124686 h 606722"/>
                  <a:gd name="connsiteX76" fmla="*/ 337585 w 540037"/>
                  <a:gd name="connsiteY76" fmla="*/ 67461 h 606722"/>
                  <a:gd name="connsiteX77" fmla="*/ 356920 w 540037"/>
                  <a:gd name="connsiteY77" fmla="*/ 67461 h 606722"/>
                  <a:gd name="connsiteX78" fmla="*/ 356920 w 540037"/>
                  <a:gd name="connsiteY78" fmla="*/ 86090 h 606722"/>
                  <a:gd name="connsiteX79" fmla="*/ 337585 w 540037"/>
                  <a:gd name="connsiteY79" fmla="*/ 86090 h 606722"/>
                  <a:gd name="connsiteX80" fmla="*/ 221716 w 540037"/>
                  <a:gd name="connsiteY80" fmla="*/ 67461 h 606722"/>
                  <a:gd name="connsiteX81" fmla="*/ 318320 w 540037"/>
                  <a:gd name="connsiteY81" fmla="*/ 67461 h 606722"/>
                  <a:gd name="connsiteX82" fmla="*/ 318320 w 540037"/>
                  <a:gd name="connsiteY82" fmla="*/ 86090 h 606722"/>
                  <a:gd name="connsiteX83" fmla="*/ 221716 w 540037"/>
                  <a:gd name="connsiteY83" fmla="*/ 86090 h 606722"/>
                  <a:gd name="connsiteX84" fmla="*/ 183117 w 540037"/>
                  <a:gd name="connsiteY84" fmla="*/ 67461 h 606722"/>
                  <a:gd name="connsiteX85" fmla="*/ 202381 w 540037"/>
                  <a:gd name="connsiteY85" fmla="*/ 67461 h 606722"/>
                  <a:gd name="connsiteX86" fmla="*/ 202381 w 540037"/>
                  <a:gd name="connsiteY86" fmla="*/ 86090 h 606722"/>
                  <a:gd name="connsiteX87" fmla="*/ 183117 w 540037"/>
                  <a:gd name="connsiteY87" fmla="*/ 86090 h 606722"/>
                  <a:gd name="connsiteX88" fmla="*/ 231076 w 540037"/>
                  <a:gd name="connsiteY88" fmla="*/ 18663 h 606722"/>
                  <a:gd name="connsiteX89" fmla="*/ 231076 w 540037"/>
                  <a:gd name="connsiteY89" fmla="*/ 28883 h 606722"/>
                  <a:gd name="connsiteX90" fmla="*/ 279676 w 540037"/>
                  <a:gd name="connsiteY90" fmla="*/ 28883 h 606722"/>
                  <a:gd name="connsiteX91" fmla="*/ 279676 w 540037"/>
                  <a:gd name="connsiteY91" fmla="*/ 47546 h 606722"/>
                  <a:gd name="connsiteX92" fmla="*/ 222174 w 540037"/>
                  <a:gd name="connsiteY92" fmla="*/ 47546 h 606722"/>
                  <a:gd name="connsiteX93" fmla="*/ 153813 w 540037"/>
                  <a:gd name="connsiteY93" fmla="*/ 69586 h 606722"/>
                  <a:gd name="connsiteX94" fmla="*/ 153813 w 540037"/>
                  <a:gd name="connsiteY94" fmla="*/ 106023 h 606722"/>
                  <a:gd name="connsiteX95" fmla="*/ 386224 w 540037"/>
                  <a:gd name="connsiteY95" fmla="*/ 106023 h 606722"/>
                  <a:gd name="connsiteX96" fmla="*/ 386224 w 540037"/>
                  <a:gd name="connsiteY96" fmla="*/ 69586 h 606722"/>
                  <a:gd name="connsiteX97" fmla="*/ 317417 w 540037"/>
                  <a:gd name="connsiteY97" fmla="*/ 47546 h 606722"/>
                  <a:gd name="connsiteX98" fmla="*/ 308961 w 540037"/>
                  <a:gd name="connsiteY98" fmla="*/ 46746 h 606722"/>
                  <a:gd name="connsiteX99" fmla="*/ 308961 w 540037"/>
                  <a:gd name="connsiteY99" fmla="*/ 18663 h 606722"/>
                  <a:gd name="connsiteX100" fmla="*/ 212383 w 540037"/>
                  <a:gd name="connsiteY100" fmla="*/ 0 h 606722"/>
                  <a:gd name="connsiteX101" fmla="*/ 327654 w 540037"/>
                  <a:gd name="connsiteY101" fmla="*/ 0 h 606722"/>
                  <a:gd name="connsiteX102" fmla="*/ 327654 w 540037"/>
                  <a:gd name="connsiteY102" fmla="*/ 29861 h 606722"/>
                  <a:gd name="connsiteX103" fmla="*/ 404471 w 540037"/>
                  <a:gd name="connsiteY103" fmla="*/ 64431 h 606722"/>
                  <a:gd name="connsiteX104" fmla="*/ 404827 w 540037"/>
                  <a:gd name="connsiteY104" fmla="*/ 65765 h 606722"/>
                  <a:gd name="connsiteX105" fmla="*/ 404827 w 540037"/>
                  <a:gd name="connsiteY105" fmla="*/ 106023 h 606722"/>
                  <a:gd name="connsiteX106" fmla="*/ 433845 w 540037"/>
                  <a:gd name="connsiteY106" fmla="*/ 106023 h 606722"/>
                  <a:gd name="connsiteX107" fmla="*/ 433845 w 540037"/>
                  <a:gd name="connsiteY107" fmla="*/ 182541 h 606722"/>
                  <a:gd name="connsiteX108" fmla="*/ 404827 w 540037"/>
                  <a:gd name="connsiteY108" fmla="*/ 182541 h 606722"/>
                  <a:gd name="connsiteX109" fmla="*/ 404827 w 540037"/>
                  <a:gd name="connsiteY109" fmla="*/ 289186 h 606722"/>
                  <a:gd name="connsiteX110" fmla="*/ 424855 w 540037"/>
                  <a:gd name="connsiteY110" fmla="*/ 289186 h 606722"/>
                  <a:gd name="connsiteX111" fmla="*/ 424855 w 540037"/>
                  <a:gd name="connsiteY111" fmla="*/ 269901 h 606722"/>
                  <a:gd name="connsiteX112" fmla="*/ 501406 w 540037"/>
                  <a:gd name="connsiteY112" fmla="*/ 269901 h 606722"/>
                  <a:gd name="connsiteX113" fmla="*/ 501406 w 540037"/>
                  <a:gd name="connsiteY113" fmla="*/ 318158 h 606722"/>
                  <a:gd name="connsiteX114" fmla="*/ 540037 w 540037"/>
                  <a:gd name="connsiteY114" fmla="*/ 318158 h 606722"/>
                  <a:gd name="connsiteX115" fmla="*/ 540037 w 540037"/>
                  <a:gd name="connsiteY115" fmla="*/ 433157 h 606722"/>
                  <a:gd name="connsiteX116" fmla="*/ 501406 w 540037"/>
                  <a:gd name="connsiteY116" fmla="*/ 433157 h 606722"/>
                  <a:gd name="connsiteX117" fmla="*/ 501406 w 540037"/>
                  <a:gd name="connsiteY117" fmla="*/ 481325 h 606722"/>
                  <a:gd name="connsiteX118" fmla="*/ 424855 w 540037"/>
                  <a:gd name="connsiteY118" fmla="*/ 481325 h 606722"/>
                  <a:gd name="connsiteX119" fmla="*/ 424855 w 540037"/>
                  <a:gd name="connsiteY119" fmla="*/ 462129 h 606722"/>
                  <a:gd name="connsiteX120" fmla="*/ 404827 w 540037"/>
                  <a:gd name="connsiteY120" fmla="*/ 462129 h 606722"/>
                  <a:gd name="connsiteX121" fmla="*/ 404827 w 540037"/>
                  <a:gd name="connsiteY121" fmla="*/ 539891 h 606722"/>
                  <a:gd name="connsiteX122" fmla="*/ 430819 w 540037"/>
                  <a:gd name="connsiteY122" fmla="*/ 539891 h 606722"/>
                  <a:gd name="connsiteX123" fmla="*/ 457612 w 540037"/>
                  <a:gd name="connsiteY123" fmla="*/ 606722 h 606722"/>
                  <a:gd name="connsiteX124" fmla="*/ 82425 w 540037"/>
                  <a:gd name="connsiteY124" fmla="*/ 606722 h 606722"/>
                  <a:gd name="connsiteX125" fmla="*/ 109218 w 540037"/>
                  <a:gd name="connsiteY125" fmla="*/ 539891 h 606722"/>
                  <a:gd name="connsiteX126" fmla="*/ 135121 w 540037"/>
                  <a:gd name="connsiteY126" fmla="*/ 539891 h 606722"/>
                  <a:gd name="connsiteX127" fmla="*/ 135121 w 540037"/>
                  <a:gd name="connsiteY127" fmla="*/ 462129 h 606722"/>
                  <a:gd name="connsiteX128" fmla="*/ 115182 w 540037"/>
                  <a:gd name="connsiteY128" fmla="*/ 462129 h 606722"/>
                  <a:gd name="connsiteX129" fmla="*/ 115182 w 540037"/>
                  <a:gd name="connsiteY129" fmla="*/ 481325 h 606722"/>
                  <a:gd name="connsiteX130" fmla="*/ 38631 w 540037"/>
                  <a:gd name="connsiteY130" fmla="*/ 481325 h 606722"/>
                  <a:gd name="connsiteX131" fmla="*/ 38631 w 540037"/>
                  <a:gd name="connsiteY131" fmla="*/ 433157 h 606722"/>
                  <a:gd name="connsiteX132" fmla="*/ 0 w 540037"/>
                  <a:gd name="connsiteY132" fmla="*/ 433157 h 606722"/>
                  <a:gd name="connsiteX133" fmla="*/ 0 w 540037"/>
                  <a:gd name="connsiteY133" fmla="*/ 318158 h 606722"/>
                  <a:gd name="connsiteX134" fmla="*/ 38631 w 540037"/>
                  <a:gd name="connsiteY134" fmla="*/ 318158 h 606722"/>
                  <a:gd name="connsiteX135" fmla="*/ 38631 w 540037"/>
                  <a:gd name="connsiteY135" fmla="*/ 269901 h 606722"/>
                  <a:gd name="connsiteX136" fmla="*/ 115182 w 540037"/>
                  <a:gd name="connsiteY136" fmla="*/ 269901 h 606722"/>
                  <a:gd name="connsiteX137" fmla="*/ 115182 w 540037"/>
                  <a:gd name="connsiteY137" fmla="*/ 289186 h 606722"/>
                  <a:gd name="connsiteX138" fmla="*/ 135121 w 540037"/>
                  <a:gd name="connsiteY138" fmla="*/ 289186 h 606722"/>
                  <a:gd name="connsiteX139" fmla="*/ 135121 w 540037"/>
                  <a:gd name="connsiteY139" fmla="*/ 182541 h 606722"/>
                  <a:gd name="connsiteX140" fmla="*/ 106192 w 540037"/>
                  <a:gd name="connsiteY140" fmla="*/ 182541 h 606722"/>
                  <a:gd name="connsiteX141" fmla="*/ 106192 w 540037"/>
                  <a:gd name="connsiteY141" fmla="*/ 106023 h 606722"/>
                  <a:gd name="connsiteX142" fmla="*/ 135121 w 540037"/>
                  <a:gd name="connsiteY142" fmla="*/ 106023 h 606722"/>
                  <a:gd name="connsiteX143" fmla="*/ 135121 w 540037"/>
                  <a:gd name="connsiteY143" fmla="*/ 65765 h 606722"/>
                  <a:gd name="connsiteX144" fmla="*/ 135566 w 540037"/>
                  <a:gd name="connsiteY144" fmla="*/ 64431 h 606722"/>
                  <a:gd name="connsiteX145" fmla="*/ 212383 w 540037"/>
                  <a:gd name="connsiteY145" fmla="*/ 29861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0037" h="606722">
                    <a:moveTo>
                      <a:pt x="121858" y="558465"/>
                    </a:moveTo>
                    <a:lnTo>
                      <a:pt x="110019" y="588059"/>
                    </a:lnTo>
                    <a:lnTo>
                      <a:pt x="430018" y="588059"/>
                    </a:lnTo>
                    <a:lnTo>
                      <a:pt x="418179" y="558465"/>
                    </a:lnTo>
                    <a:close/>
                    <a:moveTo>
                      <a:pt x="153813" y="510297"/>
                    </a:moveTo>
                    <a:lnTo>
                      <a:pt x="153813" y="539891"/>
                    </a:lnTo>
                    <a:lnTo>
                      <a:pt x="386224" y="539891"/>
                    </a:lnTo>
                    <a:lnTo>
                      <a:pt x="386224" y="510297"/>
                    </a:lnTo>
                    <a:close/>
                    <a:moveTo>
                      <a:pt x="385852" y="385640"/>
                    </a:moveTo>
                    <a:lnTo>
                      <a:pt x="405187" y="385640"/>
                    </a:lnTo>
                    <a:lnTo>
                      <a:pt x="405187" y="404269"/>
                    </a:lnTo>
                    <a:lnTo>
                      <a:pt x="385852" y="404269"/>
                    </a:lnTo>
                    <a:close/>
                    <a:moveTo>
                      <a:pt x="134850" y="385640"/>
                    </a:moveTo>
                    <a:lnTo>
                      <a:pt x="154185" y="385640"/>
                    </a:lnTo>
                    <a:lnTo>
                      <a:pt x="154185" y="404269"/>
                    </a:lnTo>
                    <a:lnTo>
                      <a:pt x="134850" y="404269"/>
                    </a:lnTo>
                    <a:close/>
                    <a:moveTo>
                      <a:pt x="501406" y="336732"/>
                    </a:moveTo>
                    <a:lnTo>
                      <a:pt x="501406" y="414494"/>
                    </a:lnTo>
                    <a:lnTo>
                      <a:pt x="521344" y="414494"/>
                    </a:lnTo>
                    <a:lnTo>
                      <a:pt x="521344" y="336732"/>
                    </a:lnTo>
                    <a:close/>
                    <a:moveTo>
                      <a:pt x="18604" y="336732"/>
                    </a:moveTo>
                    <a:lnTo>
                      <a:pt x="18604" y="414494"/>
                    </a:lnTo>
                    <a:lnTo>
                      <a:pt x="38631" y="414494"/>
                    </a:lnTo>
                    <a:lnTo>
                      <a:pt x="38631" y="336732"/>
                    </a:lnTo>
                    <a:close/>
                    <a:moveTo>
                      <a:pt x="269973" y="327166"/>
                    </a:moveTo>
                    <a:cubicBezTo>
                      <a:pt x="253857" y="327166"/>
                      <a:pt x="240679" y="340224"/>
                      <a:pt x="240679" y="356391"/>
                    </a:cubicBezTo>
                    <a:cubicBezTo>
                      <a:pt x="240679" y="372468"/>
                      <a:pt x="253857" y="385615"/>
                      <a:pt x="269973" y="385615"/>
                    </a:cubicBezTo>
                    <a:cubicBezTo>
                      <a:pt x="286179" y="385615"/>
                      <a:pt x="299268" y="372468"/>
                      <a:pt x="299268" y="356391"/>
                    </a:cubicBezTo>
                    <a:cubicBezTo>
                      <a:pt x="299268" y="340224"/>
                      <a:pt x="286179" y="327166"/>
                      <a:pt x="269973" y="327166"/>
                    </a:cubicBezTo>
                    <a:close/>
                    <a:moveTo>
                      <a:pt x="269973" y="308512"/>
                    </a:moveTo>
                    <a:cubicBezTo>
                      <a:pt x="296419" y="308512"/>
                      <a:pt x="317967" y="330008"/>
                      <a:pt x="317967" y="356391"/>
                    </a:cubicBezTo>
                    <a:cubicBezTo>
                      <a:pt x="317967" y="382773"/>
                      <a:pt x="296419" y="404269"/>
                      <a:pt x="269973" y="404269"/>
                    </a:cubicBezTo>
                    <a:cubicBezTo>
                      <a:pt x="243528" y="404269"/>
                      <a:pt x="222069" y="382773"/>
                      <a:pt x="222069" y="356391"/>
                    </a:cubicBezTo>
                    <a:cubicBezTo>
                      <a:pt x="222069" y="330008"/>
                      <a:pt x="243528" y="308512"/>
                      <a:pt x="269973" y="308512"/>
                    </a:cubicBezTo>
                    <a:close/>
                    <a:moveTo>
                      <a:pt x="269974" y="288577"/>
                    </a:moveTo>
                    <a:cubicBezTo>
                      <a:pt x="232596" y="288577"/>
                      <a:pt x="202070" y="318974"/>
                      <a:pt x="202070" y="356391"/>
                    </a:cubicBezTo>
                    <a:cubicBezTo>
                      <a:pt x="202070" y="393809"/>
                      <a:pt x="232596" y="424205"/>
                      <a:pt x="269974" y="424205"/>
                    </a:cubicBezTo>
                    <a:cubicBezTo>
                      <a:pt x="307441" y="424205"/>
                      <a:pt x="337878" y="393809"/>
                      <a:pt x="337878" y="356391"/>
                    </a:cubicBezTo>
                    <a:cubicBezTo>
                      <a:pt x="337878" y="318974"/>
                      <a:pt x="307441" y="288577"/>
                      <a:pt x="269974" y="288577"/>
                    </a:cubicBezTo>
                    <a:close/>
                    <a:moveTo>
                      <a:pt x="443459" y="288564"/>
                    </a:moveTo>
                    <a:lnTo>
                      <a:pt x="443459" y="462751"/>
                    </a:lnTo>
                    <a:lnTo>
                      <a:pt x="482713" y="462751"/>
                    </a:lnTo>
                    <a:lnTo>
                      <a:pt x="482713" y="288564"/>
                    </a:lnTo>
                    <a:close/>
                    <a:moveTo>
                      <a:pt x="57235" y="288564"/>
                    </a:moveTo>
                    <a:lnTo>
                      <a:pt x="57235" y="462751"/>
                    </a:lnTo>
                    <a:lnTo>
                      <a:pt x="96489" y="462751"/>
                    </a:lnTo>
                    <a:lnTo>
                      <a:pt x="96489" y="288564"/>
                    </a:lnTo>
                    <a:close/>
                    <a:moveTo>
                      <a:pt x="269974" y="269913"/>
                    </a:moveTo>
                    <a:cubicBezTo>
                      <a:pt x="317765" y="269913"/>
                      <a:pt x="356567" y="308753"/>
                      <a:pt x="356567" y="356391"/>
                    </a:cubicBezTo>
                    <a:cubicBezTo>
                      <a:pt x="356567" y="404029"/>
                      <a:pt x="317765" y="442869"/>
                      <a:pt x="269974" y="442869"/>
                    </a:cubicBezTo>
                    <a:cubicBezTo>
                      <a:pt x="222272" y="442869"/>
                      <a:pt x="183470" y="404029"/>
                      <a:pt x="183470" y="356391"/>
                    </a:cubicBezTo>
                    <a:cubicBezTo>
                      <a:pt x="183470" y="308753"/>
                      <a:pt x="222272" y="269913"/>
                      <a:pt x="269974" y="269913"/>
                    </a:cubicBezTo>
                    <a:close/>
                    <a:moveTo>
                      <a:pt x="153813" y="182541"/>
                    </a:moveTo>
                    <a:lnTo>
                      <a:pt x="153813" y="202448"/>
                    </a:lnTo>
                    <a:lnTo>
                      <a:pt x="356939" y="202448"/>
                    </a:lnTo>
                    <a:lnTo>
                      <a:pt x="356939" y="221111"/>
                    </a:lnTo>
                    <a:lnTo>
                      <a:pt x="153813" y="221111"/>
                    </a:lnTo>
                    <a:lnTo>
                      <a:pt x="153813" y="365971"/>
                    </a:lnTo>
                    <a:lnTo>
                      <a:pt x="135121" y="365971"/>
                    </a:lnTo>
                    <a:lnTo>
                      <a:pt x="135121" y="307849"/>
                    </a:lnTo>
                    <a:lnTo>
                      <a:pt x="115182" y="307849"/>
                    </a:lnTo>
                    <a:lnTo>
                      <a:pt x="115182" y="443466"/>
                    </a:lnTo>
                    <a:lnTo>
                      <a:pt x="153813" y="443466"/>
                    </a:lnTo>
                    <a:lnTo>
                      <a:pt x="153813" y="491634"/>
                    </a:lnTo>
                    <a:lnTo>
                      <a:pt x="386224" y="491634"/>
                    </a:lnTo>
                    <a:lnTo>
                      <a:pt x="386224" y="443466"/>
                    </a:lnTo>
                    <a:lnTo>
                      <a:pt x="424855" y="443466"/>
                    </a:lnTo>
                    <a:lnTo>
                      <a:pt x="424855" y="307849"/>
                    </a:lnTo>
                    <a:lnTo>
                      <a:pt x="404827" y="307849"/>
                    </a:lnTo>
                    <a:lnTo>
                      <a:pt x="404827" y="365971"/>
                    </a:lnTo>
                    <a:lnTo>
                      <a:pt x="386224" y="365971"/>
                    </a:lnTo>
                    <a:lnTo>
                      <a:pt x="386224" y="182541"/>
                    </a:lnTo>
                    <a:close/>
                    <a:moveTo>
                      <a:pt x="124884" y="124686"/>
                    </a:moveTo>
                    <a:lnTo>
                      <a:pt x="124884" y="163878"/>
                    </a:lnTo>
                    <a:lnTo>
                      <a:pt x="415153" y="163878"/>
                    </a:lnTo>
                    <a:lnTo>
                      <a:pt x="415153" y="124686"/>
                    </a:lnTo>
                    <a:close/>
                    <a:moveTo>
                      <a:pt x="337585" y="67461"/>
                    </a:moveTo>
                    <a:lnTo>
                      <a:pt x="356920" y="67461"/>
                    </a:lnTo>
                    <a:lnTo>
                      <a:pt x="356920" y="86090"/>
                    </a:lnTo>
                    <a:lnTo>
                      <a:pt x="337585" y="86090"/>
                    </a:lnTo>
                    <a:close/>
                    <a:moveTo>
                      <a:pt x="221716" y="67461"/>
                    </a:moveTo>
                    <a:lnTo>
                      <a:pt x="318320" y="67461"/>
                    </a:lnTo>
                    <a:lnTo>
                      <a:pt x="318320" y="86090"/>
                    </a:lnTo>
                    <a:lnTo>
                      <a:pt x="221716" y="86090"/>
                    </a:lnTo>
                    <a:close/>
                    <a:moveTo>
                      <a:pt x="183117" y="67461"/>
                    </a:moveTo>
                    <a:lnTo>
                      <a:pt x="202381" y="67461"/>
                    </a:lnTo>
                    <a:lnTo>
                      <a:pt x="202381" y="86090"/>
                    </a:lnTo>
                    <a:lnTo>
                      <a:pt x="183117" y="86090"/>
                    </a:lnTo>
                    <a:close/>
                    <a:moveTo>
                      <a:pt x="231076" y="18663"/>
                    </a:moveTo>
                    <a:lnTo>
                      <a:pt x="231076" y="28883"/>
                    </a:lnTo>
                    <a:lnTo>
                      <a:pt x="279676" y="28883"/>
                    </a:lnTo>
                    <a:lnTo>
                      <a:pt x="279676" y="47546"/>
                    </a:lnTo>
                    <a:lnTo>
                      <a:pt x="222174" y="47546"/>
                    </a:lnTo>
                    <a:cubicBezTo>
                      <a:pt x="170369" y="52434"/>
                      <a:pt x="156661" y="65853"/>
                      <a:pt x="153813" y="69586"/>
                    </a:cubicBezTo>
                    <a:lnTo>
                      <a:pt x="153813" y="106023"/>
                    </a:lnTo>
                    <a:lnTo>
                      <a:pt x="386224" y="106023"/>
                    </a:lnTo>
                    <a:lnTo>
                      <a:pt x="386224" y="69586"/>
                    </a:lnTo>
                    <a:cubicBezTo>
                      <a:pt x="383376" y="65853"/>
                      <a:pt x="369579" y="52345"/>
                      <a:pt x="317417" y="47546"/>
                    </a:cubicBezTo>
                    <a:lnTo>
                      <a:pt x="308961" y="46746"/>
                    </a:lnTo>
                    <a:lnTo>
                      <a:pt x="308961" y="18663"/>
                    </a:lnTo>
                    <a:close/>
                    <a:moveTo>
                      <a:pt x="212383" y="0"/>
                    </a:moveTo>
                    <a:lnTo>
                      <a:pt x="327654" y="0"/>
                    </a:lnTo>
                    <a:lnTo>
                      <a:pt x="327654" y="29861"/>
                    </a:lnTo>
                    <a:cubicBezTo>
                      <a:pt x="392900" y="37681"/>
                      <a:pt x="403047" y="59899"/>
                      <a:pt x="404471" y="64431"/>
                    </a:cubicBezTo>
                    <a:lnTo>
                      <a:pt x="404827" y="65765"/>
                    </a:lnTo>
                    <a:lnTo>
                      <a:pt x="404827" y="106023"/>
                    </a:lnTo>
                    <a:lnTo>
                      <a:pt x="433845" y="106023"/>
                    </a:lnTo>
                    <a:lnTo>
                      <a:pt x="433845" y="182541"/>
                    </a:lnTo>
                    <a:lnTo>
                      <a:pt x="404827" y="182541"/>
                    </a:lnTo>
                    <a:lnTo>
                      <a:pt x="404827" y="289186"/>
                    </a:lnTo>
                    <a:lnTo>
                      <a:pt x="424855" y="289186"/>
                    </a:lnTo>
                    <a:lnTo>
                      <a:pt x="424855" y="269901"/>
                    </a:lnTo>
                    <a:lnTo>
                      <a:pt x="501406" y="269901"/>
                    </a:lnTo>
                    <a:lnTo>
                      <a:pt x="501406" y="318158"/>
                    </a:lnTo>
                    <a:lnTo>
                      <a:pt x="540037" y="318158"/>
                    </a:lnTo>
                    <a:lnTo>
                      <a:pt x="540037" y="433157"/>
                    </a:lnTo>
                    <a:lnTo>
                      <a:pt x="501406" y="433157"/>
                    </a:lnTo>
                    <a:lnTo>
                      <a:pt x="501406" y="481325"/>
                    </a:lnTo>
                    <a:lnTo>
                      <a:pt x="424855" y="481325"/>
                    </a:lnTo>
                    <a:lnTo>
                      <a:pt x="424855" y="462129"/>
                    </a:lnTo>
                    <a:lnTo>
                      <a:pt x="404827" y="462129"/>
                    </a:lnTo>
                    <a:lnTo>
                      <a:pt x="404827" y="539891"/>
                    </a:lnTo>
                    <a:lnTo>
                      <a:pt x="430819" y="539891"/>
                    </a:lnTo>
                    <a:lnTo>
                      <a:pt x="457612" y="606722"/>
                    </a:lnTo>
                    <a:lnTo>
                      <a:pt x="82425" y="606722"/>
                    </a:lnTo>
                    <a:lnTo>
                      <a:pt x="109218" y="539891"/>
                    </a:lnTo>
                    <a:lnTo>
                      <a:pt x="135121" y="539891"/>
                    </a:lnTo>
                    <a:lnTo>
                      <a:pt x="135121" y="462129"/>
                    </a:lnTo>
                    <a:lnTo>
                      <a:pt x="115182" y="462129"/>
                    </a:lnTo>
                    <a:lnTo>
                      <a:pt x="115182" y="481325"/>
                    </a:lnTo>
                    <a:lnTo>
                      <a:pt x="38631" y="481325"/>
                    </a:lnTo>
                    <a:lnTo>
                      <a:pt x="38631" y="433157"/>
                    </a:lnTo>
                    <a:lnTo>
                      <a:pt x="0" y="433157"/>
                    </a:lnTo>
                    <a:lnTo>
                      <a:pt x="0" y="318158"/>
                    </a:lnTo>
                    <a:lnTo>
                      <a:pt x="38631" y="318158"/>
                    </a:lnTo>
                    <a:lnTo>
                      <a:pt x="38631" y="269901"/>
                    </a:lnTo>
                    <a:lnTo>
                      <a:pt x="115182" y="269901"/>
                    </a:lnTo>
                    <a:lnTo>
                      <a:pt x="115182" y="289186"/>
                    </a:lnTo>
                    <a:lnTo>
                      <a:pt x="135121" y="289186"/>
                    </a:lnTo>
                    <a:lnTo>
                      <a:pt x="135121" y="182541"/>
                    </a:lnTo>
                    <a:lnTo>
                      <a:pt x="106192" y="182541"/>
                    </a:lnTo>
                    <a:lnTo>
                      <a:pt x="106192" y="106023"/>
                    </a:lnTo>
                    <a:lnTo>
                      <a:pt x="135121" y="106023"/>
                    </a:lnTo>
                    <a:lnTo>
                      <a:pt x="135121" y="65765"/>
                    </a:lnTo>
                    <a:lnTo>
                      <a:pt x="135566" y="64431"/>
                    </a:lnTo>
                    <a:cubicBezTo>
                      <a:pt x="136990" y="59899"/>
                      <a:pt x="147048" y="37681"/>
                      <a:pt x="212383" y="29861"/>
                    </a:cubicBezTo>
                    <a:close/>
                  </a:path>
                </a:pathLst>
              </a:custGeom>
              <a:solidFill>
                <a:schemeClr val="bg1"/>
              </a:solidFill>
              <a:ln w="1905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形状 52"/>
              <p:cNvSpPr/>
              <p:nvPr/>
            </p:nvSpPr>
            <p:spPr>
              <a:xfrm>
                <a:off x="6165014" y="2689345"/>
                <a:ext cx="15152" cy="17024"/>
              </a:xfrm>
              <a:custGeom>
                <a:avLst/>
                <a:gdLst>
                  <a:gd name="connsiteX0" fmla="*/ 121858 w 540037"/>
                  <a:gd name="connsiteY0" fmla="*/ 558465 h 606722"/>
                  <a:gd name="connsiteX1" fmla="*/ 110019 w 540037"/>
                  <a:gd name="connsiteY1" fmla="*/ 588059 h 606722"/>
                  <a:gd name="connsiteX2" fmla="*/ 430018 w 540037"/>
                  <a:gd name="connsiteY2" fmla="*/ 588059 h 606722"/>
                  <a:gd name="connsiteX3" fmla="*/ 418179 w 540037"/>
                  <a:gd name="connsiteY3" fmla="*/ 558465 h 606722"/>
                  <a:gd name="connsiteX4" fmla="*/ 153813 w 540037"/>
                  <a:gd name="connsiteY4" fmla="*/ 510297 h 606722"/>
                  <a:gd name="connsiteX5" fmla="*/ 153813 w 540037"/>
                  <a:gd name="connsiteY5" fmla="*/ 539891 h 606722"/>
                  <a:gd name="connsiteX6" fmla="*/ 386224 w 540037"/>
                  <a:gd name="connsiteY6" fmla="*/ 539891 h 606722"/>
                  <a:gd name="connsiteX7" fmla="*/ 386224 w 540037"/>
                  <a:gd name="connsiteY7" fmla="*/ 510297 h 606722"/>
                  <a:gd name="connsiteX8" fmla="*/ 385852 w 540037"/>
                  <a:gd name="connsiteY8" fmla="*/ 385640 h 606722"/>
                  <a:gd name="connsiteX9" fmla="*/ 405187 w 540037"/>
                  <a:gd name="connsiteY9" fmla="*/ 385640 h 606722"/>
                  <a:gd name="connsiteX10" fmla="*/ 405187 w 540037"/>
                  <a:gd name="connsiteY10" fmla="*/ 404269 h 606722"/>
                  <a:gd name="connsiteX11" fmla="*/ 385852 w 540037"/>
                  <a:gd name="connsiteY11" fmla="*/ 404269 h 606722"/>
                  <a:gd name="connsiteX12" fmla="*/ 134850 w 540037"/>
                  <a:gd name="connsiteY12" fmla="*/ 385640 h 606722"/>
                  <a:gd name="connsiteX13" fmla="*/ 154185 w 540037"/>
                  <a:gd name="connsiteY13" fmla="*/ 385640 h 606722"/>
                  <a:gd name="connsiteX14" fmla="*/ 154185 w 540037"/>
                  <a:gd name="connsiteY14" fmla="*/ 404269 h 606722"/>
                  <a:gd name="connsiteX15" fmla="*/ 134850 w 540037"/>
                  <a:gd name="connsiteY15" fmla="*/ 404269 h 606722"/>
                  <a:gd name="connsiteX16" fmla="*/ 501406 w 540037"/>
                  <a:gd name="connsiteY16" fmla="*/ 336732 h 606722"/>
                  <a:gd name="connsiteX17" fmla="*/ 501406 w 540037"/>
                  <a:gd name="connsiteY17" fmla="*/ 414494 h 606722"/>
                  <a:gd name="connsiteX18" fmla="*/ 521344 w 540037"/>
                  <a:gd name="connsiteY18" fmla="*/ 414494 h 606722"/>
                  <a:gd name="connsiteX19" fmla="*/ 521344 w 540037"/>
                  <a:gd name="connsiteY19" fmla="*/ 336732 h 606722"/>
                  <a:gd name="connsiteX20" fmla="*/ 18604 w 540037"/>
                  <a:gd name="connsiteY20" fmla="*/ 336732 h 606722"/>
                  <a:gd name="connsiteX21" fmla="*/ 18604 w 540037"/>
                  <a:gd name="connsiteY21" fmla="*/ 414494 h 606722"/>
                  <a:gd name="connsiteX22" fmla="*/ 38631 w 540037"/>
                  <a:gd name="connsiteY22" fmla="*/ 414494 h 606722"/>
                  <a:gd name="connsiteX23" fmla="*/ 38631 w 540037"/>
                  <a:gd name="connsiteY23" fmla="*/ 336732 h 606722"/>
                  <a:gd name="connsiteX24" fmla="*/ 269973 w 540037"/>
                  <a:gd name="connsiteY24" fmla="*/ 327166 h 606722"/>
                  <a:gd name="connsiteX25" fmla="*/ 240679 w 540037"/>
                  <a:gd name="connsiteY25" fmla="*/ 356391 h 606722"/>
                  <a:gd name="connsiteX26" fmla="*/ 269973 w 540037"/>
                  <a:gd name="connsiteY26" fmla="*/ 385615 h 606722"/>
                  <a:gd name="connsiteX27" fmla="*/ 299268 w 540037"/>
                  <a:gd name="connsiteY27" fmla="*/ 356391 h 606722"/>
                  <a:gd name="connsiteX28" fmla="*/ 269973 w 540037"/>
                  <a:gd name="connsiteY28" fmla="*/ 327166 h 606722"/>
                  <a:gd name="connsiteX29" fmla="*/ 269973 w 540037"/>
                  <a:gd name="connsiteY29" fmla="*/ 308512 h 606722"/>
                  <a:gd name="connsiteX30" fmla="*/ 317967 w 540037"/>
                  <a:gd name="connsiteY30" fmla="*/ 356391 h 606722"/>
                  <a:gd name="connsiteX31" fmla="*/ 269973 w 540037"/>
                  <a:gd name="connsiteY31" fmla="*/ 404269 h 606722"/>
                  <a:gd name="connsiteX32" fmla="*/ 222069 w 540037"/>
                  <a:gd name="connsiteY32" fmla="*/ 356391 h 606722"/>
                  <a:gd name="connsiteX33" fmla="*/ 269973 w 540037"/>
                  <a:gd name="connsiteY33" fmla="*/ 308512 h 606722"/>
                  <a:gd name="connsiteX34" fmla="*/ 269974 w 540037"/>
                  <a:gd name="connsiteY34" fmla="*/ 288577 h 606722"/>
                  <a:gd name="connsiteX35" fmla="*/ 202070 w 540037"/>
                  <a:gd name="connsiteY35" fmla="*/ 356391 h 606722"/>
                  <a:gd name="connsiteX36" fmla="*/ 269974 w 540037"/>
                  <a:gd name="connsiteY36" fmla="*/ 424205 h 606722"/>
                  <a:gd name="connsiteX37" fmla="*/ 337878 w 540037"/>
                  <a:gd name="connsiteY37" fmla="*/ 356391 h 606722"/>
                  <a:gd name="connsiteX38" fmla="*/ 269974 w 540037"/>
                  <a:gd name="connsiteY38" fmla="*/ 288577 h 606722"/>
                  <a:gd name="connsiteX39" fmla="*/ 443459 w 540037"/>
                  <a:gd name="connsiteY39" fmla="*/ 288564 h 606722"/>
                  <a:gd name="connsiteX40" fmla="*/ 443459 w 540037"/>
                  <a:gd name="connsiteY40" fmla="*/ 462751 h 606722"/>
                  <a:gd name="connsiteX41" fmla="*/ 482713 w 540037"/>
                  <a:gd name="connsiteY41" fmla="*/ 462751 h 606722"/>
                  <a:gd name="connsiteX42" fmla="*/ 482713 w 540037"/>
                  <a:gd name="connsiteY42" fmla="*/ 288564 h 606722"/>
                  <a:gd name="connsiteX43" fmla="*/ 57235 w 540037"/>
                  <a:gd name="connsiteY43" fmla="*/ 288564 h 606722"/>
                  <a:gd name="connsiteX44" fmla="*/ 57235 w 540037"/>
                  <a:gd name="connsiteY44" fmla="*/ 462751 h 606722"/>
                  <a:gd name="connsiteX45" fmla="*/ 96489 w 540037"/>
                  <a:gd name="connsiteY45" fmla="*/ 462751 h 606722"/>
                  <a:gd name="connsiteX46" fmla="*/ 96489 w 540037"/>
                  <a:gd name="connsiteY46" fmla="*/ 288564 h 606722"/>
                  <a:gd name="connsiteX47" fmla="*/ 269974 w 540037"/>
                  <a:gd name="connsiteY47" fmla="*/ 269913 h 606722"/>
                  <a:gd name="connsiteX48" fmla="*/ 356567 w 540037"/>
                  <a:gd name="connsiteY48" fmla="*/ 356391 h 606722"/>
                  <a:gd name="connsiteX49" fmla="*/ 269974 w 540037"/>
                  <a:gd name="connsiteY49" fmla="*/ 442869 h 606722"/>
                  <a:gd name="connsiteX50" fmla="*/ 183470 w 540037"/>
                  <a:gd name="connsiteY50" fmla="*/ 356391 h 606722"/>
                  <a:gd name="connsiteX51" fmla="*/ 269974 w 540037"/>
                  <a:gd name="connsiteY51" fmla="*/ 269913 h 606722"/>
                  <a:gd name="connsiteX52" fmla="*/ 153813 w 540037"/>
                  <a:gd name="connsiteY52" fmla="*/ 182541 h 606722"/>
                  <a:gd name="connsiteX53" fmla="*/ 153813 w 540037"/>
                  <a:gd name="connsiteY53" fmla="*/ 202448 h 606722"/>
                  <a:gd name="connsiteX54" fmla="*/ 356939 w 540037"/>
                  <a:gd name="connsiteY54" fmla="*/ 202448 h 606722"/>
                  <a:gd name="connsiteX55" fmla="*/ 356939 w 540037"/>
                  <a:gd name="connsiteY55" fmla="*/ 221111 h 606722"/>
                  <a:gd name="connsiteX56" fmla="*/ 153813 w 540037"/>
                  <a:gd name="connsiteY56" fmla="*/ 221111 h 606722"/>
                  <a:gd name="connsiteX57" fmla="*/ 153813 w 540037"/>
                  <a:gd name="connsiteY57" fmla="*/ 365971 h 606722"/>
                  <a:gd name="connsiteX58" fmla="*/ 135121 w 540037"/>
                  <a:gd name="connsiteY58" fmla="*/ 365971 h 606722"/>
                  <a:gd name="connsiteX59" fmla="*/ 135121 w 540037"/>
                  <a:gd name="connsiteY59" fmla="*/ 307849 h 606722"/>
                  <a:gd name="connsiteX60" fmla="*/ 115182 w 540037"/>
                  <a:gd name="connsiteY60" fmla="*/ 307849 h 606722"/>
                  <a:gd name="connsiteX61" fmla="*/ 115182 w 540037"/>
                  <a:gd name="connsiteY61" fmla="*/ 443466 h 606722"/>
                  <a:gd name="connsiteX62" fmla="*/ 153813 w 540037"/>
                  <a:gd name="connsiteY62" fmla="*/ 443466 h 606722"/>
                  <a:gd name="connsiteX63" fmla="*/ 153813 w 540037"/>
                  <a:gd name="connsiteY63" fmla="*/ 491634 h 606722"/>
                  <a:gd name="connsiteX64" fmla="*/ 386224 w 540037"/>
                  <a:gd name="connsiteY64" fmla="*/ 491634 h 606722"/>
                  <a:gd name="connsiteX65" fmla="*/ 386224 w 540037"/>
                  <a:gd name="connsiteY65" fmla="*/ 443466 h 606722"/>
                  <a:gd name="connsiteX66" fmla="*/ 424855 w 540037"/>
                  <a:gd name="connsiteY66" fmla="*/ 443466 h 606722"/>
                  <a:gd name="connsiteX67" fmla="*/ 424855 w 540037"/>
                  <a:gd name="connsiteY67" fmla="*/ 307849 h 606722"/>
                  <a:gd name="connsiteX68" fmla="*/ 404827 w 540037"/>
                  <a:gd name="connsiteY68" fmla="*/ 307849 h 606722"/>
                  <a:gd name="connsiteX69" fmla="*/ 404827 w 540037"/>
                  <a:gd name="connsiteY69" fmla="*/ 365971 h 606722"/>
                  <a:gd name="connsiteX70" fmla="*/ 386224 w 540037"/>
                  <a:gd name="connsiteY70" fmla="*/ 365971 h 606722"/>
                  <a:gd name="connsiteX71" fmla="*/ 386224 w 540037"/>
                  <a:gd name="connsiteY71" fmla="*/ 182541 h 606722"/>
                  <a:gd name="connsiteX72" fmla="*/ 124884 w 540037"/>
                  <a:gd name="connsiteY72" fmla="*/ 124686 h 606722"/>
                  <a:gd name="connsiteX73" fmla="*/ 124884 w 540037"/>
                  <a:gd name="connsiteY73" fmla="*/ 163878 h 606722"/>
                  <a:gd name="connsiteX74" fmla="*/ 415153 w 540037"/>
                  <a:gd name="connsiteY74" fmla="*/ 163878 h 606722"/>
                  <a:gd name="connsiteX75" fmla="*/ 415153 w 540037"/>
                  <a:gd name="connsiteY75" fmla="*/ 124686 h 606722"/>
                  <a:gd name="connsiteX76" fmla="*/ 337585 w 540037"/>
                  <a:gd name="connsiteY76" fmla="*/ 67461 h 606722"/>
                  <a:gd name="connsiteX77" fmla="*/ 356920 w 540037"/>
                  <a:gd name="connsiteY77" fmla="*/ 67461 h 606722"/>
                  <a:gd name="connsiteX78" fmla="*/ 356920 w 540037"/>
                  <a:gd name="connsiteY78" fmla="*/ 86090 h 606722"/>
                  <a:gd name="connsiteX79" fmla="*/ 337585 w 540037"/>
                  <a:gd name="connsiteY79" fmla="*/ 86090 h 606722"/>
                  <a:gd name="connsiteX80" fmla="*/ 221716 w 540037"/>
                  <a:gd name="connsiteY80" fmla="*/ 67461 h 606722"/>
                  <a:gd name="connsiteX81" fmla="*/ 318320 w 540037"/>
                  <a:gd name="connsiteY81" fmla="*/ 67461 h 606722"/>
                  <a:gd name="connsiteX82" fmla="*/ 318320 w 540037"/>
                  <a:gd name="connsiteY82" fmla="*/ 86090 h 606722"/>
                  <a:gd name="connsiteX83" fmla="*/ 221716 w 540037"/>
                  <a:gd name="connsiteY83" fmla="*/ 86090 h 606722"/>
                  <a:gd name="connsiteX84" fmla="*/ 183117 w 540037"/>
                  <a:gd name="connsiteY84" fmla="*/ 67461 h 606722"/>
                  <a:gd name="connsiteX85" fmla="*/ 202381 w 540037"/>
                  <a:gd name="connsiteY85" fmla="*/ 67461 h 606722"/>
                  <a:gd name="connsiteX86" fmla="*/ 202381 w 540037"/>
                  <a:gd name="connsiteY86" fmla="*/ 86090 h 606722"/>
                  <a:gd name="connsiteX87" fmla="*/ 183117 w 540037"/>
                  <a:gd name="connsiteY87" fmla="*/ 86090 h 606722"/>
                  <a:gd name="connsiteX88" fmla="*/ 231076 w 540037"/>
                  <a:gd name="connsiteY88" fmla="*/ 18663 h 606722"/>
                  <a:gd name="connsiteX89" fmla="*/ 231076 w 540037"/>
                  <a:gd name="connsiteY89" fmla="*/ 28883 h 606722"/>
                  <a:gd name="connsiteX90" fmla="*/ 279676 w 540037"/>
                  <a:gd name="connsiteY90" fmla="*/ 28883 h 606722"/>
                  <a:gd name="connsiteX91" fmla="*/ 279676 w 540037"/>
                  <a:gd name="connsiteY91" fmla="*/ 47546 h 606722"/>
                  <a:gd name="connsiteX92" fmla="*/ 222174 w 540037"/>
                  <a:gd name="connsiteY92" fmla="*/ 47546 h 606722"/>
                  <a:gd name="connsiteX93" fmla="*/ 153813 w 540037"/>
                  <a:gd name="connsiteY93" fmla="*/ 69586 h 606722"/>
                  <a:gd name="connsiteX94" fmla="*/ 153813 w 540037"/>
                  <a:gd name="connsiteY94" fmla="*/ 106023 h 606722"/>
                  <a:gd name="connsiteX95" fmla="*/ 386224 w 540037"/>
                  <a:gd name="connsiteY95" fmla="*/ 106023 h 606722"/>
                  <a:gd name="connsiteX96" fmla="*/ 386224 w 540037"/>
                  <a:gd name="connsiteY96" fmla="*/ 69586 h 606722"/>
                  <a:gd name="connsiteX97" fmla="*/ 317417 w 540037"/>
                  <a:gd name="connsiteY97" fmla="*/ 47546 h 606722"/>
                  <a:gd name="connsiteX98" fmla="*/ 308961 w 540037"/>
                  <a:gd name="connsiteY98" fmla="*/ 46746 h 606722"/>
                  <a:gd name="connsiteX99" fmla="*/ 308961 w 540037"/>
                  <a:gd name="connsiteY99" fmla="*/ 18663 h 606722"/>
                  <a:gd name="connsiteX100" fmla="*/ 212383 w 540037"/>
                  <a:gd name="connsiteY100" fmla="*/ 0 h 606722"/>
                  <a:gd name="connsiteX101" fmla="*/ 327654 w 540037"/>
                  <a:gd name="connsiteY101" fmla="*/ 0 h 606722"/>
                  <a:gd name="connsiteX102" fmla="*/ 327654 w 540037"/>
                  <a:gd name="connsiteY102" fmla="*/ 29861 h 606722"/>
                  <a:gd name="connsiteX103" fmla="*/ 404471 w 540037"/>
                  <a:gd name="connsiteY103" fmla="*/ 64431 h 606722"/>
                  <a:gd name="connsiteX104" fmla="*/ 404827 w 540037"/>
                  <a:gd name="connsiteY104" fmla="*/ 65765 h 606722"/>
                  <a:gd name="connsiteX105" fmla="*/ 404827 w 540037"/>
                  <a:gd name="connsiteY105" fmla="*/ 106023 h 606722"/>
                  <a:gd name="connsiteX106" fmla="*/ 433845 w 540037"/>
                  <a:gd name="connsiteY106" fmla="*/ 106023 h 606722"/>
                  <a:gd name="connsiteX107" fmla="*/ 433845 w 540037"/>
                  <a:gd name="connsiteY107" fmla="*/ 182541 h 606722"/>
                  <a:gd name="connsiteX108" fmla="*/ 404827 w 540037"/>
                  <a:gd name="connsiteY108" fmla="*/ 182541 h 606722"/>
                  <a:gd name="connsiteX109" fmla="*/ 404827 w 540037"/>
                  <a:gd name="connsiteY109" fmla="*/ 289186 h 606722"/>
                  <a:gd name="connsiteX110" fmla="*/ 424855 w 540037"/>
                  <a:gd name="connsiteY110" fmla="*/ 289186 h 606722"/>
                  <a:gd name="connsiteX111" fmla="*/ 424855 w 540037"/>
                  <a:gd name="connsiteY111" fmla="*/ 269901 h 606722"/>
                  <a:gd name="connsiteX112" fmla="*/ 501406 w 540037"/>
                  <a:gd name="connsiteY112" fmla="*/ 269901 h 606722"/>
                  <a:gd name="connsiteX113" fmla="*/ 501406 w 540037"/>
                  <a:gd name="connsiteY113" fmla="*/ 318158 h 606722"/>
                  <a:gd name="connsiteX114" fmla="*/ 540037 w 540037"/>
                  <a:gd name="connsiteY114" fmla="*/ 318158 h 606722"/>
                  <a:gd name="connsiteX115" fmla="*/ 540037 w 540037"/>
                  <a:gd name="connsiteY115" fmla="*/ 433157 h 606722"/>
                  <a:gd name="connsiteX116" fmla="*/ 501406 w 540037"/>
                  <a:gd name="connsiteY116" fmla="*/ 433157 h 606722"/>
                  <a:gd name="connsiteX117" fmla="*/ 501406 w 540037"/>
                  <a:gd name="connsiteY117" fmla="*/ 481325 h 606722"/>
                  <a:gd name="connsiteX118" fmla="*/ 424855 w 540037"/>
                  <a:gd name="connsiteY118" fmla="*/ 481325 h 606722"/>
                  <a:gd name="connsiteX119" fmla="*/ 424855 w 540037"/>
                  <a:gd name="connsiteY119" fmla="*/ 462129 h 606722"/>
                  <a:gd name="connsiteX120" fmla="*/ 404827 w 540037"/>
                  <a:gd name="connsiteY120" fmla="*/ 462129 h 606722"/>
                  <a:gd name="connsiteX121" fmla="*/ 404827 w 540037"/>
                  <a:gd name="connsiteY121" fmla="*/ 539891 h 606722"/>
                  <a:gd name="connsiteX122" fmla="*/ 430819 w 540037"/>
                  <a:gd name="connsiteY122" fmla="*/ 539891 h 606722"/>
                  <a:gd name="connsiteX123" fmla="*/ 457612 w 540037"/>
                  <a:gd name="connsiteY123" fmla="*/ 606722 h 606722"/>
                  <a:gd name="connsiteX124" fmla="*/ 82425 w 540037"/>
                  <a:gd name="connsiteY124" fmla="*/ 606722 h 606722"/>
                  <a:gd name="connsiteX125" fmla="*/ 109218 w 540037"/>
                  <a:gd name="connsiteY125" fmla="*/ 539891 h 606722"/>
                  <a:gd name="connsiteX126" fmla="*/ 135121 w 540037"/>
                  <a:gd name="connsiteY126" fmla="*/ 539891 h 606722"/>
                  <a:gd name="connsiteX127" fmla="*/ 135121 w 540037"/>
                  <a:gd name="connsiteY127" fmla="*/ 462129 h 606722"/>
                  <a:gd name="connsiteX128" fmla="*/ 115182 w 540037"/>
                  <a:gd name="connsiteY128" fmla="*/ 462129 h 606722"/>
                  <a:gd name="connsiteX129" fmla="*/ 115182 w 540037"/>
                  <a:gd name="connsiteY129" fmla="*/ 481325 h 606722"/>
                  <a:gd name="connsiteX130" fmla="*/ 38631 w 540037"/>
                  <a:gd name="connsiteY130" fmla="*/ 481325 h 606722"/>
                  <a:gd name="connsiteX131" fmla="*/ 38631 w 540037"/>
                  <a:gd name="connsiteY131" fmla="*/ 433157 h 606722"/>
                  <a:gd name="connsiteX132" fmla="*/ 0 w 540037"/>
                  <a:gd name="connsiteY132" fmla="*/ 433157 h 606722"/>
                  <a:gd name="connsiteX133" fmla="*/ 0 w 540037"/>
                  <a:gd name="connsiteY133" fmla="*/ 318158 h 606722"/>
                  <a:gd name="connsiteX134" fmla="*/ 38631 w 540037"/>
                  <a:gd name="connsiteY134" fmla="*/ 318158 h 606722"/>
                  <a:gd name="connsiteX135" fmla="*/ 38631 w 540037"/>
                  <a:gd name="connsiteY135" fmla="*/ 269901 h 606722"/>
                  <a:gd name="connsiteX136" fmla="*/ 115182 w 540037"/>
                  <a:gd name="connsiteY136" fmla="*/ 269901 h 606722"/>
                  <a:gd name="connsiteX137" fmla="*/ 115182 w 540037"/>
                  <a:gd name="connsiteY137" fmla="*/ 289186 h 606722"/>
                  <a:gd name="connsiteX138" fmla="*/ 135121 w 540037"/>
                  <a:gd name="connsiteY138" fmla="*/ 289186 h 606722"/>
                  <a:gd name="connsiteX139" fmla="*/ 135121 w 540037"/>
                  <a:gd name="connsiteY139" fmla="*/ 182541 h 606722"/>
                  <a:gd name="connsiteX140" fmla="*/ 106192 w 540037"/>
                  <a:gd name="connsiteY140" fmla="*/ 182541 h 606722"/>
                  <a:gd name="connsiteX141" fmla="*/ 106192 w 540037"/>
                  <a:gd name="connsiteY141" fmla="*/ 106023 h 606722"/>
                  <a:gd name="connsiteX142" fmla="*/ 135121 w 540037"/>
                  <a:gd name="connsiteY142" fmla="*/ 106023 h 606722"/>
                  <a:gd name="connsiteX143" fmla="*/ 135121 w 540037"/>
                  <a:gd name="connsiteY143" fmla="*/ 65765 h 606722"/>
                  <a:gd name="connsiteX144" fmla="*/ 135566 w 540037"/>
                  <a:gd name="connsiteY144" fmla="*/ 64431 h 606722"/>
                  <a:gd name="connsiteX145" fmla="*/ 212383 w 540037"/>
                  <a:gd name="connsiteY145" fmla="*/ 29861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40037" h="606722">
                    <a:moveTo>
                      <a:pt x="121858" y="558465"/>
                    </a:moveTo>
                    <a:lnTo>
                      <a:pt x="110019" y="588059"/>
                    </a:lnTo>
                    <a:lnTo>
                      <a:pt x="430018" y="588059"/>
                    </a:lnTo>
                    <a:lnTo>
                      <a:pt x="418179" y="558465"/>
                    </a:lnTo>
                    <a:close/>
                    <a:moveTo>
                      <a:pt x="153813" y="510297"/>
                    </a:moveTo>
                    <a:lnTo>
                      <a:pt x="153813" y="539891"/>
                    </a:lnTo>
                    <a:lnTo>
                      <a:pt x="386224" y="539891"/>
                    </a:lnTo>
                    <a:lnTo>
                      <a:pt x="386224" y="510297"/>
                    </a:lnTo>
                    <a:close/>
                    <a:moveTo>
                      <a:pt x="385852" y="385640"/>
                    </a:moveTo>
                    <a:lnTo>
                      <a:pt x="405187" y="385640"/>
                    </a:lnTo>
                    <a:lnTo>
                      <a:pt x="405187" y="404269"/>
                    </a:lnTo>
                    <a:lnTo>
                      <a:pt x="385852" y="404269"/>
                    </a:lnTo>
                    <a:close/>
                    <a:moveTo>
                      <a:pt x="134850" y="385640"/>
                    </a:moveTo>
                    <a:lnTo>
                      <a:pt x="154185" y="385640"/>
                    </a:lnTo>
                    <a:lnTo>
                      <a:pt x="154185" y="404269"/>
                    </a:lnTo>
                    <a:lnTo>
                      <a:pt x="134850" y="404269"/>
                    </a:lnTo>
                    <a:close/>
                    <a:moveTo>
                      <a:pt x="501406" y="336732"/>
                    </a:moveTo>
                    <a:lnTo>
                      <a:pt x="501406" y="414494"/>
                    </a:lnTo>
                    <a:lnTo>
                      <a:pt x="521344" y="414494"/>
                    </a:lnTo>
                    <a:lnTo>
                      <a:pt x="521344" y="336732"/>
                    </a:lnTo>
                    <a:close/>
                    <a:moveTo>
                      <a:pt x="18604" y="336732"/>
                    </a:moveTo>
                    <a:lnTo>
                      <a:pt x="18604" y="414494"/>
                    </a:lnTo>
                    <a:lnTo>
                      <a:pt x="38631" y="414494"/>
                    </a:lnTo>
                    <a:lnTo>
                      <a:pt x="38631" y="336732"/>
                    </a:lnTo>
                    <a:close/>
                    <a:moveTo>
                      <a:pt x="269973" y="327166"/>
                    </a:moveTo>
                    <a:cubicBezTo>
                      <a:pt x="253857" y="327166"/>
                      <a:pt x="240679" y="340224"/>
                      <a:pt x="240679" y="356391"/>
                    </a:cubicBezTo>
                    <a:cubicBezTo>
                      <a:pt x="240679" y="372468"/>
                      <a:pt x="253857" y="385615"/>
                      <a:pt x="269973" y="385615"/>
                    </a:cubicBezTo>
                    <a:cubicBezTo>
                      <a:pt x="286179" y="385615"/>
                      <a:pt x="299268" y="372468"/>
                      <a:pt x="299268" y="356391"/>
                    </a:cubicBezTo>
                    <a:cubicBezTo>
                      <a:pt x="299268" y="340224"/>
                      <a:pt x="286179" y="327166"/>
                      <a:pt x="269973" y="327166"/>
                    </a:cubicBezTo>
                    <a:close/>
                    <a:moveTo>
                      <a:pt x="269973" y="308512"/>
                    </a:moveTo>
                    <a:cubicBezTo>
                      <a:pt x="296419" y="308512"/>
                      <a:pt x="317967" y="330008"/>
                      <a:pt x="317967" y="356391"/>
                    </a:cubicBezTo>
                    <a:cubicBezTo>
                      <a:pt x="317967" y="382773"/>
                      <a:pt x="296419" y="404269"/>
                      <a:pt x="269973" y="404269"/>
                    </a:cubicBezTo>
                    <a:cubicBezTo>
                      <a:pt x="243528" y="404269"/>
                      <a:pt x="222069" y="382773"/>
                      <a:pt x="222069" y="356391"/>
                    </a:cubicBezTo>
                    <a:cubicBezTo>
                      <a:pt x="222069" y="330008"/>
                      <a:pt x="243528" y="308512"/>
                      <a:pt x="269973" y="308512"/>
                    </a:cubicBezTo>
                    <a:close/>
                    <a:moveTo>
                      <a:pt x="269974" y="288577"/>
                    </a:moveTo>
                    <a:cubicBezTo>
                      <a:pt x="232596" y="288577"/>
                      <a:pt x="202070" y="318974"/>
                      <a:pt x="202070" y="356391"/>
                    </a:cubicBezTo>
                    <a:cubicBezTo>
                      <a:pt x="202070" y="393809"/>
                      <a:pt x="232596" y="424205"/>
                      <a:pt x="269974" y="424205"/>
                    </a:cubicBezTo>
                    <a:cubicBezTo>
                      <a:pt x="307441" y="424205"/>
                      <a:pt x="337878" y="393809"/>
                      <a:pt x="337878" y="356391"/>
                    </a:cubicBezTo>
                    <a:cubicBezTo>
                      <a:pt x="337878" y="318974"/>
                      <a:pt x="307441" y="288577"/>
                      <a:pt x="269974" y="288577"/>
                    </a:cubicBezTo>
                    <a:close/>
                    <a:moveTo>
                      <a:pt x="443459" y="288564"/>
                    </a:moveTo>
                    <a:lnTo>
                      <a:pt x="443459" y="462751"/>
                    </a:lnTo>
                    <a:lnTo>
                      <a:pt x="482713" y="462751"/>
                    </a:lnTo>
                    <a:lnTo>
                      <a:pt x="482713" y="288564"/>
                    </a:lnTo>
                    <a:close/>
                    <a:moveTo>
                      <a:pt x="57235" y="288564"/>
                    </a:moveTo>
                    <a:lnTo>
                      <a:pt x="57235" y="462751"/>
                    </a:lnTo>
                    <a:lnTo>
                      <a:pt x="96489" y="462751"/>
                    </a:lnTo>
                    <a:lnTo>
                      <a:pt x="96489" y="288564"/>
                    </a:lnTo>
                    <a:close/>
                    <a:moveTo>
                      <a:pt x="269974" y="269913"/>
                    </a:moveTo>
                    <a:cubicBezTo>
                      <a:pt x="317765" y="269913"/>
                      <a:pt x="356567" y="308753"/>
                      <a:pt x="356567" y="356391"/>
                    </a:cubicBezTo>
                    <a:cubicBezTo>
                      <a:pt x="356567" y="404029"/>
                      <a:pt x="317765" y="442869"/>
                      <a:pt x="269974" y="442869"/>
                    </a:cubicBezTo>
                    <a:cubicBezTo>
                      <a:pt x="222272" y="442869"/>
                      <a:pt x="183470" y="404029"/>
                      <a:pt x="183470" y="356391"/>
                    </a:cubicBezTo>
                    <a:cubicBezTo>
                      <a:pt x="183470" y="308753"/>
                      <a:pt x="222272" y="269913"/>
                      <a:pt x="269974" y="269913"/>
                    </a:cubicBezTo>
                    <a:close/>
                    <a:moveTo>
                      <a:pt x="153813" y="182541"/>
                    </a:moveTo>
                    <a:lnTo>
                      <a:pt x="153813" y="202448"/>
                    </a:lnTo>
                    <a:lnTo>
                      <a:pt x="356939" y="202448"/>
                    </a:lnTo>
                    <a:lnTo>
                      <a:pt x="356939" y="221111"/>
                    </a:lnTo>
                    <a:lnTo>
                      <a:pt x="153813" y="221111"/>
                    </a:lnTo>
                    <a:lnTo>
                      <a:pt x="153813" y="365971"/>
                    </a:lnTo>
                    <a:lnTo>
                      <a:pt x="135121" y="365971"/>
                    </a:lnTo>
                    <a:lnTo>
                      <a:pt x="135121" y="307849"/>
                    </a:lnTo>
                    <a:lnTo>
                      <a:pt x="115182" y="307849"/>
                    </a:lnTo>
                    <a:lnTo>
                      <a:pt x="115182" y="443466"/>
                    </a:lnTo>
                    <a:lnTo>
                      <a:pt x="153813" y="443466"/>
                    </a:lnTo>
                    <a:lnTo>
                      <a:pt x="153813" y="491634"/>
                    </a:lnTo>
                    <a:lnTo>
                      <a:pt x="386224" y="491634"/>
                    </a:lnTo>
                    <a:lnTo>
                      <a:pt x="386224" y="443466"/>
                    </a:lnTo>
                    <a:lnTo>
                      <a:pt x="424855" y="443466"/>
                    </a:lnTo>
                    <a:lnTo>
                      <a:pt x="424855" y="307849"/>
                    </a:lnTo>
                    <a:lnTo>
                      <a:pt x="404827" y="307849"/>
                    </a:lnTo>
                    <a:lnTo>
                      <a:pt x="404827" y="365971"/>
                    </a:lnTo>
                    <a:lnTo>
                      <a:pt x="386224" y="365971"/>
                    </a:lnTo>
                    <a:lnTo>
                      <a:pt x="386224" y="182541"/>
                    </a:lnTo>
                    <a:close/>
                    <a:moveTo>
                      <a:pt x="124884" y="124686"/>
                    </a:moveTo>
                    <a:lnTo>
                      <a:pt x="124884" y="163878"/>
                    </a:lnTo>
                    <a:lnTo>
                      <a:pt x="415153" y="163878"/>
                    </a:lnTo>
                    <a:lnTo>
                      <a:pt x="415153" y="124686"/>
                    </a:lnTo>
                    <a:close/>
                    <a:moveTo>
                      <a:pt x="337585" y="67461"/>
                    </a:moveTo>
                    <a:lnTo>
                      <a:pt x="356920" y="67461"/>
                    </a:lnTo>
                    <a:lnTo>
                      <a:pt x="356920" y="86090"/>
                    </a:lnTo>
                    <a:lnTo>
                      <a:pt x="337585" y="86090"/>
                    </a:lnTo>
                    <a:close/>
                    <a:moveTo>
                      <a:pt x="221716" y="67461"/>
                    </a:moveTo>
                    <a:lnTo>
                      <a:pt x="318320" y="67461"/>
                    </a:lnTo>
                    <a:lnTo>
                      <a:pt x="318320" y="86090"/>
                    </a:lnTo>
                    <a:lnTo>
                      <a:pt x="221716" y="86090"/>
                    </a:lnTo>
                    <a:close/>
                    <a:moveTo>
                      <a:pt x="183117" y="67461"/>
                    </a:moveTo>
                    <a:lnTo>
                      <a:pt x="202381" y="67461"/>
                    </a:lnTo>
                    <a:lnTo>
                      <a:pt x="202381" y="86090"/>
                    </a:lnTo>
                    <a:lnTo>
                      <a:pt x="183117" y="86090"/>
                    </a:lnTo>
                    <a:close/>
                    <a:moveTo>
                      <a:pt x="231076" y="18663"/>
                    </a:moveTo>
                    <a:lnTo>
                      <a:pt x="231076" y="28883"/>
                    </a:lnTo>
                    <a:lnTo>
                      <a:pt x="279676" y="28883"/>
                    </a:lnTo>
                    <a:lnTo>
                      <a:pt x="279676" y="47546"/>
                    </a:lnTo>
                    <a:lnTo>
                      <a:pt x="222174" y="47546"/>
                    </a:lnTo>
                    <a:cubicBezTo>
                      <a:pt x="170369" y="52434"/>
                      <a:pt x="156661" y="65853"/>
                      <a:pt x="153813" y="69586"/>
                    </a:cubicBezTo>
                    <a:lnTo>
                      <a:pt x="153813" y="106023"/>
                    </a:lnTo>
                    <a:lnTo>
                      <a:pt x="386224" y="106023"/>
                    </a:lnTo>
                    <a:lnTo>
                      <a:pt x="386224" y="69586"/>
                    </a:lnTo>
                    <a:cubicBezTo>
                      <a:pt x="383376" y="65853"/>
                      <a:pt x="369579" y="52345"/>
                      <a:pt x="317417" y="47546"/>
                    </a:cubicBezTo>
                    <a:lnTo>
                      <a:pt x="308961" y="46746"/>
                    </a:lnTo>
                    <a:lnTo>
                      <a:pt x="308961" y="18663"/>
                    </a:lnTo>
                    <a:close/>
                    <a:moveTo>
                      <a:pt x="212383" y="0"/>
                    </a:moveTo>
                    <a:lnTo>
                      <a:pt x="327654" y="0"/>
                    </a:lnTo>
                    <a:lnTo>
                      <a:pt x="327654" y="29861"/>
                    </a:lnTo>
                    <a:cubicBezTo>
                      <a:pt x="392900" y="37681"/>
                      <a:pt x="403047" y="59899"/>
                      <a:pt x="404471" y="64431"/>
                    </a:cubicBezTo>
                    <a:lnTo>
                      <a:pt x="404827" y="65765"/>
                    </a:lnTo>
                    <a:lnTo>
                      <a:pt x="404827" y="106023"/>
                    </a:lnTo>
                    <a:lnTo>
                      <a:pt x="433845" y="106023"/>
                    </a:lnTo>
                    <a:lnTo>
                      <a:pt x="433845" y="182541"/>
                    </a:lnTo>
                    <a:lnTo>
                      <a:pt x="404827" y="182541"/>
                    </a:lnTo>
                    <a:lnTo>
                      <a:pt x="404827" y="289186"/>
                    </a:lnTo>
                    <a:lnTo>
                      <a:pt x="424855" y="289186"/>
                    </a:lnTo>
                    <a:lnTo>
                      <a:pt x="424855" y="269901"/>
                    </a:lnTo>
                    <a:lnTo>
                      <a:pt x="501406" y="269901"/>
                    </a:lnTo>
                    <a:lnTo>
                      <a:pt x="501406" y="318158"/>
                    </a:lnTo>
                    <a:lnTo>
                      <a:pt x="540037" y="318158"/>
                    </a:lnTo>
                    <a:lnTo>
                      <a:pt x="540037" y="433157"/>
                    </a:lnTo>
                    <a:lnTo>
                      <a:pt x="501406" y="433157"/>
                    </a:lnTo>
                    <a:lnTo>
                      <a:pt x="501406" y="481325"/>
                    </a:lnTo>
                    <a:lnTo>
                      <a:pt x="424855" y="481325"/>
                    </a:lnTo>
                    <a:lnTo>
                      <a:pt x="424855" y="462129"/>
                    </a:lnTo>
                    <a:lnTo>
                      <a:pt x="404827" y="462129"/>
                    </a:lnTo>
                    <a:lnTo>
                      <a:pt x="404827" y="539891"/>
                    </a:lnTo>
                    <a:lnTo>
                      <a:pt x="430819" y="539891"/>
                    </a:lnTo>
                    <a:lnTo>
                      <a:pt x="457612" y="606722"/>
                    </a:lnTo>
                    <a:lnTo>
                      <a:pt x="82425" y="606722"/>
                    </a:lnTo>
                    <a:lnTo>
                      <a:pt x="109218" y="539891"/>
                    </a:lnTo>
                    <a:lnTo>
                      <a:pt x="135121" y="539891"/>
                    </a:lnTo>
                    <a:lnTo>
                      <a:pt x="135121" y="462129"/>
                    </a:lnTo>
                    <a:lnTo>
                      <a:pt x="115182" y="462129"/>
                    </a:lnTo>
                    <a:lnTo>
                      <a:pt x="115182" y="481325"/>
                    </a:lnTo>
                    <a:lnTo>
                      <a:pt x="38631" y="481325"/>
                    </a:lnTo>
                    <a:lnTo>
                      <a:pt x="38631" y="433157"/>
                    </a:lnTo>
                    <a:lnTo>
                      <a:pt x="0" y="433157"/>
                    </a:lnTo>
                    <a:lnTo>
                      <a:pt x="0" y="318158"/>
                    </a:lnTo>
                    <a:lnTo>
                      <a:pt x="38631" y="318158"/>
                    </a:lnTo>
                    <a:lnTo>
                      <a:pt x="38631" y="269901"/>
                    </a:lnTo>
                    <a:lnTo>
                      <a:pt x="115182" y="269901"/>
                    </a:lnTo>
                    <a:lnTo>
                      <a:pt x="115182" y="289186"/>
                    </a:lnTo>
                    <a:lnTo>
                      <a:pt x="135121" y="289186"/>
                    </a:lnTo>
                    <a:lnTo>
                      <a:pt x="135121" y="182541"/>
                    </a:lnTo>
                    <a:lnTo>
                      <a:pt x="106192" y="182541"/>
                    </a:lnTo>
                    <a:lnTo>
                      <a:pt x="106192" y="106023"/>
                    </a:lnTo>
                    <a:lnTo>
                      <a:pt x="135121" y="106023"/>
                    </a:lnTo>
                    <a:lnTo>
                      <a:pt x="135121" y="65765"/>
                    </a:lnTo>
                    <a:lnTo>
                      <a:pt x="135566" y="64431"/>
                    </a:lnTo>
                    <a:cubicBezTo>
                      <a:pt x="136990" y="59899"/>
                      <a:pt x="147048" y="37681"/>
                      <a:pt x="212383" y="29861"/>
                    </a:cubicBezTo>
                    <a:close/>
                  </a:path>
                </a:pathLst>
              </a:custGeom>
              <a:solidFill>
                <a:schemeClr val="bg1"/>
              </a:solidFill>
              <a:ln w="1905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cxnSp>
          <p:nvCxnSpPr>
            <p:cNvPr id="56" name="直接连接符 55"/>
            <p:cNvCxnSpPr/>
            <p:nvPr/>
          </p:nvCxnSpPr>
          <p:spPr>
            <a:xfrm>
              <a:off x="6767080" y="395839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cxnSp>
          <p:nvCxnSpPr>
            <p:cNvPr id="57" name="直接连接符 56"/>
            <p:cNvCxnSpPr/>
            <p:nvPr/>
          </p:nvCxnSpPr>
          <p:spPr>
            <a:xfrm>
              <a:off x="6767080" y="550150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sp>
          <p:nvSpPr>
            <p:cNvPr id="27" name="文本框 26"/>
            <p:cNvSpPr txBox="1"/>
            <p:nvPr/>
          </p:nvSpPr>
          <p:spPr>
            <a:xfrm>
              <a:off x="6767080" y="4088199"/>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系统组成</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6767080" y="4528091"/>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功能介绍</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p:cNvSpPr txBox="1"/>
            <p:nvPr/>
          </p:nvSpPr>
          <p:spPr>
            <a:xfrm>
              <a:off x="6767080" y="4967982"/>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典型案例</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9610581" y="2301754"/>
            <a:ext cx="1569660" cy="3205768"/>
            <a:chOff x="9610581" y="2301754"/>
            <a:chExt cx="1569660" cy="3205768"/>
          </a:xfrm>
        </p:grpSpPr>
        <p:sp>
          <p:nvSpPr>
            <p:cNvPr id="10" name="文本框 9"/>
            <p:cNvSpPr txBox="1"/>
            <p:nvPr/>
          </p:nvSpPr>
          <p:spPr>
            <a:xfrm>
              <a:off x="9610581" y="3122533"/>
              <a:ext cx="1569660" cy="461665"/>
            </a:xfrm>
            <a:prstGeom prst="rect">
              <a:avLst/>
            </a:prstGeom>
            <a:noFill/>
          </p:spPr>
          <p:txBody>
            <a:bodyPr wrap="none" rtlCol="0">
              <a:spAutoFit/>
            </a:bodyPr>
            <a:lstStyle/>
            <a:p>
              <a:pPr>
                <a:defRPr/>
              </a:pPr>
              <a:r>
                <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rPr>
                <a:t>服务价值</a:t>
              </a:r>
              <a:endParaRPr lang="zh-CN" altLang="en-US" sz="2400" kern="100" spc="300" dirty="0">
                <a:gradFill>
                  <a:gsLst>
                    <a:gs pos="0">
                      <a:srgbClr val="DDD2BF"/>
                    </a:gs>
                    <a:gs pos="50000">
                      <a:srgbClr val="D9B7A6"/>
                    </a:gs>
                    <a:gs pos="100000">
                      <a:srgbClr val="D49B8D"/>
                    </a:gs>
                  </a:gsLst>
                  <a:lin ang="5400000" scaled="1"/>
                </a:gradFill>
                <a:latin typeface="Arial" panose="020B0604020202020204" pitchFamily="34" charset="0"/>
                <a:ea typeface="微软雅黑" panose="020B0503020204020204" pitchFamily="34" charset="-122"/>
                <a:cs typeface="阿里巴巴普惠体 M" panose="00020600040101010101" pitchFamily="18" charset="-122"/>
                <a:sym typeface="Arial" panose="020B0604020202020204" pitchFamily="34" charset="0"/>
              </a:endParaRPr>
            </a:p>
          </p:txBody>
        </p:sp>
        <p:cxnSp>
          <p:nvCxnSpPr>
            <p:cNvPr id="15" name="直接连接符 14"/>
            <p:cNvCxnSpPr/>
            <p:nvPr/>
          </p:nvCxnSpPr>
          <p:spPr>
            <a:xfrm>
              <a:off x="9657984" y="3958399"/>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grpSp>
          <p:nvGrpSpPr>
            <p:cNvPr id="24" name="组合 23"/>
            <p:cNvGrpSpPr/>
            <p:nvPr/>
          </p:nvGrpSpPr>
          <p:grpSpPr>
            <a:xfrm>
              <a:off x="10106569" y="2301754"/>
              <a:ext cx="577684" cy="577684"/>
              <a:chOff x="9870358" y="2440737"/>
              <a:chExt cx="577684" cy="577684"/>
            </a:xfrm>
            <a:effectLst>
              <a:outerShdw blurRad="50800" dist="38100" dir="5400000" algn="t" rotWithShape="0">
                <a:prstClr val="black">
                  <a:alpha val="40000"/>
                </a:prstClr>
              </a:outerShdw>
            </a:effectLst>
          </p:grpSpPr>
          <p:pic>
            <p:nvPicPr>
              <p:cNvPr id="25" name="图形 24"/>
              <p:cNvPicPr>
                <a:picLocks noChangeAspect="1"/>
              </p:cNvPicPr>
              <p:nvPr/>
            </p:nvPicPr>
            <p:blipFill>
              <a:blip r:embed="rId2" cstate="email">
                <a:extLst>
                  <a:ext uri="{96DAC541-7B7A-43D3-8B79-37D633B846F1}">
                    <asvg:svgBlip xmlns:asvg="http://schemas.microsoft.com/office/drawing/2016/SVG/main" r:embed="rId3"/>
                  </a:ext>
                </a:extLst>
              </a:blip>
              <a:stretch>
                <a:fillRect/>
              </a:stretch>
            </p:blipFill>
            <p:spPr>
              <a:xfrm>
                <a:off x="9870358" y="2440737"/>
                <a:ext cx="577684" cy="577684"/>
              </a:xfrm>
              <a:prstGeom prst="rect">
                <a:avLst/>
              </a:prstGeom>
            </p:spPr>
          </p:pic>
          <p:sp>
            <p:nvSpPr>
              <p:cNvPr id="26" name="任意多边形: 形状 25"/>
              <p:cNvSpPr/>
              <p:nvPr/>
            </p:nvSpPr>
            <p:spPr>
              <a:xfrm>
                <a:off x="10062911" y="2669395"/>
                <a:ext cx="192373" cy="84058"/>
              </a:xfrm>
              <a:custGeom>
                <a:avLst/>
                <a:gdLst>
                  <a:gd name="connsiteX0" fmla="*/ 96350 w 192373"/>
                  <a:gd name="connsiteY0" fmla="*/ 84255 h 84057"/>
                  <a:gd name="connsiteX1" fmla="*/ 191607 w 192373"/>
                  <a:gd name="connsiteY1" fmla="*/ 16761 h 84057"/>
                  <a:gd name="connsiteX2" fmla="*/ 185253 w 192373"/>
                  <a:gd name="connsiteY2" fmla="*/ 972 h 84057"/>
                  <a:gd name="connsiteX3" fmla="*/ 169463 w 192373"/>
                  <a:gd name="connsiteY3" fmla="*/ 7326 h 84057"/>
                  <a:gd name="connsiteX4" fmla="*/ 96229 w 192373"/>
                  <a:gd name="connsiteY4" fmla="*/ 60184 h 84057"/>
                  <a:gd name="connsiteX5" fmla="*/ 23152 w 192373"/>
                  <a:gd name="connsiteY5" fmla="*/ 7398 h 84057"/>
                  <a:gd name="connsiteX6" fmla="*/ 7398 w 192373"/>
                  <a:gd name="connsiteY6" fmla="*/ 935 h 84057"/>
                  <a:gd name="connsiteX7" fmla="*/ 935 w 192373"/>
                  <a:gd name="connsiteY7" fmla="*/ 16689 h 84057"/>
                  <a:gd name="connsiteX8" fmla="*/ 96350 w 192373"/>
                  <a:gd name="connsiteY8" fmla="*/ 84255 h 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 h="84057">
                    <a:moveTo>
                      <a:pt x="96350" y="84255"/>
                    </a:moveTo>
                    <a:cubicBezTo>
                      <a:pt x="137389" y="84038"/>
                      <a:pt x="173073" y="60281"/>
                      <a:pt x="191607" y="16761"/>
                    </a:cubicBezTo>
                    <a:cubicBezTo>
                      <a:pt x="194213" y="10647"/>
                      <a:pt x="191368" y="3577"/>
                      <a:pt x="185253" y="972"/>
                    </a:cubicBezTo>
                    <a:cubicBezTo>
                      <a:pt x="179138" y="-1634"/>
                      <a:pt x="172068" y="1211"/>
                      <a:pt x="169463" y="7326"/>
                    </a:cubicBezTo>
                    <a:cubicBezTo>
                      <a:pt x="154683" y="42011"/>
                      <a:pt x="127653" y="60015"/>
                      <a:pt x="96229" y="60184"/>
                    </a:cubicBezTo>
                    <a:cubicBezTo>
                      <a:pt x="64697" y="60365"/>
                      <a:pt x="37811" y="42493"/>
                      <a:pt x="23152" y="7398"/>
                    </a:cubicBezTo>
                    <a:cubicBezTo>
                      <a:pt x="20586" y="1263"/>
                      <a:pt x="13533" y="-1630"/>
                      <a:pt x="7398" y="935"/>
                    </a:cubicBezTo>
                    <a:cubicBezTo>
                      <a:pt x="1263" y="3501"/>
                      <a:pt x="-1630" y="10554"/>
                      <a:pt x="935" y="16689"/>
                    </a:cubicBezTo>
                    <a:cubicBezTo>
                      <a:pt x="19349" y="60762"/>
                      <a:pt x="55057" y="84483"/>
                      <a:pt x="96350" y="84255"/>
                    </a:cubicBezTo>
                    <a:close/>
                  </a:path>
                </a:pathLst>
              </a:custGeom>
              <a:gradFill>
                <a:gsLst>
                  <a:gs pos="100000">
                    <a:srgbClr val="D49B8D"/>
                  </a:gs>
                  <a:gs pos="0">
                    <a:srgbClr val="DDD2BF"/>
                  </a:gs>
                </a:gsLst>
                <a:lin ang="5400000" scaled="1"/>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cxnSp>
          <p:nvCxnSpPr>
            <p:cNvPr id="30" name="直接连接符 29"/>
            <p:cNvCxnSpPr/>
            <p:nvPr/>
          </p:nvCxnSpPr>
          <p:spPr>
            <a:xfrm>
              <a:off x="9657984" y="5507522"/>
              <a:ext cx="1474854" cy="0"/>
            </a:xfrm>
            <a:prstGeom prst="line">
              <a:avLst/>
            </a:prstGeom>
            <a:noFill/>
            <a:ln w="12700" cap="flat">
              <a:gradFill flip="none" rotWithShape="1">
                <a:gsLst>
                  <a:gs pos="0">
                    <a:srgbClr val="4472C4">
                      <a:lumMod val="5000"/>
                      <a:lumOff val="95000"/>
                    </a:srgbClr>
                  </a:gs>
                  <a:gs pos="100000">
                    <a:sysClr val="window" lastClr="FFFFFF">
                      <a:alpha val="0"/>
                    </a:sysClr>
                  </a:gs>
                </a:gsLst>
                <a:path path="circle">
                  <a:fillToRect l="50000" t="50000" r="50000" b="50000"/>
                </a:path>
                <a:tileRect/>
              </a:gradFill>
              <a:prstDash val="solid"/>
              <a:round/>
            </a:ln>
            <a:effectLst/>
          </p:spPr>
        </p:cxnSp>
        <p:sp>
          <p:nvSpPr>
            <p:cNvPr id="32" name="文本框 31"/>
            <p:cNvSpPr txBox="1"/>
            <p:nvPr/>
          </p:nvSpPr>
          <p:spPr>
            <a:xfrm>
              <a:off x="9657984" y="4091206"/>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风险减量</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文本框 32"/>
            <p:cNvSpPr txBox="1"/>
            <p:nvPr/>
          </p:nvSpPr>
          <p:spPr>
            <a:xfrm>
              <a:off x="9657984" y="4531098"/>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收益对比</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p:cNvSpPr txBox="1"/>
            <p:nvPr/>
          </p:nvSpPr>
          <p:spPr>
            <a:xfrm>
              <a:off x="9657984" y="4970989"/>
              <a:ext cx="1474854" cy="369332"/>
            </a:xfrm>
            <a:prstGeom prst="rect">
              <a:avLst/>
            </a:prstGeom>
            <a:noFill/>
          </p:spPr>
          <p:txBody>
            <a:bodyPr wrap="square" rtlCol="0">
              <a:sp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合作流程</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1177290" y="1758270"/>
            <a:ext cx="4467225" cy="1333500"/>
          </a:xfrm>
          <a:prstGeom prst="roundRect">
            <a:avLst>
              <a:gd name="adj" fmla="val 13619"/>
            </a:avLst>
          </a:prstGeom>
          <a:solidFill>
            <a:srgbClr val="DFEDFF"/>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圆角矩形 7"/>
          <p:cNvSpPr/>
          <p:nvPr/>
        </p:nvSpPr>
        <p:spPr>
          <a:xfrm>
            <a:off x="6527800" y="4248468"/>
            <a:ext cx="4467225" cy="1333500"/>
          </a:xfrm>
          <a:prstGeom prst="roundRect">
            <a:avLst>
              <a:gd name="adj" fmla="val 13619"/>
            </a:avLst>
          </a:prstGeom>
          <a:solidFill>
            <a:srgbClr val="DFEDFF"/>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形状 8"/>
          <p:cNvSpPr/>
          <p:nvPr userDrawn="1">
            <p:custDataLst>
              <p:tags r:id="rId1"/>
            </p:custDataLst>
          </p:nvPr>
        </p:nvSpPr>
        <p:spPr>
          <a:xfrm>
            <a:off x="9727092" y="-51"/>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0"/>
                </a:schemeClr>
              </a:gs>
              <a:gs pos="99000">
                <a:srgbClr val="B5D5FF">
                  <a:alpha val="2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形状 8"/>
          <p:cNvSpPr/>
          <p:nvPr userDrawn="1">
            <p:custDataLst>
              <p:tags r:id="rId2"/>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rgbClr val="B5D5FF">
                  <a:alpha val="1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Arial" panose="020B0604020202020204" pitchFamily="34" charset="0"/>
              <a:ea typeface="微软雅黑" panose="020B0503020204020204" pitchFamily="34" charset="-122"/>
              <a:sym typeface="Arial" panose="020B0604020202020204" pitchFamily="34" charset="0"/>
            </a:endParaRPr>
          </a:p>
        </p:txBody>
      </p:sp>
      <p:sp>
        <p:nvSpPr>
          <p:cNvPr id="5" name="直角三角形 4"/>
          <p:cNvSpPr/>
          <p:nvPr>
            <p:custDataLst>
              <p:tags r:id="rId3"/>
            </p:custDataLst>
          </p:nvPr>
        </p:nvSpPr>
        <p:spPr>
          <a:xfrm rot="2700000">
            <a:off x="6380424" y="4762817"/>
            <a:ext cx="304802" cy="304802"/>
          </a:xfrm>
          <a:prstGeom prst="rtTriangle">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直角三角形 5"/>
          <p:cNvSpPr/>
          <p:nvPr>
            <p:custDataLst>
              <p:tags r:id="rId4"/>
            </p:custDataLst>
          </p:nvPr>
        </p:nvSpPr>
        <p:spPr>
          <a:xfrm rot="13500000">
            <a:off x="5461674" y="2272619"/>
            <a:ext cx="304802" cy="304802"/>
          </a:xfrm>
          <a:prstGeom prst="rtTriangle">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图片 8"/>
          <p:cNvPicPr>
            <a:picLocks noChangeAspect="1"/>
          </p:cNvPicPr>
          <p:nvPr>
            <p:custDataLst>
              <p:tags r:id="rId5"/>
            </p:custDataLst>
          </p:nvPr>
        </p:nvPicPr>
        <p:blipFill rotWithShape="1">
          <a:blip r:embed="rId6"/>
          <a:srcRect/>
          <a:stretch>
            <a:fillRect/>
          </a:stretch>
        </p:blipFill>
        <p:spPr>
          <a:xfrm>
            <a:off x="6210347" y="1560807"/>
            <a:ext cx="5067338" cy="1858010"/>
          </a:xfrm>
          <a:custGeom>
            <a:avLst/>
            <a:gdLst/>
            <a:ahLst/>
            <a:cxnLst>
              <a:cxn ang="3">
                <a:pos x="hc" y="t"/>
              </a:cxn>
              <a:cxn ang="cd2">
                <a:pos x="l" y="vc"/>
              </a:cxn>
              <a:cxn ang="cd4">
                <a:pos x="hc" y="b"/>
              </a:cxn>
              <a:cxn ang="0">
                <a:pos x="r" y="vc"/>
              </a:cxn>
            </a:cxnLst>
            <a:rect l="l" t="t" r="r" b="b"/>
            <a:pathLst>
              <a:path w="8640" h="3600">
                <a:moveTo>
                  <a:pt x="0" y="0"/>
                </a:moveTo>
                <a:lnTo>
                  <a:pt x="8640" y="0"/>
                </a:lnTo>
                <a:lnTo>
                  <a:pt x="8640" y="3600"/>
                </a:lnTo>
                <a:lnTo>
                  <a:pt x="0" y="3600"/>
                </a:lnTo>
                <a:lnTo>
                  <a:pt x="0" y="0"/>
                </a:lnTo>
                <a:close/>
              </a:path>
            </a:pathLst>
          </a:custGeom>
          <a:noFill/>
          <a:ln w="38100" cmpd="sng">
            <a:solidFill>
              <a:srgbClr val="B5D5FF"/>
            </a:solidFill>
            <a:prstDash val="solid"/>
          </a:ln>
        </p:spPr>
      </p:pic>
      <p:pic>
        <p:nvPicPr>
          <p:cNvPr id="10" name="图片 9"/>
          <p:cNvPicPr>
            <a:picLocks noChangeAspect="1"/>
          </p:cNvPicPr>
          <p:nvPr>
            <p:custDataLst>
              <p:tags r:id="rId7"/>
            </p:custDataLst>
          </p:nvPr>
        </p:nvPicPr>
        <p:blipFill rotWithShape="1">
          <a:blip r:embed="rId8"/>
          <a:srcRect/>
          <a:stretch>
            <a:fillRect/>
          </a:stretch>
        </p:blipFill>
        <p:spPr>
          <a:xfrm>
            <a:off x="1196975" y="3928747"/>
            <a:ext cx="4763770" cy="1777365"/>
          </a:xfrm>
          <a:custGeom>
            <a:avLst/>
            <a:gdLst/>
            <a:ahLst/>
            <a:cxnLst>
              <a:cxn ang="3">
                <a:pos x="hc" y="t"/>
              </a:cxn>
              <a:cxn ang="cd2">
                <a:pos x="l" y="vc"/>
              </a:cxn>
              <a:cxn ang="cd4">
                <a:pos x="hc" y="b"/>
              </a:cxn>
              <a:cxn ang="0">
                <a:pos x="r" y="vc"/>
              </a:cxn>
            </a:cxnLst>
            <a:rect l="l" t="t" r="r" b="b"/>
            <a:pathLst>
              <a:path w="8640" h="3600">
                <a:moveTo>
                  <a:pt x="0" y="0"/>
                </a:moveTo>
                <a:lnTo>
                  <a:pt x="8640" y="0"/>
                </a:lnTo>
                <a:lnTo>
                  <a:pt x="8640" y="3600"/>
                </a:lnTo>
                <a:lnTo>
                  <a:pt x="0" y="3600"/>
                </a:lnTo>
                <a:lnTo>
                  <a:pt x="0" y="0"/>
                </a:lnTo>
                <a:close/>
              </a:path>
            </a:pathLst>
          </a:custGeom>
          <a:ln w="38100" cmpd="sng">
            <a:solidFill>
              <a:srgbClr val="B5D5FF"/>
            </a:solidFill>
            <a:prstDash val="solid"/>
          </a:ln>
        </p:spPr>
      </p:pic>
      <p:sp>
        <p:nvSpPr>
          <p:cNvPr id="17" name="文本框 16"/>
          <p:cNvSpPr txBox="1"/>
          <p:nvPr/>
        </p:nvSpPr>
        <p:spPr>
          <a:xfrm>
            <a:off x="1341120" y="1858623"/>
            <a:ext cx="4139565" cy="1189990"/>
          </a:xfrm>
          <a:prstGeom prst="rect">
            <a:avLst/>
          </a:prstGeom>
          <a:noFill/>
        </p:spPr>
        <p:txBody>
          <a:bodyPr wrap="square" rtlCol="0">
            <a:noAutofit/>
          </a:bodyPr>
          <a:lstStyle/>
          <a:p>
            <a:pPr>
              <a:lnSpc>
                <a:spcPct val="14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对火灾自动报警控制器的主键盘进行全量控制，包含复位、消音、改变手自动、屏蔽、信息查询等操作。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6614544" y="4314825"/>
            <a:ext cx="4258945" cy="1302385"/>
          </a:xfrm>
          <a:prstGeom prst="rect">
            <a:avLst/>
          </a:prstGeom>
          <a:noFill/>
        </p:spPr>
        <p:txBody>
          <a:bodyPr wrap="square" rtlCol="0">
            <a:noAutofit/>
          </a:bodyPr>
          <a:lstStyle/>
          <a:p>
            <a:pPr>
              <a:lnSpc>
                <a:spcPct val="14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对火灾自动报警控制器的总线盘进行全量控制，包含消防广播、消防卷帘、非消防电源切断、常开防火门关闭等操作。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全量控制</a:t>
            </a:r>
            <a:endParaRPr lang="zh-CN" altLang="en-US" dirty="0">
              <a:latin typeface="Arial" panose="020B0604020202020204" pitchFamily="34" charset="0"/>
              <a:sym typeface="Arial" panose="020B0604020202020204" pitchFamily="34" charset="0"/>
            </a:endParaRPr>
          </a:p>
        </p:txBody>
      </p:sp>
      <p:sp>
        <p:nvSpPr>
          <p:cNvPr id="7" name="文本占位符 6"/>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系统化解决消防主机的全量控制</a:t>
            </a:r>
            <a:endParaRPr lang="zh-CN" altLang="en-US" dirty="0">
              <a:latin typeface="Arial" panose="020B0604020202020204" pitchFamily="34" charset="0"/>
              <a:sym typeface="Arial" panose="020B0604020202020204" pitchFamily="34" charset="0"/>
            </a:endParaRPr>
          </a:p>
        </p:txBody>
      </p:sp>
    </p:spTree>
    <p:custDataLst>
      <p:tags r:id="rId9"/>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6859270" y="1226185"/>
            <a:ext cx="4629785" cy="1333500"/>
          </a:xfrm>
          <a:prstGeom prst="roundRect">
            <a:avLst>
              <a:gd name="adj" fmla="val 13619"/>
            </a:avLst>
          </a:prstGeom>
          <a:solidFill>
            <a:srgbClr val="DFEDFF"/>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圆角矩形 8"/>
          <p:cNvSpPr/>
          <p:nvPr/>
        </p:nvSpPr>
        <p:spPr>
          <a:xfrm>
            <a:off x="6859270" y="4776470"/>
            <a:ext cx="4629785" cy="1333500"/>
          </a:xfrm>
          <a:prstGeom prst="roundRect">
            <a:avLst>
              <a:gd name="adj" fmla="val 13619"/>
            </a:avLst>
          </a:prstGeom>
          <a:solidFill>
            <a:srgbClr val="DFEDFF"/>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9"/>
          <p:cNvSpPr/>
          <p:nvPr/>
        </p:nvSpPr>
        <p:spPr>
          <a:xfrm>
            <a:off x="840105" y="2991047"/>
            <a:ext cx="3556000" cy="1333500"/>
          </a:xfrm>
          <a:prstGeom prst="roundRect">
            <a:avLst>
              <a:gd name="adj" fmla="val 13619"/>
            </a:avLst>
          </a:prstGeom>
          <a:solidFill>
            <a:srgbClr val="DFEDFF"/>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4"/>
          <p:cNvPicPr>
            <a:picLocks noChangeAspect="1" noChangeArrowheads="1"/>
          </p:cNvPicPr>
          <p:nvPr/>
        </p:nvPicPr>
        <p:blipFill>
          <a:blip r:embed="rId1" cstate="print"/>
          <a:srcRect/>
          <a:stretch>
            <a:fillRect/>
          </a:stretch>
        </p:blipFill>
        <p:spPr bwMode="auto">
          <a:xfrm>
            <a:off x="840105" y="1205230"/>
            <a:ext cx="5472000" cy="1342587"/>
          </a:xfrm>
          <a:prstGeom prst="rect">
            <a:avLst/>
          </a:prstGeom>
          <a:noFill/>
          <a:ln w="38100" cmpd="sng">
            <a:solidFill>
              <a:srgbClr val="B5D5FF"/>
            </a:solidFill>
            <a:prstDash val="solid"/>
            <a:miter lim="800000"/>
            <a:headEnd/>
            <a:tailEnd/>
          </a:ln>
        </p:spPr>
      </p:pic>
      <p:pic>
        <p:nvPicPr>
          <p:cNvPr id="4" name="Picture 3"/>
          <p:cNvPicPr>
            <a:picLocks noChangeAspect="1" noChangeArrowheads="1"/>
          </p:cNvPicPr>
          <p:nvPr/>
        </p:nvPicPr>
        <p:blipFill>
          <a:blip r:embed="rId2" cstate="print"/>
          <a:srcRect/>
          <a:stretch>
            <a:fillRect/>
          </a:stretch>
        </p:blipFill>
        <p:spPr bwMode="auto">
          <a:xfrm>
            <a:off x="4873625" y="2815152"/>
            <a:ext cx="6478905" cy="1685290"/>
          </a:xfrm>
          <a:prstGeom prst="rect">
            <a:avLst/>
          </a:prstGeom>
          <a:noFill/>
          <a:ln w="38100" cmpd="sng">
            <a:solidFill>
              <a:srgbClr val="B5D5FF"/>
            </a:solidFill>
            <a:prstDash val="solid"/>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840105" y="4767777"/>
            <a:ext cx="5471160" cy="1343025"/>
          </a:xfrm>
          <a:prstGeom prst="rect">
            <a:avLst/>
          </a:prstGeom>
          <a:noFill/>
          <a:ln w="38100" cmpd="sng">
            <a:solidFill>
              <a:srgbClr val="B5D5FF"/>
            </a:solidFill>
            <a:prstDash val="solid"/>
            <a:miter lim="800000"/>
            <a:headEnd/>
            <a:tailEnd/>
          </a:ln>
        </p:spPr>
      </p:pic>
      <p:sp>
        <p:nvSpPr>
          <p:cNvPr id="8" name="直角三角形 7"/>
          <p:cNvSpPr/>
          <p:nvPr>
            <p:custDataLst>
              <p:tags r:id="rId4"/>
            </p:custDataLst>
          </p:nvPr>
        </p:nvSpPr>
        <p:spPr>
          <a:xfrm rot="13500000">
            <a:off x="4245014" y="3379091"/>
            <a:ext cx="304802" cy="304802"/>
          </a:xfrm>
          <a:prstGeom prst="rtTriangle">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nvSpPr>
        <p:spPr>
          <a:xfrm>
            <a:off x="972820" y="3072644"/>
            <a:ext cx="3280410" cy="1089025"/>
          </a:xfrm>
          <a:prstGeom prst="rect">
            <a:avLst/>
          </a:prstGeom>
          <a:noFill/>
        </p:spPr>
        <p:txBody>
          <a:bodyPr wrap="square" rtlCol="0">
            <a:noAutofit/>
          </a:bodyPr>
          <a:lstStyle/>
          <a:p>
            <a:pPr>
              <a:lnSpc>
                <a:spcPct val="14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对消防广播主机进行全量控制，包含广播音源选择、音量调节、录音、设置等操作。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直角三角形 21"/>
          <p:cNvSpPr/>
          <p:nvPr>
            <p:custDataLst>
              <p:tags r:id="rId5"/>
            </p:custDataLst>
          </p:nvPr>
        </p:nvSpPr>
        <p:spPr>
          <a:xfrm rot="2700000">
            <a:off x="6716974" y="5282837"/>
            <a:ext cx="304802" cy="304802"/>
          </a:xfrm>
          <a:prstGeom prst="rtTriangle">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nvSpPr>
        <p:spPr>
          <a:xfrm>
            <a:off x="7032625" y="5001260"/>
            <a:ext cx="4258945" cy="965835"/>
          </a:xfrm>
          <a:prstGeom prst="rect">
            <a:avLst/>
          </a:prstGeom>
          <a:noFill/>
        </p:spPr>
        <p:txBody>
          <a:bodyPr wrap="square" rtlCol="0">
            <a:noAutofit/>
          </a:bodyPr>
          <a:lstStyle/>
          <a:p>
            <a:pPr>
              <a:lnSpc>
                <a:spcPct val="14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对消防电话主机进行全量控制，包含接听、挂断、拨打分机、复位、消音等操作。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直角三角形 23"/>
          <p:cNvSpPr/>
          <p:nvPr>
            <p:custDataLst>
              <p:tags r:id="rId6"/>
            </p:custDataLst>
          </p:nvPr>
        </p:nvSpPr>
        <p:spPr>
          <a:xfrm rot="2700000">
            <a:off x="6716974" y="1735092"/>
            <a:ext cx="304802" cy="304802"/>
          </a:xfrm>
          <a:prstGeom prst="rtTriangle">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7032625" y="1317625"/>
            <a:ext cx="4258945" cy="1118870"/>
          </a:xfrm>
          <a:prstGeom prst="rect">
            <a:avLst/>
          </a:prstGeom>
          <a:noFill/>
        </p:spPr>
        <p:txBody>
          <a:bodyPr wrap="square" rtlCol="0">
            <a:noAutofit/>
          </a:bodyPr>
          <a:lstStyle/>
          <a:p>
            <a:pPr>
              <a:lnSpc>
                <a:spcPct val="14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对火灾自动报警控制器的总线盘进行全量控制，包含消防广播、消防卷帘、非消防电源切断、常开防火门关闭等操作。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全量控制</a:t>
            </a:r>
            <a:endParaRPr lang="zh-CN" altLang="en-US" dirty="0">
              <a:latin typeface="Arial" panose="020B0604020202020204" pitchFamily="34" charset="0"/>
              <a:sym typeface="Arial" panose="020B0604020202020204" pitchFamily="34" charset="0"/>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任意多边形 60"/>
          <p:cNvSpPr/>
          <p:nvPr userDrawn="1">
            <p:custDataLst>
              <p:tags r:id="rId1"/>
            </p:custDataLst>
          </p:nvPr>
        </p:nvSpPr>
        <p:spPr>
          <a:xfrm rot="16200000" flipH="1">
            <a:off x="9067165" y="-572770"/>
            <a:ext cx="2552065" cy="3698240"/>
          </a:xfrm>
          <a:custGeom>
            <a:avLst/>
            <a:gdLst>
              <a:gd name="adj" fmla="val 26437"/>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91" h="3752">
                <a:moveTo>
                  <a:pt x="162" y="0"/>
                </a:moveTo>
                <a:cubicBezTo>
                  <a:pt x="1503" y="0"/>
                  <a:pt x="2591" y="1088"/>
                  <a:pt x="2591" y="2430"/>
                </a:cubicBezTo>
                <a:cubicBezTo>
                  <a:pt x="2591" y="2912"/>
                  <a:pt x="2451" y="3361"/>
                  <a:pt x="2208" y="3739"/>
                </a:cubicBezTo>
                <a:lnTo>
                  <a:pt x="2200" y="3752"/>
                </a:lnTo>
                <a:lnTo>
                  <a:pt x="0" y="3752"/>
                </a:lnTo>
                <a:lnTo>
                  <a:pt x="0" y="3563"/>
                </a:lnTo>
                <a:lnTo>
                  <a:pt x="16" y="3565"/>
                </a:lnTo>
                <a:cubicBezTo>
                  <a:pt x="63" y="3571"/>
                  <a:pt x="112" y="3574"/>
                  <a:pt x="162" y="3574"/>
                </a:cubicBezTo>
                <a:cubicBezTo>
                  <a:pt x="794" y="3574"/>
                  <a:pt x="1306" y="3062"/>
                  <a:pt x="1306" y="2430"/>
                </a:cubicBezTo>
                <a:cubicBezTo>
                  <a:pt x="1306" y="1797"/>
                  <a:pt x="794" y="1285"/>
                  <a:pt x="162" y="1285"/>
                </a:cubicBezTo>
                <a:cubicBezTo>
                  <a:pt x="112" y="1285"/>
                  <a:pt x="63" y="1288"/>
                  <a:pt x="16" y="1294"/>
                </a:cubicBezTo>
                <a:lnTo>
                  <a:pt x="0" y="1296"/>
                </a:lnTo>
                <a:lnTo>
                  <a:pt x="0" y="5"/>
                </a:lnTo>
                <a:lnTo>
                  <a:pt x="5" y="5"/>
                </a:lnTo>
                <a:cubicBezTo>
                  <a:pt x="57" y="2"/>
                  <a:pt x="109" y="0"/>
                  <a:pt x="162" y="0"/>
                </a:cubicBezTo>
                <a:close/>
              </a:path>
            </a:pathLst>
          </a:custGeom>
          <a:gradFill>
            <a:gsLst>
              <a:gs pos="100000">
                <a:srgbClr val="B5D5FF">
                  <a:alpha val="23000"/>
                </a:srgbClr>
              </a:gs>
              <a:gs pos="0">
                <a:srgbClr val="B5D5FF">
                  <a:alpha val="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731520" y="5925482"/>
            <a:ext cx="10413365" cy="504916"/>
          </a:xfrm>
          <a:prstGeom prst="rect">
            <a:avLst/>
          </a:prstGeom>
          <a:noFill/>
        </p:spPr>
        <p:txBody>
          <a:bodyPr wrap="square" rtlCol="0">
            <a:noAutofit/>
          </a:bodyPr>
          <a:lstStyle/>
          <a:p>
            <a:pPr>
              <a:lnSpc>
                <a:spcPct val="13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实时查看控制步骤图像，操控过程记录操作人、操作步骤、操作时间，同时记录视频录像，确保全程可追溯。</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Picture 2"/>
          <p:cNvPicPr>
            <a:picLocks noChangeAspect="1" noChangeArrowheads="1"/>
          </p:cNvPicPr>
          <p:nvPr/>
        </p:nvPicPr>
        <p:blipFill rotWithShape="1">
          <a:blip r:embed="rId2" cstate="print"/>
          <a:srcRect t="2261" r="1373"/>
          <a:stretch>
            <a:fillRect/>
          </a:stretch>
        </p:blipFill>
        <p:spPr bwMode="auto">
          <a:xfrm>
            <a:off x="830580" y="1755098"/>
            <a:ext cx="10530840" cy="4253865"/>
          </a:xfrm>
          <a:prstGeom prst="rect">
            <a:avLst/>
          </a:prstGeom>
          <a:noFill/>
          <a:ln w="9525">
            <a:noFill/>
            <a:miter lim="800000"/>
            <a:headEnd/>
            <a:tailEnd/>
          </a:ln>
        </p:spPr>
      </p:pic>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报警主机界面</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全流程可追溯记录</a:t>
            </a:r>
            <a:endParaRPr lang="zh-CN" altLang="en-US" dirty="0">
              <a:latin typeface="Arial" panose="020B0604020202020204" pitchFamily="34" charset="0"/>
              <a:sym typeface="Arial" panose="020B0604020202020204" pitchFamily="34" charset="0"/>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srcRect/>
          <a:stretch>
            <a:fillRect/>
          </a:stretch>
        </p:blipFill>
        <p:spPr bwMode="auto">
          <a:xfrm>
            <a:off x="1267503" y="2726454"/>
            <a:ext cx="4828497" cy="3059665"/>
          </a:xfrm>
          <a:prstGeom prst="rect">
            <a:avLst/>
          </a:prstGeom>
          <a:noFill/>
          <a:ln w="63500" cmpd="sng">
            <a:solidFill>
              <a:srgbClr val="B5D5FF"/>
            </a:solidFill>
            <a:prstDash val="solid"/>
            <a:miter lim="800000"/>
            <a:headEnd/>
            <a:tailEnd/>
          </a:ln>
        </p:spPr>
      </p:pic>
      <p:pic>
        <p:nvPicPr>
          <p:cNvPr id="7" name="Picture 3"/>
          <p:cNvPicPr>
            <a:picLocks noChangeAspect="1" noChangeArrowheads="1"/>
          </p:cNvPicPr>
          <p:nvPr/>
        </p:nvPicPr>
        <p:blipFill>
          <a:blip r:embed="rId2" cstate="print"/>
          <a:srcRect/>
          <a:stretch>
            <a:fillRect/>
          </a:stretch>
        </p:blipFill>
        <p:spPr bwMode="auto">
          <a:xfrm>
            <a:off x="6293440" y="2726454"/>
            <a:ext cx="4842873" cy="3059665"/>
          </a:xfrm>
          <a:prstGeom prst="rect">
            <a:avLst/>
          </a:prstGeom>
          <a:noFill/>
          <a:ln w="63500" cmpd="sng">
            <a:solidFill>
              <a:srgbClr val="B5D5FF"/>
            </a:solidFill>
            <a:prstDash val="solid"/>
            <a:miter lim="800000"/>
            <a:headEnd/>
            <a:tailEnd/>
          </a:ln>
        </p:spPr>
      </p:pic>
      <p:sp>
        <p:nvSpPr>
          <p:cNvPr id="2" name="文本框 1"/>
          <p:cNvSpPr txBox="1"/>
          <p:nvPr/>
        </p:nvSpPr>
        <p:spPr>
          <a:xfrm>
            <a:off x="1096012" y="1582081"/>
            <a:ext cx="9785985" cy="908050"/>
          </a:xfrm>
          <a:prstGeom prst="rect">
            <a:avLst/>
          </a:prstGeom>
          <a:noFill/>
        </p:spPr>
        <p:txBody>
          <a:bodyPr wrap="square" rtlCol="0">
            <a:noAutofit/>
          </a:bodyPr>
          <a:lstStyle/>
          <a:p>
            <a:pPr>
              <a:lnSpc>
                <a:spcPct val="16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根据接收到的信息类型对火灾自动报警控制器进行自动操作：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6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远程值班人员只需要点击相应按钮即可一键处置，值班机器人将立即按照预设逻辑主动对主机进行各种操作。</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任意多边形 2"/>
          <p:cNvSpPr/>
          <p:nvPr userDrawn="1">
            <p:custDataLst>
              <p:tags r:id="rId3"/>
            </p:custDataLst>
          </p:nvPr>
        </p:nvSpPr>
        <p:spPr>
          <a:xfrm rot="16200000" flipH="1">
            <a:off x="9067165" y="-572770"/>
            <a:ext cx="2552065" cy="3698240"/>
          </a:xfrm>
          <a:custGeom>
            <a:avLst/>
            <a:gdLst>
              <a:gd name="adj" fmla="val 26437"/>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91" h="3752">
                <a:moveTo>
                  <a:pt x="162" y="0"/>
                </a:moveTo>
                <a:cubicBezTo>
                  <a:pt x="1503" y="0"/>
                  <a:pt x="2591" y="1088"/>
                  <a:pt x="2591" y="2430"/>
                </a:cubicBezTo>
                <a:cubicBezTo>
                  <a:pt x="2591" y="2912"/>
                  <a:pt x="2451" y="3361"/>
                  <a:pt x="2208" y="3739"/>
                </a:cubicBezTo>
                <a:lnTo>
                  <a:pt x="2200" y="3752"/>
                </a:lnTo>
                <a:lnTo>
                  <a:pt x="0" y="3752"/>
                </a:lnTo>
                <a:lnTo>
                  <a:pt x="0" y="3563"/>
                </a:lnTo>
                <a:lnTo>
                  <a:pt x="16" y="3565"/>
                </a:lnTo>
                <a:cubicBezTo>
                  <a:pt x="63" y="3571"/>
                  <a:pt x="112" y="3574"/>
                  <a:pt x="162" y="3574"/>
                </a:cubicBezTo>
                <a:cubicBezTo>
                  <a:pt x="794" y="3574"/>
                  <a:pt x="1306" y="3062"/>
                  <a:pt x="1306" y="2430"/>
                </a:cubicBezTo>
                <a:cubicBezTo>
                  <a:pt x="1306" y="1797"/>
                  <a:pt x="794" y="1285"/>
                  <a:pt x="162" y="1285"/>
                </a:cubicBezTo>
                <a:cubicBezTo>
                  <a:pt x="112" y="1285"/>
                  <a:pt x="63" y="1288"/>
                  <a:pt x="16" y="1294"/>
                </a:cubicBezTo>
                <a:lnTo>
                  <a:pt x="0" y="1296"/>
                </a:lnTo>
                <a:lnTo>
                  <a:pt x="0" y="5"/>
                </a:lnTo>
                <a:lnTo>
                  <a:pt x="5" y="5"/>
                </a:lnTo>
                <a:cubicBezTo>
                  <a:pt x="57" y="2"/>
                  <a:pt x="109" y="0"/>
                  <a:pt x="162" y="0"/>
                </a:cubicBezTo>
                <a:close/>
              </a:path>
            </a:pathLst>
          </a:custGeom>
          <a:gradFill>
            <a:gsLst>
              <a:gs pos="100000">
                <a:srgbClr val="B5D5FF">
                  <a:alpha val="23000"/>
                </a:srgbClr>
              </a:gs>
              <a:gs pos="0">
                <a:srgbClr val="B5D5FF">
                  <a:alpha val="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5"/>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一键处置告警</a:t>
            </a:r>
            <a:endParaRPr lang="zh-CN" altLang="en-US" dirty="0">
              <a:latin typeface="Arial" panose="020B0604020202020204" pitchFamily="34" charset="0"/>
              <a:sym typeface="Arial" panose="020B0604020202020204" pitchFamily="34" charset="0"/>
            </a:endParaRPr>
          </a:p>
        </p:txBody>
      </p:sp>
      <p:sp>
        <p:nvSpPr>
          <p:cNvPr id="8" name="文本占位符 7"/>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极简自动化操作</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b="1" i="0" dirty="0">
                <a:solidFill>
                  <a:schemeClr val="tx1"/>
                </a:solidFill>
                <a:effectLst/>
                <a:latin typeface="Arial" panose="020B0604020202020204" pitchFamily="34" charset="0"/>
                <a:sym typeface="Arial" panose="020B0604020202020204" pitchFamily="34" charset="0"/>
              </a:rPr>
              <a:t>双端指令闭环校验机制</a:t>
            </a:r>
            <a:endParaRPr lang="zh-CN" altLang="en-US" dirty="0">
              <a:solidFill>
                <a:schemeClr val="tx1"/>
              </a:solidFill>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xfrm>
            <a:off x="1084261" y="975317"/>
            <a:ext cx="5483453" cy="565150"/>
          </a:xfrm>
        </p:spPr>
        <p:txBody>
          <a:bodyPr/>
          <a:lstStyle/>
          <a:p>
            <a:r>
              <a:rPr lang="zh-CN" altLang="en-US" dirty="0">
                <a:latin typeface="Arial" panose="020B0604020202020204" pitchFamily="34" charset="0"/>
                <a:sym typeface="Arial" panose="020B0604020202020204" pitchFamily="34" charset="0"/>
              </a:rPr>
              <a:t>形成“下发</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执行</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反馈</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修正”的完整流程闭环</a:t>
            </a:r>
            <a:endParaRPr lang="zh-CN" altLang="en-US" dirty="0">
              <a:latin typeface="Arial" panose="020B0604020202020204" pitchFamily="34" charset="0"/>
              <a:sym typeface="Arial" panose="020B0604020202020204" pitchFamily="34" charset="0"/>
            </a:endParaRPr>
          </a:p>
        </p:txBody>
      </p:sp>
      <p:sp>
        <p:nvSpPr>
          <p:cNvPr id="7" name="文本框 6"/>
          <p:cNvSpPr txBox="1"/>
          <p:nvPr/>
        </p:nvSpPr>
        <p:spPr>
          <a:xfrm>
            <a:off x="1084261" y="1567320"/>
            <a:ext cx="10203499" cy="646331"/>
          </a:xfrm>
          <a:prstGeom prst="rect">
            <a:avLst/>
          </a:prstGeom>
          <a:noFill/>
        </p:spPr>
        <p:txBody>
          <a:bodyPr wrap="square">
            <a:spAutoFit/>
          </a:bodyPr>
          <a:lstStyle/>
          <a:p>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此机制通过强制校验与闭环管理，可显著提升远程运维的可靠性，其核心是通过“反馈</a:t>
            </a:r>
            <a:r>
              <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分析</a:t>
            </a:r>
            <a:r>
              <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补偿”的闭环过程，确保系统行为符合预期目标，具体实践方式实现：</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nvSpPr>
        <p:spPr>
          <a:xfrm>
            <a:off x="2403927" y="2278447"/>
            <a:ext cx="7886701" cy="1346907"/>
          </a:xfrm>
          <a:prstGeom prst="rect">
            <a:avLst/>
          </a:prstGeom>
          <a:noFill/>
        </p:spPr>
        <p:txBody>
          <a:bodyPr wrap="square">
            <a:spAutoFit/>
          </a:bodyPr>
          <a:lstStyle/>
          <a:p>
            <a:pPr algn="l">
              <a:lnSpc>
                <a:spcPct val="150000"/>
              </a:lnSpc>
              <a:buFont typeface="+mj-lt"/>
              <a:buAutoNum type="arabicPeriod"/>
            </a:pPr>
            <a:r>
              <a:rPr lang="zh-CN" altLang="en-US" sz="14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反馈采集</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：实时获取系统输出数据执行状态。</a:t>
            </a:r>
            <a:endPar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a:p>
            <a:pPr algn="l">
              <a:lnSpc>
                <a:spcPct val="150000"/>
              </a:lnSpc>
              <a:buFont typeface="+mj-lt"/>
              <a:buAutoNum type="arabicPeriod"/>
            </a:pPr>
            <a:r>
              <a:rPr lang="zh-CN" altLang="en-US" sz="14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偏差分析</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：将输出与期望值对比，</a:t>
            </a:r>
            <a:r>
              <a:rPr lang="zh-CN" altLang="en-US" sz="1400" dirty="0">
                <a:solidFill>
                  <a:srgbClr val="404040"/>
                </a:solidFill>
                <a:latin typeface="Arial" panose="020B0604020202020204" pitchFamily="34" charset="0"/>
                <a:ea typeface="微软雅黑" panose="020B0503020204020204" pitchFamily="34" charset="-122"/>
                <a:sym typeface="Arial" panose="020B0604020202020204" pitchFamily="34" charset="0"/>
              </a:rPr>
              <a:t>分析差距</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（如指令未完全执行）。</a:t>
            </a:r>
            <a:endPar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a:p>
            <a:pPr algn="l">
              <a:lnSpc>
                <a:spcPct val="150000"/>
              </a:lnSpc>
              <a:buFont typeface="+mj-lt"/>
              <a:buAutoNum type="arabicPeriod"/>
            </a:pPr>
            <a:r>
              <a:rPr lang="zh-CN" altLang="en-US" sz="14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动态补偿</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：通过算法（如</a:t>
            </a:r>
            <a:r>
              <a:rPr lang="en-US" altLang="zh-CN"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PID</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控制器、自适应调节）生成补偿信号，修正输入或调整系统参数。</a:t>
            </a:r>
            <a:endPar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a:p>
            <a:pPr algn="l">
              <a:lnSpc>
                <a:spcPct val="150000"/>
              </a:lnSpc>
              <a:buFont typeface="+mj-lt"/>
              <a:buAutoNum type="arabicPeriod"/>
            </a:pPr>
            <a:r>
              <a:rPr lang="zh-CN" altLang="en-US" sz="1400" b="1"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闭环验证</a:t>
            </a:r>
            <a:r>
              <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：补偿后再次检测输出，直至误差消除或达到可接受范围。</a:t>
            </a:r>
            <a:endParaRPr lang="zh-CN" altLang="en-US" sz="1400"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 4"/>
          <p:cNvPicPr>
            <a:picLocks noChangeAspect="1"/>
          </p:cNvPicPr>
          <p:nvPr/>
        </p:nvPicPr>
        <p:blipFill>
          <a:blip r:embed="rId1"/>
          <a:stretch>
            <a:fillRect/>
          </a:stretch>
        </p:blipFill>
        <p:spPr>
          <a:xfrm>
            <a:off x="1069974" y="3625354"/>
            <a:ext cx="10052052" cy="26551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65987" y="1680845"/>
            <a:ext cx="3531628" cy="4535170"/>
          </a:xfrm>
          <a:prstGeom prst="rect">
            <a:avLst/>
          </a:prstGeom>
          <a:ln>
            <a:solidFill>
              <a:schemeClr val="bg1">
                <a:lumMod val="50000"/>
              </a:schemeClr>
            </a:solidFill>
          </a:ln>
        </p:spPr>
      </p:pic>
      <p:pic>
        <p:nvPicPr>
          <p:cNvPr id="11" name="Picture 1"/>
          <p:cNvPicPr>
            <a:picLocks noChangeAspect="1" noChangeArrowheads="1"/>
          </p:cNvPicPr>
          <p:nvPr/>
        </p:nvPicPr>
        <p:blipFill>
          <a:blip r:embed="rId2" cstate="print"/>
          <a:srcRect l="3852" r="3230"/>
          <a:stretch>
            <a:fillRect/>
          </a:stretch>
        </p:blipFill>
        <p:spPr bwMode="auto">
          <a:xfrm>
            <a:off x="1084261" y="1680845"/>
            <a:ext cx="4412615" cy="2965450"/>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l="8401" r="8371"/>
          <a:stretch>
            <a:fillRect/>
          </a:stretch>
        </p:blipFill>
        <p:spPr bwMode="auto">
          <a:xfrm>
            <a:off x="5662611" y="1680845"/>
            <a:ext cx="2106295" cy="2147570"/>
          </a:xfrm>
          <a:prstGeom prst="rect">
            <a:avLst/>
          </a:prstGeom>
          <a:noFill/>
          <a:ln w="9525">
            <a:noFill/>
            <a:miter lim="800000"/>
            <a:headEnd/>
            <a:tailEnd/>
          </a:ln>
        </p:spPr>
      </p:pic>
      <p:pic>
        <p:nvPicPr>
          <p:cNvPr id="23" name="Picture 3"/>
          <p:cNvPicPr>
            <a:picLocks noChangeAspect="1" noChangeArrowheads="1"/>
          </p:cNvPicPr>
          <p:nvPr/>
        </p:nvPicPr>
        <p:blipFill>
          <a:blip r:embed="rId4" cstate="print"/>
          <a:srcRect t="3734"/>
          <a:stretch>
            <a:fillRect/>
          </a:stretch>
        </p:blipFill>
        <p:spPr bwMode="auto">
          <a:xfrm>
            <a:off x="5702937" y="3948430"/>
            <a:ext cx="2002155" cy="2334260"/>
          </a:xfrm>
          <a:prstGeom prst="rect">
            <a:avLst/>
          </a:prstGeom>
          <a:noFill/>
          <a:ln w="9525">
            <a:noFill/>
            <a:miter lim="800000"/>
            <a:headEnd/>
            <a:tailEnd/>
          </a:ln>
        </p:spPr>
      </p:pic>
      <p:sp>
        <p:nvSpPr>
          <p:cNvPr id="26" name="圆角矩形 25"/>
          <p:cNvSpPr/>
          <p:nvPr/>
        </p:nvSpPr>
        <p:spPr>
          <a:xfrm>
            <a:off x="1084261" y="4790889"/>
            <a:ext cx="4451350" cy="1360170"/>
          </a:xfrm>
          <a:prstGeom prst="roundRect">
            <a:avLst>
              <a:gd name="adj" fmla="val 9887"/>
            </a:avLst>
          </a:prstGeom>
          <a:gradFill>
            <a:gsLst>
              <a:gs pos="76000">
                <a:srgbClr val="B5D5FF">
                  <a:alpha val="0"/>
                </a:srgbClr>
              </a:gs>
              <a:gs pos="0">
                <a:srgbClr val="B5D5FF">
                  <a:alpha val="30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1164906" y="4913444"/>
            <a:ext cx="4248785" cy="1050925"/>
          </a:xfrm>
          <a:prstGeom prst="rect">
            <a:avLst/>
          </a:prstGeom>
          <a:noFill/>
        </p:spPr>
        <p:txBody>
          <a:bodyPr wrap="square" rtlCol="0">
            <a:spAutoFit/>
          </a:bodyPr>
          <a:lstStyle/>
          <a:p>
            <a:pPr>
              <a:lnSpc>
                <a:spcPct val="130000"/>
              </a:lnSpc>
            </a:pPr>
            <a:r>
              <a:rPr lang="zh-CN" altLang="en-US" sz="1600" dirty="0">
                <a:solidFill>
                  <a:srgbClr val="0070C0"/>
                </a:solidFill>
                <a:latin typeface="Arial" panose="020B0604020202020204" pitchFamily="34" charset="0"/>
                <a:ea typeface="微软雅黑" panose="020B0503020204020204" pitchFamily="34" charset="-122"/>
                <a:sym typeface="Arial" panose="020B0604020202020204" pitchFamily="34" charset="0"/>
              </a:rPr>
              <a:t>消防控制室通过加装值班机器人实现对消控室内报警主机的全量控制，建设费用包含消防控制室值班机器人、网络、安装、调试等。</a:t>
            </a:r>
            <a:endParaRPr lang="zh-CN" altLang="en-US" sz="1600"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社会单位</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硬件免费安装对接</a:t>
            </a:r>
            <a:endParaRPr lang="zh-CN" altLang="en-US" dirty="0">
              <a:latin typeface="Arial" panose="020B0604020202020204" pitchFamily="34" charset="0"/>
              <a:sym typeface="Arial" panose="020B0604020202020204" pitchFamily="34" charset="0"/>
            </a:endParaRPr>
          </a:p>
        </p:txBody>
      </p:sp>
    </p:spTree>
    <p:custDataLst>
      <p:tags r:id="rId5"/>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41"/>
          <p:cNvSpPr/>
          <p:nvPr>
            <p:custDataLst>
              <p:tags r:id="rId1"/>
            </p:custDataLst>
          </p:nvPr>
        </p:nvSpPr>
        <p:spPr>
          <a:xfrm>
            <a:off x="0" y="3619500"/>
            <a:ext cx="12192000" cy="3238500"/>
          </a:xfrm>
          <a:custGeom>
            <a:avLst/>
            <a:gdLst>
              <a:gd name="connsiteX0" fmla="*/ 19200 w 19200"/>
              <a:gd name="connsiteY0" fmla="*/ 5100 h 5100"/>
              <a:gd name="connsiteX1" fmla="*/ 0 w 19200"/>
              <a:gd name="connsiteY1" fmla="*/ 5100 h 5100"/>
              <a:gd name="connsiteX2" fmla="*/ 0 w 19200"/>
              <a:gd name="connsiteY2" fmla="*/ 3131 h 5100"/>
              <a:gd name="connsiteX3" fmla="*/ 5 w 19200"/>
              <a:gd name="connsiteY3" fmla="*/ 3133 h 5100"/>
              <a:gd name="connsiteX4" fmla="*/ 19167 w 19200"/>
              <a:gd name="connsiteY4" fmla="*/ 0 h 5100"/>
              <a:gd name="connsiteX5" fmla="*/ 19200 w 19200"/>
              <a:gd name="connsiteY5" fmla="*/ 5100 h 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0" h="5100">
                <a:moveTo>
                  <a:pt x="19200" y="5100"/>
                </a:moveTo>
                <a:lnTo>
                  <a:pt x="0" y="5100"/>
                </a:lnTo>
                <a:lnTo>
                  <a:pt x="0" y="3131"/>
                </a:lnTo>
                <a:lnTo>
                  <a:pt x="5" y="3133"/>
                </a:lnTo>
                <a:cubicBezTo>
                  <a:pt x="1650" y="3709"/>
                  <a:pt x="10644" y="6136"/>
                  <a:pt x="19167" y="0"/>
                </a:cubicBezTo>
                <a:lnTo>
                  <a:pt x="19200" y="5100"/>
                </a:lnTo>
                <a:close/>
              </a:path>
            </a:pathLst>
          </a:custGeom>
          <a:gradFill rotWithShape="1">
            <a:gsLst>
              <a:gs pos="0">
                <a:srgbClr val="B5D5FF">
                  <a:alpha val="28000"/>
                </a:srgbClr>
              </a:gs>
              <a:gs pos="100000">
                <a:srgbClr val="AED2FF">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rcRect l="3467" t="10255" r="4861" b="10498"/>
          <a:stretch>
            <a:fillRect/>
          </a:stretch>
        </p:blipFill>
        <p:spPr>
          <a:xfrm>
            <a:off x="1161796" y="2027406"/>
            <a:ext cx="4597110" cy="3071915"/>
          </a:xfrm>
          <a:prstGeom prst="rect">
            <a:avLst/>
          </a:prstGeom>
          <a:ln w="63500" cmpd="sng">
            <a:solidFill>
              <a:srgbClr val="B5D5FF"/>
            </a:solidFill>
            <a:prstDash val="solid"/>
          </a:ln>
        </p:spPr>
      </p:pic>
      <p:pic>
        <p:nvPicPr>
          <p:cNvPr id="4" name="图片 3" descr="/private/var/folders/25/w4bms03j7svfxgqxbd_x3r4w0000gn/T/com.kingsoft.wpsoffice.mac/picturecompress_20241016101753/output_72.jpgoutput_72"/>
          <p:cNvPicPr>
            <a:picLocks noChangeAspect="1"/>
          </p:cNvPicPr>
          <p:nvPr/>
        </p:nvPicPr>
        <p:blipFill>
          <a:blip r:embed="rId3"/>
          <a:stretch>
            <a:fillRect/>
          </a:stretch>
        </p:blipFill>
        <p:spPr>
          <a:xfrm>
            <a:off x="6328229" y="2027408"/>
            <a:ext cx="5079002" cy="3071914"/>
          </a:xfrm>
          <a:prstGeom prst="rect">
            <a:avLst/>
          </a:prstGeom>
          <a:ln w="63500" cmpd="sng">
            <a:solidFill>
              <a:srgbClr val="B5D5FF"/>
            </a:solidFill>
            <a:prstDash val="solid"/>
          </a:ln>
        </p:spPr>
      </p:pic>
      <p:sp>
        <p:nvSpPr>
          <p:cNvPr id="5" name="文本框 4"/>
          <p:cNvSpPr txBox="1"/>
          <p:nvPr/>
        </p:nvSpPr>
        <p:spPr>
          <a:xfrm>
            <a:off x="1055688" y="5177790"/>
            <a:ext cx="10163855" cy="755650"/>
          </a:xfrm>
          <a:prstGeom prst="rect">
            <a:avLst/>
          </a:prstGeom>
          <a:noFill/>
        </p:spPr>
        <p:txBody>
          <a:bodyPr wrap="square" rtlCol="0">
            <a:spAutoFit/>
          </a:bodyPr>
          <a:lstStyle/>
          <a:p>
            <a:pPr fontAlgn="auto">
              <a:lnSpc>
                <a:spcPct val="120000"/>
              </a:lnSpc>
            </a:pPr>
            <a:r>
              <a:rPr lang="zh-CN" altLang="en-US" dirty="0">
                <a:solidFill>
                  <a:srgbClr val="0070C0"/>
                </a:solidFill>
                <a:latin typeface="Arial" panose="020B0604020202020204" pitchFamily="34" charset="0"/>
                <a:ea typeface="微软雅黑" panose="020B0503020204020204" pitchFamily="34" charset="-122"/>
                <a:sym typeface="Arial" panose="020B0604020202020204" pitchFamily="34" charset="0"/>
              </a:rPr>
              <a:t>社会单位侧可增加火灾自动报警系统信息采集，消防管网压力信息采集，消防水池、水箱液位信息采集，消防风机状态采集，用电信息采集等不同物联网内容建设，从而完善整体智慧消防建设。</a:t>
            </a:r>
            <a:endParaRPr lang="zh-CN" altLang="en-US"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5"/>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消防物联网建设</a:t>
            </a:r>
            <a:endParaRPr lang="zh-CN" altLang="en-US" dirty="0">
              <a:latin typeface="Arial" panose="020B0604020202020204" pitchFamily="34" charset="0"/>
              <a:sym typeface="Arial" panose="020B0604020202020204" pitchFamily="34" charset="0"/>
            </a:endParaRPr>
          </a:p>
        </p:txBody>
      </p:sp>
      <p:sp>
        <p:nvSpPr>
          <p:cNvPr id="7" name="文本占位符 6"/>
          <p:cNvSpPr>
            <a:spLocks noGrp="1"/>
          </p:cNvSpPr>
          <p:nvPr>
            <p:ph type="body" sz="quarter" idx="11"/>
          </p:nvPr>
        </p:nvSpPr>
        <p:spPr>
          <a:xfrm>
            <a:off x="1084261" y="975317"/>
            <a:ext cx="6201910" cy="565150"/>
          </a:xfrm>
        </p:spPr>
        <p:txBody>
          <a:bodyPr/>
          <a:lstStyle/>
          <a:p>
            <a:r>
              <a:rPr lang="zh-CN" altLang="en-US" dirty="0">
                <a:latin typeface="Arial" panose="020B0604020202020204" pitchFamily="34" charset="0"/>
                <a:sym typeface="Arial" panose="020B0604020202020204" pitchFamily="34" charset="0"/>
              </a:rPr>
              <a:t>通过完善物联监测指标，构建更完整的智慧消防体系</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形状 8"/>
          <p:cNvSpPr/>
          <p:nvPr userDrawn="1">
            <p:custDataLst>
              <p:tags r:id="rId1"/>
            </p:custDataLst>
          </p:nvPr>
        </p:nvSpPr>
        <p:spPr>
          <a:xfrm rot="10800000">
            <a:off x="0" y="5480050"/>
            <a:ext cx="1412875" cy="137795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B5D5FF">
                  <a:alpha val="0"/>
                </a:srgbClr>
              </a:gs>
              <a:gs pos="100000">
                <a:srgbClr val="B5D5FF">
                  <a:alpha val="3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1055688" y="1496695"/>
            <a:ext cx="5451157" cy="1302385"/>
          </a:xfrm>
          <a:prstGeom prst="rect">
            <a:avLst/>
          </a:prstGeom>
          <a:noFill/>
        </p:spPr>
        <p:txBody>
          <a:bodyPr wrap="square" rtlCol="0">
            <a:noAutofit/>
          </a:bodyPr>
          <a:lstStyle/>
          <a:p>
            <a:pPr fontAlgn="auto">
              <a:lnSpc>
                <a:spcPct val="15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消火栓管网压力、喷淋管网压力、消防水池液位、高位水箱液位、消防水泵控制柜状态</a:t>
            </a:r>
            <a:r>
              <a:rPr lang="en-US" altLang="zh-CN"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电源、手自动、启停等</a:t>
            </a:r>
            <a:r>
              <a:rPr lang="en-US" altLang="zh-CN"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信息采集。</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 name="图片 3"/>
          <p:cNvPicPr>
            <a:picLocks noChangeAspect="1"/>
          </p:cNvPicPr>
          <p:nvPr/>
        </p:nvPicPr>
        <p:blipFill>
          <a:blip r:embed="rId2"/>
          <a:stretch>
            <a:fillRect/>
          </a:stretch>
        </p:blipFill>
        <p:spPr>
          <a:xfrm>
            <a:off x="6822691" y="1644355"/>
            <a:ext cx="4220509" cy="3361498"/>
          </a:xfrm>
          <a:prstGeom prst="rect">
            <a:avLst/>
          </a:prstGeom>
          <a:ln w="63500" cmpd="sng">
            <a:solidFill>
              <a:srgbClr val="B5D5FF"/>
            </a:solidFill>
            <a:prstDash val="solid"/>
          </a:ln>
        </p:spPr>
      </p:pic>
      <p:pic>
        <p:nvPicPr>
          <p:cNvPr id="7" name="图片 6" descr="/private/var/folders/25/w4bms03j7svfxgqxbd_x3r4w0000gn/T/com.kingsoft.wpsoffice.mac/picturecompress_20241016101753/output_72.jpgoutput_72"/>
          <p:cNvPicPr>
            <a:picLocks noChangeAspect="1"/>
          </p:cNvPicPr>
          <p:nvPr/>
        </p:nvPicPr>
        <p:blipFill>
          <a:blip r:embed="rId3"/>
          <a:stretch>
            <a:fillRect/>
          </a:stretch>
        </p:blipFill>
        <p:spPr>
          <a:xfrm>
            <a:off x="1055688" y="2990242"/>
            <a:ext cx="5519420" cy="3104515"/>
          </a:xfrm>
          <a:prstGeom prst="rect">
            <a:avLst/>
          </a:prstGeom>
          <a:ln w="63500" cmpd="sng">
            <a:solidFill>
              <a:srgbClr val="B5D5FF"/>
            </a:solidFill>
            <a:prstDash val="solid"/>
          </a:ln>
        </p:spPr>
      </p:pic>
      <p:grpSp>
        <p:nvGrpSpPr>
          <p:cNvPr id="35" name="组合 34"/>
          <p:cNvGrpSpPr/>
          <p:nvPr userDrawn="1"/>
        </p:nvGrpSpPr>
        <p:grpSpPr>
          <a:xfrm>
            <a:off x="10593705" y="5520055"/>
            <a:ext cx="450215" cy="330835"/>
            <a:chOff x="1005" y="9629"/>
            <a:chExt cx="625" cy="316"/>
          </a:xfrm>
          <a:solidFill>
            <a:srgbClr val="AED2FF"/>
          </a:solidFill>
        </p:grpSpPr>
        <p:sp>
          <p:nvSpPr>
            <p:cNvPr id="39" name="圆角矩形 38"/>
            <p:cNvSpPr/>
            <p:nvPr>
              <p:custDataLst>
                <p:tags r:id="rId4"/>
              </p:custDataLst>
            </p:nvPr>
          </p:nvSpPr>
          <p:spPr>
            <a:xfrm>
              <a:off x="1006" y="9629"/>
              <a:ext cx="624" cy="38"/>
            </a:xfrm>
            <a:prstGeom prst="roundRect">
              <a:avLst/>
            </a:prstGeom>
            <a:grp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圆角矩形 39"/>
            <p:cNvSpPr/>
            <p:nvPr>
              <p:custDataLst>
                <p:tags r:id="rId5"/>
              </p:custDataLst>
            </p:nvPr>
          </p:nvSpPr>
          <p:spPr>
            <a:xfrm>
              <a:off x="1005" y="9768"/>
              <a:ext cx="624" cy="38"/>
            </a:xfrm>
            <a:prstGeom prst="roundRect">
              <a:avLst/>
            </a:prstGeom>
            <a:grp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圆角矩形 40"/>
            <p:cNvSpPr/>
            <p:nvPr>
              <p:custDataLst>
                <p:tags r:id="rId6"/>
              </p:custDataLst>
            </p:nvPr>
          </p:nvSpPr>
          <p:spPr>
            <a:xfrm>
              <a:off x="1005" y="9907"/>
              <a:ext cx="624" cy="38"/>
            </a:xfrm>
            <a:prstGeom prst="roundRect">
              <a:avLst/>
            </a:prstGeom>
            <a:grp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灭火系统信息采集</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全维度指标采集</a:t>
            </a:r>
            <a:endParaRPr lang="zh-CN" altLang="en-US" dirty="0">
              <a:latin typeface="Arial" panose="020B0604020202020204" pitchFamily="34" charset="0"/>
              <a:sym typeface="Arial" panose="020B0604020202020204" pitchFamily="34" charset="0"/>
            </a:endParaRPr>
          </a:p>
        </p:txBody>
      </p:sp>
    </p:spTree>
    <p:custDataLst>
      <p:tags r:id="rId7"/>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782955" y="5404485"/>
            <a:ext cx="8728075" cy="614045"/>
          </a:xfrm>
          <a:prstGeom prst="roundRect">
            <a:avLst>
              <a:gd name="adj" fmla="val 9887"/>
            </a:avLst>
          </a:prstGeom>
          <a:gradFill>
            <a:gsLst>
              <a:gs pos="100000">
                <a:srgbClr val="B5D5FF">
                  <a:alpha val="0"/>
                </a:srgbClr>
              </a:gs>
              <a:gs pos="0">
                <a:srgbClr val="B5D5FF">
                  <a:alpha val="44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41"/>
          <p:cNvSpPr/>
          <p:nvPr>
            <p:custDataLst>
              <p:tags r:id="rId1"/>
            </p:custDataLst>
          </p:nvPr>
        </p:nvSpPr>
        <p:spPr>
          <a:xfrm>
            <a:off x="0" y="4648200"/>
            <a:ext cx="12192000" cy="2209800"/>
          </a:xfrm>
          <a:custGeom>
            <a:avLst/>
            <a:gdLst>
              <a:gd name="connsiteX0" fmla="*/ 19200 w 19200"/>
              <a:gd name="connsiteY0" fmla="*/ 5100 h 5100"/>
              <a:gd name="connsiteX1" fmla="*/ 0 w 19200"/>
              <a:gd name="connsiteY1" fmla="*/ 5100 h 5100"/>
              <a:gd name="connsiteX2" fmla="*/ 0 w 19200"/>
              <a:gd name="connsiteY2" fmla="*/ 3131 h 5100"/>
              <a:gd name="connsiteX3" fmla="*/ 5 w 19200"/>
              <a:gd name="connsiteY3" fmla="*/ 3133 h 5100"/>
              <a:gd name="connsiteX4" fmla="*/ 19167 w 19200"/>
              <a:gd name="connsiteY4" fmla="*/ 0 h 5100"/>
              <a:gd name="connsiteX5" fmla="*/ 19200 w 19200"/>
              <a:gd name="connsiteY5" fmla="*/ 5100 h 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0" h="5100">
                <a:moveTo>
                  <a:pt x="19200" y="5100"/>
                </a:moveTo>
                <a:lnTo>
                  <a:pt x="0" y="5100"/>
                </a:lnTo>
                <a:lnTo>
                  <a:pt x="0" y="3131"/>
                </a:lnTo>
                <a:lnTo>
                  <a:pt x="5" y="3133"/>
                </a:lnTo>
                <a:cubicBezTo>
                  <a:pt x="1650" y="3709"/>
                  <a:pt x="10644" y="6136"/>
                  <a:pt x="19167" y="0"/>
                </a:cubicBezTo>
                <a:lnTo>
                  <a:pt x="19200" y="5100"/>
                </a:lnTo>
                <a:close/>
              </a:path>
            </a:pathLst>
          </a:custGeom>
          <a:gradFill rotWithShape="1">
            <a:gsLst>
              <a:gs pos="0">
                <a:srgbClr val="B5D5FF">
                  <a:alpha val="28000"/>
                </a:srgbClr>
              </a:gs>
              <a:gs pos="100000">
                <a:srgbClr val="B5D5FF">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nvSpPr>
        <p:spPr>
          <a:xfrm>
            <a:off x="840105" y="5475605"/>
            <a:ext cx="7772400" cy="381258"/>
          </a:xfrm>
          <a:prstGeom prst="rect">
            <a:avLst/>
          </a:prstGeom>
          <a:noFill/>
        </p:spPr>
        <p:txBody>
          <a:bodyPr wrap="square" rtlCol="0">
            <a:spAutoFit/>
          </a:bodyPr>
          <a:lstStyle/>
          <a:p>
            <a:pPr>
              <a:lnSpc>
                <a:spcPct val="130000"/>
              </a:lnSpc>
            </a:pPr>
            <a:r>
              <a:rPr lang="zh-CN" altLang="en-US" sz="1600">
                <a:solidFill>
                  <a:srgbClr val="0070C0"/>
                </a:solidFill>
                <a:latin typeface="Arial" panose="020B0604020202020204" pitchFamily="34" charset="0"/>
                <a:ea typeface="微软雅黑" panose="020B0503020204020204" pitchFamily="34" charset="-122"/>
                <a:sym typeface="Arial" panose="020B0604020202020204" pitchFamily="34" charset="0"/>
              </a:rPr>
              <a:t>消防防排烟管网压差信息，风速信息，防排烟控制柜状态</a:t>
            </a:r>
            <a:r>
              <a:rPr lang="en-US" altLang="zh-CN" sz="1600">
                <a:solidFill>
                  <a:srgbClr val="0070C0"/>
                </a:solidFill>
                <a:latin typeface="Arial" panose="020B0604020202020204" pitchFamily="34" charset="0"/>
                <a:ea typeface="微软雅黑" panose="020B0503020204020204" pitchFamily="34" charset="-122"/>
                <a:sym typeface="Arial" panose="020B0604020202020204" pitchFamily="34" charset="0"/>
              </a:rPr>
              <a:t>(</a:t>
            </a:r>
            <a:r>
              <a:rPr lang="zh-CN" altLang="en-US" sz="1600">
                <a:solidFill>
                  <a:srgbClr val="0070C0"/>
                </a:solidFill>
                <a:latin typeface="Arial" panose="020B0604020202020204" pitchFamily="34" charset="0"/>
                <a:ea typeface="微软雅黑" panose="020B0503020204020204" pitchFamily="34" charset="-122"/>
                <a:sym typeface="Arial" panose="020B0604020202020204" pitchFamily="34" charset="0"/>
              </a:rPr>
              <a:t>手自动、启停等</a:t>
            </a:r>
            <a:r>
              <a:rPr lang="en-US" altLang="zh-CN" sz="1600">
                <a:solidFill>
                  <a:srgbClr val="0070C0"/>
                </a:solidFill>
                <a:latin typeface="Arial" panose="020B0604020202020204" pitchFamily="34" charset="0"/>
                <a:ea typeface="微软雅黑" panose="020B0503020204020204" pitchFamily="34" charset="-122"/>
                <a:sym typeface="Arial" panose="020B0604020202020204" pitchFamily="34" charset="0"/>
              </a:rPr>
              <a:t>)</a:t>
            </a:r>
            <a:r>
              <a:rPr lang="zh-CN" altLang="en-US" sz="1600">
                <a:solidFill>
                  <a:srgbClr val="0070C0"/>
                </a:solidFill>
                <a:latin typeface="Arial" panose="020B0604020202020204" pitchFamily="34" charset="0"/>
                <a:ea typeface="微软雅黑" panose="020B0503020204020204" pitchFamily="34" charset="-122"/>
                <a:sym typeface="Arial" panose="020B0604020202020204" pitchFamily="34" charset="0"/>
              </a:rPr>
              <a:t>信息采集。</a:t>
            </a:r>
            <a:endParaRPr lang="zh-CN" altLang="en-US" sz="1600">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图片 2"/>
          <p:cNvPicPr/>
          <p:nvPr/>
        </p:nvPicPr>
        <p:blipFill>
          <a:blip r:embed="rId2" cstate="print"/>
          <a:stretch>
            <a:fillRect/>
          </a:stretch>
        </p:blipFill>
        <p:spPr>
          <a:xfrm>
            <a:off x="1068308" y="1611612"/>
            <a:ext cx="3808492" cy="3365518"/>
          </a:xfrm>
          <a:prstGeom prst="rect">
            <a:avLst/>
          </a:prstGeom>
          <a:ln w="63500" cmpd="sng">
            <a:solidFill>
              <a:srgbClr val="B5D5FF"/>
            </a:solidFill>
            <a:prstDash val="solid"/>
          </a:ln>
        </p:spPr>
      </p:pic>
      <p:pic>
        <p:nvPicPr>
          <p:cNvPr id="9" name="图片 8" descr="/private/var/folders/25/w4bms03j7svfxgqxbd_x3r4w0000gn/T/com.kingsoft.wpsoffice.mac/picturecompress_20241016101753/output_72.jpgoutput_72"/>
          <p:cNvPicPr>
            <a:picLocks noChangeAspect="1"/>
          </p:cNvPicPr>
          <p:nvPr/>
        </p:nvPicPr>
        <p:blipFill>
          <a:blip r:embed="rId3"/>
          <a:stretch>
            <a:fillRect/>
          </a:stretch>
        </p:blipFill>
        <p:spPr>
          <a:xfrm>
            <a:off x="5154390" y="1610977"/>
            <a:ext cx="5981923" cy="3364908"/>
          </a:xfrm>
          <a:prstGeom prst="rect">
            <a:avLst/>
          </a:prstGeom>
          <a:ln w="63500" cmpd="sng">
            <a:solidFill>
              <a:srgbClr val="B5D5FF"/>
            </a:solidFill>
            <a:prstDash val="solid"/>
          </a:ln>
        </p:spPr>
      </p:pic>
      <p:sp>
        <p:nvSpPr>
          <p:cNvPr id="6" name="文本占位符 5"/>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防排烟系统信息采集</a:t>
            </a:r>
            <a:endParaRPr lang="zh-CN" altLang="en-US" dirty="0">
              <a:latin typeface="Arial" panose="020B0604020202020204" pitchFamily="34" charset="0"/>
              <a:sym typeface="Arial" panose="020B0604020202020204" pitchFamily="34" charset="0"/>
            </a:endParaRPr>
          </a:p>
        </p:txBody>
      </p:sp>
      <p:sp>
        <p:nvSpPr>
          <p:cNvPr id="7" name="文本占位符 6"/>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全维度指标采集</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形状 8"/>
          <p:cNvSpPr/>
          <p:nvPr userDrawn="1">
            <p:custDataLst>
              <p:tags r:id="rId1"/>
            </p:custDataLst>
          </p:nvPr>
        </p:nvSpPr>
        <p:spPr>
          <a:xfrm rot="10800000" flipH="1">
            <a:off x="10575925" y="5404485"/>
            <a:ext cx="1616075" cy="145351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B5D5FF">
                  <a:alpha val="0"/>
                </a:srgbClr>
              </a:gs>
              <a:gs pos="100000">
                <a:srgbClr val="B5D5FF">
                  <a:alpha val="3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2" cstate="print"/>
          <a:srcRect l="5118"/>
          <a:stretch>
            <a:fillRect/>
          </a:stretch>
        </p:blipFill>
        <p:spPr>
          <a:xfrm>
            <a:off x="1055967" y="1642054"/>
            <a:ext cx="4510443" cy="3422071"/>
          </a:xfrm>
          <a:prstGeom prst="rect">
            <a:avLst/>
          </a:prstGeom>
          <a:ln w="63500">
            <a:solidFill>
              <a:srgbClr val="B5D5FF"/>
            </a:solidFill>
          </a:ln>
        </p:spPr>
      </p:pic>
      <p:pic>
        <p:nvPicPr>
          <p:cNvPr id="3" name="图片 2" descr="/private/var/folders/25/w4bms03j7svfxgqxbd_x3r4w0000gn/T/com.kingsoft.wpsoffice.mac/picturecompress_20241016101753/output_72.jpgoutput_72"/>
          <p:cNvPicPr>
            <a:picLocks noChangeAspect="1"/>
          </p:cNvPicPr>
          <p:nvPr/>
        </p:nvPicPr>
        <p:blipFill>
          <a:blip r:embed="rId3"/>
          <a:stretch>
            <a:fillRect/>
          </a:stretch>
        </p:blipFill>
        <p:spPr>
          <a:xfrm>
            <a:off x="5828703" y="1631147"/>
            <a:ext cx="5307330" cy="3432978"/>
          </a:xfrm>
          <a:prstGeom prst="rect">
            <a:avLst/>
          </a:prstGeom>
          <a:ln w="63500">
            <a:solidFill>
              <a:srgbClr val="B5D5FF"/>
            </a:solidFill>
          </a:ln>
        </p:spPr>
      </p:pic>
      <p:sp>
        <p:nvSpPr>
          <p:cNvPr id="26" name="圆角矩形 25"/>
          <p:cNvSpPr/>
          <p:nvPr/>
        </p:nvSpPr>
        <p:spPr>
          <a:xfrm>
            <a:off x="1055967" y="5404485"/>
            <a:ext cx="6228715" cy="614045"/>
          </a:xfrm>
          <a:prstGeom prst="roundRect">
            <a:avLst>
              <a:gd name="adj" fmla="val 9887"/>
            </a:avLst>
          </a:prstGeom>
          <a:gradFill>
            <a:gsLst>
              <a:gs pos="100000">
                <a:srgbClr val="B5D5FF">
                  <a:alpha val="0"/>
                </a:srgbClr>
              </a:gs>
              <a:gs pos="0">
                <a:srgbClr val="B5D5FF">
                  <a:alpha val="44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1153757" y="5404485"/>
            <a:ext cx="5030470" cy="614045"/>
          </a:xfrm>
          <a:prstGeom prst="rect">
            <a:avLst/>
          </a:prstGeom>
          <a:noFill/>
        </p:spPr>
        <p:txBody>
          <a:bodyPr wrap="square" rtlCol="0">
            <a:noAutofit/>
          </a:bodyPr>
          <a:lstStyle/>
          <a:p>
            <a:pPr>
              <a:lnSpc>
                <a:spcPct val="160000"/>
              </a:lnSpc>
            </a:pPr>
            <a:r>
              <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用电回路电压、电流、漏电、线缆温度等信息采集。</a:t>
            </a:r>
            <a:endParaRPr lang="zh-CN" altLang="en-US" sz="1600" dirty="0">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占位符 4"/>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安全用电信息采集</a:t>
            </a:r>
            <a:endParaRPr lang="zh-CN" altLang="en-US" dirty="0">
              <a:latin typeface="Arial" panose="020B0604020202020204" pitchFamily="34" charset="0"/>
              <a:sym typeface="Arial" panose="020B0604020202020204" pitchFamily="34" charset="0"/>
            </a:endParaRPr>
          </a:p>
        </p:txBody>
      </p:sp>
      <p:sp>
        <p:nvSpPr>
          <p:cNvPr id="6" name="文本占位符 5"/>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全维度指标采集</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nvSpPr>
        <p:spPr>
          <a:xfrm>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任意多边形: 形状 25"/>
          <p:cNvSpPr/>
          <p:nvPr/>
        </p:nvSpPr>
        <p:spPr>
          <a:xfrm>
            <a:off x="0" y="0"/>
            <a:ext cx="12192000" cy="6858000"/>
          </a:xfrm>
          <a:custGeom>
            <a:avLst/>
            <a:gdLst/>
            <a:ahLst/>
            <a:cxnLst/>
            <a:rect l="l" t="t" r="r" b="b"/>
            <a:pathLst>
              <a:path w="12192000" h="6858000">
                <a:moveTo>
                  <a:pt x="3131975" y="237411"/>
                </a:moveTo>
                <a:cubicBezTo>
                  <a:pt x="2990291" y="632946"/>
                  <a:pt x="2729060" y="979040"/>
                  <a:pt x="2348283" y="1275692"/>
                </a:cubicBezTo>
                <a:cubicBezTo>
                  <a:pt x="1967506" y="1572343"/>
                  <a:pt x="1614771" y="1773801"/>
                  <a:pt x="1290078" y="1880064"/>
                </a:cubicBezTo>
                <a:lnTo>
                  <a:pt x="1290078" y="3009111"/>
                </a:lnTo>
                <a:cubicBezTo>
                  <a:pt x="1906995" y="2805440"/>
                  <a:pt x="2442739" y="2491078"/>
                  <a:pt x="2897310" y="2066025"/>
                </a:cubicBezTo>
                <a:lnTo>
                  <a:pt x="2897310" y="6754892"/>
                </a:lnTo>
                <a:lnTo>
                  <a:pt x="4141476" y="6754892"/>
                </a:lnTo>
                <a:lnTo>
                  <a:pt x="4141476" y="237411"/>
                </a:lnTo>
                <a:close/>
                <a:moveTo>
                  <a:pt x="0" y="0"/>
                </a:moveTo>
                <a:lnTo>
                  <a:pt x="12192000" y="0"/>
                </a:lnTo>
                <a:lnTo>
                  <a:pt x="12192000" y="6858000"/>
                </a:lnTo>
                <a:lnTo>
                  <a:pt x="0" y="6858000"/>
                </a:lnTo>
                <a:close/>
              </a:path>
            </a:pathLst>
          </a:custGeom>
          <a:gradFill flip="none" rotWithShape="1">
            <a:gsLst>
              <a:gs pos="100000">
                <a:schemeClr val="tx1"/>
              </a:gs>
              <a:gs pos="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ONE</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8300" y="2963986"/>
            <a:ext cx="3570208" cy="1107996"/>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背景介绍</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5448300"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服务新模式</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2"/>
          <p:cNvSpPr/>
          <p:nvPr/>
        </p:nvSpPr>
        <p:spPr>
          <a:xfrm>
            <a:off x="6904540"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政策指引</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8360781" y="4880726"/>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行业痛点</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2840365" y="-356761"/>
            <a:ext cx="5212499" cy="8753464"/>
            <a:chOff x="-2840365" y="-356761"/>
            <a:chExt cx="5212499" cy="8753464"/>
          </a:xfrm>
        </p:grpSpPr>
        <p:sp>
          <p:nvSpPr>
            <p:cNvPr id="6" name="任意多边形: 形状 5"/>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形状 7"/>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形状 8"/>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形状 10"/>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形状 11"/>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形状 20"/>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形状 21"/>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形状 24"/>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形状 30"/>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flipH="1">
            <a:off x="9630847" y="-356761"/>
            <a:ext cx="5212499" cy="8753464"/>
            <a:chOff x="-2840365" y="-356761"/>
            <a:chExt cx="5212499" cy="8753464"/>
          </a:xfrm>
        </p:grpSpPr>
        <p:sp>
          <p:nvSpPr>
            <p:cNvPr id="33" name="任意多边形: 形状 32"/>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形状 33"/>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形状 35"/>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形状 37"/>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形状 38"/>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形状 40"/>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形状 42"/>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形状 43"/>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形状 44"/>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形状 45"/>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形状 46"/>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形状 47"/>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形状 48"/>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形状 49"/>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形状 52"/>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形状 53"/>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p:cNvSpPr/>
          <p:nvPr/>
        </p:nvSpPr>
        <p:spPr>
          <a:xfrm>
            <a:off x="1173613" y="1540467"/>
            <a:ext cx="2264502" cy="2065696"/>
          </a:xfrm>
          <a:prstGeom prst="roundRect">
            <a:avLst>
              <a:gd name="adj" fmla="val 7000"/>
            </a:avLst>
          </a:prstGeom>
          <a:blipFill>
            <a:blip r:embed="rId1" cstate="print"/>
            <a:srcRect/>
            <a:stretch>
              <a:fillRect l="-8000" r="-8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圆角 15"/>
          <p:cNvSpPr/>
          <p:nvPr/>
        </p:nvSpPr>
        <p:spPr>
          <a:xfrm>
            <a:off x="3690392" y="1540467"/>
            <a:ext cx="2264502" cy="2065696"/>
          </a:xfrm>
          <a:prstGeom prst="roundRect">
            <a:avLst>
              <a:gd name="adj" fmla="val 7000"/>
            </a:avLst>
          </a:prstGeom>
          <a:blipFill>
            <a:blip r:embed="rId2" cstate="print"/>
            <a:srcRect/>
            <a:stretch>
              <a:fillRect l="-7000" r="-7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圆角 16"/>
          <p:cNvSpPr/>
          <p:nvPr/>
        </p:nvSpPr>
        <p:spPr>
          <a:xfrm>
            <a:off x="6206568" y="1540467"/>
            <a:ext cx="2264502" cy="2065696"/>
          </a:xfrm>
          <a:prstGeom prst="roundRect">
            <a:avLst>
              <a:gd name="adj" fmla="val 7000"/>
            </a:avLst>
          </a:prstGeom>
          <a:blipFill>
            <a:blip r:embed="rId3" cstate="print"/>
            <a:srcRect/>
            <a:stretch>
              <a:fillRect l="-10000" r="-10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6"/>
          <p:cNvSpPr txBox="1"/>
          <p:nvPr/>
        </p:nvSpPr>
        <p:spPr>
          <a:xfrm>
            <a:off x="4297963" y="3627438"/>
            <a:ext cx="1005403" cy="338554"/>
          </a:xfrm>
          <a:prstGeom prst="rect">
            <a:avLst/>
          </a:prstGeom>
          <a:noFill/>
        </p:spPr>
        <p:txBody>
          <a:bodyPr wrap="non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营口山鹰</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6"/>
          <p:cNvSpPr txBox="1"/>
          <p:nvPr/>
        </p:nvSpPr>
        <p:spPr>
          <a:xfrm>
            <a:off x="6840158" y="3627438"/>
            <a:ext cx="1005403" cy="338554"/>
          </a:xfrm>
          <a:prstGeom prst="rect">
            <a:avLst/>
          </a:prstGeom>
          <a:noFill/>
        </p:spPr>
        <p:txBody>
          <a:bodyPr wrap="non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海湾新款</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圆角 4"/>
          <p:cNvSpPr txBox="1"/>
          <p:nvPr/>
        </p:nvSpPr>
        <p:spPr>
          <a:xfrm>
            <a:off x="1772096" y="3671497"/>
            <a:ext cx="1007944" cy="264296"/>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zh-CN" altLang="en-US" sz="1600" kern="1200" dirty="0">
                <a:solidFill>
                  <a:schemeClr val="tx1"/>
                </a:solidFill>
                <a:latin typeface="Arial" panose="020B0604020202020204" pitchFamily="34" charset="0"/>
                <a:ea typeface="微软雅黑" panose="020B0503020204020204" pitchFamily="34" charset="-122"/>
                <a:sym typeface="Arial" panose="020B0604020202020204" pitchFamily="34" charset="0"/>
              </a:rPr>
              <a:t>海湾旧款</a:t>
            </a:r>
            <a:endParaRPr lang="zh-CN" altLang="en-US" sz="1600" kern="12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圆角 24"/>
          <p:cNvSpPr/>
          <p:nvPr/>
        </p:nvSpPr>
        <p:spPr>
          <a:xfrm>
            <a:off x="3689989" y="3995515"/>
            <a:ext cx="2265708" cy="2065696"/>
          </a:xfrm>
          <a:prstGeom prst="roundRect">
            <a:avLst>
              <a:gd name="adj" fmla="val 7000"/>
            </a:avLst>
          </a:prstGeom>
          <a:blipFill>
            <a:blip r:embed="rId4" cstate="print"/>
            <a:srcRect/>
            <a:stretch>
              <a:fillRect l="-5000" r="-5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圆角 30"/>
          <p:cNvSpPr/>
          <p:nvPr/>
        </p:nvSpPr>
        <p:spPr>
          <a:xfrm>
            <a:off x="8722743" y="3995515"/>
            <a:ext cx="2265708" cy="2065696"/>
          </a:xfrm>
          <a:prstGeom prst="roundRect">
            <a:avLst>
              <a:gd name="adj" fmla="val 7000"/>
            </a:avLst>
          </a:prstGeom>
          <a:blipFill>
            <a:blip r:embed="rId5" cstate="print"/>
            <a:srcRect/>
            <a:stretch>
              <a:fillRect t="-5000" b="-5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圆角 33"/>
          <p:cNvSpPr/>
          <p:nvPr/>
        </p:nvSpPr>
        <p:spPr>
          <a:xfrm>
            <a:off x="6206366" y="3995515"/>
            <a:ext cx="2265708" cy="2065696"/>
          </a:xfrm>
          <a:prstGeom prst="roundRect">
            <a:avLst>
              <a:gd name="adj" fmla="val 7000"/>
            </a:avLst>
          </a:prstGeom>
          <a:blipFill>
            <a:blip r:embed="rId6" cstate="print"/>
            <a:srcRect/>
            <a:stretch>
              <a:fillRect t="-3000" b="-3000"/>
            </a:stretch>
          </a:blipFill>
          <a:ln>
            <a:solidFill>
              <a:schemeClr val="bg1">
                <a:lumMod val="50000"/>
              </a:schemeClr>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5" name="图片 34"/>
          <p:cNvPicPr/>
          <p:nvPr/>
        </p:nvPicPr>
        <p:blipFill>
          <a:blip r:embed="rId7" cstate="print">
            <a:extLst>
              <a:ext uri="{28A0092B-C50C-407E-A947-70E740481C1C}">
                <a14:useLocalDpi xmlns:a14="http://schemas.microsoft.com/office/drawing/2010/main" val="0"/>
              </a:ext>
            </a:extLst>
          </a:blip>
          <a:stretch>
            <a:fillRect/>
          </a:stretch>
        </p:blipFill>
        <p:spPr>
          <a:xfrm>
            <a:off x="8722743" y="1540467"/>
            <a:ext cx="2265708" cy="2065696"/>
          </a:xfrm>
          <a:prstGeom prst="roundRect">
            <a:avLst>
              <a:gd name="adj" fmla="val 7000"/>
            </a:avLst>
          </a:prstGeom>
          <a:ln>
            <a:solidFill>
              <a:schemeClr val="bg1">
                <a:lumMod val="50000"/>
              </a:schemeClr>
            </a:solidFill>
          </a:ln>
        </p:spPr>
      </p:pic>
      <p:pic>
        <p:nvPicPr>
          <p:cNvPr id="36" name="图片 35"/>
          <p:cNvPicPr/>
          <p:nvPr/>
        </p:nvPicPr>
        <p:blipFill>
          <a:blip r:embed="rId8" cstate="print">
            <a:extLst>
              <a:ext uri="{28A0092B-C50C-407E-A947-70E740481C1C}">
                <a14:useLocalDpi xmlns:a14="http://schemas.microsoft.com/office/drawing/2010/main" val="0"/>
              </a:ext>
            </a:extLst>
          </a:blip>
          <a:stretch>
            <a:fillRect/>
          </a:stretch>
        </p:blipFill>
        <p:spPr>
          <a:xfrm>
            <a:off x="1173613" y="3995515"/>
            <a:ext cx="2265708" cy="2065696"/>
          </a:xfrm>
          <a:prstGeom prst="roundRect">
            <a:avLst>
              <a:gd name="adj" fmla="val 7000"/>
            </a:avLst>
          </a:prstGeom>
          <a:ln>
            <a:solidFill>
              <a:schemeClr val="bg1">
                <a:lumMod val="50000"/>
              </a:schemeClr>
            </a:solidFill>
          </a:ln>
        </p:spPr>
      </p:pic>
      <p:sp>
        <p:nvSpPr>
          <p:cNvPr id="39" name="文本框 6"/>
          <p:cNvSpPr txBox="1"/>
          <p:nvPr/>
        </p:nvSpPr>
        <p:spPr>
          <a:xfrm>
            <a:off x="9397736" y="6090407"/>
            <a:ext cx="1005403" cy="338554"/>
          </a:xfrm>
          <a:prstGeom prst="rect">
            <a:avLst/>
          </a:prstGeom>
          <a:noFill/>
        </p:spPr>
        <p:txBody>
          <a:bodyPr wrap="non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国泰怡安</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圆角 4"/>
          <p:cNvSpPr txBox="1"/>
          <p:nvPr/>
        </p:nvSpPr>
        <p:spPr>
          <a:xfrm>
            <a:off x="9223690" y="3671497"/>
            <a:ext cx="1263813" cy="264296"/>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zh-CN" altLang="en-US" sz="1600" kern="1200" dirty="0">
                <a:solidFill>
                  <a:schemeClr val="tx1"/>
                </a:solidFill>
                <a:latin typeface="Arial" panose="020B0604020202020204" pitchFamily="34" charset="0"/>
                <a:ea typeface="微软雅黑" panose="020B0503020204020204" pitchFamily="34" charset="-122"/>
                <a:sym typeface="Arial" panose="020B0604020202020204" pitchFamily="34" charset="0"/>
              </a:rPr>
              <a:t>海湾旧款</a:t>
            </a:r>
            <a:endParaRPr lang="zh-CN" altLang="en-US" sz="1600" kern="12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6"/>
          <p:cNvSpPr txBox="1"/>
          <p:nvPr/>
        </p:nvSpPr>
        <p:spPr>
          <a:xfrm>
            <a:off x="7027040" y="6090407"/>
            <a:ext cx="595035" cy="338554"/>
          </a:xfrm>
          <a:prstGeom prst="rect">
            <a:avLst/>
          </a:prstGeom>
          <a:noFill/>
        </p:spPr>
        <p:txBody>
          <a:bodyPr wrap="non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依爱</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文本框 6"/>
          <p:cNvSpPr txBox="1"/>
          <p:nvPr/>
        </p:nvSpPr>
        <p:spPr>
          <a:xfrm>
            <a:off x="4297963" y="6090407"/>
            <a:ext cx="1005403" cy="338554"/>
          </a:xfrm>
          <a:prstGeom prst="rect">
            <a:avLst/>
          </a:prstGeom>
          <a:noFill/>
        </p:spPr>
        <p:txBody>
          <a:bodyPr wrap="non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北京利达</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6"/>
          <p:cNvSpPr txBox="1"/>
          <p:nvPr/>
        </p:nvSpPr>
        <p:spPr>
          <a:xfrm>
            <a:off x="1772096" y="6090407"/>
            <a:ext cx="1068744" cy="338554"/>
          </a:xfrm>
          <a:prstGeom prst="rect">
            <a:avLst/>
          </a:prstGeom>
          <a:noFill/>
        </p:spPr>
        <p:txBody>
          <a:bodyPr wrap="square" rtlCol="0">
            <a:spAutoFit/>
          </a:bodyPr>
          <a:lstStyle/>
          <a:p>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北大青鸟</a:t>
            </a:r>
            <a:endPar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占位符 3"/>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安装案例</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琴台式安装案例</a:t>
            </a:r>
            <a:endParaRPr lang="zh-CN" altLang="en-US" dirty="0">
              <a:latin typeface="Arial" panose="020B0604020202020204" pitchFamily="34" charset="0"/>
              <a:sym typeface="Arial" panose="020B0604020202020204" pitchFamily="34" charset="0"/>
            </a:endParaRPr>
          </a:p>
        </p:txBody>
      </p:sp>
    </p:spTree>
    <p:custDataLst>
      <p:tags r:id="rId9"/>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rrowheads="1"/>
          </p:cNvPicPr>
          <p:nvPr/>
        </p:nvPicPr>
        <p:blipFill>
          <a:blip r:embed="rId1" cstate="print"/>
          <a:srcRect/>
          <a:stretch>
            <a:fillRect/>
          </a:stretch>
        </p:blipFill>
        <p:spPr bwMode="auto">
          <a:xfrm>
            <a:off x="336000" y="1854000"/>
            <a:ext cx="2160000" cy="3816000"/>
          </a:xfrm>
          <a:prstGeom prst="roundRect">
            <a:avLst>
              <a:gd name="adj" fmla="val 7000"/>
            </a:avLst>
          </a:prstGeom>
          <a:noFill/>
          <a:ln w="9525">
            <a:solidFill>
              <a:schemeClr val="bg1">
                <a:lumMod val="50000"/>
              </a:schemeClr>
            </a:solidFill>
            <a:miter lim="800000"/>
            <a:headEnd/>
            <a:tailEnd/>
          </a:ln>
        </p:spPr>
      </p:pic>
      <p:pic>
        <p:nvPicPr>
          <p:cNvPr id="6" name="Picture 2"/>
          <p:cNvPicPr>
            <a:picLocks noChangeArrowheads="1"/>
          </p:cNvPicPr>
          <p:nvPr/>
        </p:nvPicPr>
        <p:blipFill>
          <a:blip r:embed="rId2" cstate="print"/>
          <a:srcRect/>
          <a:stretch>
            <a:fillRect/>
          </a:stretch>
        </p:blipFill>
        <p:spPr bwMode="auto">
          <a:xfrm>
            <a:off x="2719163" y="1854000"/>
            <a:ext cx="2975510" cy="3816000"/>
          </a:xfrm>
          <a:prstGeom prst="roundRect">
            <a:avLst>
              <a:gd name="adj" fmla="val 7000"/>
            </a:avLst>
          </a:prstGeom>
          <a:noFill/>
          <a:ln w="9525">
            <a:solidFill>
              <a:schemeClr val="bg1">
                <a:lumMod val="50000"/>
              </a:schemeClr>
            </a:solidFill>
            <a:miter lim="800000"/>
            <a:headEnd/>
            <a:tailEnd/>
          </a:ln>
        </p:spPr>
      </p:pic>
      <p:pic>
        <p:nvPicPr>
          <p:cNvPr id="7" name="Picture 4"/>
          <p:cNvPicPr>
            <a:picLocks noChangeArrowheads="1"/>
          </p:cNvPicPr>
          <p:nvPr/>
        </p:nvPicPr>
        <p:blipFill>
          <a:blip r:embed="rId3" cstate="print"/>
          <a:srcRect/>
          <a:stretch>
            <a:fillRect/>
          </a:stretch>
        </p:blipFill>
        <p:spPr bwMode="auto">
          <a:xfrm>
            <a:off x="5917836" y="1854000"/>
            <a:ext cx="3600000" cy="3816000"/>
          </a:xfrm>
          <a:prstGeom prst="roundRect">
            <a:avLst>
              <a:gd name="adj" fmla="val 7000"/>
            </a:avLst>
          </a:prstGeom>
          <a:noFill/>
          <a:ln w="9525">
            <a:solidFill>
              <a:schemeClr val="bg1">
                <a:lumMod val="50000"/>
              </a:schemeClr>
            </a:solidFill>
            <a:miter lim="800000"/>
            <a:headEnd/>
            <a:tailEnd/>
          </a:ln>
        </p:spPr>
      </p:pic>
      <p:pic>
        <p:nvPicPr>
          <p:cNvPr id="8" name="Picture 5"/>
          <p:cNvPicPr>
            <a:picLocks noChangeArrowheads="1"/>
          </p:cNvPicPr>
          <p:nvPr/>
        </p:nvPicPr>
        <p:blipFill>
          <a:blip r:embed="rId4" cstate="print"/>
          <a:srcRect/>
          <a:stretch>
            <a:fillRect/>
          </a:stretch>
        </p:blipFill>
        <p:spPr bwMode="auto">
          <a:xfrm>
            <a:off x="9741000" y="1854000"/>
            <a:ext cx="2160000" cy="3816000"/>
          </a:xfrm>
          <a:prstGeom prst="roundRect">
            <a:avLst>
              <a:gd name="adj" fmla="val 7000"/>
            </a:avLst>
          </a:prstGeom>
          <a:noFill/>
          <a:ln w="9525">
            <a:solidFill>
              <a:schemeClr val="bg1">
                <a:lumMod val="50000"/>
              </a:schemeClr>
            </a:solidFill>
            <a:miter lim="800000"/>
            <a:headEnd/>
            <a:tailEnd/>
          </a:ln>
        </p:spPr>
      </p:pic>
      <p:sp>
        <p:nvSpPr>
          <p:cNvPr id="9" name="文本框 6"/>
          <p:cNvSpPr txBox="1"/>
          <p:nvPr/>
        </p:nvSpPr>
        <p:spPr>
          <a:xfrm>
            <a:off x="3857761" y="5800614"/>
            <a:ext cx="698315" cy="342900"/>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sym typeface="Arial" panose="020B0604020202020204" pitchFamily="34" charset="0"/>
              </a:rPr>
              <a:t>海湾</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6"/>
          <p:cNvSpPr txBox="1"/>
          <p:nvPr/>
        </p:nvSpPr>
        <p:spPr>
          <a:xfrm>
            <a:off x="10471843" y="5804960"/>
            <a:ext cx="698315" cy="338554"/>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sym typeface="Arial" panose="020B0604020202020204" pitchFamily="34" charset="0"/>
              </a:rPr>
              <a:t>海康</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6"/>
          <p:cNvSpPr txBox="1"/>
          <p:nvPr/>
        </p:nvSpPr>
        <p:spPr>
          <a:xfrm>
            <a:off x="1066843" y="5800614"/>
            <a:ext cx="698315" cy="342900"/>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sym typeface="Arial" panose="020B0604020202020204" pitchFamily="34" charset="0"/>
              </a:rPr>
              <a:t>海湾</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6"/>
          <p:cNvSpPr txBox="1"/>
          <p:nvPr/>
        </p:nvSpPr>
        <p:spPr>
          <a:xfrm>
            <a:off x="7368679" y="5800614"/>
            <a:ext cx="698315" cy="342900"/>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sym typeface="Arial" panose="020B0604020202020204" pitchFamily="34" charset="0"/>
              </a:rPr>
              <a:t>海湾</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安装案例</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立柜式安装案例</a:t>
            </a:r>
            <a:endParaRPr lang="zh-CN" altLang="en-US" dirty="0">
              <a:latin typeface="Arial" panose="020B0604020202020204" pitchFamily="34" charset="0"/>
              <a:sym typeface="Arial" panose="020B0604020202020204" pitchFamily="34" charset="0"/>
            </a:endParaRPr>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6"/>
          <p:cNvSpPr txBox="1"/>
          <p:nvPr/>
        </p:nvSpPr>
        <p:spPr>
          <a:xfrm>
            <a:off x="4274016" y="5499007"/>
            <a:ext cx="1011984" cy="338547"/>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西门子</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6"/>
          <p:cNvSpPr txBox="1"/>
          <p:nvPr/>
        </p:nvSpPr>
        <p:spPr>
          <a:xfrm>
            <a:off x="1308204" y="5499000"/>
            <a:ext cx="647796" cy="338547"/>
          </a:xfrm>
          <a:prstGeom prst="rect">
            <a:avLst/>
          </a:prstGeom>
          <a:noFill/>
        </p:spPr>
        <p:txBody>
          <a:bodyPr wrap="square" rtlCol="0">
            <a:spAutoFit/>
          </a:bodyPr>
          <a:lstStyle/>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锐安</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3"/>
          <p:cNvPicPr>
            <a:picLocks noChangeAspect="1" noChangeArrowheads="1"/>
          </p:cNvPicPr>
          <p:nvPr/>
        </p:nvPicPr>
        <p:blipFill rotWithShape="1">
          <a:blip r:embed="rId1" cstate="print"/>
          <a:srcRect l="31629" b="3515"/>
          <a:stretch>
            <a:fillRect/>
          </a:stretch>
        </p:blipFill>
        <p:spPr bwMode="auto">
          <a:xfrm>
            <a:off x="154012" y="1998683"/>
            <a:ext cx="2940281" cy="3347931"/>
          </a:xfrm>
          <a:prstGeom prst="roundRect">
            <a:avLst>
              <a:gd name="adj" fmla="val 6967"/>
            </a:avLst>
          </a:prstGeom>
          <a:noFill/>
          <a:ln w="9525">
            <a:solidFill>
              <a:schemeClr val="bg1">
                <a:lumMod val="50000"/>
              </a:schemeClr>
            </a:solidFill>
            <a:miter lim="800000"/>
            <a:headEnd/>
            <a:tailEnd/>
          </a:ln>
        </p:spPr>
      </p:pic>
      <p:pic>
        <p:nvPicPr>
          <p:cNvPr id="19" name="Picture 2"/>
          <p:cNvPicPr>
            <a:picLocks noChangeArrowheads="1"/>
          </p:cNvPicPr>
          <p:nvPr/>
        </p:nvPicPr>
        <p:blipFill>
          <a:blip r:embed="rId2" cstate="print"/>
          <a:srcRect/>
          <a:stretch>
            <a:fillRect/>
          </a:stretch>
        </p:blipFill>
        <p:spPr bwMode="auto">
          <a:xfrm>
            <a:off x="3238703" y="1998683"/>
            <a:ext cx="2836800" cy="3348000"/>
          </a:xfrm>
          <a:prstGeom prst="roundRect">
            <a:avLst>
              <a:gd name="adj" fmla="val 6967"/>
            </a:avLst>
          </a:prstGeom>
          <a:noFill/>
          <a:ln w="9525">
            <a:solidFill>
              <a:schemeClr val="bg1">
                <a:lumMod val="50000"/>
              </a:schemeClr>
            </a:solidFill>
            <a:miter lim="800000"/>
            <a:headEnd/>
            <a:tailEnd/>
          </a:ln>
        </p:spPr>
      </p:pic>
      <p:pic>
        <p:nvPicPr>
          <p:cNvPr id="28" name="Picture 7"/>
          <p:cNvPicPr>
            <a:picLocks noChangeArrowheads="1"/>
          </p:cNvPicPr>
          <p:nvPr/>
        </p:nvPicPr>
        <p:blipFill>
          <a:blip r:embed="rId3" cstate="print"/>
          <a:srcRect/>
          <a:stretch>
            <a:fillRect/>
          </a:stretch>
        </p:blipFill>
        <p:spPr bwMode="auto">
          <a:xfrm>
            <a:off x="6219852" y="1998683"/>
            <a:ext cx="2836800" cy="3348000"/>
          </a:xfrm>
          <a:prstGeom prst="roundRect">
            <a:avLst>
              <a:gd name="adj" fmla="val 6967"/>
            </a:avLst>
          </a:prstGeom>
          <a:noFill/>
          <a:ln w="9525">
            <a:solidFill>
              <a:schemeClr val="bg1">
                <a:lumMod val="50000"/>
              </a:schemeClr>
            </a:solidFill>
            <a:miter lim="800000"/>
            <a:headEnd/>
            <a:tailEnd/>
          </a:ln>
        </p:spPr>
      </p:pic>
      <p:sp>
        <p:nvSpPr>
          <p:cNvPr id="31" name="文本框 6"/>
          <p:cNvSpPr txBox="1"/>
          <p:nvPr/>
        </p:nvSpPr>
        <p:spPr>
          <a:xfrm>
            <a:off x="7340735" y="5499000"/>
            <a:ext cx="595035" cy="338554"/>
          </a:xfrm>
          <a:prstGeom prst="rect">
            <a:avLst/>
          </a:prstGeom>
          <a:noFill/>
        </p:spPr>
        <p:txBody>
          <a:bodyPr wrap="none" rtlCol="0">
            <a:spAutoFit/>
          </a:bodyPr>
          <a:lstStyle/>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三江</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图片 31"/>
          <p:cNvPicPr/>
          <p:nvPr/>
        </p:nvPicPr>
        <p:blipFill rotWithShape="1">
          <a:blip r:embed="rId4" cstate="print">
            <a:extLst>
              <a:ext uri="{28A0092B-C50C-407E-A947-70E740481C1C}">
                <a14:useLocalDpi xmlns:a14="http://schemas.microsoft.com/office/drawing/2010/main" val="0"/>
              </a:ext>
            </a:extLst>
          </a:blip>
          <a:srcRect l="4429" t="15879"/>
          <a:stretch>
            <a:fillRect/>
          </a:stretch>
        </p:blipFill>
        <p:spPr>
          <a:xfrm>
            <a:off x="9201000" y="1998683"/>
            <a:ext cx="2836800" cy="3348000"/>
          </a:xfrm>
          <a:prstGeom prst="roundRect">
            <a:avLst>
              <a:gd name="adj" fmla="val 6967"/>
            </a:avLst>
          </a:prstGeom>
          <a:ln>
            <a:solidFill>
              <a:schemeClr val="bg1">
                <a:lumMod val="50000"/>
              </a:schemeClr>
            </a:solidFill>
          </a:ln>
        </p:spPr>
      </p:pic>
      <p:sp>
        <p:nvSpPr>
          <p:cNvPr id="33" name="文本框 6"/>
          <p:cNvSpPr txBox="1"/>
          <p:nvPr/>
        </p:nvSpPr>
        <p:spPr>
          <a:xfrm>
            <a:off x="10321883" y="5499000"/>
            <a:ext cx="595035" cy="338554"/>
          </a:xfrm>
          <a:prstGeom prst="rect">
            <a:avLst/>
          </a:prstGeom>
          <a:noFill/>
        </p:spPr>
        <p:txBody>
          <a:bodyPr wrap="none" rtlCol="0">
            <a:spAutoFit/>
          </a:bodyPr>
          <a:lstStyle/>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海湾</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占位符 3"/>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安装案例</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壁挂式安装案例</a:t>
            </a:r>
            <a:endParaRPr lang="zh-CN" altLang="en-US" dirty="0">
              <a:latin typeface="Arial" panose="020B0604020202020204" pitchFamily="34" charset="0"/>
              <a:sym typeface="Arial" panose="020B0604020202020204" pitchFamily="34" charset="0"/>
            </a:endParaRPr>
          </a:p>
        </p:txBody>
      </p:sp>
    </p:spTree>
    <p:custDataLst>
      <p:tags r:id="rId5"/>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nvSpPr>
        <p:spPr>
          <a:xfrm>
            <a:off x="0" y="0"/>
            <a:ext cx="12192001" cy="6858000"/>
          </a:xfrm>
          <a:prstGeom prst="rect">
            <a:avLst/>
          </a:prstGeom>
          <a:blipFill dpi="0" rotWithShape="1">
            <a:blip r:embed="rId1"/>
            <a:srcRect/>
            <a:stretch>
              <a:fillRect t="-788" b="-786"/>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任意多边形: 形状 21"/>
          <p:cNvSpPr/>
          <p:nvPr/>
        </p:nvSpPr>
        <p:spPr>
          <a:xfrm>
            <a:off x="0" y="0"/>
            <a:ext cx="12192000" cy="6858000"/>
          </a:xfrm>
          <a:custGeom>
            <a:avLst/>
            <a:gdLst/>
            <a:ahLst/>
            <a:cxnLst/>
            <a:rect l="l" t="t" r="r" b="b"/>
            <a:pathLst>
              <a:path w="12192000" h="6858000">
                <a:moveTo>
                  <a:pt x="3397633" y="2136867"/>
                </a:moveTo>
                <a:lnTo>
                  <a:pt x="3397633" y="4355113"/>
                </a:lnTo>
                <a:lnTo>
                  <a:pt x="1905519" y="4355113"/>
                </a:lnTo>
                <a:close/>
                <a:moveTo>
                  <a:pt x="3557028" y="237411"/>
                </a:moveTo>
                <a:lnTo>
                  <a:pt x="741051" y="4359541"/>
                </a:lnTo>
                <a:lnTo>
                  <a:pt x="741051" y="5448739"/>
                </a:lnTo>
                <a:lnTo>
                  <a:pt x="3397633" y="5448739"/>
                </a:lnTo>
                <a:lnTo>
                  <a:pt x="3397633" y="6754892"/>
                </a:lnTo>
                <a:lnTo>
                  <a:pt x="4601950" y="6754892"/>
                </a:lnTo>
                <a:lnTo>
                  <a:pt x="4601950" y="5448739"/>
                </a:lnTo>
                <a:lnTo>
                  <a:pt x="5407780" y="5448739"/>
                </a:lnTo>
                <a:lnTo>
                  <a:pt x="5407780" y="4355113"/>
                </a:lnTo>
                <a:lnTo>
                  <a:pt x="4601950" y="4355113"/>
                </a:lnTo>
                <a:lnTo>
                  <a:pt x="4601950" y="237411"/>
                </a:lnTo>
                <a:close/>
                <a:moveTo>
                  <a:pt x="0" y="0"/>
                </a:moveTo>
                <a:lnTo>
                  <a:pt x="12192000" y="0"/>
                </a:lnTo>
                <a:lnTo>
                  <a:pt x="12192000" y="6858000"/>
                </a:lnTo>
                <a:lnTo>
                  <a:pt x="0" y="6858000"/>
                </a:lnTo>
                <a:close/>
              </a:path>
            </a:pathLst>
          </a:custGeom>
          <a:gradFill flip="none" rotWithShape="1">
            <a:gsLst>
              <a:gs pos="100000">
                <a:schemeClr val="tx1"/>
              </a:gs>
              <a:gs pos="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FOUR</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8300" y="2963986"/>
            <a:ext cx="3570208" cy="1107996"/>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服务价值</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5449397"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公司资质</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2"/>
          <p:cNvSpPr/>
          <p:nvPr/>
        </p:nvSpPr>
        <p:spPr>
          <a:xfrm>
            <a:off x="6978203"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风险减量</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8507008"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收益对比</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2840365" y="-356761"/>
            <a:ext cx="5212499" cy="8753464"/>
            <a:chOff x="-2840365" y="-356761"/>
            <a:chExt cx="5212499" cy="8753464"/>
          </a:xfrm>
        </p:grpSpPr>
        <p:sp>
          <p:nvSpPr>
            <p:cNvPr id="6" name="任意多边形: 形状 5"/>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形状 7"/>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形状 8"/>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形状 10"/>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形状 11"/>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形状 20"/>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形状 24"/>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形状 25"/>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形状 30"/>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flipH="1">
            <a:off x="9630847" y="-356761"/>
            <a:ext cx="5212499" cy="8753464"/>
            <a:chOff x="-2840365" y="-356761"/>
            <a:chExt cx="5212499" cy="8753464"/>
          </a:xfrm>
        </p:grpSpPr>
        <p:sp>
          <p:nvSpPr>
            <p:cNvPr id="33" name="任意多边形: 形状 32"/>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形状 33"/>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形状 35"/>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形状 37"/>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形状 38"/>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形状 40"/>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形状 42"/>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形状 43"/>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形状 44"/>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形状 45"/>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形状 46"/>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形状 47"/>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形状 48"/>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形状 49"/>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形状 52"/>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形状 53"/>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p:nvPr>
            <p:custDataLst>
              <p:tags r:id="rId1"/>
            </p:custDataLst>
          </p:nvPr>
        </p:nvPicPr>
        <p:blipFill>
          <a:blip r:embed="rId2"/>
          <a:stretch>
            <a:fillRect/>
          </a:stretch>
        </p:blipFill>
        <p:spPr>
          <a:xfrm>
            <a:off x="8402878" y="1614409"/>
            <a:ext cx="2612603" cy="1880975"/>
          </a:xfrm>
          <a:prstGeom prst="rect">
            <a:avLst/>
          </a:prstGeom>
          <a:ln w="60325" cap="sq" cmpd="thickThin">
            <a:solidFill>
              <a:srgbClr val="996633"/>
            </a:solidFill>
            <a:prstDash val="solid"/>
            <a:miter lim="800000"/>
            <a:headEnd/>
            <a:tailEnd/>
          </a:ln>
          <a:effectLst>
            <a:innerShdw blurRad="76200">
              <a:srgbClr val="000000"/>
            </a:innerShdw>
          </a:effectLst>
        </p:spPr>
      </p:pic>
      <p:sp>
        <p:nvSpPr>
          <p:cNvPr id="49" name="文本框 48"/>
          <p:cNvSpPr txBox="1"/>
          <p:nvPr>
            <p:custDataLst>
              <p:tags r:id="rId3"/>
            </p:custDataLst>
          </p:nvPr>
        </p:nvSpPr>
        <p:spPr>
          <a:xfrm>
            <a:off x="1628839" y="3639882"/>
            <a:ext cx="1953260" cy="418320"/>
          </a:xfrm>
          <a:prstGeom prst="roundRect">
            <a:avLst/>
          </a:prstGeom>
          <a:solidFill>
            <a:srgbClr val="007AFF"/>
          </a:solidFill>
          <a:ln>
            <a:noFill/>
          </a:ln>
          <a:effectLst/>
        </p:spPr>
        <p:txBody>
          <a:bodyPr vert="horz" wrap="square" lIns="71755" tIns="0" rIns="71755"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消防设施维护保养检测</a:t>
            </a:r>
            <a:endParaRPr lang="en-US" altLang="zh-CN"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a:p>
            <a:pPr algn="ctr"/>
            <a:r>
              <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消防安全评估</a:t>
            </a:r>
            <a:endPar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grpSp>
        <p:nvGrpSpPr>
          <p:cNvPr id="10" name="组合 9"/>
          <p:cNvGrpSpPr/>
          <p:nvPr/>
        </p:nvGrpSpPr>
        <p:grpSpPr>
          <a:xfrm>
            <a:off x="1113590" y="4250436"/>
            <a:ext cx="1139952" cy="2025670"/>
            <a:chOff x="1113590" y="4250436"/>
            <a:chExt cx="1139952" cy="2025670"/>
          </a:xfrm>
        </p:grpSpPr>
        <p:pic>
          <p:nvPicPr>
            <p:cNvPr id="22" name="图片 21"/>
            <p:cNvPicPr>
              <a:picLocks noChangeAspect="1"/>
            </p:cNvPicPr>
            <p:nvPr>
              <p:custDataLst>
                <p:tags r:id="rId4"/>
              </p:custDataLst>
            </p:nvPr>
          </p:nvPicPr>
          <p:blipFill>
            <a:blip r:embed="rId5"/>
            <a:stretch>
              <a:fillRect/>
            </a:stretch>
          </p:blipFill>
          <p:spPr>
            <a:xfrm>
              <a:off x="1176519" y="4250436"/>
              <a:ext cx="1014095"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55" name="文本框 54"/>
            <p:cNvSpPr txBox="1"/>
            <p:nvPr/>
          </p:nvSpPr>
          <p:spPr>
            <a:xfrm>
              <a:off x="1113590" y="5814441"/>
              <a:ext cx="1139952" cy="461665"/>
            </a:xfrm>
            <a:prstGeom prst="rect">
              <a:avLst/>
            </a:prstGeom>
            <a:noFill/>
          </p:spPr>
          <p:txBody>
            <a:bodyPr wrap="square" rtlCol="0">
              <a:spAutoFit/>
            </a:bodyPr>
            <a:lstStyle/>
            <a:p>
              <a:pPr algn="ct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消防设施工程承包资质</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grpSp>
        <p:nvGrpSpPr>
          <p:cNvPr id="4" name="组合 3"/>
          <p:cNvGrpSpPr/>
          <p:nvPr/>
        </p:nvGrpSpPr>
        <p:grpSpPr>
          <a:xfrm>
            <a:off x="2939604" y="4252903"/>
            <a:ext cx="1139952" cy="2025670"/>
            <a:chOff x="2708842" y="4259163"/>
            <a:chExt cx="1139952" cy="2025670"/>
          </a:xfrm>
        </p:grpSpPr>
        <p:pic>
          <p:nvPicPr>
            <p:cNvPr id="44" name="图片 43"/>
            <p:cNvPicPr/>
            <p:nvPr>
              <p:custDataLst>
                <p:tags r:id="rId6"/>
              </p:custDataLst>
            </p:nvPr>
          </p:nvPicPr>
          <p:blipFill>
            <a:blip r:embed="rId7"/>
            <a:stretch>
              <a:fillRect/>
            </a:stretch>
          </p:blipFill>
          <p:spPr>
            <a:xfrm>
              <a:off x="2760023" y="4259163"/>
              <a:ext cx="1037590"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56" name="文本框 55"/>
            <p:cNvSpPr txBox="1"/>
            <p:nvPr/>
          </p:nvSpPr>
          <p:spPr>
            <a:xfrm>
              <a:off x="2708842" y="5823168"/>
              <a:ext cx="1139952" cy="461665"/>
            </a:xfrm>
            <a:prstGeom prst="rect">
              <a:avLst/>
            </a:prstGeom>
            <a:noFill/>
          </p:spPr>
          <p:txBody>
            <a:bodyPr wrap="square" rtlCol="0">
              <a:spAutoFit/>
            </a:bodyPr>
            <a:lstStyle/>
            <a:p>
              <a:pPr algn="ctr"/>
              <a:r>
                <a:rPr lang="en-US" altLang="zh-CN"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IS09001</a:t>
              </a: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质量管理体系</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grpSp>
        <p:nvGrpSpPr>
          <p:cNvPr id="5" name="组合 4"/>
          <p:cNvGrpSpPr/>
          <p:nvPr/>
        </p:nvGrpSpPr>
        <p:grpSpPr>
          <a:xfrm>
            <a:off x="4684950" y="4253220"/>
            <a:ext cx="1139952" cy="2025035"/>
            <a:chOff x="4383600" y="4251071"/>
            <a:chExt cx="1139952" cy="2025035"/>
          </a:xfrm>
        </p:grpSpPr>
        <p:pic>
          <p:nvPicPr>
            <p:cNvPr id="43" name="图片 42"/>
            <p:cNvPicPr/>
            <p:nvPr>
              <p:custDataLst>
                <p:tags r:id="rId8"/>
              </p:custDataLst>
            </p:nvPr>
          </p:nvPicPr>
          <p:blipFill>
            <a:blip r:embed="rId9"/>
            <a:stretch>
              <a:fillRect/>
            </a:stretch>
          </p:blipFill>
          <p:spPr>
            <a:xfrm>
              <a:off x="4434781" y="4251071"/>
              <a:ext cx="1037590"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57" name="文本框 56"/>
            <p:cNvSpPr txBox="1"/>
            <p:nvPr/>
          </p:nvSpPr>
          <p:spPr>
            <a:xfrm>
              <a:off x="4383600" y="5814441"/>
              <a:ext cx="1139952" cy="461665"/>
            </a:xfrm>
            <a:prstGeom prst="rect">
              <a:avLst/>
            </a:prstGeom>
            <a:noFill/>
          </p:spPr>
          <p:txBody>
            <a:bodyPr wrap="square" rtlCol="0">
              <a:spAutoFit/>
            </a:bodyPr>
            <a:lstStyle/>
            <a:p>
              <a:pPr algn="ctr"/>
              <a:r>
                <a:rPr lang="en-US" altLang="zh-CN"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IS014001</a:t>
              </a: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环境管理体系</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grpSp>
        <p:nvGrpSpPr>
          <p:cNvPr id="11" name="组合 10"/>
          <p:cNvGrpSpPr/>
          <p:nvPr/>
        </p:nvGrpSpPr>
        <p:grpSpPr>
          <a:xfrm>
            <a:off x="6270612" y="4250436"/>
            <a:ext cx="1546345" cy="2025035"/>
            <a:chOff x="5978852" y="4251071"/>
            <a:chExt cx="1546345" cy="2025035"/>
          </a:xfrm>
        </p:grpSpPr>
        <p:pic>
          <p:nvPicPr>
            <p:cNvPr id="42" name="图片 41"/>
            <p:cNvPicPr/>
            <p:nvPr>
              <p:custDataLst>
                <p:tags r:id="rId10"/>
              </p:custDataLst>
            </p:nvPr>
          </p:nvPicPr>
          <p:blipFill>
            <a:blip r:embed="rId11"/>
            <a:stretch>
              <a:fillRect/>
            </a:stretch>
          </p:blipFill>
          <p:spPr>
            <a:xfrm>
              <a:off x="6233229" y="4251071"/>
              <a:ext cx="1037590"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58" name="文本框 57"/>
            <p:cNvSpPr txBox="1"/>
            <p:nvPr/>
          </p:nvSpPr>
          <p:spPr>
            <a:xfrm>
              <a:off x="5978852" y="5814441"/>
              <a:ext cx="1546345" cy="461665"/>
            </a:xfrm>
            <a:prstGeom prst="rect">
              <a:avLst/>
            </a:prstGeom>
            <a:noFill/>
          </p:spPr>
          <p:txBody>
            <a:bodyPr wrap="square" rtlCol="0">
              <a:spAutoFit/>
            </a:bodyPr>
            <a:lstStyle/>
            <a:p>
              <a:pPr algn="ctr"/>
              <a:r>
                <a:rPr lang="en-US" altLang="zh-CN"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IS045001</a:t>
              </a: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职业健康安全管理体系</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grpSp>
        <p:nvGrpSpPr>
          <p:cNvPr id="13" name="组合 12"/>
          <p:cNvGrpSpPr/>
          <p:nvPr/>
        </p:nvGrpSpPr>
        <p:grpSpPr>
          <a:xfrm>
            <a:off x="8006319" y="4253220"/>
            <a:ext cx="1680382" cy="2025035"/>
            <a:chOff x="8803196" y="4251071"/>
            <a:chExt cx="1680382" cy="2025035"/>
          </a:xfrm>
        </p:grpSpPr>
        <p:pic>
          <p:nvPicPr>
            <p:cNvPr id="41" name="图片 40"/>
            <p:cNvPicPr/>
            <p:nvPr>
              <p:custDataLst>
                <p:tags r:id="rId12"/>
              </p:custDataLst>
            </p:nvPr>
          </p:nvPicPr>
          <p:blipFill>
            <a:blip r:embed="rId13"/>
            <a:stretch>
              <a:fillRect/>
            </a:stretch>
          </p:blipFill>
          <p:spPr>
            <a:xfrm>
              <a:off x="9124592" y="4251071"/>
              <a:ext cx="1037590"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59" name="文本框 58"/>
            <p:cNvSpPr txBox="1"/>
            <p:nvPr/>
          </p:nvSpPr>
          <p:spPr>
            <a:xfrm>
              <a:off x="8803196" y="5814441"/>
              <a:ext cx="1680382" cy="461665"/>
            </a:xfrm>
            <a:prstGeom prst="rect">
              <a:avLst/>
            </a:prstGeom>
            <a:noFill/>
          </p:spPr>
          <p:txBody>
            <a:bodyPr wrap="square" rtlCol="0">
              <a:spAutoFit/>
            </a:bodyPr>
            <a:lstStyle/>
            <a:p>
              <a:pPr algn="ctr"/>
              <a:r>
                <a:rPr lang="en-US" altLang="zh-CN"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IS020000</a:t>
              </a: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信息技术服务管理体系</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grpSp>
        <p:nvGrpSpPr>
          <p:cNvPr id="14" name="组合 13"/>
          <p:cNvGrpSpPr/>
          <p:nvPr/>
        </p:nvGrpSpPr>
        <p:grpSpPr>
          <a:xfrm>
            <a:off x="9771390" y="4250436"/>
            <a:ext cx="1680382" cy="2025035"/>
            <a:chOff x="9996361" y="4251071"/>
            <a:chExt cx="1680382" cy="2025035"/>
          </a:xfrm>
        </p:grpSpPr>
        <p:pic>
          <p:nvPicPr>
            <p:cNvPr id="40" name="图片 39"/>
            <p:cNvPicPr/>
            <p:nvPr>
              <p:custDataLst>
                <p:tags r:id="rId14"/>
              </p:custDataLst>
            </p:nvPr>
          </p:nvPicPr>
          <p:blipFill>
            <a:blip r:embed="rId15"/>
            <a:stretch>
              <a:fillRect/>
            </a:stretch>
          </p:blipFill>
          <p:spPr>
            <a:xfrm>
              <a:off x="10317757" y="4251071"/>
              <a:ext cx="1037590" cy="1454785"/>
            </a:xfrm>
            <a:prstGeom prst="rect">
              <a:avLst/>
            </a:prstGeom>
            <a:ln w="38100" cap="sq" cmpd="thickThin">
              <a:solidFill>
                <a:srgbClr val="996633"/>
              </a:solidFill>
              <a:prstDash val="solid"/>
              <a:miter lim="800000"/>
              <a:headEnd/>
              <a:tailEnd/>
            </a:ln>
            <a:effectLst>
              <a:innerShdw blurRad="76200">
                <a:srgbClr val="000000"/>
              </a:innerShdw>
            </a:effectLst>
          </p:spPr>
        </p:pic>
        <p:sp>
          <p:nvSpPr>
            <p:cNvPr id="60" name="文本框 59"/>
            <p:cNvSpPr txBox="1"/>
            <p:nvPr/>
          </p:nvSpPr>
          <p:spPr>
            <a:xfrm>
              <a:off x="9996361" y="5814441"/>
              <a:ext cx="1680382" cy="461665"/>
            </a:xfrm>
            <a:prstGeom prst="rect">
              <a:avLst/>
            </a:prstGeom>
            <a:noFill/>
          </p:spPr>
          <p:txBody>
            <a:bodyPr wrap="square" rtlCol="0">
              <a:spAutoFit/>
            </a:bodyPr>
            <a:lstStyle/>
            <a:p>
              <a:pPr algn="ctr"/>
              <a:r>
                <a:rPr lang="en-US" altLang="zh-CN"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IS027001</a:t>
              </a: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信息安全</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a:p>
              <a:pPr algn="ctr"/>
              <a:r>
                <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rPr>
                <a:t>管理体系</a:t>
              </a:r>
              <a:endParaRPr lang="zh-CN" altLang="en-US" sz="1200" dirty="0">
                <a:solidFill>
                  <a:srgbClr val="0070C0"/>
                </a:solidFill>
                <a:latin typeface="Arial" panose="020B0604020202020204" pitchFamily="34" charset="0"/>
                <a:ea typeface="微软雅黑" panose="020B0503020204020204" pitchFamily="34" charset="-122"/>
                <a:cs typeface="思源黑体 CN Regular" panose="020B0500000000000000" charset="-122"/>
                <a:sym typeface="Arial" panose="020B0604020202020204" pitchFamily="34" charset="0"/>
              </a:endParaRPr>
            </a:p>
          </p:txBody>
        </p:sp>
      </p:grpSp>
      <p:pic>
        <p:nvPicPr>
          <p:cNvPr id="6" name="图片 5"/>
          <p:cNvPicPr>
            <a:picLocks noChangeAspect="1"/>
          </p:cNvPicPr>
          <p:nvPr/>
        </p:nvPicPr>
        <p:blipFill>
          <a:blip r:embed="rId16"/>
          <a:stretch>
            <a:fillRect/>
          </a:stretch>
        </p:blipFill>
        <p:spPr>
          <a:xfrm>
            <a:off x="1176519" y="1614409"/>
            <a:ext cx="2702204" cy="1880975"/>
          </a:xfrm>
          <a:prstGeom prst="rect">
            <a:avLst/>
          </a:prstGeom>
          <a:ln w="60325" cap="sq" cmpd="thickThin">
            <a:solidFill>
              <a:srgbClr val="996633"/>
            </a:solidFill>
            <a:prstDash val="solid"/>
            <a:miter lim="800000"/>
            <a:headEnd/>
            <a:tailEnd/>
          </a:ln>
          <a:effectLst>
            <a:innerShdw blurRad="76200">
              <a:srgbClr val="000000"/>
            </a:innerShdw>
          </a:effectLst>
        </p:spPr>
      </p:pic>
      <p:pic>
        <p:nvPicPr>
          <p:cNvPr id="7" name="图片 6"/>
          <p:cNvPicPr>
            <a:picLocks noChangeAspect="1"/>
          </p:cNvPicPr>
          <p:nvPr/>
        </p:nvPicPr>
        <p:blipFill rotWithShape="1">
          <a:blip r:embed="rId17"/>
          <a:srcRect b="5633"/>
          <a:stretch>
            <a:fillRect/>
          </a:stretch>
        </p:blipFill>
        <p:spPr>
          <a:xfrm>
            <a:off x="4470656" y="1614409"/>
            <a:ext cx="3250688" cy="1880975"/>
          </a:xfrm>
          <a:prstGeom prst="rect">
            <a:avLst/>
          </a:prstGeom>
          <a:ln w="60325" cap="sq" cmpd="thickThin">
            <a:solidFill>
              <a:srgbClr val="996633"/>
            </a:solidFill>
            <a:prstDash val="solid"/>
            <a:miter lim="800000"/>
            <a:headEnd/>
            <a:tailEnd/>
          </a:ln>
          <a:effectLst>
            <a:innerShdw blurRad="76200">
              <a:srgbClr val="000000"/>
            </a:innerShdw>
          </a:effectLst>
        </p:spPr>
      </p:pic>
      <p:sp>
        <p:nvSpPr>
          <p:cNvPr id="8" name="文本框 7"/>
          <p:cNvSpPr txBox="1"/>
          <p:nvPr>
            <p:custDataLst>
              <p:tags r:id="rId18"/>
            </p:custDataLst>
          </p:nvPr>
        </p:nvSpPr>
        <p:spPr>
          <a:xfrm>
            <a:off x="8794760" y="3639882"/>
            <a:ext cx="1953260" cy="418320"/>
          </a:xfrm>
          <a:prstGeom prst="roundRect">
            <a:avLst/>
          </a:prstGeom>
          <a:solidFill>
            <a:srgbClr val="007AFF"/>
          </a:solidFill>
          <a:ln>
            <a:noFill/>
          </a:ln>
          <a:effectLst/>
        </p:spPr>
        <p:txBody>
          <a:bodyPr vert="horz" wrap="square" lIns="71755" tIns="0" rIns="71755"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安全生产许可</a:t>
            </a:r>
            <a:endPar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9" name="文本框 8"/>
          <p:cNvSpPr txBox="1"/>
          <p:nvPr>
            <p:custDataLst>
              <p:tags r:id="rId19"/>
            </p:custDataLst>
          </p:nvPr>
        </p:nvSpPr>
        <p:spPr>
          <a:xfrm>
            <a:off x="5211799" y="3639882"/>
            <a:ext cx="1953260" cy="418320"/>
          </a:xfrm>
          <a:prstGeom prst="roundRect">
            <a:avLst/>
          </a:prstGeom>
          <a:solidFill>
            <a:srgbClr val="007AFF"/>
          </a:solidFill>
          <a:ln>
            <a:noFill/>
          </a:ln>
          <a:effectLst/>
        </p:spPr>
        <p:txBody>
          <a:bodyPr vert="horz" wrap="square" lIns="71755" tIns="0" rIns="71755"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rPr>
              <a:t>人员资质</a:t>
            </a:r>
            <a:endParaRPr lang="zh-CN" altLang="en-US" sz="1200" dirty="0">
              <a:ln w="6350">
                <a:noFill/>
              </a:ln>
              <a:solidFill>
                <a:schemeClr val="bg1"/>
              </a:solidFill>
              <a:effectLst/>
              <a:latin typeface="Arial" panose="020B0604020202020204" pitchFamily="34" charset="0"/>
              <a:ea typeface="微软雅黑" panose="020B0503020204020204" pitchFamily="34" charset="-122"/>
              <a:cs typeface="阿里巴巴普惠体 Light" panose="00020600040101010101" pitchFamily="18" charset="-122"/>
              <a:sym typeface="Arial" panose="020B0604020202020204" pitchFamily="34" charset="0"/>
            </a:endParaRPr>
          </a:p>
        </p:txBody>
      </p:sp>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公司资质</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消防全资质机构</a:t>
            </a:r>
            <a:endParaRPr lang="zh-CN" altLang="en-US" dirty="0">
              <a:latin typeface="Arial" panose="020B0604020202020204" pitchFamily="34" charset="0"/>
              <a:sym typeface="Arial" panose="020B0604020202020204" pitchFamily="34" charset="0"/>
            </a:endParaRPr>
          </a:p>
        </p:txBody>
      </p:sp>
    </p:spTree>
    <p:custDataLst>
      <p:tags r:id="rId20"/>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1139370" y="1540467"/>
          <a:ext cx="4860309" cy="4048777"/>
        </p:xfrm>
        <a:graphic>
          <a:graphicData uri="http://schemas.openxmlformats.org/drawingml/2006/table">
            <a:tbl>
              <a:tblPr firstRow="1" bandRow="1"/>
              <a:tblGrid>
                <a:gridCol w="1613933"/>
                <a:gridCol w="1637220"/>
                <a:gridCol w="1609156"/>
              </a:tblGrid>
              <a:tr h="564390">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风险项</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发生概率</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影响等级</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r>
              <a:tr h="578738">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值班脱岗</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en-US" altLang="zh-CN" sz="1400" dirty="0">
                          <a:latin typeface="Arial" panose="020B0604020202020204" pitchFamily="34" charset="0"/>
                          <a:ea typeface="微软雅黑" panose="020B0503020204020204" pitchFamily="34" charset="-122"/>
                          <a:sym typeface="Arial" panose="020B0604020202020204" pitchFamily="34" charset="0"/>
                        </a:rPr>
                        <a:t>32%</a:t>
                      </a:r>
                      <a:r>
                        <a:rPr lang="zh-CN" altLang="en-US" sz="1400" dirty="0">
                          <a:latin typeface="Arial" panose="020B0604020202020204" pitchFamily="34" charset="0"/>
                          <a:ea typeface="微软雅黑" panose="020B0503020204020204" pitchFamily="34" charset="-122"/>
                          <a:sym typeface="Arial" panose="020B0604020202020204" pitchFamily="34" charset="0"/>
                        </a:rPr>
                        <a:t>（中）</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灾难性(高)</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r>
              <a:tr h="577144">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误操作系统</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en-US" altLang="zh-CN" sz="1400" dirty="0">
                          <a:latin typeface="Arial" panose="020B0604020202020204" pitchFamily="34" charset="0"/>
                          <a:ea typeface="微软雅黑" panose="020B0503020204020204" pitchFamily="34" charset="-122"/>
                          <a:sym typeface="Arial" panose="020B0604020202020204" pitchFamily="34" charset="0"/>
                        </a:rPr>
                        <a:t>28%</a:t>
                      </a:r>
                      <a:r>
                        <a:rPr lang="zh-CN" altLang="en-US" sz="1400" dirty="0">
                          <a:latin typeface="Arial" panose="020B0604020202020204" pitchFamily="34" charset="0"/>
                          <a:ea typeface="微软雅黑" panose="020B0503020204020204" pitchFamily="34" charset="-122"/>
                          <a:sym typeface="Arial" panose="020B0604020202020204" pitchFamily="34" charset="0"/>
                        </a:rPr>
                        <a:t>（中）</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严重(中)</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r>
              <a:tr h="595479">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记录缺失</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65% (高)</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一般(低)</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r>
              <a:tr h="577144">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应急响应延迟</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41% (中)</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严重(中)</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r>
              <a:tr h="578738">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设备维护遗漏</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37% (中)</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严重(中)</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r>
              <a:tr h="577144">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培训不达标</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a:latin typeface="Arial" panose="020B0604020202020204" pitchFamily="34" charset="0"/>
                          <a:ea typeface="微软雅黑" panose="020B0503020204020204" pitchFamily="34" charset="-122"/>
                          <a:sym typeface="Arial" panose="020B0604020202020204" pitchFamily="34" charset="0"/>
                        </a:rPr>
                        <a:t>58% (高)</a:t>
                      </a:r>
                      <a:endParaRPr lang="zh-CN" altLang="en-US" sz="14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20000"/>
                        </a:lnSpc>
                        <a:buNone/>
                      </a:pPr>
                      <a:r>
                        <a:rPr lang="zh-CN" altLang="en-US" sz="1400" dirty="0">
                          <a:latin typeface="Arial" panose="020B0604020202020204" pitchFamily="34" charset="0"/>
                          <a:ea typeface="微软雅黑" panose="020B0503020204020204" pitchFamily="34" charset="-122"/>
                          <a:sym typeface="Arial" panose="020B0604020202020204" pitchFamily="34" charset="0"/>
                        </a:rPr>
                        <a:t>较大(中)</a:t>
                      </a:r>
                      <a:endParaRPr lang="zh-CN" altLang="en-US" sz="1400" dirty="0">
                        <a:latin typeface="Arial" panose="020B0604020202020204" pitchFamily="34" charset="0"/>
                        <a:ea typeface="微软雅黑" panose="020B0503020204020204" pitchFamily="34" charset="-122"/>
                        <a:sym typeface="Arial" panose="020B0604020202020204" pitchFamily="34" charset="0"/>
                      </a:endParaRPr>
                    </a:p>
                  </a:txBody>
                  <a:tcPr anchor="ctr"/>
                </a:tc>
              </a:tr>
            </a:tbl>
          </a:graphicData>
        </a:graphic>
      </p:graphicFrame>
      <p:sp>
        <p:nvSpPr>
          <p:cNvPr id="26" name="圆角矩形 25"/>
          <p:cNvSpPr/>
          <p:nvPr/>
        </p:nvSpPr>
        <p:spPr>
          <a:xfrm>
            <a:off x="6210935" y="1540467"/>
            <a:ext cx="5271135" cy="4486318"/>
          </a:xfrm>
          <a:prstGeom prst="roundRect">
            <a:avLst>
              <a:gd name="adj" fmla="val 2068"/>
            </a:avLst>
          </a:prstGeom>
          <a:gradFill>
            <a:gsLst>
              <a:gs pos="76000">
                <a:srgbClr val="B5D5FF">
                  <a:alpha val="13000"/>
                </a:srgbClr>
              </a:gs>
              <a:gs pos="0">
                <a:srgbClr val="B5D5FF">
                  <a:alpha val="44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custDataLst>
              <p:tags r:id="rId2"/>
            </p:custDataLst>
          </p:nvPr>
        </p:nvSpPr>
        <p:spPr>
          <a:xfrm>
            <a:off x="6464935" y="1957705"/>
            <a:ext cx="4787900" cy="3954780"/>
          </a:xfrm>
          <a:prstGeom prst="rect">
            <a:avLst/>
          </a:prstGeom>
          <a:noFill/>
        </p:spPr>
        <p:txBody>
          <a:bodyPr vert="horz"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操作风险控制</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双校验机制</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en-US"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误操作率降至</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2%</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毫秒级响应</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(&lt;0.5</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秒</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设备健康管理</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预测性维护</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en-US"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故障率下降</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70%</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云端热升级</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季度迭代</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数字管控平台</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全流程电子留痕</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符合</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GBIT 38315-2019)</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动态预案库</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(200+</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场景实时更新</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endPar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管理效能提升</a:t>
            </a:r>
            <a:endPar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标准化流程体系，建立</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ISO</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质量标准的</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137</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项操作规程</a:t>
            </a:r>
            <a:endPar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实现</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报警</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确认</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处置</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记录</a:t>
            </a:r>
            <a:r>
              <a:rPr lang="en-US" altLang="zh-CN"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四步闭环管理</a:t>
            </a:r>
            <a:endPar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40000"/>
              </a:lnSpc>
              <a:spcBef>
                <a:spcPts val="0"/>
              </a:spcBef>
              <a:spcAft>
                <a:spcPts val="0"/>
              </a:spcAft>
              <a:buClrTx/>
              <a:buSzTx/>
              <a:buFontTx/>
            </a:pPr>
            <a:r>
              <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决策支持系统，提供月度安全态势分析报告</a:t>
            </a:r>
            <a:endParaRPr lang="zh-CN" altLang="en-US" sz="1400">
              <a:solidFill>
                <a:schemeClr val="tx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11" name="文本框 10"/>
          <p:cNvSpPr txBox="1"/>
          <p:nvPr>
            <p:custDataLst>
              <p:tags r:id="rId3"/>
            </p:custDataLst>
          </p:nvPr>
        </p:nvSpPr>
        <p:spPr>
          <a:xfrm>
            <a:off x="6464935" y="1626235"/>
            <a:ext cx="3018790"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000" dirty="0">
                <a:ln w="6350">
                  <a:noFill/>
                </a:ln>
                <a:solidFill>
                  <a:srgbClr val="0070C0"/>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智能防护体系</a:t>
            </a:r>
            <a:endParaRPr lang="zh-CN" altLang="en-US" sz="2000" dirty="0">
              <a:ln w="6350">
                <a:noFill/>
              </a:ln>
              <a:solidFill>
                <a:srgbClr val="0070C0"/>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3" name="文本框 2"/>
          <p:cNvSpPr txBox="1"/>
          <p:nvPr/>
        </p:nvSpPr>
        <p:spPr>
          <a:xfrm>
            <a:off x="1179421" y="5720080"/>
            <a:ext cx="4316730" cy="306705"/>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sym typeface="Arial" panose="020B0604020202020204" pitchFamily="34" charset="0"/>
              </a:rPr>
              <a:t>*数据来源：2023中国消防协会年度报告</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5"/>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风险减量</a:t>
            </a:r>
            <a:endParaRPr lang="zh-CN" altLang="en-US" dirty="0">
              <a:latin typeface="Arial" panose="020B0604020202020204" pitchFamily="34" charset="0"/>
              <a:sym typeface="Arial" panose="020B0604020202020204" pitchFamily="34" charset="0"/>
            </a:endParaRPr>
          </a:p>
        </p:txBody>
      </p:sp>
      <p:sp>
        <p:nvSpPr>
          <p:cNvPr id="8" name="文本占位符 7"/>
          <p:cNvSpPr>
            <a:spLocks noGrp="1"/>
          </p:cNvSpPr>
          <p:nvPr>
            <p:ph type="body" sz="quarter" idx="11"/>
          </p:nvPr>
        </p:nvSpPr>
        <p:spPr>
          <a:xfrm>
            <a:off x="1084261" y="975317"/>
            <a:ext cx="5947910" cy="565150"/>
          </a:xfrm>
        </p:spPr>
        <p:txBody>
          <a:bodyPr/>
          <a:lstStyle/>
          <a:p>
            <a:r>
              <a:rPr lang="zh-CN" altLang="en-US" dirty="0">
                <a:latin typeface="Arial" panose="020B0604020202020204" pitchFamily="34" charset="0"/>
                <a:sym typeface="Arial" panose="020B0604020202020204" pitchFamily="34" charset="0"/>
              </a:rPr>
              <a:t>用永不疲倦的智能值守守护每分每秒的安全承诺</a:t>
            </a:r>
            <a:endParaRPr lang="zh-CN" altLang="en-US" dirty="0">
              <a:latin typeface="Arial" panose="020B0604020202020204" pitchFamily="34" charset="0"/>
              <a:sym typeface="Arial" panose="020B0604020202020204" pitchFamily="34" charset="0"/>
            </a:endParaRPr>
          </a:p>
        </p:txBody>
      </p:sp>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格 24"/>
          <p:cNvGraphicFramePr/>
          <p:nvPr>
            <p:custDataLst>
              <p:tags r:id="rId1"/>
            </p:custDataLst>
          </p:nvPr>
        </p:nvGraphicFramePr>
        <p:xfrm>
          <a:off x="606759" y="1730887"/>
          <a:ext cx="10978482" cy="3703320"/>
        </p:xfrm>
        <a:graphic>
          <a:graphicData uri="http://schemas.openxmlformats.org/drawingml/2006/table">
            <a:tbl>
              <a:tblPr firstRow="1" bandRow="1"/>
              <a:tblGrid>
                <a:gridCol w="3409962"/>
                <a:gridCol w="1632825"/>
                <a:gridCol w="2444167"/>
                <a:gridCol w="2081017"/>
                <a:gridCol w="1410511"/>
              </a:tblGrid>
              <a:tr h="803275">
                <a:tc>
                  <a:txBody>
                    <a:bodyPr/>
                    <a:lstStyle/>
                    <a:p>
                      <a:pPr algn="ctr">
                        <a:lnSpc>
                          <a:spcPct val="110000"/>
                        </a:lnSpc>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成本维度</a:t>
                      </a:r>
                      <a:endPar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10000"/>
                        </a:lnSpc>
                        <a:buClrTx/>
                        <a:buSzTx/>
                        <a:buFontTx/>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传统值守</a:t>
                      </a:r>
                      <a:endPar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10000"/>
                        </a:lnSpc>
                        <a:buClrTx/>
                        <a:buSzTx/>
                        <a:buFontTx/>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​传统改造模式</a:t>
                      </a:r>
                      <a:endPar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10000"/>
                        </a:lnSpc>
                        <a:buClrTx/>
                        <a:buSzTx/>
                        <a:buFontTx/>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中石守护</a:t>
                      </a:r>
                      <a:endPar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c>
                  <a:txBody>
                    <a:bodyPr/>
                    <a:lstStyle/>
                    <a:p>
                      <a:pPr algn="ctr">
                        <a:lnSpc>
                          <a:spcPct val="110000"/>
                        </a:lnSpc>
                        <a:buClrTx/>
                        <a:buSzTx/>
                        <a:buFontTx/>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节约率</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a:lnSpc>
                          <a:spcPct val="110000"/>
                        </a:lnSpc>
                        <a:buClrTx/>
                        <a:buSzTx/>
                        <a:buFontTx/>
                        <a:buNone/>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（对比传统值守）</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solidFill>
                      <a:srgbClr val="0070C0"/>
                    </a:solidFill>
                  </a:tcPr>
                </a:tc>
              </a:tr>
              <a:tr h="755015">
                <a:tc>
                  <a:txBody>
                    <a:bodyPr/>
                    <a:lstStyle/>
                    <a:p>
                      <a:pPr algn="ctr">
                        <a:lnSpc>
                          <a:spcPct val="11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初期设备投入</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1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0</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1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a:t>
                      </a:r>
                      <a:r>
                        <a:rPr lang="en-US" altLang="zh-CN" sz="1600" dirty="0">
                          <a:latin typeface="Arial" panose="020B0604020202020204" pitchFamily="34" charset="0"/>
                          <a:ea typeface="微软雅黑" panose="020B0503020204020204" pitchFamily="34" charset="-122"/>
                          <a:sym typeface="Arial" panose="020B0604020202020204" pitchFamily="34" charset="0"/>
                        </a:rPr>
                        <a:t>5</a:t>
                      </a:r>
                      <a:r>
                        <a:rPr lang="zh-CN" altLang="en-US" sz="1600" dirty="0">
                          <a:latin typeface="Arial" panose="020B0604020202020204" pitchFamily="34" charset="0"/>
                          <a:ea typeface="微软雅黑" panose="020B0503020204020204" pitchFamily="34" charset="-122"/>
                          <a:sym typeface="Arial" panose="020B0604020202020204" pitchFamily="34" charset="0"/>
                        </a:rPr>
                        <a:t>0,000</a:t>
                      </a:r>
                      <a:r>
                        <a:rPr lang="en-US" altLang="zh-CN" sz="1600" dirty="0">
                          <a:latin typeface="Arial" panose="020B0604020202020204" pitchFamily="34" charset="0"/>
                          <a:ea typeface="微软雅黑" panose="020B0503020204020204" pitchFamily="34" charset="-122"/>
                          <a:sym typeface="Arial" panose="020B0604020202020204" pitchFamily="34" charset="0"/>
                        </a:rPr>
                        <a:t>-80,000</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1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0</a:t>
                      </a:r>
                      <a:endParaRPr lang="en-US" altLang="zh-CN"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1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100%</a:t>
                      </a:r>
                      <a:r>
                        <a:rPr lang="zh-CN" altLang="en-US" sz="1600" dirty="0">
                          <a:latin typeface="Arial" panose="020B0604020202020204" pitchFamily="34" charset="0"/>
                          <a:ea typeface="微软雅黑" panose="020B0503020204020204" pitchFamily="34" charset="-122"/>
                          <a:sym typeface="Arial" panose="020B0604020202020204" pitchFamily="34" charset="0"/>
                        </a:rPr>
                        <a:t>⬇</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r>
              <a:tr h="723265">
                <a:tc>
                  <a:txBody>
                    <a:bodyPr/>
                    <a:lstStyle/>
                    <a:p>
                      <a:pPr algn="ctr">
                        <a:lnSpc>
                          <a:spcPct val="13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年均人力成本</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p>
                      <a:pPr algn="ctr">
                        <a:lnSpc>
                          <a:spcPct val="13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（用</a:t>
                      </a:r>
                      <a:r>
                        <a:rPr lang="en-US" altLang="zh-CN" sz="1600" dirty="0">
                          <a:latin typeface="Arial" panose="020B0604020202020204" pitchFamily="34" charset="0"/>
                          <a:ea typeface="微软雅黑" panose="020B0503020204020204" pitchFamily="34" charset="-122"/>
                          <a:sym typeface="Arial" panose="020B0604020202020204" pitchFamily="34" charset="0"/>
                        </a:rPr>
                        <a:t>6</a:t>
                      </a:r>
                      <a:r>
                        <a:rPr lang="zh-CN" altLang="en-US" sz="1600" dirty="0">
                          <a:latin typeface="Arial" panose="020B0604020202020204" pitchFamily="34" charset="0"/>
                          <a:ea typeface="微软雅黑" panose="020B0503020204020204" pitchFamily="34" charset="-122"/>
                          <a:sym typeface="Arial" panose="020B0604020202020204" pitchFamily="34" charset="0"/>
                        </a:rPr>
                        <a:t>人，每班</a:t>
                      </a:r>
                      <a:r>
                        <a:rPr lang="en-US" altLang="zh-CN" sz="1600" dirty="0">
                          <a:latin typeface="Arial" panose="020B0604020202020204" pitchFamily="34" charset="0"/>
                          <a:ea typeface="微软雅黑" panose="020B0503020204020204" pitchFamily="34" charset="-122"/>
                          <a:sym typeface="Arial" panose="020B0604020202020204" pitchFamily="34" charset="0"/>
                        </a:rPr>
                        <a:t>2</a:t>
                      </a:r>
                      <a:r>
                        <a:rPr lang="zh-CN" altLang="en-US" sz="1600" dirty="0">
                          <a:latin typeface="Arial" panose="020B0604020202020204" pitchFamily="34" charset="0"/>
                          <a:ea typeface="微软雅黑" panose="020B0503020204020204" pitchFamily="34" charset="-122"/>
                          <a:sym typeface="Arial" panose="020B0604020202020204" pitchFamily="34" charset="0"/>
                        </a:rPr>
                        <a:t>人，</a:t>
                      </a:r>
                      <a:r>
                        <a:rPr lang="en-US" altLang="zh-CN" sz="1600" dirty="0">
                          <a:latin typeface="Arial" panose="020B0604020202020204" pitchFamily="34" charset="0"/>
                          <a:ea typeface="微软雅黑" panose="020B0503020204020204" pitchFamily="34" charset="-122"/>
                          <a:sym typeface="Arial" panose="020B0604020202020204" pitchFamily="34" charset="0"/>
                        </a:rPr>
                        <a:t>2</a:t>
                      </a:r>
                      <a:r>
                        <a:rPr lang="zh-CN" altLang="en-US" sz="1600" dirty="0">
                          <a:latin typeface="Arial" panose="020B0604020202020204" pitchFamily="34" charset="0"/>
                          <a:ea typeface="微软雅黑" panose="020B0503020204020204" pitchFamily="34" charset="-122"/>
                          <a:sym typeface="Arial" panose="020B0604020202020204" pitchFamily="34" charset="0"/>
                        </a:rPr>
                        <a:t>班倒举例）</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3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a:t>
                      </a:r>
                      <a:r>
                        <a:rPr lang="en-US" altLang="zh-CN" sz="1600" dirty="0">
                          <a:latin typeface="Arial" panose="020B0604020202020204" pitchFamily="34" charset="0"/>
                          <a:ea typeface="微软雅黑" panose="020B0503020204020204" pitchFamily="34" charset="-122"/>
                          <a:sym typeface="Arial" panose="020B0604020202020204" pitchFamily="34" charset="0"/>
                        </a:rPr>
                        <a:t>600,000/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3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a:t>
                      </a:r>
                      <a:r>
                        <a:rPr lang="en-US" altLang="zh-CN" sz="1600" dirty="0">
                          <a:latin typeface="Arial" panose="020B0604020202020204" pitchFamily="34" charset="0"/>
                          <a:ea typeface="微软雅黑" panose="020B0503020204020204" pitchFamily="34" charset="-122"/>
                          <a:sym typeface="Arial" panose="020B0604020202020204" pitchFamily="34" charset="0"/>
                        </a:rPr>
                        <a:t>300,000+60,000/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30000"/>
                        </a:lnSpc>
                        <a:buNone/>
                      </a:pPr>
                      <a:r>
                        <a:rPr lang="zh-CN" altLang="en-US" sz="1600" dirty="0">
                          <a:latin typeface="Arial" panose="020B0604020202020204" pitchFamily="34" charset="0"/>
                          <a:ea typeface="微软雅黑" panose="020B0503020204020204" pitchFamily="34" charset="-122"/>
                          <a:sym typeface="Arial" panose="020B0604020202020204" pitchFamily="34" charset="0"/>
                        </a:rPr>
                        <a:t>¥</a:t>
                      </a:r>
                      <a:r>
                        <a:rPr lang="en-US" altLang="zh-CN" sz="1600" dirty="0">
                          <a:latin typeface="Arial" panose="020B0604020202020204" pitchFamily="34" charset="0"/>
                          <a:ea typeface="微软雅黑" panose="020B0503020204020204" pitchFamily="34" charset="-122"/>
                          <a:sym typeface="Arial" panose="020B0604020202020204" pitchFamily="34" charset="0"/>
                        </a:rPr>
                        <a:t>300,000+50,000/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30000"/>
                        </a:lnSpc>
                        <a:buNone/>
                      </a:pPr>
                      <a:r>
                        <a:rPr lang="en-US" altLang="zh-CN" sz="1600">
                          <a:latin typeface="Arial" panose="020B0604020202020204" pitchFamily="34" charset="0"/>
                          <a:ea typeface="微软雅黑" panose="020B0503020204020204" pitchFamily="34" charset="-122"/>
                          <a:sym typeface="Arial" panose="020B0604020202020204" pitchFamily="34" charset="0"/>
                        </a:rPr>
                        <a:t>40%</a:t>
                      </a:r>
                      <a:r>
                        <a:rPr lang="zh-CN" altLang="en-US" sz="1600">
                          <a:latin typeface="Arial" panose="020B0604020202020204" pitchFamily="34" charset="0"/>
                          <a:ea typeface="微软雅黑" panose="020B0503020204020204" pitchFamily="34" charset="-122"/>
                          <a:sym typeface="Arial" panose="020B0604020202020204" pitchFamily="34" charset="0"/>
                        </a:rPr>
                        <a:t>⬇</a:t>
                      </a:r>
                      <a:endParaRPr lang="zh-CN" altLang="en-US" sz="1600">
                        <a:latin typeface="Arial" panose="020B0604020202020204" pitchFamily="34" charset="0"/>
                        <a:ea typeface="微软雅黑" panose="020B0503020204020204" pitchFamily="34" charset="-122"/>
                        <a:sym typeface="Arial" panose="020B0604020202020204" pitchFamily="34" charset="0"/>
                      </a:endParaRPr>
                    </a:p>
                  </a:txBody>
                  <a:tcPr anchor="ctr"/>
                </a:tc>
              </a:tr>
              <a:tr h="729615">
                <a:tc>
                  <a:txBody>
                    <a:bodyPr/>
                    <a:lstStyle/>
                    <a:p>
                      <a:pPr algn="ctr">
                        <a:lnSpc>
                          <a:spcPct val="100000"/>
                        </a:lnSpc>
                        <a:buNone/>
                      </a:pPr>
                      <a:r>
                        <a:rPr lang="zh-CN" altLang="en-US" sz="1600">
                          <a:latin typeface="Arial" panose="020B0604020202020204" pitchFamily="34" charset="0"/>
                          <a:ea typeface="微软雅黑" panose="020B0503020204020204" pitchFamily="34" charset="-122"/>
                          <a:sym typeface="Arial" panose="020B0604020202020204" pitchFamily="34" charset="0"/>
                        </a:rPr>
                        <a:t>保险支出（示例）</a:t>
                      </a:r>
                      <a:endParaRPr lang="zh-CN" altLang="en-US" sz="16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100,000/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80,000/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80,000/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a:latin typeface="Arial" panose="020B0604020202020204" pitchFamily="34" charset="0"/>
                          <a:ea typeface="微软雅黑" panose="020B0503020204020204" pitchFamily="34" charset="-122"/>
                          <a:sym typeface="Arial" panose="020B0604020202020204" pitchFamily="34" charset="0"/>
                        </a:rPr>
                        <a:t>20%</a:t>
                      </a:r>
                      <a:r>
                        <a:rPr lang="zh-CN" altLang="en-US" sz="1600">
                          <a:latin typeface="Arial" panose="020B0604020202020204" pitchFamily="34" charset="0"/>
                          <a:ea typeface="微软雅黑" panose="020B0503020204020204" pitchFamily="34" charset="-122"/>
                          <a:sym typeface="Arial" panose="020B0604020202020204" pitchFamily="34" charset="0"/>
                        </a:rPr>
                        <a:t>⬇</a:t>
                      </a:r>
                      <a:endParaRPr lang="zh-CN" altLang="en-US" sz="1600">
                        <a:latin typeface="Arial" panose="020B0604020202020204" pitchFamily="34" charset="0"/>
                        <a:ea typeface="微软雅黑" panose="020B0503020204020204" pitchFamily="34" charset="-122"/>
                        <a:sym typeface="Arial" panose="020B0604020202020204" pitchFamily="34" charset="0"/>
                      </a:endParaRPr>
                    </a:p>
                  </a:txBody>
                  <a:tcPr anchor="ctr"/>
                </a:tc>
              </a:tr>
              <a:tr h="692150">
                <a:tc>
                  <a:txBody>
                    <a:bodyPr/>
                    <a:lstStyle/>
                    <a:p>
                      <a:pPr algn="ctr">
                        <a:lnSpc>
                          <a:spcPct val="100000"/>
                        </a:lnSpc>
                        <a:buNone/>
                      </a:pPr>
                      <a:r>
                        <a:rPr lang="zh-CN" altLang="en-US" sz="1600">
                          <a:latin typeface="Arial" panose="020B0604020202020204" pitchFamily="34" charset="0"/>
                          <a:ea typeface="微软雅黑" panose="020B0503020204020204" pitchFamily="34" charset="-122"/>
                          <a:sym typeface="Arial" panose="020B0604020202020204" pitchFamily="34" charset="0"/>
                        </a:rPr>
                        <a:t>误操作损失</a:t>
                      </a:r>
                      <a:endParaRPr lang="zh-CN" altLang="en-US" sz="160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100,000/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20,000/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20,000/</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algn="ctr">
                        <a:lnSpc>
                          <a:spcPct val="100000"/>
                        </a:lnSpc>
                        <a:buNone/>
                      </a:pPr>
                      <a:r>
                        <a:rPr lang="en-US" altLang="zh-CN" sz="1600" dirty="0">
                          <a:latin typeface="Arial" panose="020B0604020202020204" pitchFamily="34" charset="0"/>
                          <a:ea typeface="微软雅黑" panose="020B0503020204020204" pitchFamily="34" charset="-122"/>
                          <a:sym typeface="Arial" panose="020B0604020202020204" pitchFamily="34" charset="0"/>
                        </a:rPr>
                        <a:t>80%</a:t>
                      </a:r>
                      <a:r>
                        <a:rPr lang="zh-CN" altLang="en-US" sz="1600" dirty="0">
                          <a:latin typeface="Arial" panose="020B0604020202020204" pitchFamily="34" charset="0"/>
                          <a:ea typeface="微软雅黑" panose="020B0503020204020204" pitchFamily="34" charset="-122"/>
                          <a:sym typeface="Arial" panose="020B0604020202020204" pitchFamily="34" charset="0"/>
                        </a:rPr>
                        <a:t>⬇</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a:txBody>
                  <a:tcPr anchor="ctr"/>
                </a:tc>
              </a:tr>
            </a:tbl>
          </a:graphicData>
        </a:graphic>
      </p:graphicFrame>
      <p:sp>
        <p:nvSpPr>
          <p:cNvPr id="4" name="文本框 3"/>
          <p:cNvSpPr txBox="1"/>
          <p:nvPr/>
        </p:nvSpPr>
        <p:spPr>
          <a:xfrm>
            <a:off x="853803" y="5624627"/>
            <a:ext cx="6031865" cy="306705"/>
          </a:xfrm>
          <a:prstGeom prst="rect">
            <a:avLst/>
          </a:prstGeom>
          <a:noFill/>
        </p:spPr>
        <p:txBody>
          <a:bodyPr wrap="square" rtlCol="0">
            <a:spAutoFit/>
          </a:bodyPr>
          <a:lstStyle/>
          <a:p>
            <a:r>
              <a:rPr lang="en-US" altLang="zh-CN" sz="1400" dirty="0">
                <a:latin typeface="Arial" panose="020B0604020202020204" pitchFamily="34" charset="0"/>
                <a:ea typeface="微软雅黑" panose="020B0503020204020204" pitchFamily="34" charset="-122"/>
                <a:sym typeface="Arial" panose="020B0604020202020204" pitchFamily="34" charset="0"/>
              </a:rPr>
              <a:t>*测算基准：单控制室6人配置，人均投入10万元，中级证均价7500/月</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收益对比</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看得见的成本节约</a:t>
            </a:r>
            <a:endParaRPr lang="zh-CN" altLang="en-US" dirty="0">
              <a:latin typeface="Arial" panose="020B0604020202020204" pitchFamily="34" charset="0"/>
              <a:sym typeface="Arial" panose="020B0604020202020204" pitchFamily="34" charset="0"/>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084261" y="1659754"/>
            <a:ext cx="6768387" cy="4494862"/>
            <a:chOff x="4376584" y="1289176"/>
            <a:chExt cx="7713665" cy="4353094"/>
          </a:xfrm>
        </p:grpSpPr>
        <p:sp useBgFill="1">
          <p:nvSpPr>
            <p:cNvPr id="16" name="矩形: 圆角 15"/>
            <p:cNvSpPr/>
            <p:nvPr/>
          </p:nvSpPr>
          <p:spPr>
            <a:xfrm>
              <a:off x="8651417" y="1289176"/>
              <a:ext cx="3438832" cy="4353094"/>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useBgFill="1">
          <p:nvSpPr>
            <p:cNvPr id="4" name="矩形: 圆角 16"/>
            <p:cNvSpPr/>
            <p:nvPr/>
          </p:nvSpPr>
          <p:spPr>
            <a:xfrm>
              <a:off x="4376584" y="1289176"/>
              <a:ext cx="3438832" cy="4353094"/>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5" name="矩形: 圆角 54"/>
          <p:cNvSpPr/>
          <p:nvPr/>
        </p:nvSpPr>
        <p:spPr>
          <a:xfrm>
            <a:off x="1614016" y="2029403"/>
            <a:ext cx="2037951" cy="400333"/>
          </a:xfrm>
          <a:prstGeom prst="roundRect">
            <a:avLst>
              <a:gd name="adj" fmla="val 50000"/>
            </a:avLst>
          </a:pr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应急响应</a:t>
            </a:r>
            <a:endPar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矩形: 圆角 55"/>
          <p:cNvSpPr/>
          <p:nvPr/>
        </p:nvSpPr>
        <p:spPr>
          <a:xfrm>
            <a:off x="5402433" y="2029403"/>
            <a:ext cx="2037951" cy="400333"/>
          </a:xfrm>
          <a:prstGeom prst="roundRect">
            <a:avLst>
              <a:gd name="adj" fmla="val 50000"/>
            </a:avLst>
          </a:pr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产品责任险</a:t>
            </a:r>
            <a:endPar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120"/>
          <p:cNvSpPr txBox="1"/>
          <p:nvPr/>
        </p:nvSpPr>
        <p:spPr>
          <a:xfrm>
            <a:off x="1273795" y="2647352"/>
            <a:ext cx="2813232" cy="37649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600"/>
              </a:spcBef>
              <a:spcAft>
                <a:spcPts val="600"/>
              </a:spcAft>
              <a:buClrTx/>
              <a:buSzTx/>
              <a:defRPr/>
            </a:pPr>
            <a:r>
              <a:rPr lang="zh-CN" altLang="en-US" sz="1600" b="1"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定期演练：</a:t>
            </a:r>
            <a:r>
              <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建立快速高效的应急响应机制，确保在突发情况下能够及时、准确地采取措施，最大限度地降低损失，保障人员安全和业务的正常运行，提升企业的危机应对能力。从组织体系，运行机制，应急处置，后期处置，应急保障所有模块进行管理。</a:t>
            </a:r>
            <a:endPar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endPar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20"/>
          <p:cNvSpPr txBox="1"/>
          <p:nvPr/>
        </p:nvSpPr>
        <p:spPr>
          <a:xfrm>
            <a:off x="5157820" y="2605813"/>
            <a:ext cx="2742722" cy="2484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600"/>
              </a:spcBef>
              <a:spcAft>
                <a:spcPts val="600"/>
              </a:spcAft>
              <a:buClrTx/>
              <a:buSzTx/>
              <a:defRPr/>
            </a:pPr>
            <a:r>
              <a:rPr lang="en-US" altLang="zh-CN" sz="1600" b="1"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3000</a:t>
            </a:r>
            <a:r>
              <a:rPr lang="zh-CN" altLang="en-US" sz="1600" b="1"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万：</a:t>
            </a:r>
            <a:r>
              <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为产品在使用过程中可能导致的意外事故或财产损失提供全面的经济赔偿保障，有效减轻企业因产品质量问题引发的法律和经济风险</a:t>
            </a:r>
            <a:endPar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useBgFill="1">
        <p:nvSpPr>
          <p:cNvPr id="6" name="矩形: 圆角 15"/>
          <p:cNvSpPr/>
          <p:nvPr/>
        </p:nvSpPr>
        <p:spPr>
          <a:xfrm>
            <a:off x="8586176" y="1659754"/>
            <a:ext cx="3017417" cy="4494862"/>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55"/>
          <p:cNvSpPr/>
          <p:nvPr/>
        </p:nvSpPr>
        <p:spPr>
          <a:xfrm>
            <a:off x="9032728" y="2029403"/>
            <a:ext cx="2037951" cy="400333"/>
          </a:xfrm>
          <a:prstGeom prst="roundRect">
            <a:avLst>
              <a:gd name="adj" fmla="val 50000"/>
            </a:avLst>
          </a:pr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职业责任险</a:t>
            </a:r>
            <a:endParaRPr kumimoji="0" lang="zh-CN" altLang="en-US"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120"/>
          <p:cNvSpPr txBox="1"/>
          <p:nvPr/>
        </p:nvSpPr>
        <p:spPr>
          <a:xfrm>
            <a:off x="8788115" y="2605813"/>
            <a:ext cx="2742722" cy="345940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30000"/>
              </a:lnSpc>
              <a:spcBef>
                <a:spcPts val="600"/>
              </a:spcBef>
              <a:spcAft>
                <a:spcPts val="600"/>
              </a:spcAft>
              <a:buClrTx/>
              <a:buSzTx/>
              <a:defRPr/>
            </a:pPr>
            <a:r>
              <a:rPr kumimoji="0" lang="zh-CN" altLang="en-US" sz="1600" b="1" i="0" u="none" strike="noStrike" kern="1200" cap="none" spc="0" normalizeH="0" baseline="0" noProof="0" dirty="0">
                <a:ln>
                  <a:noFill/>
                </a:ln>
                <a:gradFill>
                  <a:gsLst>
                    <a:gs pos="0">
                      <a:srgbClr val="00B0F0"/>
                    </a:gs>
                    <a:gs pos="100000">
                      <a:srgbClr val="0070C0"/>
                    </a:gs>
                  </a:gsLst>
                  <a:lin ang="5400000" scaled="1"/>
                </a:gradFill>
                <a:effectLst/>
                <a:uLnTx/>
                <a:uFillTx/>
                <a:latin typeface="Arial" panose="020B0604020202020204" pitchFamily="34" charset="0"/>
                <a:ea typeface="微软雅黑" panose="020B0503020204020204" pitchFamily="34" charset="-122"/>
                <a:cs typeface="+mn-ea"/>
                <a:sym typeface="Arial" panose="020B0604020202020204" pitchFamily="34" charset="0"/>
              </a:rPr>
              <a:t>防止人员误操作：</a:t>
            </a:r>
            <a:r>
              <a:rPr kumimoji="0" lang="zh-CN" altLang="en-US" sz="160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mn-ea"/>
                <a:sym typeface="Arial" panose="020B0604020202020204" pitchFamily="34" charset="0"/>
              </a:rPr>
              <a:t>全年累计赔偿限额 RMB6,000,000.00</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每次事故赔偿限额RMB2,000,000.00</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marR="0" lvl="0" algn="l" defTabSz="914400" rtl="0" eaLnBrk="1" fontAlgn="auto" latinLnBrk="0" hangingPunct="1">
              <a:lnSpc>
                <a:spcPct val="130000"/>
              </a:lnSpc>
              <a:spcBef>
                <a:spcPts val="600"/>
              </a:spcBef>
              <a:spcAft>
                <a:spcPts val="600"/>
              </a:spcAft>
              <a:buClrTx/>
              <a:buSzTx/>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被保险人提供专业服务时， 由于疏忽或过失造成委托人的经济损失，由委托人在保险期间内首次向被保险人提出损害赔偿请求，依法应由被保险人承担的经 济赔偿责任，保险人按照本保险合同约定负责赔偿。</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占位符 2"/>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履约保障</a:t>
            </a:r>
            <a:endParaRPr lang="zh-CN" altLang="en-US" dirty="0">
              <a:latin typeface="Arial" panose="020B0604020202020204" pitchFamily="34" charset="0"/>
              <a:sym typeface="Arial" panose="020B0604020202020204" pitchFamily="34" charset="0"/>
            </a:endParaRPr>
          </a:p>
        </p:txBody>
      </p:sp>
      <p:sp>
        <p:nvSpPr>
          <p:cNvPr id="5" name="文本占位符 4"/>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三重保障确保服务万无一失</a:t>
            </a:r>
            <a:endParaRPr lang="zh-CN" altLang="en-US" dirty="0">
              <a:latin typeface="Arial" panose="020B0604020202020204" pitchFamily="34" charset="0"/>
              <a:sym typeface="Arial" panose="020B0604020202020204" pitchFamily="34" charset="0"/>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矩形: 圆角 16"/>
          <p:cNvSpPr/>
          <p:nvPr/>
        </p:nvSpPr>
        <p:spPr>
          <a:xfrm>
            <a:off x="1084261" y="1642452"/>
            <a:ext cx="3017417" cy="4512164"/>
          </a:xfrm>
          <a:prstGeom prst="roundRect">
            <a:avLst>
              <a:gd name="adj" fmla="val 3340"/>
            </a:avLst>
          </a:prstGeom>
          <a:ln w="12700">
            <a:gradFill>
              <a:gsLst>
                <a:gs pos="0">
                  <a:schemeClr val="accent1">
                    <a:lumMod val="5000"/>
                    <a:lumOff val="95000"/>
                  </a:schemeClr>
                </a:gs>
                <a:gs pos="100000">
                  <a:srgbClr val="0070C0"/>
                </a:gs>
              </a:gsLst>
              <a:lin ang="5400000" scaled="1"/>
            </a:gradFill>
          </a:ln>
          <a:effectLst>
            <a:outerShdw blurRad="177800" dist="38100" dir="5400000" algn="t" rotWithShape="0">
              <a:srgbClr val="0070C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任意多边形 45"/>
          <p:cNvSpPr/>
          <p:nvPr>
            <p:custDataLst>
              <p:tags r:id="rId1"/>
            </p:custDataLst>
          </p:nvPr>
        </p:nvSpPr>
        <p:spPr>
          <a:xfrm>
            <a:off x="4456088" y="1613037"/>
            <a:ext cx="1920875" cy="1226389"/>
          </a:xfrm>
          <a:custGeom>
            <a:avLst/>
            <a:gdLst>
              <a:gd name="connsiteX0" fmla="*/ 1102 w 3025"/>
              <a:gd name="connsiteY0" fmla="*/ 0 h 2224"/>
              <a:gd name="connsiteX1" fmla="*/ 3017 w 3025"/>
              <a:gd name="connsiteY1" fmla="*/ 0 h 2224"/>
              <a:gd name="connsiteX2" fmla="*/ 3025 w 3025"/>
              <a:gd name="connsiteY2" fmla="*/ 2224 h 2224"/>
              <a:gd name="connsiteX3" fmla="*/ 1102 w 3025"/>
              <a:gd name="connsiteY3" fmla="*/ 2205 h 2224"/>
              <a:gd name="connsiteX4" fmla="*/ 0 w 3025"/>
              <a:gd name="connsiteY4" fmla="*/ 1103 h 2224"/>
              <a:gd name="connsiteX5" fmla="*/ 1102 w 3025"/>
              <a:gd name="connsiteY5" fmla="*/ 0 h 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 h="2224">
                <a:moveTo>
                  <a:pt x="1102" y="0"/>
                </a:moveTo>
                <a:lnTo>
                  <a:pt x="3017" y="0"/>
                </a:lnTo>
                <a:lnTo>
                  <a:pt x="3025" y="2224"/>
                </a:lnTo>
                <a:lnTo>
                  <a:pt x="1102" y="2205"/>
                </a:lnTo>
                <a:cubicBezTo>
                  <a:pt x="493" y="2205"/>
                  <a:pt x="0" y="1712"/>
                  <a:pt x="0" y="1103"/>
                </a:cubicBezTo>
                <a:cubicBezTo>
                  <a:pt x="0" y="493"/>
                  <a:pt x="493" y="0"/>
                  <a:pt x="1102" y="0"/>
                </a:cubicBezTo>
                <a:close/>
              </a:path>
            </a:pathLst>
          </a:custGeom>
          <a:solidFill>
            <a:srgbClr val="B5D5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rPr>
              <a:t> </a:t>
            </a:r>
            <a:endParaRPr lang="en-US" altLang="zh-CN">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矩形 34"/>
          <p:cNvSpPr/>
          <p:nvPr>
            <p:custDataLst>
              <p:tags r:id="rId2"/>
            </p:custDataLst>
          </p:nvPr>
        </p:nvSpPr>
        <p:spPr>
          <a:xfrm>
            <a:off x="6493168" y="1615795"/>
            <a:ext cx="5411470" cy="12236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p:cNvSpPr txBox="1"/>
          <p:nvPr>
            <p:custDataLst>
              <p:tags r:id="rId3"/>
            </p:custDataLst>
          </p:nvPr>
        </p:nvSpPr>
        <p:spPr>
          <a:xfrm>
            <a:off x="6694463" y="2015832"/>
            <a:ext cx="5045075" cy="53283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全套智能设备免费部署</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价值</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¥5</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0,000+)</a:t>
            </a:r>
            <a:endPar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风险转移给更专业的服务商</a:t>
            </a:r>
            <a:endPar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37" name="文本框 36"/>
          <p:cNvSpPr txBox="1"/>
          <p:nvPr>
            <p:custDataLst>
              <p:tags r:id="rId4"/>
            </p:custDataLst>
          </p:nvPr>
        </p:nvSpPr>
        <p:spPr>
          <a:xfrm>
            <a:off x="6694463" y="1642452"/>
            <a:ext cx="3882390" cy="440057"/>
          </a:xfrm>
          <a:prstGeom prst="rect">
            <a:avLst/>
          </a:prstGeom>
          <a:noFill/>
          <a:ln>
            <a:noFill/>
          </a:ln>
          <a:effectLst/>
        </p:spPr>
        <p:txBody>
          <a:bodyPr vert="horz" wrap="square" lIns="0" tIns="0" rIns="0" bIns="0" numCol="1" spcCol="0" rtlCol="0" fromWordArt="0" anchor="t" anchorCtr="0" forceAA="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颠覆性合作模式</a:t>
            </a:r>
            <a:endPar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38" name="任意多边形 37"/>
          <p:cNvSpPr/>
          <p:nvPr>
            <p:custDataLst>
              <p:tags r:id="rId5"/>
            </p:custDataLst>
          </p:nvPr>
        </p:nvSpPr>
        <p:spPr>
          <a:xfrm>
            <a:off x="4456088" y="3143710"/>
            <a:ext cx="1929130" cy="1404502"/>
          </a:xfrm>
          <a:custGeom>
            <a:avLst/>
            <a:gdLst>
              <a:gd name="connsiteX0" fmla="*/ 1273 w 3038"/>
              <a:gd name="connsiteY0" fmla="*/ 0 h 2547"/>
              <a:gd name="connsiteX1" fmla="*/ 3021 w 3038"/>
              <a:gd name="connsiteY1" fmla="*/ 1 h 2547"/>
              <a:gd name="connsiteX2" fmla="*/ 3038 w 3038"/>
              <a:gd name="connsiteY2" fmla="*/ 2516 h 2547"/>
              <a:gd name="connsiteX3" fmla="*/ 1273 w 3038"/>
              <a:gd name="connsiteY3" fmla="*/ 2547 h 2547"/>
              <a:gd name="connsiteX4" fmla="*/ 0 w 3038"/>
              <a:gd name="connsiteY4" fmla="*/ 1274 h 2547"/>
              <a:gd name="connsiteX5" fmla="*/ 1273 w 3038"/>
              <a:gd name="connsiteY5" fmla="*/ 0 h 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8" h="2547">
                <a:moveTo>
                  <a:pt x="1273" y="0"/>
                </a:moveTo>
                <a:lnTo>
                  <a:pt x="3021" y="1"/>
                </a:lnTo>
                <a:lnTo>
                  <a:pt x="3038" y="2516"/>
                </a:lnTo>
                <a:lnTo>
                  <a:pt x="1273" y="2547"/>
                </a:lnTo>
                <a:cubicBezTo>
                  <a:pt x="570" y="2547"/>
                  <a:pt x="0" y="1977"/>
                  <a:pt x="0" y="1274"/>
                </a:cubicBezTo>
                <a:cubicBezTo>
                  <a:pt x="0" y="570"/>
                  <a:pt x="570" y="0"/>
                  <a:pt x="1273" y="0"/>
                </a:cubicBezTo>
                <a:close/>
              </a:path>
            </a:pathLst>
          </a:custGeom>
          <a:solidFill>
            <a:srgbClr val="B5D5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custDataLst>
              <p:tags r:id="rId6"/>
            </p:custDataLst>
          </p:nvPr>
        </p:nvSpPr>
        <p:spPr>
          <a:xfrm>
            <a:off x="6493168" y="3144862"/>
            <a:ext cx="5411470" cy="13995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p:cNvSpPr txBox="1"/>
          <p:nvPr>
            <p:custDataLst>
              <p:tags r:id="rId7"/>
            </p:custDataLst>
          </p:nvPr>
        </p:nvSpPr>
        <p:spPr>
          <a:xfrm>
            <a:off x="6694463" y="3518242"/>
            <a:ext cx="5045075" cy="838200"/>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设备部署阶段</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智能机器人安装</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系统对接调试</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人员培训认证</a:t>
            </a:r>
            <a:endPar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日常运维阶段</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:7x24</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远程监控</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专家级应急响应</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月度健康诊断</a:t>
            </a:r>
            <a:endPar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持续升级阶段系统</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自动迭代</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硬件定期更新</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政策合规适配</a:t>
            </a:r>
            <a:endPar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42" name="文本框 41"/>
          <p:cNvSpPr txBox="1"/>
          <p:nvPr>
            <p:custDataLst>
              <p:tags r:id="rId8"/>
            </p:custDataLst>
          </p:nvPr>
        </p:nvSpPr>
        <p:spPr>
          <a:xfrm>
            <a:off x="6694463" y="3144862"/>
            <a:ext cx="3882390" cy="440057"/>
          </a:xfrm>
          <a:prstGeom prst="rect">
            <a:avLst/>
          </a:prstGeom>
          <a:noFill/>
          <a:ln>
            <a:noFill/>
          </a:ln>
          <a:effectLst/>
        </p:spPr>
        <p:txBody>
          <a:bodyPr vert="horz" wrap="square" lIns="0" tIns="0" rIns="0" bIns="0" numCol="1" spcCol="0" rtlCol="0" fromWordArt="0" anchor="t" anchorCtr="0" forceAA="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全周期服务框架</a:t>
            </a:r>
            <a:endPar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43" name="任意多边形 42"/>
          <p:cNvSpPr/>
          <p:nvPr>
            <p:custDataLst>
              <p:tags r:id="rId9"/>
            </p:custDataLst>
          </p:nvPr>
        </p:nvSpPr>
        <p:spPr>
          <a:xfrm>
            <a:off x="4456088" y="4806140"/>
            <a:ext cx="1929130" cy="1404502"/>
          </a:xfrm>
          <a:custGeom>
            <a:avLst/>
            <a:gdLst>
              <a:gd name="connsiteX0" fmla="*/ 1273 w 3038"/>
              <a:gd name="connsiteY0" fmla="*/ 0 h 2547"/>
              <a:gd name="connsiteX1" fmla="*/ 3021 w 3038"/>
              <a:gd name="connsiteY1" fmla="*/ 1 h 2547"/>
              <a:gd name="connsiteX2" fmla="*/ 3038 w 3038"/>
              <a:gd name="connsiteY2" fmla="*/ 2516 h 2547"/>
              <a:gd name="connsiteX3" fmla="*/ 1273 w 3038"/>
              <a:gd name="connsiteY3" fmla="*/ 2547 h 2547"/>
              <a:gd name="connsiteX4" fmla="*/ 0 w 3038"/>
              <a:gd name="connsiteY4" fmla="*/ 1274 h 2547"/>
              <a:gd name="connsiteX5" fmla="*/ 1273 w 3038"/>
              <a:gd name="connsiteY5" fmla="*/ 0 h 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8" h="2547">
                <a:moveTo>
                  <a:pt x="1273" y="0"/>
                </a:moveTo>
                <a:lnTo>
                  <a:pt x="3021" y="1"/>
                </a:lnTo>
                <a:lnTo>
                  <a:pt x="3038" y="2516"/>
                </a:lnTo>
                <a:lnTo>
                  <a:pt x="1273" y="2547"/>
                </a:lnTo>
                <a:cubicBezTo>
                  <a:pt x="570" y="2547"/>
                  <a:pt x="0" y="1977"/>
                  <a:pt x="0" y="1274"/>
                </a:cubicBezTo>
                <a:cubicBezTo>
                  <a:pt x="0" y="570"/>
                  <a:pt x="570" y="0"/>
                  <a:pt x="1273" y="0"/>
                </a:cubicBezTo>
                <a:close/>
              </a:path>
            </a:pathLst>
          </a:custGeom>
          <a:solidFill>
            <a:srgbClr val="B5D5FF">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43"/>
          <p:cNvSpPr/>
          <p:nvPr>
            <p:custDataLst>
              <p:tags r:id="rId10"/>
            </p:custDataLst>
          </p:nvPr>
        </p:nvSpPr>
        <p:spPr>
          <a:xfrm>
            <a:off x="6493168" y="4807292"/>
            <a:ext cx="5411470" cy="13995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custDataLst>
              <p:tags r:id="rId11"/>
            </p:custDataLst>
          </p:nvPr>
        </p:nvSpPr>
        <p:spPr>
          <a:xfrm>
            <a:off x="6694463" y="5180672"/>
            <a:ext cx="5045075" cy="53283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成本重构模型</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初期投入降低</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100%</a:t>
            </a:r>
            <a:r>
              <a:rPr lang="en-US"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年均节省</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18</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万</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控制室</a:t>
            </a:r>
            <a:endPar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a:p>
            <a:pPr lvl="0" algn="just">
              <a:lnSpc>
                <a:spcPct val="130000"/>
              </a:lnSpc>
              <a:spcBef>
                <a:spcPts val="0"/>
              </a:spcBef>
              <a:spcAft>
                <a:spcPts val="0"/>
              </a:spcAft>
              <a:buClrTx/>
              <a:buSzTx/>
              <a:buFontTx/>
            </a:pP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风险管控体系</a:t>
            </a:r>
            <a:r>
              <a:rPr lang="en-US" alt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:3000</a:t>
            </a:r>
            <a:r>
              <a:rPr lang="zh-CN" altLang="en-US"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万产品责任险</a:t>
            </a:r>
            <a:endParaRPr lang="zh-CN" sz="1400" dirty="0">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47" name="文本框 46"/>
          <p:cNvSpPr txBox="1"/>
          <p:nvPr>
            <p:custDataLst>
              <p:tags r:id="rId12"/>
            </p:custDataLst>
          </p:nvPr>
        </p:nvSpPr>
        <p:spPr>
          <a:xfrm>
            <a:off x="6694463" y="4807292"/>
            <a:ext cx="3882390" cy="440057"/>
          </a:xfrm>
          <a:prstGeom prst="rect">
            <a:avLst/>
          </a:prstGeom>
          <a:noFill/>
          <a:ln>
            <a:noFill/>
          </a:ln>
          <a:effectLst/>
        </p:spPr>
        <p:txBody>
          <a:bodyPr vert="horz" wrap="square" lIns="0" tIns="0" rIns="0" bIns="0" numCol="1" spcCol="0" rtlCol="0" fromWordArt="0" anchor="t" anchorCtr="0" forceAA="0" compatLnSpc="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客户价值保障</a:t>
            </a:r>
            <a:endParaRPr lang="zh-CN" altLang="en-US" sz="2000"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pic>
        <p:nvPicPr>
          <p:cNvPr id="48" name="图片 47" descr="千库网_2.5D矢量扁平未来科技VR眼镜智能白领_元素编号13031802"/>
          <p:cNvPicPr>
            <a:picLocks noChangeAspect="1"/>
          </p:cNvPicPr>
          <p:nvPr/>
        </p:nvPicPr>
        <p:blipFill>
          <a:blip r:embed="rId13"/>
          <a:srcRect l="4205" t="16249" r="6627" b="7732"/>
          <a:stretch>
            <a:fillRect/>
          </a:stretch>
        </p:blipFill>
        <p:spPr>
          <a:xfrm>
            <a:off x="4788828" y="1624037"/>
            <a:ext cx="1505585" cy="1123950"/>
          </a:xfrm>
          <a:prstGeom prst="rect">
            <a:avLst/>
          </a:prstGeom>
        </p:spPr>
      </p:pic>
      <p:pic>
        <p:nvPicPr>
          <p:cNvPr id="49" name="图片 48" descr="千库网_开会培训讲课扁平风_元素编号12959627"/>
          <p:cNvPicPr>
            <a:picLocks noChangeAspect="1"/>
          </p:cNvPicPr>
          <p:nvPr/>
        </p:nvPicPr>
        <p:blipFill>
          <a:blip r:embed="rId14"/>
          <a:stretch>
            <a:fillRect/>
          </a:stretch>
        </p:blipFill>
        <p:spPr>
          <a:xfrm>
            <a:off x="4636428" y="3287737"/>
            <a:ext cx="1700530" cy="838200"/>
          </a:xfrm>
          <a:prstGeom prst="rect">
            <a:avLst/>
          </a:prstGeom>
        </p:spPr>
      </p:pic>
      <p:pic>
        <p:nvPicPr>
          <p:cNvPr id="50" name="图片 49" descr="千库网_线上教育培训扁平风_元素编号12961410"/>
          <p:cNvPicPr>
            <a:picLocks noChangeAspect="1"/>
          </p:cNvPicPr>
          <p:nvPr/>
        </p:nvPicPr>
        <p:blipFill>
          <a:blip r:embed="rId15"/>
          <a:stretch>
            <a:fillRect/>
          </a:stretch>
        </p:blipFill>
        <p:spPr>
          <a:xfrm>
            <a:off x="4885348" y="4880317"/>
            <a:ext cx="1409065" cy="997585"/>
          </a:xfrm>
          <a:prstGeom prst="rect">
            <a:avLst/>
          </a:prstGeom>
        </p:spPr>
      </p:pic>
      <p:sp>
        <p:nvSpPr>
          <p:cNvPr id="57" name="文本框 56"/>
          <p:cNvSpPr txBox="1"/>
          <p:nvPr>
            <p:custDataLst>
              <p:tags r:id="rId16"/>
            </p:custDataLst>
          </p:nvPr>
        </p:nvSpPr>
        <p:spPr>
          <a:xfrm>
            <a:off x="1225941" y="2010141"/>
            <a:ext cx="2430780" cy="531495"/>
          </a:xfrm>
          <a:prstGeom prst="roundRect">
            <a:avLst/>
          </a:prstGeom>
          <a:gradFill>
            <a:gsLst>
              <a:gs pos="100000">
                <a:srgbClr val="B5D5FF">
                  <a:alpha val="44000"/>
                </a:srgbClr>
              </a:gs>
              <a:gs pos="0">
                <a:srgbClr val="B5D5FF">
                  <a:alpha val="0"/>
                </a:srgbClr>
              </a:gs>
            </a:gsLst>
            <a:lin ang="10800000" scaled="0"/>
          </a:gradFill>
          <a:ln>
            <a:noFill/>
          </a:ln>
          <a:effectLst/>
        </p:spPr>
        <p:txBody>
          <a:bodyPr vert="horz" wrap="square" lIns="36195" tIns="0" rIns="36195" bIns="0"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00000"/>
              </a:lnSpc>
              <a:buClrTx/>
              <a:buSzTx/>
              <a:buFontTx/>
            </a:pPr>
            <a:r>
              <a:rPr lang="en-US" altLang="zh-CN" sz="2200" dirty="0">
                <a:ln w="6350">
                  <a:noFill/>
                </a:ln>
                <a:solidFill>
                  <a:srgbClr val="3232B0"/>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zh-CN" altLang="en-US" sz="2200" dirty="0">
                <a:ln w="6350">
                  <a:noFill/>
                </a:ln>
                <a:solidFill>
                  <a:srgbClr val="0070C0"/>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合作流程</a:t>
            </a:r>
            <a:endParaRPr lang="zh-CN" altLang="en-US" sz="2200" dirty="0">
              <a:ln w="6350">
                <a:noFill/>
              </a:ln>
              <a:solidFill>
                <a:srgbClr val="0070C0"/>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cxnSp>
        <p:nvCxnSpPr>
          <p:cNvPr id="58" name="直接连接符 57"/>
          <p:cNvCxnSpPr/>
          <p:nvPr>
            <p:custDataLst>
              <p:tags r:id="rId17"/>
            </p:custDataLst>
          </p:nvPr>
        </p:nvCxnSpPr>
        <p:spPr>
          <a:xfrm>
            <a:off x="8303260" y="3713480"/>
            <a:ext cx="3043555" cy="0"/>
          </a:xfrm>
          <a:prstGeom prst="line">
            <a:avLst/>
          </a:prstGeom>
          <a:ln>
            <a:solidFill>
              <a:srgbClr val="FFD699">
                <a:alpha val="78000"/>
              </a:srgbClr>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225941" y="2895245"/>
            <a:ext cx="2684145" cy="1814830"/>
          </a:xfrm>
          <a:prstGeom prst="rect">
            <a:avLst/>
          </a:prstGeom>
          <a:noFill/>
        </p:spPr>
        <p:txBody>
          <a:bodyPr wrap="square" rtlCol="0">
            <a:spAutoFit/>
          </a:bodyPr>
          <a:lstStyle/>
          <a:p>
            <a:pPr marL="342900" indent="-342900">
              <a:lnSpc>
                <a:spcPct val="140000"/>
              </a:lnSpc>
              <a:buFont typeface="Arial" panose="020B0604020202020204" pitchFamily="34" charset="0"/>
              <a:buChar char="•"/>
            </a:pPr>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商务洽谈</a:t>
            </a:r>
            <a:endPar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40000"/>
              </a:lnSpc>
              <a:buFont typeface="Arial" panose="020B0604020202020204" pitchFamily="34" charset="0"/>
              <a:buChar char="•"/>
            </a:pPr>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风险评估</a:t>
            </a:r>
            <a:endPar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40000"/>
              </a:lnSpc>
              <a:buFont typeface="Arial" panose="020B0604020202020204" pitchFamily="34" charset="0"/>
              <a:buChar char="•"/>
            </a:pPr>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协议签订</a:t>
            </a:r>
            <a:endPar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40000"/>
              </a:lnSpc>
              <a:buFont typeface="Arial" panose="020B0604020202020204" pitchFamily="34" charset="0"/>
              <a:buChar char="•"/>
            </a:pPr>
            <a:r>
              <a:rPr lang="en-US" altLang="zh-CN"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72</a:t>
            </a:r>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小时极速部署</a:t>
            </a:r>
            <a:endPar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图片 2" descr="线条_画板 1"/>
          <p:cNvPicPr>
            <a:picLocks noChangeAspect="1"/>
          </p:cNvPicPr>
          <p:nvPr/>
        </p:nvPicPr>
        <p:blipFill>
          <a:blip r:embed="rId18"/>
          <a:stretch>
            <a:fillRect/>
          </a:stretch>
        </p:blipFill>
        <p:spPr>
          <a:xfrm flipH="1">
            <a:off x="-8255" y="5531485"/>
            <a:ext cx="1148715" cy="1010285"/>
          </a:xfrm>
          <a:prstGeom prst="rect">
            <a:avLst/>
          </a:prstGeom>
        </p:spPr>
      </p:pic>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合作流程</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设备全免</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五年护航</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智能升级</a:t>
            </a:r>
            <a:endParaRPr lang="zh-CN" altLang="en-US" dirty="0">
              <a:latin typeface="Arial" panose="020B0604020202020204" pitchFamily="34" charset="0"/>
              <a:sym typeface="Arial" panose="020B0604020202020204" pitchFamily="34" charset="0"/>
            </a:endParaRPr>
          </a:p>
        </p:txBody>
      </p:sp>
    </p:spTree>
    <p:custDataLst>
      <p:tags r:id="rId19"/>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custDataLst>
              <p:tags r:id="rId1"/>
            </p:custDataLst>
          </p:nvPr>
        </p:nvPicPr>
        <p:blipFill rotWithShape="1">
          <a:blip r:embed="rId2"/>
          <a:srcRect t="4696" b="20176"/>
          <a:stretch>
            <a:fillRect/>
          </a:stretch>
        </p:blipFill>
        <p:spPr>
          <a:xfrm>
            <a:off x="0" y="0"/>
            <a:ext cx="12192000" cy="6858000"/>
          </a:xfrm>
          <a:prstGeom prst="rect">
            <a:avLst/>
          </a:prstGeom>
          <a:noFill/>
          <a:ln w="9525">
            <a:noFill/>
          </a:ln>
        </p:spPr>
      </p:pic>
      <p:sp>
        <p:nvSpPr>
          <p:cNvPr id="6" name="矩形 5"/>
          <p:cNvSpPr/>
          <p:nvPr/>
        </p:nvSpPr>
        <p:spPr>
          <a:xfrm>
            <a:off x="-8572" y="0"/>
            <a:ext cx="12209145" cy="6858000"/>
          </a:xfrm>
          <a:prstGeom prst="rect">
            <a:avLst/>
          </a:prstGeom>
          <a:gradFill flip="none" rotWithShape="1">
            <a:gsLst>
              <a:gs pos="100000">
                <a:srgbClr val="1D2641">
                  <a:alpha val="96000"/>
                </a:srgbClr>
              </a:gs>
              <a:gs pos="0">
                <a:srgbClr val="1D2641">
                  <a:alpha val="8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PA-内容占位符 2"/>
          <p:cNvSpPr txBox="1"/>
          <p:nvPr>
            <p:custDataLst>
              <p:tags r:id="rId3"/>
            </p:custDataLst>
          </p:nvPr>
        </p:nvSpPr>
        <p:spPr>
          <a:xfrm>
            <a:off x="2106453" y="2074247"/>
            <a:ext cx="7979093" cy="707053"/>
          </a:xfrm>
          <a:prstGeom prst="rect">
            <a:avLst/>
          </a:prstGeom>
          <a:effectLst/>
        </p:spPr>
        <p:txBody>
          <a:bodyPr wrap="square">
            <a:spAutoFit/>
          </a:bodyPr>
          <a:lstStyle>
            <a:defPPr>
              <a:defRPr lang="zh-CN"/>
            </a:defPPr>
            <a:lvl1pPr lvl="0" algn="ctr">
              <a:spcAft>
                <a:spcPts val="800"/>
              </a:spcAft>
              <a:defRPr sz="4000">
                <a:gradFill>
                  <a:gsLst>
                    <a:gs pos="0">
                      <a:srgbClr val="00B0F0"/>
                    </a:gs>
                    <a:gs pos="84000">
                      <a:srgbClr val="0070C0"/>
                    </a:gs>
                  </a:gsLst>
                  <a:lin ang="2700000" scaled="0"/>
                </a:gradFill>
                <a:latin typeface="张海山锐谐体" panose="02000000000000000000" pitchFamily="2" charset="-122"/>
                <a:ea typeface="张海山锐谐体" panose="020000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zh-CN" altLang="en-US" sz="32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保障企业安全生产，构建平安和谐社会</a:t>
            </a:r>
            <a:endParaRPr lang="zh-CN" altLang="en-US" sz="32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PA-内容占位符 2"/>
          <p:cNvSpPr txBox="1"/>
          <p:nvPr>
            <p:custDataLst>
              <p:tags r:id="rId4"/>
            </p:custDataLst>
          </p:nvPr>
        </p:nvSpPr>
        <p:spPr>
          <a:xfrm>
            <a:off x="2106453" y="2868294"/>
            <a:ext cx="7979093" cy="1360181"/>
          </a:xfrm>
          <a:prstGeom prst="rect">
            <a:avLst/>
          </a:prstGeom>
          <a:effectLst/>
        </p:spPr>
        <p:txBody>
          <a:bodyPr wrap="square">
            <a:spAutoFit/>
          </a:bodyPr>
          <a:lstStyle>
            <a:defPPr>
              <a:defRPr lang="zh-CN"/>
            </a:defPPr>
            <a:lvl1pPr lvl="0" algn="ctr">
              <a:spcAft>
                <a:spcPts val="800"/>
              </a:spcAft>
              <a:defRPr sz="4000">
                <a:gradFill>
                  <a:gsLst>
                    <a:gs pos="0">
                      <a:srgbClr val="00B0F0"/>
                    </a:gs>
                    <a:gs pos="84000">
                      <a:srgbClr val="0070C0"/>
                    </a:gs>
                  </a:gsLst>
                  <a:lin ang="2700000" scaled="0"/>
                </a:gradFill>
                <a:latin typeface="张海山锐谐体" panose="02000000000000000000" pitchFamily="2" charset="-122"/>
                <a:ea typeface="张海山锐谐体" panose="020000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40000"/>
              </a:lnSpc>
            </a:pPr>
            <a:r>
              <a:rPr lang="zh-CN" altLang="en-US" sz="66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共铸安全梦</a:t>
            </a:r>
            <a:endParaRPr lang="zh-CN" altLang="en-US" sz="66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3042920" y="1065422"/>
            <a:ext cx="6106160" cy="461665"/>
          </a:xfrm>
          <a:prstGeom prst="rect">
            <a:avLst/>
          </a:prstGeom>
          <a:noFill/>
        </p:spPr>
        <p:txBody>
          <a:bodyPr wrap="square">
            <a:spAutoFit/>
          </a:bodyPr>
          <a:lstStyle/>
          <a:p>
            <a:pPr algn="ctr"/>
            <a:r>
              <a:rPr lang="zh-CN" alt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以高水准、高品质的服务</a:t>
            </a:r>
            <a:endParaRPr lang="zh-CN" alt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4101465" y="5962650"/>
            <a:ext cx="3990340" cy="337185"/>
          </a:xfrm>
          <a:prstGeom prst="rect">
            <a:avLst/>
          </a:prstGeom>
          <a:noFill/>
        </p:spPr>
        <p:txBody>
          <a:bodyPr wrap="square" rtlCol="0">
            <a:spAutoFit/>
          </a:bodyPr>
          <a:lstStyle/>
          <a:p>
            <a:pPr algn="ct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化危为安</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 · </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运筹制胜</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 · </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使命必达</a:t>
            </a:r>
            <a:endPar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1"/>
          <p:cNvGrpSpPr/>
          <p:nvPr/>
        </p:nvGrpSpPr>
        <p:grpSpPr>
          <a:xfrm>
            <a:off x="-2840365" y="-356761"/>
            <a:ext cx="5212499" cy="8753464"/>
            <a:chOff x="-2840365" y="-356761"/>
            <a:chExt cx="5212499" cy="8753464"/>
          </a:xfrm>
        </p:grpSpPr>
        <p:sp>
          <p:nvSpPr>
            <p:cNvPr id="3" name="任意多边形: 形状 2"/>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形状 3"/>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形状 4"/>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形状 6"/>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形状 8"/>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形状 20"/>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形状 21"/>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形状 24"/>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形状 25"/>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形状 28"/>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组合 29"/>
          <p:cNvGrpSpPr/>
          <p:nvPr/>
        </p:nvGrpSpPr>
        <p:grpSpPr>
          <a:xfrm flipH="1">
            <a:off x="9630847" y="-356761"/>
            <a:ext cx="5212499" cy="8753464"/>
            <a:chOff x="-2840365" y="-356761"/>
            <a:chExt cx="5212499" cy="8753464"/>
          </a:xfrm>
        </p:grpSpPr>
        <p:sp>
          <p:nvSpPr>
            <p:cNvPr id="31" name="任意多边形: 形状 30"/>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形状 31"/>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形状 32"/>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形状 33"/>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形状 35"/>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形状 37"/>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形状 38"/>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形状 40"/>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形状 42"/>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形状 43"/>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形状 44"/>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形状 45"/>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形状 46"/>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形状 47"/>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形状 48"/>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形状 49"/>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3703409" y="4834538"/>
            <a:ext cx="4785182" cy="2241174"/>
            <a:chOff x="3703409" y="4616826"/>
            <a:chExt cx="4785182" cy="2241174"/>
          </a:xfrm>
        </p:grpSpPr>
        <p:grpSp>
          <p:nvGrpSpPr>
            <p:cNvPr id="54" name="组合 53"/>
            <p:cNvGrpSpPr/>
            <p:nvPr/>
          </p:nvGrpSpPr>
          <p:grpSpPr>
            <a:xfrm>
              <a:off x="3703409" y="4630751"/>
              <a:ext cx="4785182" cy="2227249"/>
              <a:chOff x="2782401" y="4062846"/>
              <a:chExt cx="6534150" cy="3041301"/>
            </a:xfrm>
          </p:grpSpPr>
          <p:sp>
            <p:nvSpPr>
              <p:cNvPr id="56" name="梯形 55"/>
              <p:cNvSpPr/>
              <p:nvPr/>
            </p:nvSpPr>
            <p:spPr>
              <a:xfrm>
                <a:off x="3220551" y="4062846"/>
                <a:ext cx="5629275" cy="1976438"/>
              </a:xfrm>
              <a:prstGeom prst="trapezoid">
                <a:avLst>
                  <a:gd name="adj" fmla="val 9096"/>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7" name="梯形 56"/>
              <p:cNvSpPr/>
              <p:nvPr/>
            </p:nvSpPr>
            <p:spPr>
              <a:xfrm>
                <a:off x="2782401" y="6032889"/>
                <a:ext cx="6515100" cy="230231"/>
              </a:xfrm>
              <a:prstGeom prst="trapezoid">
                <a:avLst>
                  <a:gd name="adj" fmla="val 199405"/>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8" name="矩形 57"/>
              <p:cNvSpPr/>
              <p:nvPr/>
            </p:nvSpPr>
            <p:spPr>
              <a:xfrm>
                <a:off x="2782401" y="6270263"/>
                <a:ext cx="6534150" cy="123825"/>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9" name="梯形 58"/>
              <p:cNvSpPr/>
              <p:nvPr/>
            </p:nvSpPr>
            <p:spPr>
              <a:xfrm flipV="1">
                <a:off x="2782401" y="6396465"/>
                <a:ext cx="6534150" cy="123825"/>
              </a:xfrm>
              <a:prstGeom prst="trapezoid">
                <a:avLst>
                  <a:gd name="adj" fmla="val 424444"/>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0" name="矩形 59"/>
              <p:cNvSpPr/>
              <p:nvPr/>
            </p:nvSpPr>
            <p:spPr>
              <a:xfrm>
                <a:off x="3289790" y="6520291"/>
                <a:ext cx="5521937" cy="583856"/>
              </a:xfrm>
              <a:prstGeom prst="rect">
                <a:avLst/>
              </a:prstGeom>
              <a:noFill/>
              <a:ln>
                <a:gradFill>
                  <a:gsLst>
                    <a:gs pos="0">
                      <a:schemeClr val="bg1">
                        <a:alpha val="31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1" name="矩形 60"/>
              <p:cNvSpPr/>
              <p:nvPr/>
            </p:nvSpPr>
            <p:spPr>
              <a:xfrm>
                <a:off x="3703151"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2" name="矩形 61"/>
              <p:cNvSpPr/>
              <p:nvPr/>
            </p:nvSpPr>
            <p:spPr>
              <a:xfrm>
                <a:off x="5434088"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矩形 62"/>
              <p:cNvSpPr/>
              <p:nvPr/>
            </p:nvSpPr>
            <p:spPr>
              <a:xfrm>
                <a:off x="7065930" y="4297582"/>
                <a:ext cx="1407886" cy="1578044"/>
              </a:xfrm>
              <a:prstGeom prst="rect">
                <a:avLst/>
              </a:prstGeom>
              <a:noFill/>
              <a:ln>
                <a:gradFill>
                  <a:gsLst>
                    <a:gs pos="0">
                      <a:schemeClr val="bg1">
                        <a:alpha val="5200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5" name="任意多边形: 形状 54"/>
            <p:cNvSpPr/>
            <p:nvPr/>
          </p:nvSpPr>
          <p:spPr>
            <a:xfrm>
              <a:off x="4169093" y="4616826"/>
              <a:ext cx="3831590" cy="26670"/>
            </a:xfrm>
            <a:custGeom>
              <a:avLst/>
              <a:gdLst>
                <a:gd name="connsiteX0" fmla="*/ 0 w 3863340"/>
                <a:gd name="connsiteY0" fmla="*/ 15240 h 15240"/>
                <a:gd name="connsiteX1" fmla="*/ 1950720 w 3863340"/>
                <a:gd name="connsiteY1" fmla="*/ 7620 h 15240"/>
                <a:gd name="connsiteX2" fmla="*/ 3863340 w 3863340"/>
                <a:gd name="connsiteY2" fmla="*/ 0 h 15240"/>
                <a:gd name="connsiteX3" fmla="*/ 3863340 w 3863340"/>
                <a:gd name="connsiteY3" fmla="*/ 0 h 15240"/>
                <a:gd name="connsiteX0-1" fmla="*/ 0 w 3863340"/>
                <a:gd name="connsiteY0-2" fmla="*/ 15240 h 28575"/>
                <a:gd name="connsiteX1-3" fmla="*/ 1950720 w 3863340"/>
                <a:gd name="connsiteY1-4" fmla="*/ 7620 h 28575"/>
                <a:gd name="connsiteX2-5" fmla="*/ 3863340 w 3863340"/>
                <a:gd name="connsiteY2-6" fmla="*/ 0 h 28575"/>
                <a:gd name="connsiteX3-7" fmla="*/ 3849052 w 3863340"/>
                <a:gd name="connsiteY3-8" fmla="*/ 28575 h 28575"/>
                <a:gd name="connsiteX0-9" fmla="*/ 0 w 3853815"/>
                <a:gd name="connsiteY0-10" fmla="*/ 39052 h 39052"/>
                <a:gd name="connsiteX1-11" fmla="*/ 1941195 w 3853815"/>
                <a:gd name="connsiteY1-12" fmla="*/ 7620 h 39052"/>
                <a:gd name="connsiteX2-13" fmla="*/ 3853815 w 3853815"/>
                <a:gd name="connsiteY2-14" fmla="*/ 0 h 39052"/>
                <a:gd name="connsiteX3-15" fmla="*/ 3839527 w 3853815"/>
                <a:gd name="connsiteY3-16" fmla="*/ 28575 h 39052"/>
                <a:gd name="connsiteX0-17" fmla="*/ 0 w 3853815"/>
                <a:gd name="connsiteY0-18" fmla="*/ 39052 h 39052"/>
                <a:gd name="connsiteX1-19" fmla="*/ 1922145 w 3853815"/>
                <a:gd name="connsiteY1-20" fmla="*/ 12382 h 39052"/>
                <a:gd name="connsiteX2-21" fmla="*/ 3853815 w 3853815"/>
                <a:gd name="connsiteY2-22" fmla="*/ 0 h 39052"/>
                <a:gd name="connsiteX3-23" fmla="*/ 3839527 w 3853815"/>
                <a:gd name="connsiteY3-24" fmla="*/ 28575 h 39052"/>
                <a:gd name="connsiteX0-25" fmla="*/ 0 w 3853815"/>
                <a:gd name="connsiteY0-26" fmla="*/ 39052 h 39052"/>
                <a:gd name="connsiteX1-27" fmla="*/ 1922145 w 3853815"/>
                <a:gd name="connsiteY1-28" fmla="*/ 12382 h 39052"/>
                <a:gd name="connsiteX2-29" fmla="*/ 3853815 w 3853815"/>
                <a:gd name="connsiteY2-30" fmla="*/ 0 h 39052"/>
                <a:gd name="connsiteX0-31" fmla="*/ 0 w 3831590"/>
                <a:gd name="connsiteY0-32" fmla="*/ 26670 h 26670"/>
                <a:gd name="connsiteX1-33" fmla="*/ 1922145 w 3831590"/>
                <a:gd name="connsiteY1-34" fmla="*/ 0 h 26670"/>
                <a:gd name="connsiteX2-35" fmla="*/ 3831590 w 3831590"/>
                <a:gd name="connsiteY2-36" fmla="*/ 13018 h 26670"/>
              </a:gdLst>
              <a:ahLst/>
              <a:cxnLst>
                <a:cxn ang="0">
                  <a:pos x="connsiteX0-1" y="connsiteY0-2"/>
                </a:cxn>
                <a:cxn ang="0">
                  <a:pos x="connsiteX1-3" y="connsiteY1-4"/>
                </a:cxn>
                <a:cxn ang="0">
                  <a:pos x="connsiteX2-5" y="connsiteY2-6"/>
                </a:cxn>
              </a:cxnLst>
              <a:rect l="l" t="t" r="r" b="b"/>
              <a:pathLst>
                <a:path w="3831590" h="26670">
                  <a:moveTo>
                    <a:pt x="0" y="26670"/>
                  </a:moveTo>
                  <a:lnTo>
                    <a:pt x="1922145" y="0"/>
                  </a:lnTo>
                  <a:lnTo>
                    <a:pt x="3831590" y="13018"/>
                  </a:lnTo>
                </a:path>
              </a:pathLst>
            </a:custGeom>
            <a:noFill/>
            <a:ln w="38100">
              <a:gradFill flip="none" rotWithShape="1">
                <a:gsLst>
                  <a:gs pos="0">
                    <a:schemeClr val="bg1">
                      <a:alpha val="0"/>
                    </a:schemeClr>
                  </a:gs>
                  <a:gs pos="41000">
                    <a:schemeClr val="bg1"/>
                  </a:gs>
                  <a:gs pos="66000">
                    <a:schemeClr val="bg1"/>
                  </a:gs>
                  <a:gs pos="100000">
                    <a:schemeClr val="bg1">
                      <a:alpha val="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圆角 66"/>
          <p:cNvSpPr/>
          <p:nvPr/>
        </p:nvSpPr>
        <p:spPr>
          <a:xfrm>
            <a:off x="1128863" y="4635352"/>
            <a:ext cx="4895577" cy="1490175"/>
          </a:xfrm>
          <a:prstGeom prst="roundRect">
            <a:avLst>
              <a:gd name="adj" fmla="val 3949"/>
            </a:avLst>
          </a:prstGeom>
          <a:solidFill>
            <a:schemeClr val="bg1"/>
          </a:solidFill>
          <a:ln>
            <a:solidFill>
              <a:srgbClr val="007A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矩形: 圆角 65"/>
          <p:cNvSpPr/>
          <p:nvPr/>
        </p:nvSpPr>
        <p:spPr>
          <a:xfrm>
            <a:off x="1140460" y="2261226"/>
            <a:ext cx="4895577" cy="1490175"/>
          </a:xfrm>
          <a:prstGeom prst="roundRect">
            <a:avLst>
              <a:gd name="adj" fmla="val 3949"/>
            </a:avLst>
          </a:prstGeom>
          <a:solidFill>
            <a:schemeClr val="bg1"/>
          </a:solidFill>
          <a:ln>
            <a:solidFill>
              <a:srgbClr val="007A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 name="图片 2" descr="线条_画板 1"/>
          <p:cNvPicPr>
            <a:picLocks noChangeAspect="1"/>
          </p:cNvPicPr>
          <p:nvPr/>
        </p:nvPicPr>
        <p:blipFill>
          <a:blip r:embed="rId1"/>
          <a:stretch>
            <a:fillRect/>
          </a:stretch>
        </p:blipFill>
        <p:spPr>
          <a:xfrm flipH="1">
            <a:off x="-8255" y="5531485"/>
            <a:ext cx="1148715" cy="1010285"/>
          </a:xfrm>
          <a:prstGeom prst="rect">
            <a:avLst/>
          </a:prstGeom>
        </p:spPr>
      </p:pic>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消防值守新模式</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a:xfrm>
            <a:off x="1084261" y="975317"/>
            <a:ext cx="6271280" cy="565150"/>
          </a:xfrm>
        </p:spPr>
        <p:txBody>
          <a:bodyPr/>
          <a:lstStyle/>
          <a:p>
            <a:r>
              <a:rPr lang="zh-CN" altLang="en-US" dirty="0">
                <a:latin typeface="Arial" panose="020B0604020202020204" pitchFamily="34" charset="0"/>
                <a:sym typeface="Arial" panose="020B0604020202020204" pitchFamily="34" charset="0"/>
              </a:rPr>
              <a:t>以远程值守中心服务替换传统双人多班值守制</a:t>
            </a:r>
            <a:endParaRPr lang="zh-CN" altLang="en-US" dirty="0">
              <a:latin typeface="Arial" panose="020B0604020202020204" pitchFamily="34" charset="0"/>
              <a:sym typeface="Arial" panose="020B0604020202020204" pitchFamily="34" charset="0"/>
            </a:endParaRPr>
          </a:p>
        </p:txBody>
      </p:sp>
      <p:grpSp>
        <p:nvGrpSpPr>
          <p:cNvPr id="62" name="组合 61"/>
          <p:cNvGrpSpPr/>
          <p:nvPr/>
        </p:nvGrpSpPr>
        <p:grpSpPr>
          <a:xfrm>
            <a:off x="1140460" y="1647990"/>
            <a:ext cx="2509489" cy="510192"/>
            <a:chOff x="1140460" y="1647990"/>
            <a:chExt cx="2509489" cy="510192"/>
          </a:xfrm>
        </p:grpSpPr>
        <p:sp>
          <p:nvSpPr>
            <p:cNvPr id="61" name="矩形: 圆角 60"/>
            <p:cNvSpPr/>
            <p:nvPr/>
          </p:nvSpPr>
          <p:spPr>
            <a:xfrm>
              <a:off x="1140460" y="1647990"/>
              <a:ext cx="2509489" cy="510192"/>
            </a:xfrm>
            <a:prstGeom prst="roundRect">
              <a:avLst>
                <a:gd name="adj" fmla="val 17639"/>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2"/>
              </p:custDataLst>
            </p:nvPr>
          </p:nvSpPr>
          <p:spPr>
            <a:xfrm>
              <a:off x="1140460" y="1749416"/>
              <a:ext cx="2509489"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传统消防值班方式</a:t>
              </a:r>
              <a:endPar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grpSp>
      <p:sp>
        <p:nvSpPr>
          <p:cNvPr id="8" name="文本框 7"/>
          <p:cNvSpPr txBox="1"/>
          <p:nvPr>
            <p:custDataLst>
              <p:tags r:id="rId3"/>
            </p:custDataLst>
          </p:nvPr>
        </p:nvSpPr>
        <p:spPr>
          <a:xfrm>
            <a:off x="1344700" y="2769832"/>
            <a:ext cx="4487096" cy="812915"/>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社会单位每个消防控制室一般需要配备</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6</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人，由于费用、值班人员短缺和专业度不够等问题，往往发生火情，社会单位值班人员不知如何或者不敢操作报警主机</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11" name="文本框 10"/>
          <p:cNvSpPr txBox="1"/>
          <p:nvPr>
            <p:custDataLst>
              <p:tags r:id="rId4"/>
            </p:custDataLst>
          </p:nvPr>
        </p:nvSpPr>
        <p:spPr>
          <a:xfrm>
            <a:off x="1333103" y="5163266"/>
            <a:ext cx="4487096" cy="812915"/>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spcBef>
                <a:spcPts val="0"/>
              </a:spcBef>
              <a:spcAft>
                <a:spcPts val="0"/>
              </a:spcAft>
              <a:buClrTx/>
              <a:buSzTx/>
              <a:buFontTx/>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通过建设远程值班管理中心，对区域内的社会单位消防控制室火灾报警主机进行硬件升级改造、智能操控，远程协助社会单位进行消防控制室值守运维</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28" name="文本框 27"/>
          <p:cNvSpPr txBox="1"/>
          <p:nvPr>
            <p:custDataLst>
              <p:tags r:id="rId5"/>
            </p:custDataLst>
          </p:nvPr>
        </p:nvSpPr>
        <p:spPr>
          <a:xfrm>
            <a:off x="2744264" y="2338605"/>
            <a:ext cx="1687968"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rgbClr val="007AFF"/>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双人多班制</a:t>
            </a:r>
            <a:endParaRPr lang="zh-CN" altLang="en-US" sz="2000" b="1" dirty="0">
              <a:ln w="6350">
                <a:noFill/>
              </a:ln>
              <a:solidFill>
                <a:srgbClr val="007AFF"/>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pic>
        <p:nvPicPr>
          <p:cNvPr id="30" name="图片 29"/>
          <p:cNvPicPr>
            <a:picLocks noChangeAspect="1"/>
          </p:cNvPicPr>
          <p:nvPr/>
        </p:nvPicPr>
        <p:blipFill>
          <a:blip r:embed="rId6">
            <a:extLst>
              <a:ext uri="{28A0092B-C50C-407E-A947-70E740481C1C}">
                <a14:useLocalDpi xmlns:a14="http://schemas.microsoft.com/office/drawing/2010/main" val="0"/>
              </a:ext>
            </a:extLst>
          </a:blip>
          <a:srcRect r="25508"/>
          <a:stretch>
            <a:fillRect/>
          </a:stretch>
        </p:blipFill>
        <p:spPr>
          <a:xfrm>
            <a:off x="6949757" y="3756025"/>
            <a:ext cx="4186555" cy="2341245"/>
          </a:xfrm>
          <a:prstGeom prst="rect">
            <a:avLst/>
          </a:prstGeom>
          <a:ln w="66675" cmpd="sng">
            <a:noFill/>
            <a:prstDash val="solid"/>
          </a:ln>
          <a:effectLst>
            <a:outerShdw blurRad="50800" dist="38100" dir="2700000" algn="tl" rotWithShape="0">
              <a:prstClr val="black">
                <a:alpha val="40000"/>
              </a:prstClr>
            </a:outerShdw>
          </a:effectLst>
        </p:spPr>
      </p:pic>
      <p:pic>
        <p:nvPicPr>
          <p:cNvPr id="31" name="Picture 2"/>
          <p:cNvPicPr>
            <a:picLocks noChangeAspect="1" noChangeArrowheads="1"/>
          </p:cNvPicPr>
          <p:nvPr/>
        </p:nvPicPr>
        <p:blipFill>
          <a:blip r:embed="rId7" cstate="print"/>
          <a:srcRect/>
          <a:stretch>
            <a:fillRect/>
          </a:stretch>
        </p:blipFill>
        <p:spPr bwMode="auto">
          <a:xfrm>
            <a:off x="6949757" y="1087755"/>
            <a:ext cx="4186555" cy="2341245"/>
          </a:xfrm>
          <a:prstGeom prst="rect">
            <a:avLst/>
          </a:prstGeom>
          <a:noFill/>
          <a:ln w="66675" cmpd="sng">
            <a:noFill/>
            <a:prstDash val="solid"/>
            <a:miter lim="800000"/>
            <a:headEnd/>
            <a:tailEnd/>
          </a:ln>
          <a:effectLst>
            <a:outerShdw blurRad="50800" dist="38100" dir="2700000" algn="tl" rotWithShape="0">
              <a:prstClr val="black">
                <a:alpha val="40000"/>
              </a:prstClr>
            </a:outerShdw>
          </a:effectLst>
        </p:spPr>
      </p:pic>
      <p:grpSp>
        <p:nvGrpSpPr>
          <p:cNvPr id="39" name="组合 38"/>
          <p:cNvGrpSpPr/>
          <p:nvPr/>
        </p:nvGrpSpPr>
        <p:grpSpPr>
          <a:xfrm>
            <a:off x="6233994" y="3616872"/>
            <a:ext cx="399622" cy="558372"/>
            <a:chOff x="5896159" y="2975666"/>
            <a:chExt cx="399622" cy="558372"/>
          </a:xfrm>
        </p:grpSpPr>
        <p:sp>
          <p:nvSpPr>
            <p:cNvPr id="32" name="半闭框 31"/>
            <p:cNvSpPr/>
            <p:nvPr/>
          </p:nvSpPr>
          <p:spPr>
            <a:xfrm rot="13500717">
              <a:off x="5896159" y="2975666"/>
              <a:ext cx="399622" cy="399622"/>
            </a:xfrm>
            <a:prstGeom prst="halfFrame">
              <a:avLst>
                <a:gd name="adj1" fmla="val 14235"/>
                <a:gd name="adj2" fmla="val 14793"/>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半闭框 33"/>
            <p:cNvSpPr/>
            <p:nvPr/>
          </p:nvSpPr>
          <p:spPr>
            <a:xfrm rot="13500717">
              <a:off x="5896159" y="3134416"/>
              <a:ext cx="399622" cy="399622"/>
            </a:xfrm>
            <a:prstGeom prst="halfFrame">
              <a:avLst>
                <a:gd name="adj1" fmla="val 14235"/>
                <a:gd name="adj2" fmla="val 14793"/>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6" name="文本框 55"/>
          <p:cNvSpPr txBox="1"/>
          <p:nvPr>
            <p:custDataLst>
              <p:tags r:id="rId8"/>
            </p:custDataLst>
          </p:nvPr>
        </p:nvSpPr>
        <p:spPr>
          <a:xfrm>
            <a:off x="1357908" y="4748257"/>
            <a:ext cx="4437486"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本地单人多班</a:t>
            </a:r>
            <a:r>
              <a:rPr lang="en-US" altLang="zh-CN"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远程中心</a:t>
            </a:r>
            <a:r>
              <a:rPr lang="en-US" altLang="zh-CN"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a:t>
            </a:r>
            <a:r>
              <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rPr>
              <a:t>智能控制</a:t>
            </a:r>
            <a:endParaRPr lang="zh-CN" altLang="en-US" sz="2000" b="1" dirty="0">
              <a:ln w="6350">
                <a:noFill/>
              </a:ln>
              <a:solidFill>
                <a:srgbClr val="007A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3" name="组合 62"/>
          <p:cNvGrpSpPr/>
          <p:nvPr/>
        </p:nvGrpSpPr>
        <p:grpSpPr>
          <a:xfrm>
            <a:off x="1115564" y="3992508"/>
            <a:ext cx="2509489" cy="510192"/>
            <a:chOff x="1140460" y="1647990"/>
            <a:chExt cx="2509489" cy="510192"/>
          </a:xfrm>
        </p:grpSpPr>
        <p:sp>
          <p:nvSpPr>
            <p:cNvPr id="64" name="矩形: 圆角 63"/>
            <p:cNvSpPr/>
            <p:nvPr/>
          </p:nvSpPr>
          <p:spPr>
            <a:xfrm>
              <a:off x="1140460" y="1647990"/>
              <a:ext cx="2509489" cy="510192"/>
            </a:xfrm>
            <a:prstGeom prst="roundRect">
              <a:avLst>
                <a:gd name="adj" fmla="val 12661"/>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5" name="文本框 64"/>
            <p:cNvSpPr txBox="1"/>
            <p:nvPr>
              <p:custDataLst>
                <p:tags r:id="rId9"/>
              </p:custDataLst>
            </p:nvPr>
          </p:nvSpPr>
          <p:spPr>
            <a:xfrm>
              <a:off x="1140460" y="1749416"/>
              <a:ext cx="2509489" cy="307340"/>
            </a:xfrm>
            <a:prstGeom prst="rect">
              <a:avLst/>
            </a:prstGeom>
            <a:noFill/>
            <a:ln>
              <a:noFill/>
            </a:ln>
            <a:effectLst/>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000" b="1" dirty="0">
                  <a:ln w="6350">
                    <a:noFill/>
                  </a:ln>
                  <a:solidFill>
                    <a:schemeClr val="bg1"/>
                  </a:solidFill>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远程值守新模式</a:t>
              </a:r>
              <a:endParaRPr lang="zh-CN" altLang="en-US" sz="2000" b="1" dirty="0">
                <a:ln w="6350">
                  <a:noFill/>
                </a:ln>
                <a:solidFill>
                  <a:schemeClr val="bg1"/>
                </a:solidFill>
                <a:effectLst/>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grpSp>
    </p:spTree>
    <p:custDataLst>
      <p:tags r:id="rId1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6241360" y="1882749"/>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黑龙江省</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2025</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圆角 29"/>
          <p:cNvSpPr/>
          <p:nvPr/>
        </p:nvSpPr>
        <p:spPr>
          <a:xfrm>
            <a:off x="6406122" y="2442814"/>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四川省</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圆角 23"/>
          <p:cNvSpPr/>
          <p:nvPr/>
        </p:nvSpPr>
        <p:spPr>
          <a:xfrm>
            <a:off x="9701674" y="1882749"/>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重庆市</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圆角 24"/>
          <p:cNvSpPr/>
          <p:nvPr/>
        </p:nvSpPr>
        <p:spPr>
          <a:xfrm>
            <a:off x="7971516" y="1882749"/>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广西</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2025</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圆角 25"/>
          <p:cNvSpPr/>
          <p:nvPr/>
        </p:nvSpPr>
        <p:spPr>
          <a:xfrm>
            <a:off x="8053897" y="2442814"/>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北京市</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2025</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圆角 26"/>
          <p:cNvSpPr/>
          <p:nvPr/>
        </p:nvSpPr>
        <p:spPr>
          <a:xfrm>
            <a:off x="9701674" y="2442814"/>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新疆</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圆角 20"/>
          <p:cNvSpPr/>
          <p:nvPr/>
        </p:nvSpPr>
        <p:spPr>
          <a:xfrm>
            <a:off x="3758221" y="1882749"/>
            <a:ext cx="2187622"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山东省：全省</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2025</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圆角 21"/>
          <p:cNvSpPr/>
          <p:nvPr/>
        </p:nvSpPr>
        <p:spPr>
          <a:xfrm>
            <a:off x="1147170" y="2442814"/>
            <a:ext cx="1750266"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广东省：全省</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圆角 22"/>
          <p:cNvSpPr/>
          <p:nvPr/>
        </p:nvSpPr>
        <p:spPr>
          <a:xfrm>
            <a:off x="3110572" y="2442814"/>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福建省</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圆角 19"/>
          <p:cNvSpPr/>
          <p:nvPr/>
        </p:nvSpPr>
        <p:spPr>
          <a:xfrm>
            <a:off x="1147170" y="1882749"/>
            <a:ext cx="2315534"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江苏省：苏州 无锡</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p:cNvSpPr>
            <a:spLocks noGrp="1"/>
          </p:cNvSpPr>
          <p:nvPr>
            <p:ph type="body" sz="quarter" idx="10"/>
          </p:nvPr>
        </p:nvSpPr>
        <p:spPr>
          <a:prstGeom prst="rect">
            <a:avLst/>
          </a:prstGeom>
        </p:spPr>
        <p:txBody>
          <a:bodyPr/>
          <a:lstStyle/>
          <a:p>
            <a:r>
              <a:rPr lang="zh-CN" altLang="en-US" dirty="0">
                <a:latin typeface="Arial" panose="020B0604020202020204" pitchFamily="34" charset="0"/>
                <a:sym typeface="Arial" panose="020B0604020202020204" pitchFamily="34" charset="0"/>
              </a:rPr>
              <a:t>政策指引</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prstGeom prst="rect">
            <a:avLst/>
          </a:prstGeom>
        </p:spPr>
        <p:txBody>
          <a:bodyPr/>
          <a:lstStyle/>
          <a:p>
            <a:r>
              <a:rPr lang="zh-CN" altLang="en-US" dirty="0">
                <a:latin typeface="Arial" panose="020B0604020202020204" pitchFamily="34" charset="0"/>
                <a:sym typeface="Arial" panose="020B0604020202020204" pitchFamily="34" charset="0"/>
              </a:rPr>
              <a:t>多省市逐步出台相关政策</a:t>
            </a:r>
            <a:endParaRPr lang="zh-CN" altLang="en-US" dirty="0">
              <a:latin typeface="Arial" panose="020B0604020202020204" pitchFamily="34" charset="0"/>
              <a:sym typeface="Arial" panose="020B0604020202020204" pitchFamily="34" charset="0"/>
            </a:endParaRPr>
          </a:p>
        </p:txBody>
      </p:sp>
      <p:pic>
        <p:nvPicPr>
          <p:cNvPr id="4" name="图片 3"/>
          <p:cNvPicPr>
            <a:picLocks noChangeAspect="1"/>
          </p:cNvPicPr>
          <p:nvPr/>
        </p:nvPicPr>
        <p:blipFill>
          <a:blip r:embed="rId1"/>
          <a:stretch>
            <a:fillRect/>
          </a:stretch>
        </p:blipFill>
        <p:spPr>
          <a:xfrm>
            <a:off x="7077582" y="3348717"/>
            <a:ext cx="1952629" cy="2825700"/>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2"/>
          <a:stretch>
            <a:fillRect/>
          </a:stretch>
        </p:blipFill>
        <p:spPr>
          <a:xfrm>
            <a:off x="9238129" y="3348717"/>
            <a:ext cx="1898183" cy="2825700"/>
          </a:xfrm>
          <a:prstGeom prst="rect">
            <a:avLst/>
          </a:prstGeom>
          <a:effectLst>
            <a:outerShdw blurRad="50800" dist="38100" dir="2700000" algn="tl" rotWithShape="0">
              <a:prstClr val="black">
                <a:alpha val="40000"/>
              </a:prstClr>
            </a:outerShdw>
          </a:effectLst>
        </p:spPr>
      </p:pic>
      <p:sp>
        <p:nvSpPr>
          <p:cNvPr id="6" name="矩形 5"/>
          <p:cNvSpPr/>
          <p:nvPr/>
        </p:nvSpPr>
        <p:spPr>
          <a:xfrm>
            <a:off x="991277" y="3441054"/>
            <a:ext cx="5597781" cy="2441629"/>
          </a:xfrm>
          <a:prstGeom prst="rect">
            <a:avLst/>
          </a:prstGeom>
        </p:spPr>
        <p:txBody>
          <a:bodyPr wrap="square">
            <a:noAutofit/>
          </a:bodyPr>
          <a:lstStyle/>
          <a:p>
            <a:pPr marL="285750" indent="-285750" algn="just">
              <a:lnSpc>
                <a:spcPct val="200000"/>
              </a:lnSpc>
              <a:buFont typeface="Wingdings" panose="05000000000000000000" pitchFamily="2" charset="2"/>
              <a:buChar char="Ø"/>
            </a:pPr>
            <a:r>
              <a:rPr lang="zh-CN" altLang="en-US" b="1" dirty="0">
                <a:latin typeface="Arial" panose="020B0604020202020204" pitchFamily="34" charset="0"/>
                <a:ea typeface="微软雅黑" panose="020B0503020204020204" pitchFamily="34" charset="-122"/>
                <a:sym typeface="Arial" panose="020B0604020202020204" pitchFamily="34" charset="0"/>
              </a:rPr>
              <a:t>苏州市消防安全委员会办公室文件（苏消委办（</a:t>
            </a:r>
            <a:r>
              <a:rPr lang="en-US" altLang="zh-CN" b="1" dirty="0">
                <a:latin typeface="Arial" panose="020B0604020202020204" pitchFamily="34" charset="0"/>
                <a:ea typeface="微软雅黑" panose="020B0503020204020204" pitchFamily="34" charset="-122"/>
                <a:sym typeface="Arial" panose="020B0604020202020204" pitchFamily="34" charset="0"/>
              </a:rPr>
              <a:t>2024</a:t>
            </a:r>
            <a:r>
              <a:rPr lang="zh-CN" altLang="en-US" b="1" dirty="0">
                <a:latin typeface="Arial" panose="020B0604020202020204" pitchFamily="34" charset="0"/>
                <a:ea typeface="微软雅黑" panose="020B0503020204020204" pitchFamily="34" charset="-122"/>
                <a:sym typeface="Arial" panose="020B0604020202020204" pitchFamily="34" charset="0"/>
              </a:rPr>
              <a:t>）</a:t>
            </a:r>
            <a:r>
              <a:rPr lang="en-US" altLang="zh-CN" b="1" dirty="0">
                <a:latin typeface="Arial" panose="020B0604020202020204" pitchFamily="34" charset="0"/>
                <a:ea typeface="微软雅黑" panose="020B0503020204020204" pitchFamily="34" charset="-122"/>
                <a:sym typeface="Arial" panose="020B0604020202020204" pitchFamily="34" charset="0"/>
              </a:rPr>
              <a:t>28</a:t>
            </a:r>
            <a:r>
              <a:rPr lang="zh-CN" altLang="en-US" b="1" dirty="0">
                <a:latin typeface="Arial" panose="020B0604020202020204" pitchFamily="34" charset="0"/>
                <a:ea typeface="微软雅黑" panose="020B0503020204020204" pitchFamily="34" charset="-122"/>
                <a:sym typeface="Arial" panose="020B0604020202020204" pitchFamily="34" charset="0"/>
              </a:rPr>
              <a:t>号）：</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marL="288290" algn="just">
              <a:lnSpc>
                <a:spcPct val="200000"/>
              </a:lnSpc>
            </a:pPr>
            <a:r>
              <a:rPr lang="zh-CN" altLang="en-US" b="1" dirty="0">
                <a:solidFill>
                  <a:srgbClr val="0070C0"/>
                </a:solidFill>
                <a:latin typeface="Arial" panose="020B0604020202020204" pitchFamily="34" charset="0"/>
                <a:ea typeface="微软雅黑" panose="020B0503020204020204" pitchFamily="34" charset="-122"/>
                <a:sym typeface="Arial" panose="020B0604020202020204" pitchFamily="34" charset="0"/>
              </a:rPr>
              <a:t>能够通过消防设施联网监测系统实现远程操作消防控制室所有控制功能的</a:t>
            </a:r>
            <a:r>
              <a:rPr lang="zh-CN" altLang="en-US" b="1" dirty="0">
                <a:latin typeface="Arial" panose="020B0604020202020204" pitchFamily="34" charset="0"/>
                <a:ea typeface="微软雅黑" panose="020B0503020204020204" pitchFamily="34" charset="-122"/>
                <a:sym typeface="Arial" panose="020B0604020202020204" pitchFamily="34" charset="0"/>
              </a:rPr>
              <a:t>，每班不少于一人。</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圆角 27"/>
          <p:cNvSpPr/>
          <p:nvPr/>
        </p:nvSpPr>
        <p:spPr>
          <a:xfrm>
            <a:off x="4758347" y="2442814"/>
            <a:ext cx="1434639" cy="398378"/>
          </a:xfrm>
          <a:prstGeom prst="roundRect">
            <a:avLst>
              <a:gd name="adj" fmla="val 893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深圳市</a:t>
            </a: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 2024</a:t>
            </a:r>
            <a:endPar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 name="直接连接符 11"/>
          <p:cNvCxnSpPr/>
          <p:nvPr/>
        </p:nvCxnSpPr>
        <p:spPr>
          <a:xfrm>
            <a:off x="1127383" y="3244925"/>
            <a:ext cx="10008930" cy="0"/>
          </a:xfrm>
          <a:prstGeom prst="line">
            <a:avLst/>
          </a:prstGeom>
          <a:ln w="57150">
            <a:gradFill flip="none" rotWithShape="1">
              <a:gsLst>
                <a:gs pos="41000">
                  <a:srgbClr val="C00000"/>
                </a:gs>
                <a:gs pos="100000">
                  <a:srgbClr val="ED7D3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27383" y="6271756"/>
            <a:ext cx="10008930" cy="0"/>
          </a:xfrm>
          <a:prstGeom prst="line">
            <a:avLst/>
          </a:prstGeom>
          <a:ln w="57150">
            <a:gradFill flip="none" rotWithShape="1">
              <a:gsLst>
                <a:gs pos="41000">
                  <a:srgbClr val="C00000"/>
                </a:gs>
                <a:gs pos="100000">
                  <a:srgbClr val="ED7D31"/>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p:cNvSpPr/>
          <p:nvPr/>
        </p:nvSpPr>
        <p:spPr>
          <a:xfrm>
            <a:off x="5988424" y="1540466"/>
            <a:ext cx="5143500" cy="4725863"/>
          </a:xfrm>
          <a:prstGeom prst="roundRect">
            <a:avLst>
              <a:gd name="adj" fmla="val 1700"/>
            </a:avLst>
          </a:prstGeom>
          <a:solidFill>
            <a:srgbClr val="0152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占位符 1"/>
          <p:cNvSpPr>
            <a:spLocks noGrp="1"/>
          </p:cNvSpPr>
          <p:nvPr>
            <p:ph type="body" sz="quarter" idx="10"/>
          </p:nvPr>
        </p:nvSpPr>
        <p:spPr>
          <a:prstGeom prst="rect">
            <a:avLst/>
          </a:prstGeom>
        </p:spPr>
        <p:txBody>
          <a:bodyPr/>
          <a:lstStyle/>
          <a:p>
            <a:r>
              <a:rPr lang="zh-CN" altLang="en-US" dirty="0">
                <a:latin typeface="Arial" panose="020B0604020202020204" pitchFamily="34" charset="0"/>
                <a:sym typeface="Arial" panose="020B0604020202020204" pitchFamily="34" charset="0"/>
              </a:rPr>
              <a:t>行业痛点</a:t>
            </a:r>
            <a:r>
              <a:rPr lang="en-US" altLang="zh-CN" dirty="0">
                <a:latin typeface="Arial" panose="020B0604020202020204" pitchFamily="34" charset="0"/>
                <a:sym typeface="Arial" panose="020B0604020202020204" pitchFamily="34" charset="0"/>
              </a:rPr>
              <a:t>&amp;</a:t>
            </a:r>
            <a:r>
              <a:rPr lang="zh-CN" altLang="en-US" dirty="0">
                <a:latin typeface="Arial" panose="020B0604020202020204" pitchFamily="34" charset="0"/>
                <a:sym typeface="Arial" panose="020B0604020202020204" pitchFamily="34" charset="0"/>
              </a:rPr>
              <a:t>解决方案</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xfrm>
            <a:off x="1084260" y="975317"/>
            <a:ext cx="6405751" cy="565150"/>
          </a:xfrm>
          <a:prstGeom prst="rect">
            <a:avLst/>
          </a:prstGeom>
        </p:spPr>
        <p:txBody>
          <a:bodyPr/>
          <a:lstStyle/>
          <a:p>
            <a:r>
              <a:rPr lang="zh-CN" altLang="en-US" dirty="0">
                <a:latin typeface="Arial" panose="020B0604020202020204" pitchFamily="34" charset="0"/>
                <a:sym typeface="Arial" panose="020B0604020202020204" pitchFamily="34" charset="0"/>
              </a:rPr>
              <a:t>精准化、智能化、高效化的远程值守服务解决方案</a:t>
            </a:r>
            <a:endParaRPr lang="zh-CN" altLang="en-US" dirty="0">
              <a:latin typeface="Arial" panose="020B0604020202020204" pitchFamily="34" charset="0"/>
              <a:sym typeface="Arial" panose="020B0604020202020204" pitchFamily="34" charset="0"/>
            </a:endParaRPr>
          </a:p>
        </p:txBody>
      </p:sp>
      <p:graphicFrame>
        <p:nvGraphicFramePr>
          <p:cNvPr id="41" name="表格 41"/>
          <p:cNvGraphicFramePr>
            <a:graphicFrameLocks noGrp="1"/>
          </p:cNvGraphicFramePr>
          <p:nvPr/>
        </p:nvGraphicFramePr>
        <p:xfrm>
          <a:off x="1042240" y="1694625"/>
          <a:ext cx="10080626" cy="4416401"/>
        </p:xfrm>
        <a:graphic>
          <a:graphicData uri="http://schemas.openxmlformats.org/drawingml/2006/table">
            <a:tbl>
              <a:tblPr firstRow="1" bandRow="1">
                <a:tableStyleId>{5FD0F851-EC5A-4D38-B0AD-8093EC10F338}</a:tableStyleId>
              </a:tblPr>
              <a:tblGrid>
                <a:gridCol w="5040313"/>
                <a:gridCol w="5040313"/>
              </a:tblGrid>
              <a:tr h="461621">
                <a:tc>
                  <a:txBody>
                    <a:bodyPr/>
                    <a:lstStyle/>
                    <a:p>
                      <a:pPr algn="ctr"/>
                      <a:r>
                        <a:rPr lang="zh-CN" altLang="en-US" sz="1800" dirty="0">
                          <a:solidFill>
                            <a:srgbClr val="007AFF"/>
                          </a:solidFill>
                          <a:latin typeface="Arial" panose="020B0604020202020204" pitchFamily="34" charset="0"/>
                          <a:ea typeface="微软雅黑" panose="020B0503020204020204" pitchFamily="34" charset="-122"/>
                          <a:sym typeface="Arial" panose="020B0604020202020204" pitchFamily="34" charset="0"/>
                        </a:rPr>
                        <a:t>传统值守管理现状</a:t>
                      </a:r>
                      <a:endParaRPr lang="zh-CN" altLang="en-US" sz="1800" dirty="0">
                        <a:solidFill>
                          <a:srgbClr val="007AFF"/>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rPr>
                        <a:t>远程值守解决方案</a:t>
                      </a:r>
                      <a:endParaRPr lang="zh-CN" altLang="en-US" sz="1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152D9">
                        <a:alpha val="0"/>
                      </a:srgbClr>
                    </a:solidFill>
                  </a:tcPr>
                </a:tc>
              </a:tr>
              <a:tr h="30206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设备管理难</a:t>
                      </a:r>
                      <a:endParaRPr kumimoji="1"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可视化管控平台</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报警设备数据不互通，信息不能共享</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设备运行状态无法实时感知</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缺少有效的数据支撑和研判依据</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设备一体化接入，平台化管理，远程精准控制</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设备全生命周期管理</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基于</a:t>
                      </a:r>
                      <a:r>
                        <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GIS</a:t>
                      </a: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的可视化展示系统</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30206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人员管理难</a:t>
                      </a:r>
                      <a:endPar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标准化电子流程监管</a:t>
                      </a:r>
                      <a:endPar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人手不足，报警确认难，处理机制不完善</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监督管理缺乏有效手段</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巡查没有标准，模式单一，纸质记录</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警情处理标准化，全过程跟踪闭环</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消防管理目标明确、责任清晰</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自动化巡检设置，运维工单管理</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302067">
                <a:tc>
                  <a:txBody>
                    <a:bodyPr/>
                    <a:lstStyle/>
                    <a:p>
                      <a:pPr algn="ctr"/>
                      <a:r>
                        <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rPr>
                        <a:t>隐患防控难</a:t>
                      </a:r>
                      <a:endParaRPr lang="zh-CN" altLang="en-US" sz="14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安消一体化感知</a:t>
                      </a:r>
                      <a:endParaRPr kumimoji="1"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rgbClr val="0152D9">
                        <a:alpha val="0"/>
                      </a:srgbClr>
                    </a:solidFill>
                  </a:tcPr>
                </a:tc>
              </a:tr>
              <a:tr h="939275">
                <a:tc>
                  <a:txBody>
                    <a:bodyPr/>
                    <a:lstStyle/>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消防监测盲区多</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消防数据信息孤岛严重</a:t>
                      </a:r>
                      <a:endParaRPr lang="en-US" altLang="zh-CN"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marL="144145" indent="-144145" defTabSz="685800">
                        <a:lnSpc>
                          <a:spcPct val="150000"/>
                        </a:lnSpc>
                        <a:buSzPct val="80000"/>
                        <a:buFont typeface="Wingdings" panose="05000000000000000000" pitchFamily="2" charset="2"/>
                        <a:buChar char="ü"/>
                        <a:defRPr/>
                      </a:pPr>
                      <a:r>
                        <a:rPr lang="zh-CN" altLang="en-US" sz="1400" b="0"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缺少有效消防管控手段、预警能力不足</a:t>
                      </a:r>
                      <a:endParaRPr lang="zh-CN" altLang="en-US" sz="1400" b="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物联网消防感知终端智能监测、提前预判、精准推送</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视频智能分析检测系统</a:t>
                      </a:r>
                      <a:endParaRPr lang="en-US" altLang="zh-CN" sz="1400" b="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144145" indent="-144145" algn="l" defTabSz="685800" fontAlgn="auto">
                        <a:lnSpc>
                          <a:spcPct val="150000"/>
                        </a:lnSpc>
                        <a:spcBef>
                          <a:spcPts val="0"/>
                        </a:spcBef>
                        <a:spcAft>
                          <a:spcPts val="0"/>
                        </a:spcAft>
                        <a:buSzPct val="80000"/>
                        <a:buFont typeface="Wingdings" panose="05000000000000000000" pitchFamily="2" charset="2"/>
                        <a:buChar char="ü"/>
                        <a:defRPr/>
                      </a:pPr>
                      <a:r>
                        <a:rPr lang="zh-CN" altLang="en-US" sz="1400" b="0" dirty="0">
                          <a:solidFill>
                            <a:schemeClr val="bg1"/>
                          </a:solidFill>
                          <a:latin typeface="Arial" panose="020B0604020202020204" pitchFamily="34" charset="0"/>
                          <a:ea typeface="微软雅黑" panose="020B0503020204020204" pitchFamily="34" charset="-122"/>
                          <a:sym typeface="Arial" panose="020B0604020202020204" pitchFamily="34" charset="0"/>
                        </a:rPr>
                        <a:t>视频联动，远程确认报警信息</a:t>
                      </a:r>
                      <a:endParaRPr lang="zh-CN" altLang="en-US" sz="1400" b="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txBody>
                  <a:tcPr anchor="ctr">
                    <a:lnL w="28575" cap="flat" cmpd="sng" algn="ctr">
                      <a:solidFill>
                        <a:schemeClr val="bg1"/>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152D9">
                        <a:alpha val="0"/>
                      </a:srgbClr>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spect="1"/>
          </p:cNvSpPr>
          <p:nvPr/>
        </p:nvSpPr>
        <p:spPr>
          <a:xfrm>
            <a:off x="-9790" y="67"/>
            <a:ext cx="12201789" cy="6857933"/>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任意多边形: 形状 22"/>
          <p:cNvSpPr/>
          <p:nvPr/>
        </p:nvSpPr>
        <p:spPr>
          <a:xfrm>
            <a:off x="0" y="0"/>
            <a:ext cx="12192000" cy="6858000"/>
          </a:xfrm>
          <a:custGeom>
            <a:avLst/>
            <a:gdLst/>
            <a:ahLst/>
            <a:cxnLst/>
            <a:rect l="l" t="t" r="r" b="b"/>
            <a:pathLst>
              <a:path w="12192000" h="6858000">
                <a:moveTo>
                  <a:pt x="3100982" y="237411"/>
                </a:moveTo>
                <a:cubicBezTo>
                  <a:pt x="2516533" y="237411"/>
                  <a:pt x="2029493" y="386474"/>
                  <a:pt x="1639861" y="684602"/>
                </a:cubicBezTo>
                <a:cubicBezTo>
                  <a:pt x="1250229" y="982730"/>
                  <a:pt x="1018516" y="1474197"/>
                  <a:pt x="944722" y="2159005"/>
                </a:cubicBezTo>
                <a:lnTo>
                  <a:pt x="2184461" y="2282979"/>
                </a:lnTo>
                <a:cubicBezTo>
                  <a:pt x="2208075" y="1919913"/>
                  <a:pt x="2296627" y="1660158"/>
                  <a:pt x="2450119" y="1503715"/>
                </a:cubicBezTo>
                <a:cubicBezTo>
                  <a:pt x="2603610" y="1347272"/>
                  <a:pt x="2810233" y="1269050"/>
                  <a:pt x="3069988" y="1269050"/>
                </a:cubicBezTo>
                <a:cubicBezTo>
                  <a:pt x="3332694" y="1269050"/>
                  <a:pt x="3538580" y="1343582"/>
                  <a:pt x="3687643" y="1492646"/>
                </a:cubicBezTo>
                <a:cubicBezTo>
                  <a:pt x="3836707" y="1641709"/>
                  <a:pt x="3911239" y="1854974"/>
                  <a:pt x="3911239" y="2132439"/>
                </a:cubicBezTo>
                <a:cubicBezTo>
                  <a:pt x="3911239" y="2383339"/>
                  <a:pt x="3825638" y="2637190"/>
                  <a:pt x="3654436" y="2893993"/>
                </a:cubicBezTo>
                <a:cubicBezTo>
                  <a:pt x="3527510" y="3079954"/>
                  <a:pt x="3183631" y="3434165"/>
                  <a:pt x="2622797" y="3956626"/>
                </a:cubicBezTo>
                <a:cubicBezTo>
                  <a:pt x="1926182" y="4603061"/>
                  <a:pt x="1459804" y="5121832"/>
                  <a:pt x="1223663" y="5512940"/>
                </a:cubicBezTo>
                <a:cubicBezTo>
                  <a:pt x="987523" y="5904048"/>
                  <a:pt x="845838" y="6318032"/>
                  <a:pt x="798610" y="6754892"/>
                </a:cubicBezTo>
                <a:lnTo>
                  <a:pt x="5159833" y="6754892"/>
                </a:lnTo>
                <a:lnTo>
                  <a:pt x="5159833" y="5599279"/>
                </a:lnTo>
                <a:lnTo>
                  <a:pt x="2689211" y="5599279"/>
                </a:lnTo>
                <a:cubicBezTo>
                  <a:pt x="2754150" y="5487112"/>
                  <a:pt x="2839013" y="5371993"/>
                  <a:pt x="2943800" y="5253923"/>
                </a:cubicBezTo>
                <a:cubicBezTo>
                  <a:pt x="3048588" y="5135853"/>
                  <a:pt x="3297273" y="4896761"/>
                  <a:pt x="3689857" y="4536646"/>
                </a:cubicBezTo>
                <a:cubicBezTo>
                  <a:pt x="4082441" y="4176532"/>
                  <a:pt x="4354003" y="3900543"/>
                  <a:pt x="4504543" y="3708678"/>
                </a:cubicBezTo>
                <a:cubicBezTo>
                  <a:pt x="4731828" y="3419406"/>
                  <a:pt x="4897864" y="3142679"/>
                  <a:pt x="5002651" y="2878496"/>
                </a:cubicBezTo>
                <a:cubicBezTo>
                  <a:pt x="5107439" y="2614314"/>
                  <a:pt x="5159833" y="2336111"/>
                  <a:pt x="5159833" y="2043887"/>
                </a:cubicBezTo>
                <a:cubicBezTo>
                  <a:pt x="5159833" y="1530281"/>
                  <a:pt x="4976824" y="1100800"/>
                  <a:pt x="4610805" y="755444"/>
                </a:cubicBezTo>
                <a:cubicBezTo>
                  <a:pt x="4244787" y="410089"/>
                  <a:pt x="3741513" y="237411"/>
                  <a:pt x="3100982" y="237411"/>
                </a:cubicBezTo>
                <a:close/>
                <a:moveTo>
                  <a:pt x="0" y="0"/>
                </a:moveTo>
                <a:lnTo>
                  <a:pt x="12192000" y="0"/>
                </a:lnTo>
                <a:lnTo>
                  <a:pt x="12192000" y="6858000"/>
                </a:lnTo>
                <a:lnTo>
                  <a:pt x="0" y="6858000"/>
                </a:lnTo>
                <a:close/>
              </a:path>
            </a:pathLst>
          </a:custGeom>
          <a:gradFill flip="none" rotWithShape="1">
            <a:gsLst>
              <a:gs pos="100000">
                <a:schemeClr val="tx1"/>
              </a:gs>
              <a:gs pos="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7928" y="1987323"/>
            <a:ext cx="3167063" cy="841828"/>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TWO</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447928" y="2963986"/>
            <a:ext cx="3570208" cy="1107996"/>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服务方案</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5448300"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方案概述</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6904540" y="4878051"/>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架构流程</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8360781" y="4880726"/>
            <a:ext cx="1315453" cy="419937"/>
          </a:xfrm>
          <a:prstGeom prst="roundRect">
            <a:avLst>
              <a:gd name="adj" fmla="val 6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服务模式</a:t>
            </a:r>
            <a:endParaRPr lang="zh-CN" altLang="en-US" sz="12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组合 1"/>
          <p:cNvGrpSpPr/>
          <p:nvPr/>
        </p:nvGrpSpPr>
        <p:grpSpPr>
          <a:xfrm>
            <a:off x="-2840365" y="-356761"/>
            <a:ext cx="5212499" cy="8753464"/>
            <a:chOff x="-2840365" y="-356761"/>
            <a:chExt cx="5212499" cy="8753464"/>
          </a:xfrm>
        </p:grpSpPr>
        <p:sp>
          <p:nvSpPr>
            <p:cNvPr id="3" name="任意多边形: 形状 2"/>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形状 3"/>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形状 6"/>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形状 10"/>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形状 11"/>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形状 18"/>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任意多边形: 形状 19"/>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任意多边形: 形状 20"/>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形状 21"/>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形状 24"/>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形状 25"/>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形状 30"/>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flipH="1">
            <a:off x="9630847" y="-356761"/>
            <a:ext cx="5212499" cy="8753464"/>
            <a:chOff x="-2840365" y="-356761"/>
            <a:chExt cx="5212499" cy="8753464"/>
          </a:xfrm>
        </p:grpSpPr>
        <p:sp>
          <p:nvSpPr>
            <p:cNvPr id="33" name="任意多边形: 形状 32"/>
            <p:cNvSpPr/>
            <p:nvPr/>
          </p:nvSpPr>
          <p:spPr>
            <a:xfrm>
              <a:off x="-579430" y="-356761"/>
              <a:ext cx="2951564" cy="875346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5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任意多边形: 形状 33"/>
            <p:cNvSpPr/>
            <p:nvPr/>
          </p:nvSpPr>
          <p:spPr>
            <a:xfrm>
              <a:off x="-687094" y="-339772"/>
              <a:ext cx="2940107" cy="871948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p:cNvSpPr/>
            <p:nvPr/>
          </p:nvSpPr>
          <p:spPr>
            <a:xfrm>
              <a:off x="-794757" y="-322784"/>
              <a:ext cx="2928651" cy="868550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任意多边形: 形状 35"/>
            <p:cNvSpPr/>
            <p:nvPr/>
          </p:nvSpPr>
          <p:spPr>
            <a:xfrm>
              <a:off x="-902421" y="-305795"/>
              <a:ext cx="2917194" cy="865153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p:cNvSpPr/>
            <p:nvPr/>
          </p:nvSpPr>
          <p:spPr>
            <a:xfrm>
              <a:off x="-1010084" y="-288807"/>
              <a:ext cx="2905737" cy="861755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1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任意多边形: 形状 37"/>
            <p:cNvSpPr/>
            <p:nvPr/>
          </p:nvSpPr>
          <p:spPr>
            <a:xfrm>
              <a:off x="-1117748" y="-271818"/>
              <a:ext cx="2894280" cy="858357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任意多边形: 形状 38"/>
            <p:cNvSpPr/>
            <p:nvPr/>
          </p:nvSpPr>
          <p:spPr>
            <a:xfrm>
              <a:off x="-1225411" y="-254829"/>
              <a:ext cx="2882823" cy="854960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2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p:cNvSpPr/>
            <p:nvPr/>
          </p:nvSpPr>
          <p:spPr>
            <a:xfrm>
              <a:off x="-1333075" y="-237841"/>
              <a:ext cx="2871367" cy="851562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0000"/>
                </a:srgbClr>
              </a:solidFill>
              <a:prstDash val="solid"/>
              <a:miter lim="800000"/>
              <a:headEnd type="none" w="med" len="med"/>
              <a:tailEnd type="none" w="med" len="med"/>
            </a:ln>
            <a:effectLst/>
          </p:spPr>
          <p:txBody>
            <a:bodyPr rtlCol="0" anchor="ctr"/>
            <a:lstStyle/>
            <a:p>
              <a:endParaRPr lang="zh-CN" altLang="en-US" dirty="0">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任意多边形: 形状 40"/>
            <p:cNvSpPr/>
            <p:nvPr/>
          </p:nvSpPr>
          <p:spPr>
            <a:xfrm>
              <a:off x="-1440739" y="-220852"/>
              <a:ext cx="2859910" cy="8481646"/>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3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p:cNvSpPr/>
            <p:nvPr/>
          </p:nvSpPr>
          <p:spPr>
            <a:xfrm>
              <a:off x="-1548402" y="-203863"/>
              <a:ext cx="2848453" cy="844766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37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形状 42"/>
            <p:cNvSpPr/>
            <p:nvPr/>
          </p:nvSpPr>
          <p:spPr>
            <a:xfrm>
              <a:off x="-1656066" y="-186875"/>
              <a:ext cx="2836996" cy="841369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0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任意多边形: 形状 43"/>
            <p:cNvSpPr/>
            <p:nvPr/>
          </p:nvSpPr>
          <p:spPr>
            <a:xfrm>
              <a:off x="-1763729" y="-169886"/>
              <a:ext cx="2825540" cy="837971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4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任意多边形: 形状 44"/>
            <p:cNvSpPr/>
            <p:nvPr/>
          </p:nvSpPr>
          <p:spPr>
            <a:xfrm>
              <a:off x="-1871393" y="-152898"/>
              <a:ext cx="2814083" cy="834573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47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形状 45"/>
            <p:cNvSpPr/>
            <p:nvPr/>
          </p:nvSpPr>
          <p:spPr>
            <a:xfrm>
              <a:off x="-1979056" y="-135909"/>
              <a:ext cx="2802626" cy="8311760"/>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1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任意多边形: 形状 46"/>
            <p:cNvSpPr/>
            <p:nvPr/>
          </p:nvSpPr>
          <p:spPr>
            <a:xfrm>
              <a:off x="-2086720" y="-118920"/>
              <a:ext cx="2791169" cy="827778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5000"/>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任意多边形: 形状 47"/>
            <p:cNvSpPr/>
            <p:nvPr/>
          </p:nvSpPr>
          <p:spPr>
            <a:xfrm>
              <a:off x="-2194383" y="-101932"/>
              <a:ext cx="2779713" cy="8243805"/>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58571"/>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形状 48"/>
            <p:cNvSpPr/>
            <p:nvPr/>
          </p:nvSpPr>
          <p:spPr>
            <a:xfrm>
              <a:off x="-2302047" y="-84943"/>
              <a:ext cx="2768256" cy="8209828"/>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2143"/>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形状 49"/>
            <p:cNvSpPr/>
            <p:nvPr/>
          </p:nvSpPr>
          <p:spPr>
            <a:xfrm>
              <a:off x="-2409711" y="-67954"/>
              <a:ext cx="2756799" cy="8175851"/>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5714"/>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形状 50"/>
            <p:cNvSpPr/>
            <p:nvPr/>
          </p:nvSpPr>
          <p:spPr>
            <a:xfrm>
              <a:off x="-2517374" y="-50966"/>
              <a:ext cx="2745342" cy="8141874"/>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69286"/>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形状 51"/>
            <p:cNvSpPr/>
            <p:nvPr/>
          </p:nvSpPr>
          <p:spPr>
            <a:xfrm>
              <a:off x="-2625038" y="-33977"/>
              <a:ext cx="2733885" cy="8107897"/>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2857"/>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任意多边形: 形状 52"/>
            <p:cNvSpPr/>
            <p:nvPr/>
          </p:nvSpPr>
          <p:spPr>
            <a:xfrm>
              <a:off x="-2732701" y="-16989"/>
              <a:ext cx="2722429" cy="8073919"/>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cmpd="sng" algn="ctr">
              <a:solidFill>
                <a:srgbClr val="FFFFFF">
                  <a:alpha val="76429"/>
                </a:srgbClr>
              </a:solidFill>
              <a:prstDash val="solid"/>
              <a:miter lim="800000"/>
              <a:headEnd type="none" w="med" len="med"/>
              <a:tailEnd type="none" w="med" len="med"/>
            </a:ln>
            <a:effectLst/>
          </p:spPr>
          <p:txBody>
            <a:bodyPr rtlCol="0" anchor="ctr"/>
            <a:lstStyle/>
            <a:p>
              <a:endParaRPr lang="zh-CN" altLang="en-US">
                <a:solidFill>
                  <a:schemeClr val="tx1">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形状 53"/>
            <p:cNvSpPr/>
            <p:nvPr/>
          </p:nvSpPr>
          <p:spPr>
            <a:xfrm>
              <a:off x="-2840365" y="0"/>
              <a:ext cx="2710972" cy="8039942"/>
            </a:xfrm>
            <a:custGeom>
              <a:avLst/>
              <a:gdLst>
                <a:gd name="connsiteX0" fmla="*/ 2014852 w 2286066"/>
                <a:gd name="connsiteY0" fmla="*/ 0 h 6779794"/>
                <a:gd name="connsiteX1" fmla="*/ 2105381 w 2286066"/>
                <a:gd name="connsiteY1" fmla="*/ 565094 h 6779794"/>
                <a:gd name="connsiteX2" fmla="*/ 2215287 w 2286066"/>
                <a:gd name="connsiteY2" fmla="*/ 1254071 h 6779794"/>
                <a:gd name="connsiteX3" fmla="*/ 2280405 w 2286066"/>
                <a:gd name="connsiteY3" fmla="*/ 1819165 h 6779794"/>
                <a:gd name="connsiteX4" fmla="*/ 2250228 w 2286066"/>
                <a:gd name="connsiteY4" fmla="*/ 2368694 h 6779794"/>
                <a:gd name="connsiteX5" fmla="*/ 1870640 w 2286066"/>
                <a:gd name="connsiteY5" fmla="*/ 2995412 h 6779794"/>
                <a:gd name="connsiteX6" fmla="*/ 1484064 w 2286066"/>
                <a:gd name="connsiteY6" fmla="*/ 3314012 h 6779794"/>
                <a:gd name="connsiteX7" fmla="*/ 1325875 w 2286066"/>
                <a:gd name="connsiteY7" fmla="*/ 3530329 h 6779794"/>
                <a:gd name="connsiteX8" fmla="*/ 1273146 w 2286066"/>
                <a:gd name="connsiteY8" fmla="*/ 4022682 h 6779794"/>
                <a:gd name="connsiteX9" fmla="*/ 1266793 w 2286066"/>
                <a:gd name="connsiteY9" fmla="*/ 5194800 h 6779794"/>
                <a:gd name="connsiteX10" fmla="*/ 1290617 w 2286066"/>
                <a:gd name="connsiteY10" fmla="*/ 5744330 h 6779794"/>
                <a:gd name="connsiteX11" fmla="*/ 1428475 w 2286066"/>
                <a:gd name="connsiteY11" fmla="*/ 6172836 h 6779794"/>
                <a:gd name="connsiteX12" fmla="*/ 1457381 w 2286066"/>
                <a:gd name="connsiteY12" fmla="*/ 6233188 h 6779794"/>
                <a:gd name="connsiteX13" fmla="*/ 1571734 w 2286066"/>
                <a:gd name="connsiteY13" fmla="*/ 6280518 h 6779794"/>
                <a:gd name="connsiteX14" fmla="*/ 1914793 w 2286066"/>
                <a:gd name="connsiteY14" fmla="*/ 6330388 h 6779794"/>
                <a:gd name="connsiteX15" fmla="*/ 2194640 w 2286066"/>
                <a:gd name="connsiteY15" fmla="*/ 6425047 h 6779794"/>
                <a:gd name="connsiteX16" fmla="*/ 2232758 w 2286066"/>
                <a:gd name="connsiteY16" fmla="*/ 6482223 h 6779794"/>
                <a:gd name="connsiteX17" fmla="*/ 2233075 w 2286066"/>
                <a:gd name="connsiteY17" fmla="*/ 6574341 h 6779794"/>
                <a:gd name="connsiteX18" fmla="*/ 2074569 w 2286066"/>
                <a:gd name="connsiteY18" fmla="*/ 6647718 h 6779794"/>
                <a:gd name="connsiteX19" fmla="*/ 1573005 w 2286066"/>
                <a:gd name="connsiteY19" fmla="*/ 6744282 h 6779794"/>
                <a:gd name="connsiteX20" fmla="*/ 807475 w 2286066"/>
                <a:gd name="connsiteY20" fmla="*/ 6778271 h 6779794"/>
                <a:gd name="connsiteX21" fmla="*/ 101981 w 2286066"/>
                <a:gd name="connsiteY21" fmla="*/ 6678530 h 6779794"/>
                <a:gd name="connsiteX22" fmla="*/ 17 w 2286066"/>
                <a:gd name="connsiteY22" fmla="*/ 6535906 h 6779794"/>
                <a:gd name="connsiteX23" fmla="*/ 448534 w 2286066"/>
                <a:gd name="connsiteY23" fmla="*/ 2049459 h 6779794"/>
                <a:gd name="connsiteX24" fmla="*/ 486319 w 2286066"/>
                <a:gd name="connsiteY24" fmla="*/ 54898 h 6779794"/>
                <a:gd name="connsiteX25" fmla="*/ 501171 w 2286066"/>
                <a:gd name="connsiteY25" fmla="*/ 56449 h 6779794"/>
                <a:gd name="connsiteX26" fmla="*/ 1126712 w 2286066"/>
                <a:gd name="connsiteY26" fmla="*/ 78778 h 6779794"/>
                <a:gd name="connsiteX27" fmla="*/ 2011359 w 2286066"/>
                <a:gd name="connsiteY27" fmla="*/ 2542 h 6779794"/>
                <a:gd name="connsiteX28" fmla="*/ 2009877 w 2286066"/>
                <a:gd name="connsiteY28" fmla="*/ 13 h 67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86066" h="6779794">
                  <a:moveTo>
                    <a:pt x="2014852" y="0"/>
                  </a:moveTo>
                  <a:lnTo>
                    <a:pt x="2105381" y="565094"/>
                  </a:lnTo>
                  <a:cubicBezTo>
                    <a:pt x="2105381" y="565094"/>
                    <a:pt x="2189558" y="1101600"/>
                    <a:pt x="2215287" y="1254071"/>
                  </a:cubicBezTo>
                  <a:cubicBezTo>
                    <a:pt x="2241016" y="1406541"/>
                    <a:pt x="2270558" y="1673365"/>
                    <a:pt x="2280405" y="1819165"/>
                  </a:cubicBezTo>
                  <a:cubicBezTo>
                    <a:pt x="2290252" y="1965282"/>
                    <a:pt x="2291205" y="2238459"/>
                    <a:pt x="2250228" y="2368694"/>
                  </a:cubicBezTo>
                  <a:cubicBezTo>
                    <a:pt x="2209252" y="2498930"/>
                    <a:pt x="2035499" y="2836271"/>
                    <a:pt x="1870640" y="2995412"/>
                  </a:cubicBezTo>
                  <a:cubicBezTo>
                    <a:pt x="1705781" y="3154553"/>
                    <a:pt x="1547275" y="3256835"/>
                    <a:pt x="1484064" y="3314012"/>
                  </a:cubicBezTo>
                  <a:cubicBezTo>
                    <a:pt x="1420852" y="3371188"/>
                    <a:pt x="1338264" y="3476329"/>
                    <a:pt x="1325875" y="3530329"/>
                  </a:cubicBezTo>
                  <a:cubicBezTo>
                    <a:pt x="1313170" y="3584329"/>
                    <a:pt x="1279181" y="3886094"/>
                    <a:pt x="1273146" y="4022682"/>
                  </a:cubicBezTo>
                  <a:cubicBezTo>
                    <a:pt x="1267111" y="4159271"/>
                    <a:pt x="1253134" y="4861271"/>
                    <a:pt x="1266793" y="5194800"/>
                  </a:cubicBezTo>
                  <a:cubicBezTo>
                    <a:pt x="1280452" y="5528330"/>
                    <a:pt x="1280769" y="5690330"/>
                    <a:pt x="1290617" y="5744330"/>
                  </a:cubicBezTo>
                  <a:cubicBezTo>
                    <a:pt x="1300146" y="5798330"/>
                    <a:pt x="1412275" y="6147424"/>
                    <a:pt x="1428475" y="6172836"/>
                  </a:cubicBezTo>
                  <a:cubicBezTo>
                    <a:pt x="1444358" y="6198247"/>
                    <a:pt x="1447534" y="6223659"/>
                    <a:pt x="1457381" y="6233188"/>
                  </a:cubicBezTo>
                  <a:cubicBezTo>
                    <a:pt x="1467228" y="6242718"/>
                    <a:pt x="1492322" y="6261777"/>
                    <a:pt x="1571734" y="6280518"/>
                  </a:cubicBezTo>
                  <a:cubicBezTo>
                    <a:pt x="1651146" y="6299259"/>
                    <a:pt x="1797264" y="6314824"/>
                    <a:pt x="1914793" y="6330388"/>
                  </a:cubicBezTo>
                  <a:cubicBezTo>
                    <a:pt x="2032322" y="6345953"/>
                    <a:pt x="2162875" y="6399636"/>
                    <a:pt x="2194640" y="6425047"/>
                  </a:cubicBezTo>
                  <a:cubicBezTo>
                    <a:pt x="2226405" y="6450459"/>
                    <a:pt x="2226405" y="6444106"/>
                    <a:pt x="2232758" y="6482223"/>
                  </a:cubicBezTo>
                  <a:cubicBezTo>
                    <a:pt x="2239111" y="6520341"/>
                    <a:pt x="2242605" y="6558459"/>
                    <a:pt x="2233075" y="6574341"/>
                  </a:cubicBezTo>
                  <a:cubicBezTo>
                    <a:pt x="2223546" y="6590223"/>
                    <a:pt x="2156840" y="6622306"/>
                    <a:pt x="2074569" y="6647718"/>
                  </a:cubicBezTo>
                  <a:cubicBezTo>
                    <a:pt x="1991981" y="6673448"/>
                    <a:pt x="1935122" y="6714742"/>
                    <a:pt x="1573005" y="6744282"/>
                  </a:cubicBezTo>
                  <a:cubicBezTo>
                    <a:pt x="1210887" y="6773824"/>
                    <a:pt x="988534" y="6783988"/>
                    <a:pt x="807475" y="6778271"/>
                  </a:cubicBezTo>
                  <a:cubicBezTo>
                    <a:pt x="626417" y="6772553"/>
                    <a:pt x="171864" y="6719506"/>
                    <a:pt x="101981" y="6678530"/>
                  </a:cubicBezTo>
                  <a:cubicBezTo>
                    <a:pt x="32099" y="6637553"/>
                    <a:pt x="3193" y="6574024"/>
                    <a:pt x="17" y="6535906"/>
                  </a:cubicBezTo>
                  <a:cubicBezTo>
                    <a:pt x="-3160" y="6497789"/>
                    <a:pt x="448534" y="2049459"/>
                    <a:pt x="448534" y="2049459"/>
                  </a:cubicBezTo>
                  <a:lnTo>
                    <a:pt x="486319" y="54898"/>
                  </a:lnTo>
                  <a:lnTo>
                    <a:pt x="501171" y="56449"/>
                  </a:lnTo>
                  <a:cubicBezTo>
                    <a:pt x="661261" y="70245"/>
                    <a:pt x="882423" y="78778"/>
                    <a:pt x="1126712" y="78778"/>
                  </a:cubicBezTo>
                  <a:cubicBezTo>
                    <a:pt x="1615289" y="78778"/>
                    <a:pt x="2011359" y="44646"/>
                    <a:pt x="2011359" y="2542"/>
                  </a:cubicBezTo>
                  <a:lnTo>
                    <a:pt x="2009877" y="13"/>
                  </a:lnTo>
                  <a:close/>
                </a:path>
              </a:pathLst>
            </a:custGeom>
            <a:noFill/>
            <a:ln w="3171" cap="flat">
              <a:solidFill>
                <a:srgbClr val="FFFFFF">
                  <a:alpha val="80000"/>
                </a:srgbClr>
              </a:solid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1055688" y="2730354"/>
            <a:ext cx="10186053" cy="710364"/>
          </a:xfrm>
          <a:prstGeom prst="roundRect">
            <a:avLst>
              <a:gd name="adj" fmla="val 9914"/>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方案概述</a:t>
            </a:r>
            <a:endParaRPr lang="zh-CN" altLang="en-US" dirty="0">
              <a:latin typeface="Arial" panose="020B0604020202020204" pitchFamily="34" charset="0"/>
              <a:sym typeface="Arial" panose="020B0604020202020204" pitchFamily="34" charset="0"/>
            </a:endParaRPr>
          </a:p>
        </p:txBody>
      </p:sp>
      <p:sp>
        <p:nvSpPr>
          <p:cNvPr id="3" name="文本占位符 2"/>
          <p:cNvSpPr>
            <a:spLocks noGrp="1"/>
          </p:cNvSpPr>
          <p:nvPr>
            <p:ph type="body" sz="quarter" idx="11"/>
          </p:nvPr>
        </p:nvSpPr>
        <p:spPr>
          <a:xfrm>
            <a:off x="1084260" y="975317"/>
            <a:ext cx="6223319" cy="565150"/>
          </a:xfrm>
        </p:spPr>
        <p:txBody>
          <a:bodyPr/>
          <a:lstStyle/>
          <a:p>
            <a:r>
              <a:rPr lang="zh-CN" altLang="en-US" dirty="0">
                <a:latin typeface="Arial" panose="020B0604020202020204" pitchFamily="34" charset="0"/>
                <a:sym typeface="Arial" panose="020B0604020202020204" pitchFamily="34" charset="0"/>
              </a:rPr>
              <a:t>客户零硬件投入 </a:t>
            </a:r>
            <a:r>
              <a:rPr lang="en-US" altLang="zh-CN" dirty="0">
                <a:latin typeface="Arial" panose="020B0604020202020204" pitchFamily="34" charset="0"/>
                <a:sym typeface="Arial" panose="020B0604020202020204" pitchFamily="34" charset="0"/>
              </a:rPr>
              <a:t>·</a:t>
            </a:r>
            <a:r>
              <a:rPr lang="zh-CN" altLang="en-US" dirty="0">
                <a:latin typeface="Arial" panose="020B0604020202020204" pitchFamily="34" charset="0"/>
                <a:sym typeface="Arial" panose="020B0604020202020204" pitchFamily="34" charset="0"/>
              </a:rPr>
              <a:t> 享受</a:t>
            </a:r>
            <a:r>
              <a:rPr lang="zh-CN" altLang="en-US" dirty="0">
                <a:solidFill>
                  <a:srgbClr val="007AFF"/>
                </a:solidFill>
                <a:latin typeface="Arial" panose="020B0604020202020204" pitchFamily="34" charset="0"/>
                <a:sym typeface="Arial" panose="020B0604020202020204" pitchFamily="34" charset="0"/>
              </a:rPr>
              <a:t>“中石守护”</a:t>
            </a:r>
            <a:r>
              <a:rPr lang="zh-CN" altLang="en-US" dirty="0">
                <a:latin typeface="Arial" panose="020B0604020202020204" pitchFamily="34" charset="0"/>
                <a:sym typeface="Arial" panose="020B0604020202020204" pitchFamily="34" charset="0"/>
              </a:rPr>
              <a:t>远程值守服务</a:t>
            </a:r>
            <a:endParaRPr lang="zh-CN" altLang="en-US" dirty="0">
              <a:latin typeface="Arial" panose="020B0604020202020204" pitchFamily="34" charset="0"/>
              <a:sym typeface="Arial" panose="020B0604020202020204" pitchFamily="34" charset="0"/>
            </a:endParaRPr>
          </a:p>
        </p:txBody>
      </p:sp>
      <p:sp>
        <p:nvSpPr>
          <p:cNvPr id="14" name="文本框 13"/>
          <p:cNvSpPr txBox="1"/>
          <p:nvPr/>
        </p:nvSpPr>
        <p:spPr>
          <a:xfrm>
            <a:off x="884145" y="1471814"/>
            <a:ext cx="3535455" cy="369332"/>
          </a:xfrm>
          <a:prstGeom prst="rect">
            <a:avLst/>
          </a:prstGeom>
          <a:noFill/>
        </p:spPr>
        <p:txBody>
          <a:bodyPr wrap="square">
            <a:spAutoFit/>
          </a:bodyPr>
          <a:lstStyle/>
          <a:p>
            <a:r>
              <a:rPr lang="zh-CN" altLang="en-US" b="1" i="0" dirty="0">
                <a:solidFill>
                  <a:srgbClr val="007AFF"/>
                </a:solidFill>
                <a:effectLst/>
                <a:latin typeface="Arial" panose="020B0604020202020204" pitchFamily="34" charset="0"/>
                <a:ea typeface="微软雅黑" panose="020B0503020204020204" pitchFamily="34" charset="-122"/>
                <a:sym typeface="Arial" panose="020B0604020202020204" pitchFamily="34" charset="0"/>
              </a:rPr>
              <a:t>“中石守护”远程值守服务模式</a:t>
            </a: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p:cNvSpPr txBox="1"/>
          <p:nvPr/>
        </p:nvSpPr>
        <p:spPr>
          <a:xfrm>
            <a:off x="1084416" y="1784629"/>
            <a:ext cx="10264901" cy="874407"/>
          </a:xfrm>
          <a:prstGeom prst="rect">
            <a:avLst/>
          </a:prstGeom>
          <a:noFill/>
        </p:spPr>
        <p:txBody>
          <a:bodyPr wrap="square">
            <a:spAutoFit/>
          </a:bodyPr>
          <a:lstStyle/>
          <a:p>
            <a:pPr>
              <a:lnSpc>
                <a:spcPct val="150000"/>
              </a:lnSpc>
            </a:pP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中石应急建立的消防远程</a:t>
            </a:r>
            <a:r>
              <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rPr>
              <a:t>值守</a:t>
            </a: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中心，通过对消防主机升级改造，帮助客户进行远程全天候实时监控、智能预警、远程操控</a:t>
            </a:r>
            <a:r>
              <a:rPr lang="zh-CN" altLang="en-US" dirty="0">
                <a:solidFill>
                  <a:srgbClr val="404040"/>
                </a:solidFill>
                <a:latin typeface="Arial" panose="020B0604020202020204" pitchFamily="34" charset="0"/>
                <a:ea typeface="微软雅黑" panose="020B0503020204020204" pitchFamily="34" charset="-122"/>
                <a:sym typeface="Arial" panose="020B0604020202020204" pitchFamily="34" charset="0"/>
              </a:rPr>
              <a:t>，</a:t>
            </a: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实现从“人工值守”到“智能值守”，提升效率与可靠性。</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p:cNvSpPr txBox="1"/>
          <p:nvPr/>
        </p:nvSpPr>
        <p:spPr>
          <a:xfrm>
            <a:off x="3487753" y="2741220"/>
            <a:ext cx="5216494" cy="581057"/>
          </a:xfrm>
          <a:prstGeom prst="rect">
            <a:avLst/>
          </a:prstGeom>
          <a:noFill/>
        </p:spPr>
        <p:txBody>
          <a:bodyPr wrap="square" anchor="ctr" anchorCtr="0">
            <a:spAutoFit/>
          </a:bodyPr>
          <a:lstStyle/>
          <a:p>
            <a:pPr algn="ctr">
              <a:lnSpc>
                <a:spcPct val="150000"/>
              </a:lnSpc>
            </a:pPr>
            <a:r>
              <a:rPr lang="zh-CN" altLang="en-US" sz="2400" b="1" i="0"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“免投入，</a:t>
            </a: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降</a:t>
            </a:r>
            <a:r>
              <a:rPr lang="zh-CN" altLang="en-US" sz="2400" b="1" i="0"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风险，少人力”</a:t>
            </a:r>
            <a:endPar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2768754" y="3692543"/>
            <a:ext cx="5608764" cy="417358"/>
          </a:xfrm>
          <a:prstGeom prst="rect">
            <a:avLst/>
          </a:prstGeom>
          <a:noFill/>
        </p:spPr>
        <p:txBody>
          <a:bodyPr wrap="square">
            <a:spAutoFit/>
          </a:bodyPr>
          <a:lstStyle/>
          <a:p>
            <a:pPr marL="285750" lvl="0" indent="-285750" algn="just">
              <a:lnSpc>
                <a:spcPct val="130000"/>
              </a:lnSpc>
              <a:spcBef>
                <a:spcPts val="0"/>
              </a:spcBef>
              <a:spcAft>
                <a:spcPts val="0"/>
              </a:spcAft>
              <a:buClrTx/>
              <a:buSzTx/>
              <a:buFont typeface="Wingdings" panose="05000000000000000000" pitchFamily="2" charset="2"/>
              <a:buChar char="ü"/>
            </a:pP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全套智能设备及平台免费部署</a:t>
            </a: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价值</a:t>
            </a:r>
            <a:r>
              <a:rPr lang="en-US"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¥5</a:t>
            </a: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0,000+)</a:t>
            </a:r>
            <a:endPar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20" name="文本框 19"/>
          <p:cNvSpPr txBox="1"/>
          <p:nvPr/>
        </p:nvSpPr>
        <p:spPr>
          <a:xfrm>
            <a:off x="2768754" y="5735638"/>
            <a:ext cx="5608764" cy="417358"/>
          </a:xfrm>
          <a:prstGeom prst="rect">
            <a:avLst/>
          </a:prstGeom>
          <a:noFill/>
        </p:spPr>
        <p:txBody>
          <a:bodyPr wrap="square">
            <a:spAutoFit/>
          </a:bodyPr>
          <a:lstStyle/>
          <a:p>
            <a:pPr marL="285750" lvl="0" indent="-285750" algn="just">
              <a:lnSpc>
                <a:spcPct val="130000"/>
              </a:lnSpc>
              <a:spcBef>
                <a:spcPts val="0"/>
              </a:spcBef>
              <a:spcAft>
                <a:spcPts val="0"/>
              </a:spcAft>
              <a:buClrTx/>
              <a:buSzTx/>
              <a:buFont typeface="Wingdings" panose="05000000000000000000" pitchFamily="2" charset="2"/>
              <a:buChar char="ü"/>
            </a:pP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风险转移给更专业的服务商</a:t>
            </a:r>
            <a:endPar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22" name="文本框 21"/>
          <p:cNvSpPr txBox="1"/>
          <p:nvPr/>
        </p:nvSpPr>
        <p:spPr>
          <a:xfrm>
            <a:off x="2768754" y="5080386"/>
            <a:ext cx="5608764" cy="369332"/>
          </a:xfrm>
          <a:prstGeom prst="rect">
            <a:avLst/>
          </a:prstGeom>
          <a:noFill/>
        </p:spPr>
        <p:txBody>
          <a:bodyPr wrap="square">
            <a:spAutoFit/>
          </a:bodyPr>
          <a:lstStyle/>
          <a:p>
            <a:pPr marL="285750" indent="-285750">
              <a:buFont typeface="Wingdings" panose="05000000000000000000" pitchFamily="2" charset="2"/>
              <a:buChar char="ü"/>
            </a:pP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7x24</a:t>
            </a: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远程监控</a:t>
            </a:r>
            <a:r>
              <a:rPr lang="en-US"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专家级应急响应</a:t>
            </a:r>
            <a:r>
              <a:rPr lang="en-US"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a:t>
            </a: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月度健康诊断</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圆角 23"/>
          <p:cNvSpPr/>
          <p:nvPr/>
        </p:nvSpPr>
        <p:spPr>
          <a:xfrm>
            <a:off x="1055688" y="3638961"/>
            <a:ext cx="1620277" cy="524523"/>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零硬件投入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圆角 24"/>
          <p:cNvSpPr/>
          <p:nvPr/>
        </p:nvSpPr>
        <p:spPr>
          <a:xfrm>
            <a:off x="1055688" y="4321491"/>
            <a:ext cx="1620277" cy="524523"/>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人力精简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圆角 25"/>
          <p:cNvSpPr/>
          <p:nvPr/>
        </p:nvSpPr>
        <p:spPr>
          <a:xfrm>
            <a:off x="1055688" y="5002791"/>
            <a:ext cx="1620277" cy="524523"/>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合规刚需</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圆角 26"/>
          <p:cNvSpPr/>
          <p:nvPr/>
        </p:nvSpPr>
        <p:spPr>
          <a:xfrm>
            <a:off x="1055688" y="5682056"/>
            <a:ext cx="1620277" cy="524523"/>
          </a:xfrm>
          <a:prstGeom prst="roundRect">
            <a:avLst>
              <a:gd name="adj" fmla="val 10000"/>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ea typeface="微软雅黑" panose="020B0503020204020204" pitchFamily="34" charset="-122"/>
                <a:sym typeface="Arial" panose="020B0604020202020204" pitchFamily="34" charset="0"/>
              </a:rPr>
              <a:t>风险拖底</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p:cNvSpPr txBox="1"/>
          <p:nvPr/>
        </p:nvSpPr>
        <p:spPr>
          <a:xfrm>
            <a:off x="2768754" y="4375073"/>
            <a:ext cx="5608764" cy="417358"/>
          </a:xfrm>
          <a:prstGeom prst="rect">
            <a:avLst/>
          </a:prstGeom>
          <a:noFill/>
        </p:spPr>
        <p:txBody>
          <a:bodyPr wrap="square">
            <a:spAutoFit/>
          </a:bodyPr>
          <a:lstStyle/>
          <a:p>
            <a:pPr marL="285750" lvl="0" indent="-285750" algn="just">
              <a:lnSpc>
                <a:spcPct val="130000"/>
              </a:lnSpc>
              <a:spcBef>
                <a:spcPts val="0"/>
              </a:spcBef>
              <a:spcAft>
                <a:spcPts val="0"/>
              </a:spcAft>
              <a:buClrTx/>
              <a:buSzTx/>
              <a:buFont typeface="Wingdings" panose="05000000000000000000" pitchFamily="2" charset="2"/>
              <a:buChar char="ü"/>
            </a:pP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每班值守人员减少</a:t>
            </a: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50%</a:t>
            </a: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，成本整体降低</a:t>
            </a: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50%</a:t>
            </a:r>
            <a:endPar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sp>
        <p:nvSpPr>
          <p:cNvPr id="29" name="矩形: 圆角 28"/>
          <p:cNvSpPr/>
          <p:nvPr/>
        </p:nvSpPr>
        <p:spPr>
          <a:xfrm>
            <a:off x="8704247" y="3618843"/>
            <a:ext cx="2537493" cy="2587736"/>
          </a:xfrm>
          <a:prstGeom prst="roundRect">
            <a:avLst>
              <a:gd name="adj" fmla="val 41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lnSpc>
                <a:spcPct val="200000"/>
              </a:lnSpc>
            </a:pPr>
            <a:r>
              <a:rPr lang="zh-CN" altLang="en-US" sz="2800" b="1" dirty="0">
                <a:latin typeface="Arial" panose="020B0604020202020204" pitchFamily="34" charset="0"/>
                <a:ea typeface="微软雅黑" panose="020B0503020204020204" pitchFamily="34" charset="-122"/>
                <a:sym typeface="Arial" panose="020B0604020202020204" pitchFamily="34" charset="0"/>
              </a:rPr>
              <a:t>仅需承担</a:t>
            </a:r>
            <a:endParaRPr lang="en-US" altLang="zh-CN" sz="2800" b="1" dirty="0">
              <a:latin typeface="Arial" panose="020B0604020202020204" pitchFamily="34" charset="0"/>
              <a:ea typeface="微软雅黑" panose="020B0503020204020204" pitchFamily="34" charset="-122"/>
              <a:sym typeface="Arial" panose="020B0604020202020204" pitchFamily="34" charset="0"/>
            </a:endParaRPr>
          </a:p>
          <a:p>
            <a:pPr algn="ctr">
              <a:lnSpc>
                <a:spcPct val="200000"/>
              </a:lnSpc>
            </a:pPr>
            <a:r>
              <a:rPr lang="zh-CN" altLang="en-US" sz="2800" b="1" dirty="0">
                <a:latin typeface="Arial" panose="020B0604020202020204" pitchFamily="34" charset="0"/>
                <a:ea typeface="微软雅黑" panose="020B0503020204020204" pitchFamily="34" charset="-122"/>
                <a:sym typeface="Arial" panose="020B0604020202020204" pitchFamily="34" charset="0"/>
              </a:rPr>
              <a:t>年度服务费用</a:t>
            </a:r>
            <a:endParaRPr lang="en-US" altLang="zh-CN" sz="2800" b="1" dirty="0">
              <a:latin typeface="Arial" panose="020B0604020202020204" pitchFamily="34" charset="0"/>
              <a:ea typeface="微软雅黑" panose="020B0503020204020204" pitchFamily="34" charset="-122"/>
              <a:sym typeface="Arial" panose="020B0604020202020204" pitchFamily="34" charset="0"/>
            </a:endParaRPr>
          </a:p>
          <a:p>
            <a:pPr algn="ctr">
              <a:lnSpc>
                <a:spcPct val="200000"/>
              </a:lnSpc>
            </a:pPr>
            <a:endParaRPr lang="en-US" altLang="zh-CN" sz="1600" dirty="0">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600" dirty="0">
                <a:latin typeface="Arial" panose="020B0604020202020204" pitchFamily="34" charset="0"/>
                <a:ea typeface="微软雅黑" panose="020B0503020204020204" pitchFamily="34" charset="-122"/>
                <a:sym typeface="Arial" panose="020B0604020202020204" pitchFamily="34" charset="0"/>
              </a:rPr>
              <a:t>合同签订</a:t>
            </a:r>
            <a:r>
              <a:rPr lang="en-US" altLang="zh-CN" sz="1600" dirty="0">
                <a:latin typeface="Arial" panose="020B0604020202020204" pitchFamily="34" charset="0"/>
                <a:ea typeface="微软雅黑" panose="020B0503020204020204" pitchFamily="34" charset="-122"/>
                <a:sym typeface="Arial" panose="020B0604020202020204" pitchFamily="34" charset="0"/>
              </a:rPr>
              <a:t>3</a:t>
            </a:r>
            <a:r>
              <a:rPr lang="zh-CN" altLang="en-US" sz="1600" dirty="0">
                <a:latin typeface="Arial" panose="020B0604020202020204" pitchFamily="34" charset="0"/>
                <a:ea typeface="微软雅黑" panose="020B0503020204020204" pitchFamily="34" charset="-122"/>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latin typeface="Arial" panose="020B0604020202020204" pitchFamily="34" charset="0"/>
                <a:sym typeface="Arial" panose="020B0604020202020204" pitchFamily="34" charset="0"/>
              </a:rPr>
              <a:t>方案构成</a:t>
            </a:r>
            <a:endParaRPr lang="zh-CN" altLang="en-US" dirty="0">
              <a:latin typeface="Arial" panose="020B0604020202020204" pitchFamily="34" charset="0"/>
              <a:sym typeface="Arial" panose="020B0604020202020204" pitchFamily="34" charset="0"/>
            </a:endParaRPr>
          </a:p>
        </p:txBody>
      </p:sp>
      <p:sp>
        <p:nvSpPr>
          <p:cNvPr id="4" name="文本占位符 3"/>
          <p:cNvSpPr>
            <a:spLocks noGrp="1"/>
          </p:cNvSpPr>
          <p:nvPr>
            <p:ph type="body" sz="quarter" idx="11"/>
          </p:nvPr>
        </p:nvSpPr>
        <p:spPr/>
        <p:txBody>
          <a:bodyPr/>
          <a:lstStyle/>
          <a:p>
            <a:r>
              <a:rPr lang="zh-CN" altLang="en-US" dirty="0">
                <a:latin typeface="Arial" panose="020B0604020202020204" pitchFamily="34" charset="0"/>
                <a:sym typeface="Arial" panose="020B0604020202020204" pitchFamily="34" charset="0"/>
              </a:rPr>
              <a:t>自建的</a:t>
            </a:r>
            <a:r>
              <a:rPr lang="en-US" altLang="zh-CN" dirty="0">
                <a:latin typeface="Arial" panose="020B0604020202020204" pitchFamily="34" charset="0"/>
                <a:sym typeface="Arial" panose="020B0604020202020204" pitchFamily="34" charset="0"/>
              </a:rPr>
              <a:t>7*24</a:t>
            </a:r>
            <a:r>
              <a:rPr lang="zh-CN" altLang="en-US" dirty="0">
                <a:latin typeface="Arial" panose="020B0604020202020204" pitchFamily="34" charset="0"/>
                <a:sym typeface="Arial" panose="020B0604020202020204" pitchFamily="34" charset="0"/>
              </a:rPr>
              <a:t>消防远程值守中心</a:t>
            </a:r>
            <a:endParaRPr lang="zh-CN" altLang="en-US" dirty="0">
              <a:latin typeface="Arial" panose="020B0604020202020204" pitchFamily="34" charset="0"/>
              <a:sym typeface="Arial" panose="020B0604020202020204" pitchFamily="34" charset="0"/>
            </a:endParaRPr>
          </a:p>
        </p:txBody>
      </p:sp>
      <p:grpSp>
        <p:nvGrpSpPr>
          <p:cNvPr id="14" name="组合 13"/>
          <p:cNvGrpSpPr/>
          <p:nvPr/>
        </p:nvGrpSpPr>
        <p:grpSpPr>
          <a:xfrm>
            <a:off x="5407349" y="1377178"/>
            <a:ext cx="5866851" cy="4247003"/>
            <a:chOff x="1084261" y="1755098"/>
            <a:chExt cx="5866851" cy="4247003"/>
          </a:xfrm>
        </p:grpSpPr>
        <p:pic>
          <p:nvPicPr>
            <p:cNvPr id="5" name="图片 4"/>
            <p:cNvPicPr>
              <a:picLocks noChangeAspect="1"/>
            </p:cNvPicPr>
            <p:nvPr/>
          </p:nvPicPr>
          <p:blipFill>
            <a:blip r:embed="rId1"/>
            <a:stretch>
              <a:fillRect/>
            </a:stretch>
          </p:blipFill>
          <p:spPr>
            <a:xfrm>
              <a:off x="1093788" y="1755098"/>
              <a:ext cx="5857324" cy="2460728"/>
            </a:xfrm>
            <a:prstGeom prst="rect">
              <a:avLst/>
            </a:prstGeom>
          </p:spPr>
        </p:pic>
        <p:pic>
          <p:nvPicPr>
            <p:cNvPr id="6" name="图片 5"/>
            <p:cNvPicPr>
              <a:picLocks noChangeAspect="1"/>
            </p:cNvPicPr>
            <p:nvPr/>
          </p:nvPicPr>
          <p:blipFill>
            <a:blip r:embed="rId2"/>
            <a:stretch>
              <a:fillRect/>
            </a:stretch>
          </p:blipFill>
          <p:spPr>
            <a:xfrm>
              <a:off x="1084261" y="4766492"/>
              <a:ext cx="1858913" cy="1235609"/>
            </a:xfrm>
            <a:prstGeom prst="rect">
              <a:avLst/>
            </a:prstGeom>
          </p:spPr>
        </p:pic>
        <p:pic>
          <p:nvPicPr>
            <p:cNvPr id="7" name="图片 6"/>
            <p:cNvPicPr>
              <a:picLocks noChangeAspect="1"/>
            </p:cNvPicPr>
            <p:nvPr/>
          </p:nvPicPr>
          <p:blipFill>
            <a:blip r:embed="rId2"/>
            <a:stretch>
              <a:fillRect/>
            </a:stretch>
          </p:blipFill>
          <p:spPr>
            <a:xfrm>
              <a:off x="3088230" y="4766491"/>
              <a:ext cx="1858913" cy="1235609"/>
            </a:xfrm>
            <a:prstGeom prst="rect">
              <a:avLst/>
            </a:prstGeom>
          </p:spPr>
        </p:pic>
        <p:pic>
          <p:nvPicPr>
            <p:cNvPr id="8" name="图片 7"/>
            <p:cNvPicPr>
              <a:picLocks noChangeAspect="1"/>
            </p:cNvPicPr>
            <p:nvPr/>
          </p:nvPicPr>
          <p:blipFill>
            <a:blip r:embed="rId2"/>
            <a:stretch>
              <a:fillRect/>
            </a:stretch>
          </p:blipFill>
          <p:spPr>
            <a:xfrm>
              <a:off x="5092199" y="4766490"/>
              <a:ext cx="1858913" cy="1235609"/>
            </a:xfrm>
            <a:prstGeom prst="rect">
              <a:avLst/>
            </a:prstGeom>
          </p:spPr>
        </p:pic>
        <p:sp>
          <p:nvSpPr>
            <p:cNvPr id="9" name="箭头: 上下 8"/>
            <p:cNvSpPr/>
            <p:nvPr/>
          </p:nvSpPr>
          <p:spPr>
            <a:xfrm>
              <a:off x="1798320" y="4312920"/>
              <a:ext cx="342900" cy="453570"/>
            </a:xfrm>
            <a:prstGeom prst="upDownArrow">
              <a:avLst>
                <a:gd name="adj1" fmla="val 50000"/>
                <a:gd name="adj2" fmla="val 38148"/>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箭头: 上下 9"/>
            <p:cNvSpPr/>
            <p:nvPr/>
          </p:nvSpPr>
          <p:spPr>
            <a:xfrm>
              <a:off x="3846236" y="4264373"/>
              <a:ext cx="342900" cy="453570"/>
            </a:xfrm>
            <a:prstGeom prst="upDownArrow">
              <a:avLst>
                <a:gd name="adj1" fmla="val 50000"/>
                <a:gd name="adj2" fmla="val 38148"/>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箭头: 上下 10"/>
            <p:cNvSpPr/>
            <p:nvPr/>
          </p:nvSpPr>
          <p:spPr>
            <a:xfrm>
              <a:off x="5894152" y="4312920"/>
              <a:ext cx="342900" cy="453570"/>
            </a:xfrm>
            <a:prstGeom prst="upDownArrow">
              <a:avLst>
                <a:gd name="adj1" fmla="val 50000"/>
                <a:gd name="adj2" fmla="val 38148"/>
              </a:avLst>
            </a:prstGeom>
            <a:solidFill>
              <a:srgbClr val="007AFF"/>
            </a:solidFill>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2105430" y="4283244"/>
              <a:ext cx="3481612" cy="417358"/>
            </a:xfrm>
            <a:prstGeom prst="rect">
              <a:avLst/>
            </a:prstGeom>
            <a:noFill/>
          </p:spPr>
          <p:txBody>
            <a:bodyPr wrap="square">
              <a:spAutoFit/>
            </a:bodyPr>
            <a:lstStyle/>
            <a:p>
              <a:pPr lvl="0" algn="ctr">
                <a:lnSpc>
                  <a:spcPct val="130000"/>
                </a:lnSpc>
                <a:spcBef>
                  <a:spcPts val="0"/>
                </a:spcBef>
                <a:spcAft>
                  <a:spcPts val="0"/>
                </a:spcAft>
                <a:buClrTx/>
                <a:buSzTx/>
              </a:pPr>
              <a:r>
                <a:rPr lang="zh-CN" altLang="en-US"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有线宽带               </a:t>
              </a:r>
              <a:r>
                <a:rPr lang="en-US" altLang="zh-CN"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     </a:t>
              </a:r>
              <a:r>
                <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rPr>
                <a:t>5G</a:t>
              </a:r>
              <a:endParaRPr lang="en-US" altLang="zh-CN" sz="1800" dirty="0">
                <a:latin typeface="Arial" panose="020B0604020202020204" pitchFamily="34" charset="0"/>
                <a:ea typeface="微软雅黑" panose="020B0503020204020204" pitchFamily="34" charset="-122"/>
                <a:cs typeface="思源黑体 CN Light" panose="020B0300000000000000" charset="-122"/>
                <a:sym typeface="Arial" panose="020B0604020202020204" pitchFamily="34" charset="0"/>
              </a:endParaRPr>
            </a:p>
          </p:txBody>
        </p:sp>
      </p:grpSp>
      <p:sp>
        <p:nvSpPr>
          <p:cNvPr id="15" name="文本框 14"/>
          <p:cNvSpPr txBox="1"/>
          <p:nvPr/>
        </p:nvSpPr>
        <p:spPr>
          <a:xfrm>
            <a:off x="1059977" y="3745681"/>
            <a:ext cx="3625470" cy="45890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对接消防主机获取报警数据</a:t>
            </a:r>
            <a:endPar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p:cNvSpPr txBox="1"/>
          <p:nvPr/>
        </p:nvSpPr>
        <p:spPr>
          <a:xfrm>
            <a:off x="1081859" y="4449589"/>
            <a:ext cx="3625470" cy="87440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通过物联远程技术实现对消控主机的远程操控</a:t>
            </a:r>
            <a:endPar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nvSpPr>
        <p:spPr>
          <a:xfrm>
            <a:off x="1031404" y="2337863"/>
            <a:ext cx="3625470" cy="45890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自建消防远程值守中心</a:t>
            </a:r>
            <a:endPar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1060133" y="3041772"/>
            <a:ext cx="3625470" cy="45890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rPr>
              <a:t>配备专业资质人员</a:t>
            </a:r>
            <a:endParaRPr lang="en-US" altLang="zh-CN" b="0" i="0" dirty="0">
              <a:solidFill>
                <a:srgbClr val="404040"/>
              </a:solidFill>
              <a:effectLst/>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KSO_WM_BEAUTIFY_FLAG" val=""/>
  <p:tag name="KSO_WM_DIAGRAM_VIRTUALLY_FRAME" val="{&quot;height&quot;:286.85,&quot;left&quot;:66.15,&quot;top&quot;:108.75,&quot;width&quot;:331.8}"/>
</p:tagLst>
</file>

<file path=ppt/tags/tag10.xml><?xml version="1.0" encoding="utf-8"?>
<p:tagLst xmlns:p="http://schemas.openxmlformats.org/presentationml/2006/main">
  <p:tag name="KSO_WM_UNIT_TABLE_BEAUTIFY" val="smartTable{b640f305-0c5b-4ef3-bf5f-0aafbef74776}"/>
  <p:tag name="TABLE_ENDDRAG_ORIGIN_RECT" val="829*386"/>
  <p:tag name="TABLE_ENDDRAG_RECT" val="49*81*829*386"/>
</p:tagLst>
</file>

<file path=ppt/tags/tag100.xml><?xml version="1.0" encoding="utf-8"?>
<p:tagLst xmlns:p="http://schemas.openxmlformats.org/presentationml/2006/main">
  <p:tag name="PA" val="v5.2.5"/>
</p:tagLst>
</file>

<file path=ppt/tags/tag101.xml><?xml version="1.0" encoding="utf-8"?>
<p:tagLst xmlns:p="http://schemas.openxmlformats.org/presentationml/2006/main">
  <p:tag name="PA" val="v5.2.5"/>
</p:tagLst>
</file>

<file path=ppt/tags/tag11.xml><?xml version="1.0" encoding="utf-8"?>
<p:tagLst xmlns:p="http://schemas.openxmlformats.org/presentationml/2006/main">
  <p:tag name="KSO_WM_UNIT_TABLE_BEAUTIFY" val="smartTable{83374e2c-9caf-4569-8123-4e3d48720974}"/>
  <p:tag name="TABLE_ENDDRAG_ORIGIN_RECT" val="816*388"/>
  <p:tag name="TABLE_ENDDRAG_RECT" val="132*104*816*388"/>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2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2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3"/>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i*1_1"/>
  <p:tag name="KSO_WM_TEMPLATE_CATEGORY" val="diagram"/>
  <p:tag name="KSO_WM_TEMPLATE_INDEX" val="20235156"/>
  <p:tag name="KSO_WM_UNIT_LAYERLEVEL" val="1_1"/>
  <p:tag name="KSO_WM_TAG_VERSION" val="3.0"/>
  <p:tag name="KSO_WM_DIAGRAM_GROUP_CODE" val="m1-1"/>
  <p:tag name="KSO_WM_UNIT_TYPE" val="m_i"/>
  <p:tag name="KSO_WM_UNIT_INDEX" val="1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gradient&quot;:[{&quot;brightness&quot;:0,&quot;colorType&quot;:1,&quot;foreColorIndex&quot;:5,&quot;pos&quot;:0,&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4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4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25"/>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6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6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10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10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2_1"/>
  <p:tag name="KSO_WM_TEMPLATE_CATEGORY" val="diagram"/>
  <p:tag name="KSO_WM_TEMPLATE_INDEX" val="20235156"/>
  <p:tag name="KSO_WM_UNIT_LAYERLEVEL" val="1_1_1"/>
  <p:tag name="KSO_WM_TAG_VERSION" val="3.0"/>
  <p:tag name="KSO_WM_DIAGRAM_GROUP_CODE" val="m1-1"/>
  <p:tag name="KSO_WM_UNIT_TYPE" val="m_h_i"/>
  <p:tag name="KSO_WM_UNIT_INDEX" val="1_2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6_1"/>
  <p:tag name="KSO_WM_TEMPLATE_CATEGORY" val="diagram"/>
  <p:tag name="KSO_WM_TEMPLATE_INDEX" val="20235156"/>
  <p:tag name="KSO_WM_UNIT_LAYERLEVEL" val="1_1_1"/>
  <p:tag name="KSO_WM_TAG_VERSION" val="3.0"/>
  <p:tag name="KSO_WM_DIAGRAM_GROUP_CODE" val="m1-1"/>
  <p:tag name="KSO_WM_UNIT_TYPE" val="m_h_i"/>
  <p:tag name="KSO_WM_UNIT_INDEX" val="1_6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10_1"/>
  <p:tag name="KSO_WM_TEMPLATE_CATEGORY" val="diagram"/>
  <p:tag name="KSO_WM_TEMPLATE_INDEX" val="20235156"/>
  <p:tag name="KSO_WM_UNIT_LAYERLEVEL" val="1_1_1"/>
  <p:tag name="KSO_WM_TAG_VERSION" val="3.0"/>
  <p:tag name="KSO_WM_DIAGRAM_GROUP_CODE" val="m1-1"/>
  <p:tag name="KSO_WM_UNIT_TYPE" val="m_h_i"/>
  <p:tag name="KSO_WM_UNIT_INDEX" val="1_10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8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8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4_1"/>
  <p:tag name="KSO_WM_TEMPLATE_CATEGORY" val="diagram"/>
  <p:tag name="KSO_WM_TEMPLATE_INDEX" val="20235156"/>
  <p:tag name="KSO_WM_UNIT_LAYERLEVEL" val="1_1_1"/>
  <p:tag name="KSO_WM_TAG_VERSION" val="3.0"/>
  <p:tag name="KSO_WM_DIAGRAM_GROUP_CODE" val="m1-1"/>
  <p:tag name="KSO_WM_UNIT_TYPE" val="m_h_i"/>
  <p:tag name="KSO_WM_UNIT_INDEX" val="1_4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8_1"/>
  <p:tag name="KSO_WM_TEMPLATE_CATEGORY" val="diagram"/>
  <p:tag name="KSO_WM_TEMPLATE_INDEX" val="20235156"/>
  <p:tag name="KSO_WM_UNIT_LAYERLEVEL" val="1_1_1"/>
  <p:tag name="KSO_WM_TAG_VERSION" val="3.0"/>
  <p:tag name="KSO_WM_DIAGRAM_GROUP_CODE" val="m1-1"/>
  <p:tag name="KSO_WM_UNIT_TYPE" val="m_h_i"/>
  <p:tag name="KSO_WM_UNIT_INDEX" val="1_8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3_1"/>
  <p:tag name="KSO_WM_TEMPLATE_CATEGORY" val="diagram"/>
  <p:tag name="KSO_WM_TEMPLATE_INDEX" val="20235156"/>
  <p:tag name="KSO_WM_UNIT_LAYERLEVEL" val="1_1_1"/>
  <p:tag name="KSO_WM_TAG_VERSION" val="3.0"/>
  <p:tag name="KSO_WM_DIAGRAM_GROUP_CODE" val="m1-1"/>
  <p:tag name="KSO_WM_UNIT_TYPE" val="m_h_i"/>
  <p:tag name="KSO_WM_UNIT_INDEX" val="1_3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7_1"/>
  <p:tag name="KSO_WM_TEMPLATE_CATEGORY" val="diagram"/>
  <p:tag name="KSO_WM_TEMPLATE_INDEX" val="20235156"/>
  <p:tag name="KSO_WM_UNIT_LAYERLEVEL" val="1_1_1"/>
  <p:tag name="KSO_WM_TAG_VERSION" val="3.0"/>
  <p:tag name="KSO_WM_DIAGRAM_GROUP_CODE" val="m1-1"/>
  <p:tag name="KSO_WM_UNIT_TYPE" val="m_h_i"/>
  <p:tag name="KSO_WM_UNIT_INDEX" val="1_7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3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3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16"/>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1599999964237213,&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7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7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1_1"/>
  <p:tag name="KSO_WM_TEMPLATE_CATEGORY" val="diagram"/>
  <p:tag name="KSO_WM_TEMPLATE_INDEX" val="20235156"/>
  <p:tag name="KSO_WM_UNIT_LAYERLEVEL" val="1_1_1"/>
  <p:tag name="KSO_WM_TAG_VERSION" val="3.0"/>
  <p:tag name="KSO_WM_DIAGRAM_GROUP_CODE" val="m1-1"/>
  <p:tag name="KSO_WM_UNIT_TYPE" val="m_h_i"/>
  <p:tag name="KSO_WM_UNIT_INDEX" val="1_1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5_1"/>
  <p:tag name="KSO_WM_TEMPLATE_CATEGORY" val="diagram"/>
  <p:tag name="KSO_WM_TEMPLATE_INDEX" val="20235156"/>
  <p:tag name="KSO_WM_UNIT_LAYERLEVEL" val="1_1_1"/>
  <p:tag name="KSO_WM_TAG_VERSION" val="3.0"/>
  <p:tag name="KSO_WM_DIAGRAM_GROUP_CODE" val="m1-1"/>
  <p:tag name="KSO_WM_UNIT_TYPE" val="m_h_i"/>
  <p:tag name="KSO_WM_UNIT_INDEX" val="1_5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156_9*m_h_i*1_9_1"/>
  <p:tag name="KSO_WM_TEMPLATE_CATEGORY" val="diagram"/>
  <p:tag name="KSO_WM_TEMPLATE_INDEX" val="20235156"/>
  <p:tag name="KSO_WM_UNIT_LAYERLEVEL" val="1_1_1"/>
  <p:tag name="KSO_WM_TAG_VERSION" val="3.0"/>
  <p:tag name="KSO_WM_DIAGRAM_GROUP_CODE" val="m1-1"/>
  <p:tag name="KSO_WM_UNIT_TYPE" val="m_h_i"/>
  <p:tag name="KSO_WM_UNIT_INDEX" val="1_9_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LINE_FORE_SCHEMECOLOR_INDEX" val="5"/>
  <p:tag name="KSO_WM_UNIT_LINE_FILL_TYPE" val="2"/>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1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1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25"/>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5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5_1"/>
  <p:tag name="KSO_WM_DIAGRAM_VERSION" val="3"/>
  <p:tag name="KSO_WM_DIAGRAM_COLOR_TRICK" val="1"/>
  <p:tag name="KSO_WM_DIAGRAM_COLOR_TEXT_CAN_REMOVE" val="n"/>
  <p:tag name="KSO_WM_UNIT_TEXT_TYPE" val="1"/>
  <p:tag name="KSO_WM_UNIT_PRESET_TEXT" val="单击此处添加文本内容"/>
  <p:tag name="KSO_WM_UNIT_FILL_TYPE" val="1"/>
  <p:tag name="KSO_WM_UNIT_FILL_FORE_SCHEMECOLOR_INDEX" val="5"/>
  <p:tag name="KSO_WM_UNIT_FILL_FORE_SCHEMECOLOR_INDEX_BRIGHTNESS" val="0"/>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5156_9*m_h_f*1_9_1"/>
  <p:tag name="KSO_WM_TEMPLATE_CATEGORY" val="diagram"/>
  <p:tag name="KSO_WM_TEMPLATE_INDEX" val="20235156"/>
  <p:tag name="KSO_WM_UNIT_LAYERLEVEL" val="1_1_1"/>
  <p:tag name="KSO_WM_TAG_VERSION" val="3.0"/>
  <p:tag name="KSO_WM_BEAUTIFY_FLAG" val="#wm#"/>
  <p:tag name="KSO_WM_UNIT_SUBTYPE" val="a"/>
  <p:tag name="KSO_WM_UNIT_TEXT_LAYER_COUNT" val="1"/>
  <p:tag name="KSO_WM_UNIT_NOCLEAR" val="0"/>
  <p:tag name="KSO_WM_UNIT_TYPE" val="m_h_f"/>
  <p:tag name="KSO_WM_UNIT_INDEX" val="1_9_1"/>
  <p:tag name="KSO_WM_DIAGRAM_VERSION" val="3"/>
  <p:tag name="KSO_WM_DIAGRAM_COLOR_TRICK" val="1"/>
  <p:tag name="KSO_WM_DIAGRAM_COLOR_TEXT_CAN_REMOVE" val="n"/>
  <p:tag name="KSO_WM_UNIT_VALUE" val="30"/>
  <p:tag name="KSO_WM_UNIT_TEXT_TYPE" val="1"/>
  <p:tag name="KSO_WM_UNIT_PRESET_TEXT" val="单击此处添加文本内容"/>
  <p:tag name="KSO_WM_UNIT_FILL_TYPE" val="1"/>
  <p:tag name="KSO_WM_UNIT_FILL_FORE_SCHEMECOLOR_INDEX" val="5"/>
  <p:tag name="KSO_WM_UNIT_FILL_FORE_SCHEMECOLOR_INDEX_BRIGHTNESS" val="-0.1"/>
  <p:tag name="KSO_WM_DIAGRAM_MAX_ITEMCNT" val="12"/>
  <p:tag name="KSO_WM_DIAGRAM_MIN_ITEMCNT" val="2"/>
  <p:tag name="KSO_WM_DIAGRAM_VIRTUALLY_FRAME" val="{&quot;height&quot;:325.1000061035156,&quot;left&quot;:54.80001201479454,&quot;top&quot;:134.67499694824218,&quot;width&quot;:850.3936767578125}"/>
  <p:tag name="KSO_WM_DIAGRAM_COLOR_MATCH_VALUE" val="{&quot;shape&quot;:{&quot;fill&quot;:{&quot;solid&quot;:{&quot;brightness&quot;:-0.10000000149011612,&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34.xml><?xml version="1.0" encoding="utf-8"?>
<p:tagLst xmlns:p="http://schemas.openxmlformats.org/presentationml/2006/main">
  <p:tag name="KSO_WM_SLIDE_ID" val="diagram20235156_11"/>
  <p:tag name="KSO_WM_TEMPLATE_SUBCATEGORY" val="0"/>
  <p:tag name="KSO_WM_TEMPLATE_MASTER_TYPE" val="0"/>
  <p:tag name="KSO_WM_TEMPLATE_COLOR_TYPE" val="0"/>
  <p:tag name="KSO_WM_SLIDE_ITEM_CNT" val="12"/>
  <p:tag name="KSO_WM_SLIDE_INDEX" val="11"/>
  <p:tag name="KSO_WM_TAG_VERSION" val="3.0"/>
  <p:tag name="KSO_WM_BEAUTIFY_FLAG" val="#wm#"/>
  <p:tag name="KSO_WM_TEMPLATE_CATEGORY" val="diagram"/>
  <p:tag name="KSO_WM_TEMPLATE_INDEX" val="20235156"/>
  <p:tag name="KSO_WM_SLIDE_TYPE" val="text"/>
  <p:tag name="KSO_WM_SLIDE_SUBTYPE" val="diag"/>
  <p:tag name="KSO_WM_SLIDE_SIZE" val="850.394*325.1"/>
  <p:tag name="KSO_WM_SLIDE_POSITION" val="54.8032*134.65"/>
  <p:tag name="KSO_WM_SLIDE_LAYOUT" val="a_m"/>
  <p:tag name="KSO_WM_SLIDE_LAYOUT_CNT" val="1_1"/>
  <p:tag name="KSO_WM_SPECIAL_SOURCE" val="bdnull"/>
  <p:tag name="KSO_WM_DIAGRAM_GROUP_CODE" val="m1-1"/>
  <p:tag name="KSO_WM_SLIDE_DIAGTYPE" val="m"/>
</p:tagLst>
</file>

<file path=ppt/tags/tag35.xml><?xml version="1.0" encoding="utf-8"?>
<p:tagLst xmlns:p="http://schemas.openxmlformats.org/presentationml/2006/main">
  <p:tag name="KSO_WM_SLIDE_ID" val="diagram20235156_11"/>
  <p:tag name="KSO_WM_TEMPLATE_SUBCATEGORY" val="0"/>
  <p:tag name="KSO_WM_TEMPLATE_MASTER_TYPE" val="0"/>
  <p:tag name="KSO_WM_TEMPLATE_COLOR_TYPE" val="0"/>
  <p:tag name="KSO_WM_SLIDE_ITEM_CNT" val="12"/>
  <p:tag name="KSO_WM_SLIDE_INDEX" val="11"/>
  <p:tag name="KSO_WM_TAG_VERSION" val="3.0"/>
  <p:tag name="KSO_WM_BEAUTIFY_FLAG" val="#wm#"/>
  <p:tag name="KSO_WM_TEMPLATE_CATEGORY" val="diagram"/>
  <p:tag name="KSO_WM_TEMPLATE_INDEX" val="20235156"/>
  <p:tag name="KSO_WM_SLIDE_TYPE" val="text"/>
  <p:tag name="KSO_WM_SLIDE_SUBTYPE" val="diag"/>
  <p:tag name="KSO_WM_SLIDE_SIZE" val="850.394*325.1"/>
  <p:tag name="KSO_WM_SLIDE_POSITION" val="54.8032*134.65"/>
  <p:tag name="KSO_WM_SLIDE_LAYOUT" val="a_m"/>
  <p:tag name="KSO_WM_SLIDE_LAYOUT_CNT" val="1_1"/>
  <p:tag name="KSO_WM_SPECIAL_SOURCE" val="bdnull"/>
  <p:tag name="KSO_WM_DIAGRAM_GROUP_CODE" val="m1-1"/>
  <p:tag name="KSO_WM_SLIDE_DIAGTYPE" val="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UNIT_BLOCK" val="0"/>
  <p:tag name="KSO_WM_UNIT_DEC_AREA_ID" val="26c6c1f3f6f646c3a19fdb9c4d9bd60e"/>
  <p:tag name="KSO_WM_UNIT_SM_LIMIT_TYPE" val="0"/>
  <p:tag name="KSO_WM_UNIT_HIGHLIGHT" val="0"/>
  <p:tag name="KSO_WM_UNIT_COMPATIBLE" val="0"/>
  <p:tag name="KSO_WM_UNIT_DIAGRAM_ISNUMVISUAL" val="0"/>
  <p:tag name="KSO_WM_UNIT_DIAGRAM_ISREFERUNIT" val="0"/>
  <p:tag name="KSO_WM_UNIT_TYPE" val="i"/>
  <p:tag name="KSO_WM_UNIT_INDEX" val="1"/>
  <p:tag name="KSO_WM_UNIT_ID" val="diagram20212462_1*i*1"/>
  <p:tag name="KSO_WM_TEMPLATE_CATEGORY" val="diagram"/>
  <p:tag name="KSO_WM_TEMPLATE_INDEX" val="202124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1},&quot;ReferentInfo&quot;:{&quot;Id&quot;:&quot;1672b0ad10b246fabe235d3467502344&quot;,&quot;X&quot;:{&quot;Pos&quot;:2},&quot;Y&quot;:{&quot;Pos&quot;:1}},&quot;whChangeMode&quot;:0}"/>
  <p:tag name="KSO_WM_CHIP_GROUPID" val="5f21164bc4814ce96fb1367d"/>
  <p:tag name="KSO_WM_CHIP_XID" val="5f21164bc4814ce96fb1367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504054ed1e2fb807ac"/>
  <p:tag name="KSO_WM_TEMPLATE_ASSEMBLE_GROUPID" val="60656f504054ed1e2fb807ac"/>
</p:tagLst>
</file>

<file path=ppt/tags/tag39.xml><?xml version="1.0" encoding="utf-8"?>
<p:tagLst xmlns:p="http://schemas.openxmlformats.org/presentationml/2006/main">
  <p:tag name="KSO_WM_UNIT_BLOCK" val="0"/>
  <p:tag name="KSO_WM_UNIT_DEC_AREA_ID" val="b47068eaba874b0b9b07242475762482"/>
  <p:tag name="KSO_WM_UNIT_SM_LIMIT_TYPE" val="0"/>
  <p:tag name="KSO_WM_UNIT_HIGHLIGHT" val="0"/>
  <p:tag name="KSO_WM_UNIT_COMPATIBLE" val="0"/>
  <p:tag name="KSO_WM_UNIT_DIAGRAM_ISNUMVISUAL" val="0"/>
  <p:tag name="KSO_WM_UNIT_DIAGRAM_ISREFERUNIT" val="0"/>
  <p:tag name="KSO_WM_UNIT_TYPE" val="i"/>
  <p:tag name="KSO_WM_UNIT_INDEX" val="2"/>
  <p:tag name="KSO_WM_UNIT_ID" val="diagram20212462_1*i*2"/>
  <p:tag name="KSO_WM_TEMPLATE_CATEGORY" val="diagram"/>
  <p:tag name="KSO_WM_TEMPLATE_INDEX" val="202124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1},&quot;ReferentInfo&quot;:{&quot;Id&quot;:&quot;d0fc123d67ab4cc78c240d871ba1c718&quot;,&quot;X&quot;:{&quot;Pos&quot;:2},&quot;Y&quot;:{&quot;Pos&quot;:1}},&quot;whChangeMode&quot;:0}"/>
  <p:tag name="KSO_WM_CHIP_GROUPID" val="5f21164bc4814ce96fb1367d"/>
  <p:tag name="KSO_WM_CHIP_XID" val="5f21164bc4814ce96fb1367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504054ed1e2fb807ac"/>
  <p:tag name="KSO_WM_TEMPLATE_ASSEMBLE_GROUPID" val="60656f504054ed1e2fb807ac"/>
</p:tagLst>
</file>

<file path=ppt/tags/tag4.xml><?xml version="1.0" encoding="utf-8"?>
<p:tagLst xmlns:p="http://schemas.openxmlformats.org/presentationml/2006/main">
  <p:tag name="KSO_WM_BEAUTIFY_FLAG" val=""/>
  <p:tag name="KSO_WM_DIAGRAM_VIRTUALLY_FRAME" val="{&quot;height&quot;:286.85,&quot;left&quot;:66.15,&quot;top&quot;:108.75,&quot;width&quot;:331.8}"/>
</p:tagLst>
</file>

<file path=ppt/tags/tag40.xml><?xml version="1.0" encoding="utf-8"?>
<p:tagLst xmlns:p="http://schemas.openxmlformats.org/presentationml/2006/main">
  <p:tag name="KSO_WM_UNIT_VALUE" val="635*1523"/>
  <p:tag name="KSO_WM_UNIT_HIGHLIGHT" val="0"/>
  <p:tag name="KSO_WM_UNIT_COMPATIBLE" val="0"/>
  <p:tag name="KSO_WM_UNIT_DIAGRAM_ISNUMVISUAL" val="0"/>
  <p:tag name="KSO_WM_UNIT_DIAGRAM_ISREFERUNIT" val="0"/>
  <p:tag name="KSO_WM_UNIT_TYPE" val="d"/>
  <p:tag name="KSO_WM_UNIT_INDEX" val="1"/>
  <p:tag name="KSO_WM_UNIT_ID" val="diagram20212462_1*d*1"/>
  <p:tag name="KSO_WM_TEMPLATE_CATEGORY" val="diagram"/>
  <p:tag name="KSO_WM_TEMPLATE_INDEX" val="20212462"/>
  <p:tag name="KSO_WM_UNIT_LAYERLEVEL" val="1"/>
  <p:tag name="KSO_WM_TAG_VERSION" val="1.0"/>
  <p:tag name="KSO_WM_BEAUTIFY_FLAG" val="#wm#"/>
  <p:tag name="KSO_WM_CHIP_GROUPID" val="5e7310da9a230a26b9e88a19"/>
  <p:tag name="KSO_WM_CHIP_XID" val="5e7310da9a230a26b9e88a1a"/>
  <p:tag name="KSO_WM_UNIT_DEC_AREA_ID" val="772e5ec0b585465383abdaf042f7842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630fb3c364940e88d89f75e9eedd3f9"/>
  <p:tag name="KSO_WM_TEMPLATE_ASSEMBLE_XID" val="60656f504054ed1e2fb807ac"/>
  <p:tag name="KSO_WM_TEMPLATE_ASSEMBLE_GROUPID" val="60656f504054ed1e2fb807ac"/>
</p:tagLst>
</file>

<file path=ppt/tags/tag41.xml><?xml version="1.0" encoding="utf-8"?>
<p:tagLst xmlns:p="http://schemas.openxmlformats.org/presentationml/2006/main">
  <p:tag name="KSO_WM_UNIT_VALUE" val="635*1523"/>
  <p:tag name="KSO_WM_UNIT_HIGHLIGHT" val="0"/>
  <p:tag name="KSO_WM_UNIT_COMPATIBLE" val="0"/>
  <p:tag name="KSO_WM_UNIT_DIAGRAM_ISNUMVISUAL" val="0"/>
  <p:tag name="KSO_WM_UNIT_DIAGRAM_ISREFERUNIT" val="0"/>
  <p:tag name="KSO_WM_UNIT_TYPE" val="d"/>
  <p:tag name="KSO_WM_UNIT_INDEX" val="2"/>
  <p:tag name="KSO_WM_UNIT_ID" val="diagram20212462_1*d*2"/>
  <p:tag name="KSO_WM_TEMPLATE_CATEGORY" val="diagram"/>
  <p:tag name="KSO_WM_TEMPLATE_INDEX" val="20212462"/>
  <p:tag name="KSO_WM_UNIT_LAYERLEVEL" val="1"/>
  <p:tag name="KSO_WM_TAG_VERSION" val="1.0"/>
  <p:tag name="KSO_WM_BEAUTIFY_FLAG" val="#wm#"/>
  <p:tag name="KSO_WM_CHIP_GROUPID" val="5e7310da9a230a26b9e88a19"/>
  <p:tag name="KSO_WM_CHIP_XID" val="5e7310da9a230a26b9e88a1a"/>
  <p:tag name="KSO_WM_UNIT_DEC_AREA_ID" val="1672b0ad10b246fabe235d346750234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5e1d6d8f6c94912bb799616d7637934"/>
  <p:tag name="KSO_WM_TEMPLATE_ASSEMBLE_XID" val="60656f504054ed1e2fb807ac"/>
  <p:tag name="KSO_WM_TEMPLATE_ASSEMBLE_GROUPID" val="60656f504054ed1e2fb807ac"/>
</p:tagLst>
</file>

<file path=ppt/tags/tag42.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43.xml><?xml version="1.0" encoding="utf-8"?>
<p:tagLst xmlns:p="http://schemas.openxmlformats.org/presentationml/2006/main">
  <p:tag name="KSO_WM_UNIT_BLOCK" val="0"/>
  <p:tag name="KSO_WM_UNIT_DEC_AREA_ID" val="b47068eaba874b0b9b07242475762482"/>
  <p:tag name="KSO_WM_UNIT_SM_LIMIT_TYPE" val="0"/>
  <p:tag name="KSO_WM_UNIT_HIGHLIGHT" val="0"/>
  <p:tag name="KSO_WM_UNIT_COMPATIBLE" val="0"/>
  <p:tag name="KSO_WM_UNIT_DIAGRAM_ISNUMVISUAL" val="0"/>
  <p:tag name="KSO_WM_UNIT_DIAGRAM_ISREFERUNIT" val="0"/>
  <p:tag name="KSO_WM_UNIT_TYPE" val="i"/>
  <p:tag name="KSO_WM_UNIT_INDEX" val="2"/>
  <p:tag name="KSO_WM_UNIT_ID" val="diagram20212462_1*i*2"/>
  <p:tag name="KSO_WM_TEMPLATE_CATEGORY" val="diagram"/>
  <p:tag name="KSO_WM_TEMPLATE_INDEX" val="202124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1},&quot;ReferentInfo&quot;:{&quot;Id&quot;:&quot;d0fc123d67ab4cc78c240d871ba1c718&quot;,&quot;X&quot;:{&quot;Pos&quot;:2},&quot;Y&quot;:{&quot;Pos&quot;:1}},&quot;whChangeMode&quot;:0}"/>
  <p:tag name="KSO_WM_CHIP_GROUPID" val="5f21164bc4814ce96fb1367d"/>
  <p:tag name="KSO_WM_CHIP_XID" val="5f21164bc4814ce96fb1367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504054ed1e2fb807ac"/>
  <p:tag name="KSO_WM_TEMPLATE_ASSEMBLE_GROUPID" val="60656f504054ed1e2fb807ac"/>
</p:tagLst>
</file>

<file path=ppt/tags/tag44.xml><?xml version="1.0" encoding="utf-8"?>
<p:tagLst xmlns:p="http://schemas.openxmlformats.org/presentationml/2006/main">
  <p:tag name="KSO_WM_UNIT_BLOCK" val="0"/>
  <p:tag name="KSO_WM_UNIT_DEC_AREA_ID" val="26c6c1f3f6f646c3a19fdb9c4d9bd60e"/>
  <p:tag name="KSO_WM_UNIT_SM_LIMIT_TYPE" val="0"/>
  <p:tag name="KSO_WM_UNIT_HIGHLIGHT" val="0"/>
  <p:tag name="KSO_WM_UNIT_COMPATIBLE" val="0"/>
  <p:tag name="KSO_WM_UNIT_DIAGRAM_ISNUMVISUAL" val="0"/>
  <p:tag name="KSO_WM_UNIT_DIAGRAM_ISREFERUNIT" val="0"/>
  <p:tag name="KSO_WM_UNIT_TYPE" val="i"/>
  <p:tag name="KSO_WM_UNIT_INDEX" val="1"/>
  <p:tag name="KSO_WM_UNIT_ID" val="diagram20212462_1*i*1"/>
  <p:tag name="KSO_WM_TEMPLATE_CATEGORY" val="diagram"/>
  <p:tag name="KSO_WM_TEMPLATE_INDEX" val="202124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1},&quot;ReferentInfo&quot;:{&quot;Id&quot;:&quot;1672b0ad10b246fabe235d3467502344&quot;,&quot;X&quot;:{&quot;Pos&quot;:2},&quot;Y&quot;:{&quot;Pos&quot;:1}},&quot;whChangeMode&quot;:0}"/>
  <p:tag name="KSO_WM_CHIP_GROUPID" val="5f21164bc4814ce96fb1367d"/>
  <p:tag name="KSO_WM_CHIP_XID" val="5f21164bc4814ce96fb1367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504054ed1e2fb807ac"/>
  <p:tag name="KSO_WM_TEMPLATE_ASSEMBLE_GROUPID" val="60656f504054ed1e2fb807ac"/>
</p:tagLst>
</file>

<file path=ppt/tags/tag45.xml><?xml version="1.0" encoding="utf-8"?>
<p:tagLst xmlns:p="http://schemas.openxmlformats.org/presentationml/2006/main">
  <p:tag name="KSO_WM_UNIT_BLOCK" val="0"/>
  <p:tag name="KSO_WM_UNIT_DEC_AREA_ID" val="26c6c1f3f6f646c3a19fdb9c4d9bd60e"/>
  <p:tag name="KSO_WM_UNIT_SM_LIMIT_TYPE" val="0"/>
  <p:tag name="KSO_WM_UNIT_HIGHLIGHT" val="0"/>
  <p:tag name="KSO_WM_UNIT_COMPATIBLE" val="0"/>
  <p:tag name="KSO_WM_UNIT_DIAGRAM_ISNUMVISUAL" val="0"/>
  <p:tag name="KSO_WM_UNIT_DIAGRAM_ISREFERUNIT" val="0"/>
  <p:tag name="KSO_WM_UNIT_TYPE" val="i"/>
  <p:tag name="KSO_WM_UNIT_INDEX" val="1"/>
  <p:tag name="KSO_WM_UNIT_ID" val="diagram20212462_1*i*1"/>
  <p:tag name="KSO_WM_TEMPLATE_CATEGORY" val="diagram"/>
  <p:tag name="KSO_WM_TEMPLATE_INDEX" val="202124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1},&quot;ReferentInfo&quot;:{&quot;Id&quot;:&quot;1672b0ad10b246fabe235d3467502344&quot;,&quot;X&quot;:{&quot;Pos&quot;:2},&quot;Y&quot;:{&quot;Pos&quot;:1}},&quot;whChangeMode&quot;:0}"/>
  <p:tag name="KSO_WM_CHIP_GROUPID" val="5f21164bc4814ce96fb1367d"/>
  <p:tag name="KSO_WM_CHIP_XID" val="5f21164bc4814ce96fb1367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60656f504054ed1e2fb807ac"/>
  <p:tag name="KSO_WM_TEMPLATE_ASSEMBLE_GROUPID" val="60656f504054ed1e2fb807ac"/>
</p:tagLst>
</file>

<file path=ppt/tags/tag46.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LIDE_ID" val="diagram20235156_11"/>
  <p:tag name="KSO_WM_TEMPLATE_SUBCATEGORY" val="0"/>
  <p:tag name="KSO_WM_TEMPLATE_MASTER_TYPE" val="0"/>
  <p:tag name="KSO_WM_TEMPLATE_COLOR_TYPE" val="0"/>
  <p:tag name="KSO_WM_SLIDE_ITEM_CNT" val="12"/>
  <p:tag name="KSO_WM_SLIDE_INDEX" val="11"/>
  <p:tag name="KSO_WM_TAG_VERSION" val="3.0"/>
  <p:tag name="KSO_WM_BEAUTIFY_FLAG" val="#wm#"/>
  <p:tag name="KSO_WM_TEMPLATE_CATEGORY" val="diagram"/>
  <p:tag name="KSO_WM_TEMPLATE_INDEX" val="20235156"/>
  <p:tag name="KSO_WM_SLIDE_TYPE" val="text"/>
  <p:tag name="KSO_WM_SLIDE_SUBTYPE" val="diag"/>
  <p:tag name="KSO_WM_SLIDE_SIZE" val="850.394*325.1"/>
  <p:tag name="KSO_WM_SLIDE_POSITION" val="54.8032*134.65"/>
  <p:tag name="KSO_WM_SLIDE_LAYOUT" val="a_m"/>
  <p:tag name="KSO_WM_SLIDE_LAYOUT_CNT" val="1_1"/>
  <p:tag name="KSO_WM_SPECIAL_SOURCE" val="bdnull"/>
  <p:tag name="KSO_WM_DIAGRAM_GROUP_CODE" val="m1-1"/>
  <p:tag name="KSO_WM_SLIDE_DIAGTYPE" val="m"/>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 name="KSO_WM_DIAGRAM_VIRTUALLY_FRAME" val="{&quot;height&quot;:286.85,&quot;left&quot;:66.15,&quot;top&quot;:108.75,&quot;width&quot;:331.8}"/>
</p:tagLst>
</file>

<file path=ppt/tags/tag50.xml><?xml version="1.0" encoding="utf-8"?>
<p:tagLst xmlns:p="http://schemas.openxmlformats.org/presentationml/2006/main">
  <p:tag name="KSO_WM_SLIDE_ID" val="diagram20235156_11"/>
  <p:tag name="KSO_WM_TEMPLATE_SUBCATEGORY" val="0"/>
  <p:tag name="KSO_WM_TEMPLATE_MASTER_TYPE" val="0"/>
  <p:tag name="KSO_WM_TEMPLATE_COLOR_TYPE" val="0"/>
  <p:tag name="KSO_WM_SLIDE_ITEM_CNT" val="12"/>
  <p:tag name="KSO_WM_SLIDE_INDEX" val="11"/>
  <p:tag name="KSO_WM_TAG_VERSION" val="3.0"/>
  <p:tag name="KSO_WM_BEAUTIFY_FLAG" val="#wm#"/>
  <p:tag name="KSO_WM_TEMPLATE_CATEGORY" val="diagram"/>
  <p:tag name="KSO_WM_TEMPLATE_INDEX" val="20235156"/>
  <p:tag name="KSO_WM_SLIDE_TYPE" val="text"/>
  <p:tag name="KSO_WM_SLIDE_SUBTYPE" val="diag"/>
  <p:tag name="KSO_WM_SLIDE_SIZE" val="850.394*325.1"/>
  <p:tag name="KSO_WM_SLIDE_POSITION" val="54.8032*134.65"/>
  <p:tag name="KSO_WM_SLIDE_LAYOUT" val="a_m"/>
  <p:tag name="KSO_WM_SLIDE_LAYOUT_CNT" val="1_1"/>
  <p:tag name="KSO_WM_SPECIAL_SOURCE" val="bdnull"/>
  <p:tag name="KSO_WM_DIAGRAM_GROUP_CODE" val="m1-1"/>
  <p:tag name="KSO_WM_SLIDE_DIAGTYPE" val="m"/>
</p:tagLst>
</file>

<file path=ppt/tags/tag51.xml><?xml version="1.0" encoding="utf-8"?>
<p:tagLst xmlns:p="http://schemas.openxmlformats.org/presentationml/2006/main">
  <p:tag name="KSO_WM_BEAUTIFY_FLAG" val="#wm#"/>
  <p:tag name="KSO_WM_TEMPLATE_CATEGORY" val="custom"/>
  <p:tag name="KSO_WM_TEMPLATE_INDEX" val="20231204"/>
  <p:tag name="KSO_WM_SLIDE_ID" val="custom20231204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241.05*177.45"/>
  <p:tag name="KSO_WM_SLIDE_POSITION" val="319.25*319.6"/>
  <p:tag name="KSO_WM_TAG_VERSION" val="3.0"/>
  <p:tag name="KSO_WM_SLIDE_LAYOUT" val="a_d_f_h"/>
  <p:tag name="KSO_WM_SLIDE_LAYOUT_CNT" val="1_4_1_1"/>
</p:tagLst>
</file>

<file path=ppt/tags/tag52.xml><?xml version="1.0" encoding="utf-8"?>
<p:tagLst xmlns:p="http://schemas.openxmlformats.org/presentationml/2006/main">
  <p:tag name="KSO_WM_DIAGRAM_VIRTUALLY_FRAME" val="{&quot;height&quot;:530.025,&quot;left&quot;:-0.325,&quot;top&quot;:13.525,&quot;width&quot;:960.375}"/>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5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57.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58.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59.xml><?xml version="1.0" encoding="utf-8"?>
<p:tagLst xmlns:p="http://schemas.openxmlformats.org/presentationml/2006/main">
  <p:tag name="KSO_WM_DIAGRAM_VIRTUALLY_FRAME" val="{&quot;height&quot;:530.025,&quot;left&quot;:-0.325,&quot;top&quot;:13.525,&quot;width&quot;:960.375}"/>
</p:tagLst>
</file>

<file path=ppt/tags/tag6.xml><?xml version="1.0" encoding="utf-8"?>
<p:tagLst xmlns:p="http://schemas.openxmlformats.org/presentationml/2006/main">
  <p:tag name="KSO_WM_BEAUTIFY_FLAG" val=""/>
  <p:tag name="KSO_WM_DIAGRAM_VIRTUALLY_FRAME" val="{&quot;height&quot;:286.85,&quot;left&quot;:66.15,&quot;top&quot;:108.75,&quot;width&quot;:331.8}"/>
</p:tagLst>
</file>

<file path=ppt/tags/tag60.xml><?xml version="1.0" encoding="utf-8"?>
<p:tagLst xmlns:p="http://schemas.openxmlformats.org/presentationml/2006/main">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FILL_FORE_SCHEMECOLOR_INDEX_1_BRIGHTNESS" val="0"/>
  <p:tag name="KSO_WM_UNIT_FILL_FORE_SCHEMECOLOR_INDEX_1" val="16"/>
  <p:tag name="KSO_WM_UNIT_FILL_FORE_SCHEMECOLOR_INDEX_1_POS" val="0"/>
  <p:tag name="KSO_WM_UNIT_FILL_FORE_SCHEMECOLOR_INDEX_1_TRANS" val="0.9"/>
  <p:tag name="KSO_WM_UNIT_FILL_FORE_SCHEMECOLOR_INDEX_2_BRIGHTNESS" val="-0.1"/>
  <p:tag name="KSO_WM_UNIT_FILL_FORE_SCHEMECOLOR_INDEX_2" val="15"/>
  <p:tag name="KSO_WM_UNIT_FILL_FORE_SCHEMECOLOR_INDEX_2_POS" val="1"/>
  <p:tag name="KSO_WM_UNIT_FILL_FORE_SCHEMECOLOR_INDEX_2_TRANS" val="0.76"/>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Lst>
</file>

<file path=ppt/tags/tag62.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63.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64.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65.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66.xml><?xml version="1.0" encoding="utf-8"?>
<p:tagLst xmlns:p="http://schemas.openxmlformats.org/presentationml/2006/main">
  <p:tag name="KSO_WM_DIAGRAM_VIRTUALLY_FRAME" val="{&quot;height&quot;:357.15866141732283,&quot;left&quot;:48.5,&quot;top&quot;:138.7,&quot;width&quot;:865.6122047244095}"/>
</p:tagLst>
</file>

<file path=ppt/tags/tag6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357.15866141732283,&quot;left&quot;:48.5,&quot;top&quot;:138.7,&quot;width&quot;:865.6122047244095}"/>
</p:tagLst>
</file>

<file path=ppt/tags/tag68.xml><?xml version="1.0" encoding="utf-8"?>
<p:tagLst xmlns:p="http://schemas.openxmlformats.org/presentationml/2006/main">
  <p:tag name="KSO_WM_DIAGRAM_VIRTUALLY_FRAME" val="{&quot;height&quot;:357.15866141732283,&quot;left&quot;:48.5,&quot;top&quot;:138.7,&quot;width&quot;:865.6122047244095}"/>
</p:tagLst>
</file>

<file path=ppt/tags/tag69.xml><?xml version="1.0" encoding="utf-8"?>
<p:tagLst xmlns:p="http://schemas.openxmlformats.org/presentationml/2006/main">
  <p:tag name="KSO_WM_BEAUTIFY_FLAG" val=""/>
  <p:tag name="KSO_WM_DIAGRAM_VIRTUALLY_FRAME" val="{&quot;height&quot;:357.15866141732283,&quot;left&quot;:48.5,&quot;top&quot;:138.7,&quot;width&quot;:865.6122047244095}"/>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70.xml><?xml version="1.0" encoding="utf-8"?>
<p:tagLst xmlns:p="http://schemas.openxmlformats.org/presentationml/2006/main">
  <p:tag name="KSO_WM_BEAUTIFY_FLAG" val=""/>
  <p:tag name="KSO_WM_DIAGRAM_VIRTUALLY_FRAME" val="{&quot;height&quot;:357.15866141732283,&quot;left&quot;:48.5,&quot;top&quot;:138.7,&quot;width&quot;:865.6122047244095}"/>
</p:tagLst>
</file>

<file path=ppt/tags/tag71.xml><?xml version="1.0" encoding="utf-8"?>
<p:tagLst xmlns:p="http://schemas.openxmlformats.org/presentationml/2006/main">
  <p:tag name="KSO_WM_BEAUTIFY_FLAG" val=""/>
  <p:tag name="KSO_WM_DIAGRAM_VIRTUALLY_FRAME" val="{&quot;height&quot;:357.15866141732283,&quot;left&quot;:48.5,&quot;top&quot;:138.7,&quot;width&quot;:865.6122047244095}"/>
</p:tagLst>
</file>

<file path=ppt/tags/tag72.xml><?xml version="1.0" encoding="utf-8"?>
<p:tagLst xmlns:p="http://schemas.openxmlformats.org/presentationml/2006/main">
  <p:tag name="KSO_WM_BEAUTIFY_FLAG" val=""/>
  <p:tag name="KSO_WM_DIAGRAM_VIRTUALLY_FRAME" val="{&quot;height&quot;:357.15866141732283,&quot;left&quot;:48.5,&quot;top&quot;:138.7,&quot;width&quot;:865.6122047244095}"/>
</p:tagLst>
</file>

<file path=ppt/tags/tag73.xml><?xml version="1.0" encoding="utf-8"?>
<p:tagLst xmlns:p="http://schemas.openxmlformats.org/presentationml/2006/main">
  <p:tag name="KSO_WM_BEAUTIFY_FLAG" val=""/>
  <p:tag name="KSO_WM_DIAGRAM_VIRTUALLY_FRAME" val="{&quot;height&quot;:357.15866141732283,&quot;left&quot;:48.5,&quot;top&quot;:138.7,&quot;width&quot;:865.6122047244095}"/>
</p:tagLst>
</file>

<file path=ppt/tags/tag74.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357.15866141732283,&quot;left&quot;:48.5,&quot;top&quot;:138.7,&quot;width&quot;:865.6122047244095}"/>
</p:tagLst>
</file>

<file path=ppt/tags/tag75.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357.15866141732283,&quot;left&quot;:48.5,&quot;top&quot;:138.7,&quot;width&quot;:865.6122047244095}"/>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KSO_WM_UNIT_TABLE_BEAUTIFY" val="smartTable{c6cb69b9-7a17-46ed-b583-21c3588d178d}"/>
  <p:tag name="TABLE_ENDDRAG_ORIGIN_RECT" val="407*254"/>
  <p:tag name="TABLE_ENDDRAG_RECT" val="60*228*407*254"/>
</p:tagLst>
</file>

<file path=ppt/tags/tag78.xml><?xml version="1.0" encoding="utf-8"?>
<p:tagLst xmlns:p="http://schemas.openxmlformats.org/presentationml/2006/main">
  <p:tag name="KSO_WM_UNIT_TEXT_FILL_FORE_SCHEMECOLOR_INDEX_BRIGHTNESS" val="0.35"/>
  <p:tag name="KSO_WM_UNIT_TEXT_FILL_FORE_SCHEMECOLOR_INDEX" val="13"/>
  <p:tag name="KSO_WM_UNIT_TEXT_FILL_TYPE" val="1"/>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wm#"/>
  <p:tag name="KSO_WM_TEMPLATE_CATEGORY" val="custom"/>
  <p:tag name="KSO_WM_TEMPLATE_INDEX" val="20231204"/>
  <p:tag name="KSO_WM_SLIDE_ID" val="custom20231204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241.05*177.45"/>
  <p:tag name="KSO_WM_SLIDE_POSITION" val="319.25*319.6"/>
  <p:tag name="KSO_WM_TAG_VERSION" val="3.0"/>
  <p:tag name="KSO_WM_SLIDE_LAYOUT" val="a_d_f_h"/>
  <p:tag name="KSO_WM_SLIDE_LAYOUT_CNT" val="1_4_1_1"/>
</p:tagLst>
</file>

<file path=ppt/tags/tag80.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 name="RESOURCE_RECORD_KEY" val="{&quot;29&quot;:[50053052],&quot;65&quot;:[20212462]}"/>
</p:tagLst>
</file>

<file path=ppt/tags/tag81.xml><?xml version="1.0" encoding="utf-8"?>
<p:tagLst xmlns:p="http://schemas.openxmlformats.org/presentationml/2006/main">
  <p:tag name="KSO_WM_UNIT_TABLE_BEAUTIFY" val="smartTable{ef0803b5-0553-44be-bc8e-398758204796}"/>
  <p:tag name="TABLE_ENDDRAG_ORIGIN_RECT" val="829*291"/>
  <p:tag name="TABLE_ENDDRAG_RECT" val="66*114*829*291"/>
</p:tagLst>
</file>

<file path=ppt/tags/tag82.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 name="RESOURCE_RECORD_KEY" val="{&quot;29&quot;:[50053024,50053052],&quot;65&quot;:[20212462]}"/>
</p:tagLst>
</file>

<file path=ppt/tags/tag83.xml><?xml version="1.0" encoding="utf-8"?>
<p:tagLst xmlns:p="http://schemas.openxmlformats.org/presentationml/2006/main">
  <p:tag name="KSO_WM_SLIDE_ID" val="diagram20212462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462"/>
  <p:tag name="KSO_WM_SLIDE_TYPE" val="text"/>
  <p:tag name="KSO_WM_SLIDE_SUBTYPE" val="picTxt"/>
  <p:tag name="KSO_WM_SLIDE_SIZE" val="804*468"/>
  <p:tag name="KSO_WM_SLIDE_POSITION" val="84*36"/>
  <p:tag name="KSO_WM_SLIDE_LAYOUT" val="a_d_f"/>
  <p:tag name="KSO_WM_SLIDE_LAYOUT_CNT" val="1_2_2"/>
  <p:tag name="KSO_WM_SPECIAL_SOURCE" val="bdnull"/>
  <p:tag name="KSO_WM_DIAGRAM_GROUP_CODE" val="m1-1"/>
  <p:tag name="KSO_WM_SLIDE_DIAGTYPE" val="m"/>
  <p:tag name="KSO_WM_SLIDE_BACKGROUND" val="[&quot;general&quot;]"/>
  <p:tag name="KSO_WM_SLIDE_RATIO" val="1.777778"/>
  <p:tag name="KSO_WM_CHIP_INFOS" val="{&quot;type&quot;:0,&quot;layout_type&quot;:&quot;leftright&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20d96c069db4aff99c70947043bd74f&quot;,&quot;fill_align&quot;:&quot;lm&quot;,&quot;chip_types&quot;:[&quot;header&quot;]},{&quot;text_align&quot;:&quot;rm&quot;,&quot;text_direction&quot;:&quot;horizontal&quot;,&quot;support_big_font&quot;:true,&quot;fill_id&quot;:&quot;920baa57584a4d1abcf4e088985af7ac&quot;,&quot;fill_align&quot;:&quot;rm&quot;,&quot;chip_types&quot;:[&quot;text&quot;]},{&quot;text_align&quot;:&quot;cm&quot;,&quot;text_direction&quot;:&quot;horizontal&quot;,&quot;support_big_font&quot;:false,&quot;fill_id&quot;:&quot;f1c27f32d04f44329c0252432cd4beff&quot;,&quot;fill_align&quot;:&quot;cm&quot;,&quot;chip_types&quot;:[&quot;picture&quot;]},{&quot;text_align&quot;:&quot;cm&quot;,&quot;text_direction&quot;:&quot;horizontal&quot;,&quot;support_big_font&quot;:false,&quot;fill_id&quot;:&quot;4796ddb14f7740728551a5a6cce51930&quot;,&quot;fill_align&quot;:&quot;cm&quot;,&quot;chip_types&quot;:[&quot;picture&quot;]},{&quot;text_align&quot;:&quot;lm&quot;,&quot;text_direction&quot;:&quot;horizontal&quot;,&quot;support_big_font&quot;:true,&quot;fill_id&quot;:&quot;3e69e7af1cdc49639c65ff989c275842&quot;,&quot;fill_align&quot;:&quot;lm&quot;,&quot;chip_types&quot;:[&quot;text&quot;]}]]"/>
  <p:tag name="KSO_WM_CHIP_XID" val="5f21164bc4814ce96fb1367e"/>
  <p:tag name="KSO_WM_SLIDE_LAYOUT_INFO" val="{&quot;backgroundInfo&quot;:[{&quot;bottom&quot;:0,&quot;bottomAbs&quot;:false,&quot;left&quot;:0,&quot;leftAbs&quot;:false,&quot;right&quot;:0,&quot;rightAbs&quot;:false,&quot;top&quot;:0,&quot;topAbs&quot;:false,&quot;type&quot;:&quot;general&quot;}],&quot;id&quot;:&quot;2021-04-01T15:39:41&quot;,&quot;maxSize&quot;:{&quot;size1&quot;:17.79966444792571},&quot;minSize&quot;:{&quot;size1&quot;:17.79966444792571},&quot;normalSize&quot;:{&quot;size1&quot;:17.79966444792571},&quot;subLayout&quot;:[{&quot;id&quot;:&quot;2021-04-01T15:39:41&quot;,&quot;margin&quot;:{&quot;bottom&quot;:0,&quot;left&quot;:2.9629998207092285,&quot;right&quot;:2.5399999618530273,&quot;top&quot;:1.2699999809265137},&quot;type&quot;:0},{&quot;id&quot;:&quot;2021-04-01T15:39:41&quot;,&quot;maxSize&quot;:{&quot;size1&quot;:51.39959178746408},&quot;minSize&quot;:{&quot;size1&quot;:51.39959178746408},&quot;normalSize&quot;:{&quot;size1&quot;:51.39959178746408},&quot;subLayout&quot;:[{&quot;direction&quot;:1,&quot;id&quot;:&quot;2021-04-01T15:39:41&quot;,&quot;maxSize&quot;:{&quot;size1&quot;:55},&quot;minSize&quot;:{&quot;size1&quot;:47.5},&quot;normalSize&quot;:{&quot;size1&quot;:50.9375},&quot;subLayout&quot;:[{&quot;id&quot;:&quot;2021-04-01T15:39:41&quot;,&quot;margin&quot;:{&quot;bottom&quot;:0.8199999928474426,&quot;left&quot;:2.9629998207092285,&quot;right&quot;:3.38700008392334,&quot;top&quot;:0.8199999928474426},&quot;type&quot;:0},{&quot;id&quot;:&quot;2021-04-01T15:39:41&quot;,&quot;margin&quot;:{&quot;bottom&quot;:0.847000002861023,&quot;left&quot;:0,&quot;right&quot;:2.5399999618530273,&quot;top&quot;:0.847000002861023},&quot;type&quot;:0}],&quot;type&quot;:0},{&quot;direction&quot;:1,&quot;id&quot;:&quot;2021-04-01T15:39:41&quot;,&quot;maxSize&quot;:{&quot;size1&quot;:53.8},&quot;minSize&quot;:{&quot;size1&quot;:46.2},&quot;normalSize&quot;:{&quot;size1&quot;:46.200104166666655},&quot;subLayout&quot;:[{&quot;id&quot;:&quot;2021-04-01T15:39:41&quot;,&quot;margin&quot;:{&quot;bottom&quot;:1.2699999809265137,&quot;left&quot;:2.9629998207092285,&quot;right&quot;:0,&quot;top&quot;:0},&quot;type&quot;:0},{&quot;id&quot;:&quot;2021-04-01T15:39:41&quot;,&quot;margin&quot;:{&quot;bottom&quot;:1.2699999809265137,&quot;left&quot;:3.38700008392334,&quot;right&quot;:2.5399999618530273,&quot;top&quot;:0},&quot;type&quot;:0}],&quot;type&quot;:0}],&quot;type&quot;:0}],&quot;type&quot;:0}"/>
  <p:tag name="KSO_WM_CHIP_DECFILLPROP" val="[]"/>
  <p:tag name="KSO_WM_SLIDE_CAN_ADD_NAVIGATION" val="1"/>
  <p:tag name="KSO_WM_CHIP_GROUPID" val="5f21164bc4814ce96fb1367d"/>
  <p:tag name="KSO_WM_SLIDE_BACKGROUND_TYPE" val="general"/>
  <p:tag name="KSO_WM_SLIDE_SUPPORT_FEATURE_TYPE" val="0"/>
  <p:tag name="KSO_WM_SLIDE_SAME_FONT_SIZE" val="1"/>
  <p:tag name="KSO_WM_TEMPLATE_ASSEMBLE_XID" val="60656f504054ed1e2fb807ac"/>
  <p:tag name="KSO_WM_TEMPLATE_ASSEMBLE_GROUPID" val="60656f504054ed1e2fb807ac"/>
</p:tagLst>
</file>

<file path=ppt/tags/tag84.xml><?xml version="1.0" encoding="utf-8"?>
<p:tagLst xmlns:p="http://schemas.openxmlformats.org/presentationml/2006/main">
  <p:tag name="KSO_WM_BEAUTIFY_FLAG" val=""/>
  <p:tag name="KSO_WM_DIAGRAM_VIRTUALLY_FRAME" val="{&quot;height&quot;:407.85,&quot;left&quot;:55.95,&quot;top&quot;:114.1,&quot;width&quot;:586.5}"/>
</p:tagLst>
</file>

<file path=ppt/tags/tag85.xml><?xml version="1.0" encoding="utf-8"?>
<p:tagLst xmlns:p="http://schemas.openxmlformats.org/presentationml/2006/main">
  <p:tag name="KSO_WM_BEAUTIFY_FLAG" val=""/>
  <p:tag name="KSO_WM_DIAGRAM_VIRTUALLY_FRAME" val="{&quot;height&quot;:433.8,&quot;left&quot;:55.95,&quot;top&quot;:88.15,&quot;width&quot;:586.5}"/>
</p:tagLst>
</file>

<file path=ppt/tags/tag86.xml><?xml version="1.0" encoding="utf-8"?>
<p:tagLst xmlns:p="http://schemas.openxmlformats.org/presentationml/2006/main">
  <p:tag name="KSO_WM_UNIT_TEXT_FILL_FORE_SCHEMECOLOR_INDEX_BRIGHTNESS" val="0.35"/>
  <p:tag name="KSO_WM_UNIT_TEXT_FILL_FORE_SCHEMECOLOR_INDEX" val="13"/>
  <p:tag name="KSO_WM_UNIT_TEXT_FILL_TYPE" val="1"/>
  <p:tag name="KSO_WM_BEAUTIFY_FLAG" val=""/>
  <p:tag name="KSO_WM_DIAGRAM_VIRTUALLY_FRAME" val="{&quot;height&quot;:433.8,&quot;left&quot;:55.95,&quot;top&quot;:88.15,&quot;width&quot;:586.5}"/>
</p:tagLst>
</file>

<file path=ppt/tags/tag8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3.8,&quot;left&quot;:55.95,&quot;top&quot;:88.15,&quot;width&quot;:586.5}"/>
</p:tagLst>
</file>

<file path=ppt/tags/tag88.xml><?xml version="1.0" encoding="utf-8"?>
<p:tagLst xmlns:p="http://schemas.openxmlformats.org/presentationml/2006/main">
  <p:tag name="KSO_WM_BEAUTIFY_FLAG" val=""/>
  <p:tag name="KSO_WM_DIAGRAM_VIRTUALLY_FRAME" val="{&quot;height&quot;:407.85,&quot;left&quot;:55.95,&quot;top&quot;:114.1,&quot;width&quot;:586.5}"/>
</p:tagLst>
</file>

<file path=ppt/tags/tag89.xml><?xml version="1.0" encoding="utf-8"?>
<p:tagLst xmlns:p="http://schemas.openxmlformats.org/presentationml/2006/main">
  <p:tag name="KSO_WM_BEAUTIFY_FLAG" val=""/>
  <p:tag name="KSO_WM_DIAGRAM_VIRTUALLY_FRAME" val="{&quot;height&quot;:433.8,&quot;left&quot;:55.95,&quot;top&quot;:88.15,&quot;width&quot;:586.5}"/>
</p:tagLst>
</file>

<file path=ppt/tags/tag9.xml><?xml version="1.0" encoding="utf-8"?>
<p:tagLst xmlns:p="http://schemas.openxmlformats.org/presentationml/2006/main">
  <p:tag name="KSO_WM_BEAUTIFY_FLAG" val="#wm#"/>
  <p:tag name="KSO_WM_TEMPLATE_CATEGORY" val="custom"/>
  <p:tag name="KSO_WM_TEMPLATE_INDEX" val="20231204"/>
  <p:tag name="KSO_WM_SLIDE_ID" val="custom20231204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241.05*177.45"/>
  <p:tag name="KSO_WM_SLIDE_POSITION" val="319.25*319.6"/>
  <p:tag name="KSO_WM_TAG_VERSION" val="3.0"/>
  <p:tag name="KSO_WM_SLIDE_LAYOUT" val="a_d_f_h"/>
  <p:tag name="KSO_WM_SLIDE_LAYOUT_CNT" val="1_4_1_1"/>
</p:tagLst>
</file>

<file path=ppt/tags/tag90.xml><?xml version="1.0" encoding="utf-8"?>
<p:tagLst xmlns:p="http://schemas.openxmlformats.org/presentationml/2006/main">
  <p:tag name="KSO_WM_UNIT_TEXT_FILL_FORE_SCHEMECOLOR_INDEX_BRIGHTNESS" val="0.35"/>
  <p:tag name="KSO_WM_UNIT_TEXT_FILL_FORE_SCHEMECOLOR_INDEX" val="13"/>
  <p:tag name="KSO_WM_UNIT_TEXT_FILL_TYPE" val="1"/>
  <p:tag name="KSO_WM_BEAUTIFY_FLAG" val=""/>
  <p:tag name="KSO_WM_DIAGRAM_VIRTUALLY_FRAME" val="{&quot;height&quot;:433.8,&quot;left&quot;:55.95,&quot;top&quot;:88.15,&quot;width&quot;:586.5}"/>
</p:tagLst>
</file>

<file path=ppt/tags/tag9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3.8,&quot;left&quot;:55.95,&quot;top&quot;:88.15,&quot;width&quot;:586.5}"/>
</p:tagLst>
</file>

<file path=ppt/tags/tag92.xml><?xml version="1.0" encoding="utf-8"?>
<p:tagLst xmlns:p="http://schemas.openxmlformats.org/presentationml/2006/main">
  <p:tag name="KSO_WM_BEAUTIFY_FLAG" val=""/>
  <p:tag name="KSO_WM_DIAGRAM_VIRTUALLY_FRAME" val="{&quot;height&quot;:407.85,&quot;left&quot;:55.95,&quot;top&quot;:114.1,&quot;width&quot;:586.5}"/>
</p:tagLst>
</file>

<file path=ppt/tags/tag93.xml><?xml version="1.0" encoding="utf-8"?>
<p:tagLst xmlns:p="http://schemas.openxmlformats.org/presentationml/2006/main">
  <p:tag name="KSO_WM_BEAUTIFY_FLAG" val=""/>
  <p:tag name="KSO_WM_DIAGRAM_VIRTUALLY_FRAME" val="{&quot;height&quot;:433.8,&quot;left&quot;:55.95,&quot;top&quot;:88.15,&quot;width&quot;:586.5}"/>
</p:tagLst>
</file>

<file path=ppt/tags/tag94.xml><?xml version="1.0" encoding="utf-8"?>
<p:tagLst xmlns:p="http://schemas.openxmlformats.org/presentationml/2006/main">
  <p:tag name="KSO_WM_UNIT_TEXT_FILL_FORE_SCHEMECOLOR_INDEX_BRIGHTNESS" val="0.35"/>
  <p:tag name="KSO_WM_UNIT_TEXT_FILL_FORE_SCHEMECOLOR_INDEX" val="13"/>
  <p:tag name="KSO_WM_UNIT_TEXT_FILL_TYPE" val="1"/>
  <p:tag name="KSO_WM_BEAUTIFY_FLAG" val=""/>
  <p:tag name="KSO_WM_DIAGRAM_VIRTUALLY_FRAME" val="{&quot;height&quot;:433.8,&quot;left&quot;:55.95,&quot;top&quot;:88.15,&quot;width&quot;:586.5}"/>
</p:tagLst>
</file>

<file path=ppt/tags/tag95.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33.8,&quot;left&quot;:55.95,&quot;top&quot;:88.15,&quot;width&quot;:586.5}"/>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UNIT_PLACING_PICTURE_USER_VIEWPORT" val="{&quot;height&quot;:10800,&quot;width&quot;:192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4791</Words>
  <Application>WPS 表格</Application>
  <PresentationFormat>宽屏</PresentationFormat>
  <Paragraphs>786</Paragraphs>
  <Slides>39</Slides>
  <Notes>25</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39</vt:i4>
      </vt:variant>
    </vt:vector>
  </HeadingPairs>
  <TitlesOfParts>
    <vt:vector size="68" baseType="lpstr">
      <vt:lpstr>Arial</vt:lpstr>
      <vt:lpstr>宋体</vt:lpstr>
      <vt:lpstr>Wingdings</vt:lpstr>
      <vt:lpstr>微软雅黑</vt:lpstr>
      <vt:lpstr>汉仪旗黑</vt:lpstr>
      <vt:lpstr>思源黑体 CN Bold</vt:lpstr>
      <vt:lpstr>汉仪中黑KW</vt:lpstr>
      <vt:lpstr>阿里巴巴普惠体 R</vt:lpstr>
      <vt:lpstr>Calibri</vt:lpstr>
      <vt:lpstr>Helvetica Neue</vt:lpstr>
      <vt:lpstr>阿里巴巴普惠体 B</vt:lpstr>
      <vt:lpstr>阿里巴巴普惠体 M</vt:lpstr>
      <vt:lpstr>思源黑体 CN Light</vt:lpstr>
      <vt:lpstr>微软雅黑</vt:lpstr>
      <vt:lpstr>思源黑体 CN Medium</vt:lpstr>
      <vt:lpstr>Arial</vt:lpstr>
      <vt:lpstr>SimHei</vt:lpstr>
      <vt:lpstr>阿里巴巴普惠体 Light</vt:lpstr>
      <vt:lpstr>思源黑体 CN Regular</vt:lpstr>
      <vt:lpstr>张海山锐谐体</vt:lpstr>
      <vt:lpstr>Apple SD Gothic Neo</vt:lpstr>
      <vt:lpstr>宋体</vt:lpstr>
      <vt:lpstr>Arial Unicode MS</vt:lpstr>
      <vt:lpstr>等线</vt:lpstr>
      <vt:lpstr>汉仪中等线KW</vt:lpstr>
      <vt:lpstr>汉仪书宋二KW</vt:lpstr>
      <vt:lpstr>Apple Color Emoji</vt:lpstr>
      <vt:lpstr>宋体-简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juliang li</dc:creator>
  <cp:lastModifiedBy>  叽歪的鱼</cp:lastModifiedBy>
  <cp:revision>11</cp:revision>
  <dcterms:created xsi:type="dcterms:W3CDTF">2025-05-07T08:43:22Z</dcterms:created>
  <dcterms:modified xsi:type="dcterms:W3CDTF">2025-05-07T08:43:22Z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3D294E7482AA36D8291D1B689A413CEA_43</vt:lpwstr>
  </property>
  <property fmtid="{D5CDD505-2E9C-101B-9397-08002B2CF9AE}" pid="3" name="KSOProductBuildVer">
    <vt:lpwstr>2052-5.5.1.7991</vt:lpwstr>
  </property>
</Properties>
</file>