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13653" r:id="rId3"/>
    <p:sldId id="13654" r:id="rId5"/>
    <p:sldId id="13655" r:id="rId6"/>
    <p:sldId id="13571" r:id="rId7"/>
    <p:sldId id="13446" r:id="rId8"/>
    <p:sldId id="13630" r:id="rId9"/>
    <p:sldId id="13528" r:id="rId10"/>
    <p:sldId id="13581" r:id="rId11"/>
    <p:sldId id="13582" r:id="rId12"/>
    <p:sldId id="13583" r:id="rId13"/>
    <p:sldId id="13584" r:id="rId14"/>
    <p:sldId id="13585" r:id="rId15"/>
    <p:sldId id="13586" r:id="rId16"/>
    <p:sldId id="13587" r:id="rId17"/>
    <p:sldId id="13588" r:id="rId18"/>
    <p:sldId id="13589" r:id="rId19"/>
    <p:sldId id="13529" r:id="rId20"/>
    <p:sldId id="13650" r:id="rId21"/>
    <p:sldId id="13649" r:id="rId22"/>
    <p:sldId id="13531" r:id="rId23"/>
    <p:sldId id="13532" r:id="rId24"/>
    <p:sldId id="13658" r:id="rId25"/>
    <p:sldId id="13659" r:id="rId26"/>
    <p:sldId id="13665" r:id="rId27"/>
    <p:sldId id="13664" r:id="rId28"/>
    <p:sldId id="13666" r:id="rId29"/>
    <p:sldId id="13667" r:id="rId30"/>
    <p:sldId id="13662" r:id="rId31"/>
    <p:sldId id="13657" r:id="rId32"/>
    <p:sldId id="13668"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614" userDrawn="1">
          <p15:clr>
            <a:srgbClr val="A4A3A4"/>
          </p15:clr>
        </p15:guide>
        <p15:guide id="5" orient="horz" pos="3957" userDrawn="1">
          <p15:clr>
            <a:srgbClr val="A4A3A4"/>
          </p15:clr>
        </p15:guide>
        <p15:guide id="8" pos="3843" userDrawn="1">
          <p15:clr>
            <a:srgbClr val="A4A3A4"/>
          </p15:clr>
        </p15:guide>
        <p15:guide id="10" pos="3292" userDrawn="1">
          <p15:clr>
            <a:srgbClr val="A4A3A4"/>
          </p15:clr>
        </p15:guide>
        <p15:guide id="11" pos="43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xue" initials="s" lastIdx="1" clrIdx="0"/>
  <p:cmAuthor id="7" name="ceg008" initials="c" lastIdx="2" clrIdx="0"/>
  <p:cmAuthor id="8" name="宋洁然" initials="宋" lastIdx="2" clrIdx="1"/>
  <p:cmAuthor id="2" name="微软用户" initials="微" lastIdx="1" clrIdx="0"/>
  <p:cmAuthor id="9" name="ming qiu" initials="m" lastIdx="17" clrIdx="1"/>
  <p:cmAuthor id="3" name="Lenovo User" initials="L" lastIdx="1" clrIdx="0"/>
  <p:cmAuthor id="4" name="a" initials="a" lastIdx="3" clrIdx="0"/>
  <p:cmAuthor id="5" name="mr" initials="m" lastIdx="1" clrIdx="1"/>
  <p:cmAuthor id="6" name="番茄花园" initials="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A9D3F9"/>
    <a:srgbClr val="0152D9"/>
    <a:srgbClr val="047AFF"/>
    <a:srgbClr val="007AFF"/>
    <a:srgbClr val="073784"/>
    <a:srgbClr val="F8951E"/>
    <a:srgbClr val="747A99"/>
    <a:srgbClr val="2373F3"/>
    <a:srgbClr val="00B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8" autoAdjust="0"/>
    <p:restoredTop sz="86114" autoAdjust="0"/>
  </p:normalViewPr>
  <p:slideViewPr>
    <p:cSldViewPr showGuides="1">
      <p:cViewPr varScale="1">
        <p:scale>
          <a:sx n="99" d="100"/>
          <a:sy n="99" d="100"/>
        </p:scale>
        <p:origin x="108" y="354"/>
      </p:cViewPr>
      <p:guideLst>
        <p:guide orient="horz" pos="614"/>
        <p:guide orient="horz" pos="3957"/>
        <p:guide pos="3843"/>
        <p:guide pos="3292"/>
        <p:guide pos="437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sdhuacong\Desktop\&#26032;&#24314;XLSX%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t>客户高频咨询功能点</a:t>
            </a:r>
          </a:p>
        </c:rich>
      </c:tx>
      <c:layout/>
      <c:overlay val="0"/>
      <c:spPr>
        <a:noFill/>
        <a:ln>
          <a:noFill/>
        </a:ln>
        <a:effectLst/>
      </c:spPr>
    </c:title>
    <c:autoTitleDeleted val="0"/>
    <c:plotArea>
      <c:layout/>
      <c:barChart>
        <c:barDir val="col"/>
        <c:grouping val="clustered"/>
        <c:varyColors val="0"/>
        <c:ser>
          <c:idx val="0"/>
          <c:order val="0"/>
          <c:tx>
            <c:strRef>
              <c:f>'[新建XLSX 工作表.xlsx]Sheet6'!$B$1</c:f>
              <c:strCache>
                <c:ptCount val="1"/>
                <c:pt idx="0">
                  <c:v>数量</c:v>
                </c:pt>
              </c:strCache>
            </c:strRef>
          </c:tx>
          <c:spPr>
            <a:solidFill>
              <a:schemeClr val="accent1"/>
            </a:solidFill>
            <a:ln>
              <a:noFill/>
            </a:ln>
            <a:effectLst/>
          </c:spPr>
          <c:invertIfNegative val="0"/>
          <c:dLbls>
            <c:delete val="1"/>
          </c:dLbls>
          <c:cat>
            <c:strRef>
              <c:f>'[新建XLSX 工作表.xlsx]Sheet6'!$A$2:$A$4</c:f>
              <c:strCache>
                <c:ptCount val="3"/>
                <c:pt idx="0">
                  <c:v>安全培训（含AI课件制作）</c:v>
                </c:pt>
                <c:pt idx="1">
                  <c:v>特殊作业审批</c:v>
                </c:pt>
                <c:pt idx="2">
                  <c:v>相关方管理</c:v>
                </c:pt>
              </c:strCache>
            </c:strRef>
          </c:cat>
          <c:val>
            <c:numRef>
              <c:f>'[新建XLSX 工作表.xlsx]Sheet6'!$B$2:$B$4</c:f>
              <c:numCache>
                <c:formatCode>General</c:formatCode>
                <c:ptCount val="3"/>
                <c:pt idx="0">
                  <c:v>10</c:v>
                </c:pt>
                <c:pt idx="1">
                  <c:v>6</c:v>
                </c:pt>
                <c:pt idx="2">
                  <c:v>4</c:v>
                </c:pt>
              </c:numCache>
            </c:numRef>
          </c:val>
        </c:ser>
        <c:dLbls>
          <c:showLegendKey val="0"/>
          <c:showVal val="0"/>
          <c:showCatName val="0"/>
          <c:showSerName val="0"/>
          <c:showPercent val="0"/>
          <c:showBubbleSize val="0"/>
        </c:dLbls>
        <c:gapWidth val="216"/>
        <c:overlap val="-32"/>
        <c:axId val="747358638"/>
        <c:axId val="370709777"/>
      </c:barChart>
      <c:catAx>
        <c:axId val="74735863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70709777"/>
        <c:crosses val="autoZero"/>
        <c:auto val="1"/>
        <c:lblAlgn val="ctr"/>
        <c:lblOffset val="100"/>
        <c:noMultiLvlLbl val="0"/>
      </c:catAx>
      <c:valAx>
        <c:axId val="370709777"/>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4735863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dTable>
      <c:spPr>
        <a:noFill/>
        <a:ln>
          <a:noFill/>
        </a:ln>
        <a:effectLst/>
      </c:spPr>
    </c:plotArea>
    <c:plotVisOnly val="1"/>
    <c:dispBlanksAs val="gap"/>
    <c:showDLblsOverMax val="0"/>
    <c:extLst>
      <c:ext uri="{0b15fc19-7d7d-44ad-8c2d-2c3a37ce22c3}">
        <chartProps xmlns="https://web.wps.cn/et/2018/main" chartId="{6c30e422-3ed4-4d87-9d74-c158764d86f4}"/>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3">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1E7D3-8E86-46F9-BE74-3E0F11EDA0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DDBD1-E7F7-485E-B73F-E49F25D8613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defTabSz="914400">
              <a:buClrTx/>
              <a:buSzTx/>
              <a:buFontTx/>
            </a:pPr>
            <a:r>
              <a:rPr lang="zh-CN" altLang="en-US">
                <a:latin typeface="微软雅黑" panose="020B0503020204020204" pitchFamily="34" charset="-122"/>
                <a:ea typeface="微软雅黑" panose="020B0503020204020204" pitchFamily="34" charset="-122"/>
                <a:sym typeface="+mn-ea"/>
              </a:rPr>
              <a:t>重点说一下，相关方管理放置于此处是为了与特殊作业挂钩，与访客、培训结果挂钩；</a:t>
            </a:r>
            <a:endParaRPr lang="zh-CN" altLang="en-US">
              <a:latin typeface="微软雅黑" panose="020B0503020204020204" pitchFamily="34" charset="-122"/>
              <a:ea typeface="微软雅黑" panose="020B0503020204020204" pitchFamily="34" charset="-122"/>
              <a:sym typeface="+mn-ea"/>
            </a:endParaRPr>
          </a:p>
          <a:p>
            <a:pPr algn="l" defTabSz="914400">
              <a:buClrTx/>
              <a:buSzTx/>
              <a:buFontTx/>
            </a:pPr>
            <a:r>
              <a:rPr lang="zh-CN" altLang="en-US">
                <a:latin typeface="微软雅黑" panose="020B0503020204020204" pitchFamily="34" charset="-122"/>
                <a:ea typeface="微软雅黑" panose="020B0503020204020204" pitchFamily="34" charset="-122"/>
                <a:sym typeface="+mn-ea"/>
              </a:rPr>
              <a:t>后续的一些功能规划：</a:t>
            </a:r>
            <a:endParaRPr lang="zh-CN" altLang="en-US">
              <a:latin typeface="微软雅黑" panose="020B0503020204020204" pitchFamily="34" charset="-122"/>
              <a:ea typeface="微软雅黑" panose="020B0503020204020204" pitchFamily="34" charset="-122"/>
              <a:sym typeface="+mn-ea"/>
            </a:endParaRPr>
          </a:p>
          <a:p>
            <a:pPr algn="l" defTabSz="914400">
              <a:buClrTx/>
              <a:buSzTx/>
              <a:buFontTx/>
            </a:pPr>
            <a:r>
              <a:rPr lang="zh-CN" altLang="en-US">
                <a:latin typeface="微软雅黑" panose="020B0503020204020204" pitchFamily="34" charset="-122"/>
                <a:ea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sym typeface="+mn-ea"/>
              </a:rPr>
              <a:t>1</a:t>
            </a:r>
            <a:r>
              <a:rPr lang="zh-CN" altLang="en-US">
                <a:latin typeface="微软雅黑" panose="020B0503020204020204" pitchFamily="34" charset="-122"/>
                <a:ea typeface="微软雅黑" panose="020B0503020204020204" pitchFamily="34" charset="-122"/>
                <a:sym typeface="+mn-ea"/>
              </a:rPr>
              <a:t>）设备设施添加定期检验的提醒，以邮件和短信通知形式和站内提醒；</a:t>
            </a:r>
            <a:endParaRPr lang="zh-CN" altLang="en-US" kern="1200" baseline="0">
              <a:latin typeface="微软雅黑" panose="020B0503020204020204" pitchFamily="34" charset="-122"/>
              <a:ea typeface="微软雅黑" panose="020B0503020204020204" pitchFamily="34" charset="-122"/>
              <a:cs typeface="+mn-cs"/>
            </a:endParaRPr>
          </a:p>
          <a:p>
            <a:pPr algn="l" defTabSz="914400">
              <a:buClrTx/>
              <a:buSzTx/>
              <a:buFontTx/>
            </a:pPr>
            <a:r>
              <a:rPr lang="zh-CN" altLang="en-US">
                <a:latin typeface="微软雅黑" panose="020B0503020204020204" pitchFamily="34" charset="-122"/>
                <a:ea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sym typeface="+mn-ea"/>
              </a:rPr>
              <a:t>2</a:t>
            </a:r>
            <a:r>
              <a:rPr lang="zh-CN" altLang="en-US">
                <a:latin typeface="微软雅黑" panose="020B0503020204020204" pitchFamily="34" charset="-122"/>
                <a:ea typeface="微软雅黑" panose="020B0503020204020204" pitchFamily="34" charset="-122"/>
                <a:sym typeface="+mn-ea"/>
              </a:rPr>
              <a:t>）现场检查</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巡检计划（巡检管理强制性，必须到某个点位检查，现在是现场点位二维码扫码检查，后续可能会加上位置定位，强制检查）；</a:t>
            </a:r>
            <a:endParaRPr lang="zh-CN" altLang="en-US" kern="1200" baseline="0">
              <a:latin typeface="微软雅黑" panose="020B0503020204020204" pitchFamily="34" charset="-122"/>
              <a:ea typeface="微软雅黑" panose="020B0503020204020204" pitchFamily="34" charset="-122"/>
              <a:cs typeface="+mn-cs"/>
            </a:endParaRPr>
          </a:p>
          <a:p>
            <a:pPr algn="l" defTabSz="914400">
              <a:buClrTx/>
              <a:buSzTx/>
              <a:buFontTx/>
            </a:pPr>
            <a:r>
              <a:rPr lang="zh-CN" altLang="en-US">
                <a:latin typeface="微软雅黑" panose="020B0503020204020204" pitchFamily="34" charset="-122"/>
                <a:ea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sym typeface="+mn-ea"/>
              </a:rPr>
              <a:t>3</a:t>
            </a:r>
            <a:r>
              <a:rPr lang="zh-CN" altLang="en-US">
                <a:latin typeface="微软雅黑" panose="020B0503020204020204" pitchFamily="34" charset="-122"/>
                <a:ea typeface="微软雅黑" panose="020B0503020204020204" pitchFamily="34" charset="-122"/>
                <a:sym typeface="+mn-ea"/>
              </a:rPr>
              <a:t>）现有八大作业是以强制性标准为参考，标准作业的模式；根据我们一些客户反馈，他们希望能根据厂内生产实际需求进行表单配置编辑；那么，后续通用作业管理与八大作业融合，既保留八大作业强制性标准参考、标准表单作业模式，又可用通用作业管理进行客制化自定义版本。</a:t>
            </a:r>
            <a:endParaRPr lang="en-US" altLang="zh-CN" dirty="0"/>
          </a:p>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接入了公司自主研发的易赛夫法律法规与标准库的数据，是一个可在线查询安全生产条例、案例以及隐患整改措施和风险规避措施的知识库；</a:t>
            </a:r>
            <a:r>
              <a:rPr lang="zh-CN" altLang="en-US">
                <a:sym typeface="+mn-ea"/>
              </a:rPr>
              <a:t>确保管理动作</a:t>
            </a:r>
            <a:r>
              <a:rPr lang="en-US" altLang="zh-CN">
                <a:sym typeface="+mn-ea"/>
              </a:rPr>
              <a:t>100%</a:t>
            </a:r>
            <a:r>
              <a:rPr lang="zh-CN" altLang="en-US">
                <a:sym typeface="+mn-ea"/>
              </a:rPr>
              <a:t>符合行业要求，合规无死角。</a:t>
            </a:r>
            <a:endParaRPr lang="zh-CN" altLang="en-US"/>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目录标题替换</a:t>
            </a:r>
            <a:endParaRPr lang="en-US" altLang="zh-CN" dirty="0"/>
          </a:p>
          <a:p>
            <a:r>
              <a:rPr lang="en-US" altLang="zh-CN" dirty="0"/>
              <a:t>2.</a:t>
            </a:r>
            <a:r>
              <a:rPr lang="zh-CN" altLang="en-US" dirty="0"/>
              <a:t>目录标题下方解释该章节关键内容，或是并列子标题，两种形式排版自选，注意对齐</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多维度信息分布，实时监控厂区的风险点分布及统计，各部门隐患整改率排名，以及厂区正在进行的相关作业监控，还有重大危险源分布情况，和安全培训完结情况等；</a:t>
            </a:r>
            <a:endParaRPr lang="zh-CN" altLang="en-US" dirty="0"/>
          </a:p>
          <a:p>
            <a:r>
              <a:rPr lang="zh-CN" altLang="en-US" dirty="0">
                <a:sym typeface="+mn-ea"/>
              </a:rPr>
              <a:t>直观展示区域内安全生产作业进度，为安全生产</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提供数据支持，辅助科学精准决策。</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r>
              <a:rPr lang="zh-CN" altLang="en-US" dirty="0">
                <a:sym typeface="+mn-ea"/>
              </a:rPr>
              <a:t>也为企业跨部门</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协同管理搭建一个高效平台，</a:t>
            </a:r>
            <a:r>
              <a:rPr lang="zh-CN" altLang="en-US">
                <a:sym typeface="+mn-ea"/>
              </a:rPr>
              <a:t>推动信息共享与资源优化。</a:t>
            </a:r>
            <a:endParaRPr lang="zh-CN" altLang="en-US"/>
          </a:p>
          <a:p>
            <a:r>
              <a:rPr lang="en-US" altLang="zh-CN" dirty="0">
                <a:sym typeface="+mn-ea"/>
              </a:rPr>
              <a:t> </a:t>
            </a:r>
            <a:endParaRPr lang="en-US" altLang="zh-CN" dirty="0">
              <a:sym typeface="+mn-ea"/>
            </a:endParaRPr>
          </a:p>
          <a:p>
            <a:r>
              <a:rPr lang="zh-CN" altLang="en-US" dirty="0">
                <a:sym typeface="+mn-ea"/>
              </a:rPr>
              <a:t>同时根据</a:t>
            </a:r>
            <a:r>
              <a:rPr lang="zh-CN" altLang="en-US">
                <a:latin typeface="微软雅黑" panose="020B0503020204020204" pitchFamily="34" charset="-122"/>
                <a:ea typeface="微软雅黑" panose="020B0503020204020204" pitchFamily="34" charset="-122"/>
                <a:sym typeface="+mn-ea"/>
              </a:rPr>
              <a:t>企业安全生产</a:t>
            </a:r>
            <a:r>
              <a:rPr lang="en-US" altLang="zh-CN">
                <a:latin typeface="微软雅黑" panose="020B0503020204020204" pitchFamily="34" charset="-122"/>
                <a:ea typeface="微软雅黑" panose="020B0503020204020204" pitchFamily="34" charset="-122"/>
                <a:sym typeface="+mn-ea"/>
              </a:rPr>
              <a:t>SPI</a:t>
            </a:r>
            <a:r>
              <a:rPr lang="zh-CN" altLang="en-US">
                <a:latin typeface="微软雅黑" panose="020B0503020204020204" pitchFamily="34" charset="-122"/>
                <a:ea typeface="微软雅黑" panose="020B0503020204020204" pitchFamily="34" charset="-122"/>
                <a:sym typeface="+mn-ea"/>
              </a:rPr>
              <a:t>指标，</a:t>
            </a:r>
            <a:r>
              <a:rPr lang="zh-CN" altLang="en-US">
                <a:sym typeface="+mn-ea"/>
              </a:rPr>
              <a:t>即安全生产预警指数，围绕：事故隐患指标、安全教育培训指标、</a:t>
            </a:r>
            <a:r>
              <a:rPr lang="zh-CN" altLang="en-US">
                <a:sym typeface="+mn-ea"/>
              </a:rPr>
              <a:t>应急演练指标以及生产安全事故指标，</a:t>
            </a:r>
            <a:endParaRPr lang="zh-CN" altLang="en-US">
              <a:sym typeface="+mn-ea"/>
            </a:endParaRPr>
          </a:p>
          <a:p>
            <a:r>
              <a:rPr lang="zh-CN" altLang="en-US">
                <a:sym typeface="+mn-ea"/>
              </a:rPr>
              <a:t>这四项的</a:t>
            </a:r>
            <a:r>
              <a:rPr lang="zh-CN" altLang="en-US">
                <a:sym typeface="+mn-ea"/>
              </a:rPr>
              <a:t>数据经统计、建模、计算、分析，定量化展示该企业的生产安全状，实现主动预警。</a:t>
            </a:r>
            <a:endParaRPr lang="zh-CN" altLang="en-US">
              <a:sym typeface="+mn-ea"/>
            </a:endParaRPr>
          </a:p>
          <a:p>
            <a:endParaRPr lang="zh-CN" altLang="en-US"/>
          </a:p>
          <a:p>
            <a:r>
              <a:rPr lang="zh-CN" altLang="en-US"/>
              <a:t>其实这个大屏最主要的功能是量化安全工作，可方便安全负责人向上汇报。</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前三项高频咨询功能点分别为安全培训、特殊作业审批、相关方管理。</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各类形式的安全培训均可实现，</a:t>
            </a:r>
            <a:r>
              <a:rPr lang="zh-CN" altLang="en-US">
                <a:sym typeface="+mn-ea"/>
              </a:rPr>
              <a:t>在线</a:t>
            </a:r>
            <a:r>
              <a:rPr lang="zh-CN" altLang="en-US"/>
              <a:t>培训进度查询、学员学习画像生成、成绩统计等；线下培训支持扫码打卡、培训名单导出等；还支持自定义培训内容，任何类目培训需求基本都能满足。</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八大作业是国家标准版作业要求及流程基准；</a:t>
            </a:r>
            <a:endParaRPr lang="zh-CN" altLang="en-US"/>
          </a:p>
          <a:p>
            <a:r>
              <a:rPr lang="zh-CN" altLang="en-US"/>
              <a:t>通用作业是根据多个客户反馈而开发出来的功能，主要用来满足客户自己厂内的危险作业票实际流程以及表单制式情况。</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请注意：目前已在开发相关方与培训挂钩的功能点，该功能上线后可满足客户在相关方入场作业前的培训需求。</a:t>
            </a: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备注：原先是以标准化体系构建，用了我们的系统能有效提升三级标准化的通过概率。</a:t>
            </a:r>
            <a:endParaRPr lang="zh-CN" altLang="en-US" dirty="0"/>
          </a:p>
          <a:p>
            <a:r>
              <a:rPr lang="zh-CN" altLang="en-US" dirty="0"/>
              <a:t>现有体系构造是融合了多家客户在日常安全管理中的实际使用需求，来帮助企业安全管理人员更高效、更合规的去完成日常安全工作，</a:t>
            </a:r>
            <a:endParaRPr lang="zh-CN" altLang="en-US" dirty="0"/>
          </a:p>
          <a:p>
            <a:r>
              <a:rPr lang="zh-CN" altLang="en-US" dirty="0"/>
              <a:t>同时通过量化安全工作内容，能在年底拿出业绩向上汇报。</a:t>
            </a: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目前接触的安全管理人员，除了关注价格和功能外，还较为重视使用平台后的厂内数据统计，量化日常安全工作，以便在各节点向上汇报时有数可查、有据可依。</a:t>
            </a:r>
            <a:endParaRPr lang="zh-CN" altLang="en-US"/>
          </a:p>
          <a:p>
            <a:endParaRPr lang="en-US" altLang="zh-CN"/>
          </a:p>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9211945" y="255270"/>
            <a:ext cx="2562860" cy="362585"/>
            <a:chOff x="10684" y="386"/>
            <a:chExt cx="4036" cy="571"/>
          </a:xfrm>
        </p:grpSpPr>
        <p:sp>
          <p:nvSpPr>
            <p:cNvPr id="5" name="文本框 4"/>
            <p:cNvSpPr txBox="1"/>
            <p:nvPr/>
          </p:nvSpPr>
          <p:spPr>
            <a:xfrm>
              <a:off x="12122" y="454"/>
              <a:ext cx="2448" cy="434"/>
            </a:xfrm>
            <a:prstGeom prst="rect">
              <a:avLst/>
            </a:prstGeom>
            <a:noFill/>
          </p:spPr>
          <p:txBody>
            <a:bodyPr wrap="none" rtlCol="0">
              <a:spAutoFit/>
            </a:bodyPr>
            <a:lstStyle/>
            <a:p>
              <a:pPr algn="l"/>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6" name="矩形 5"/>
            <p:cNvSpPr/>
            <p:nvPr/>
          </p:nvSpPr>
          <p:spPr>
            <a:xfrm>
              <a:off x="11220" y="393"/>
              <a:ext cx="3500"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ea typeface="+mn-ea"/>
              </a:endParaRPr>
            </a:p>
          </p:txBody>
        </p:sp>
        <p:sp>
          <p:nvSpPr>
            <p:cNvPr id="7" name="矩形 6"/>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n-ea"/>
                  <a:ea typeface="+mn-ea"/>
                </a:rPr>
                <a:t>安胜达</a:t>
              </a:r>
              <a:endParaRPr lang="zh-CN" altLang="en-US" sz="1400" dirty="0">
                <a:latin typeface="+mn-ea"/>
                <a:ea typeface="+mn-ea"/>
              </a:endParaRPr>
            </a:p>
          </p:txBody>
        </p:sp>
      </p:grp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600" y="6387578"/>
            <a:ext cx="12196600" cy="470422"/>
          </a:xfrm>
          <a:prstGeom prst="rect">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7207135" y="6468901"/>
            <a:ext cx="4794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lumMod val="95000"/>
                  </a:schemeClr>
                </a:solidFill>
                <a:latin typeface="+mn-ea"/>
                <a:ea typeface="+mn-ea"/>
              </a:rPr>
              <a:t>江苏安胜达安全科技 </a:t>
            </a:r>
            <a:r>
              <a:rPr lang="en-US" altLang="zh-CN" sz="1400" b="1" dirty="0" err="1">
                <a:solidFill>
                  <a:schemeClr val="bg1">
                    <a:lumMod val="95000"/>
                  </a:schemeClr>
                </a:solidFill>
                <a:latin typeface="+mn-ea"/>
                <a:ea typeface="+mn-ea"/>
              </a:rPr>
              <a:t>Ascenda</a:t>
            </a:r>
            <a:r>
              <a:rPr lang="en-US" altLang="zh-CN" sz="1400" b="1" dirty="0">
                <a:solidFill>
                  <a:schemeClr val="bg1">
                    <a:lumMod val="95000"/>
                  </a:schemeClr>
                </a:solidFill>
                <a:latin typeface="+mn-ea"/>
                <a:ea typeface="+mn-ea"/>
              </a:rPr>
              <a:t> Safety Technology</a:t>
            </a:r>
            <a:endParaRPr lang="zh-CN" altLang="en-US" sz="1400" b="1" dirty="0">
              <a:solidFill>
                <a:schemeClr val="bg1">
                  <a:lumMod val="95000"/>
                </a:schemeClr>
              </a:solidFill>
              <a:latin typeface="+mn-ea"/>
              <a:ea typeface="+mn-ea"/>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9211945" y="255270"/>
            <a:ext cx="2562860" cy="362585"/>
            <a:chOff x="10684" y="386"/>
            <a:chExt cx="4036" cy="571"/>
          </a:xfrm>
        </p:grpSpPr>
        <p:sp>
          <p:nvSpPr>
            <p:cNvPr id="10" name="文本框 9"/>
            <p:cNvSpPr txBox="1"/>
            <p:nvPr/>
          </p:nvSpPr>
          <p:spPr>
            <a:xfrm>
              <a:off x="12122" y="454"/>
              <a:ext cx="2448" cy="434"/>
            </a:xfrm>
            <a:prstGeom prst="rect">
              <a:avLst/>
            </a:prstGeom>
            <a:noFill/>
          </p:spPr>
          <p:txBody>
            <a:bodyPr wrap="none" rtlCol="0">
              <a:spAutoFit/>
            </a:bodyPr>
            <a:p>
              <a:pPr algn="l"/>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11" name="矩形 10"/>
            <p:cNvSpPr/>
            <p:nvPr/>
          </p:nvSpPr>
          <p:spPr>
            <a:xfrm>
              <a:off x="11220" y="393"/>
              <a:ext cx="3500"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mn-ea"/>
                <a:ea typeface="+mn-ea"/>
              </a:endParaRPr>
            </a:p>
          </p:txBody>
        </p:sp>
        <p:sp>
          <p:nvSpPr>
            <p:cNvPr id="12" name="矩形 11"/>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latin typeface="+mn-ea"/>
                  <a:ea typeface="+mn-ea"/>
                </a:rPr>
                <a:t>安胜达</a:t>
              </a:r>
              <a:endParaRPr lang="zh-CN" altLang="en-US" sz="1400" dirty="0">
                <a:latin typeface="+mn-ea"/>
                <a:ea typeface="+mn-ea"/>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cxnSp>
        <p:nvCxnSpPr>
          <p:cNvPr id="2" name="直接连接符 8"/>
          <p:cNvCxnSpPr>
            <a:cxnSpLocks noChangeShapeType="1"/>
          </p:cNvCxnSpPr>
          <p:nvPr userDrawn="1"/>
        </p:nvCxnSpPr>
        <p:spPr bwMode="auto">
          <a:xfrm>
            <a:off x="-1" y="590354"/>
            <a:ext cx="12192001" cy="26105"/>
          </a:xfrm>
          <a:prstGeom prst="line">
            <a:avLst/>
          </a:prstGeom>
          <a:noFill/>
          <a:ln w="15875">
            <a:solidFill>
              <a:srgbClr val="0070C0"/>
            </a:solidFill>
            <a:round/>
          </a:ln>
          <a:extLst>
            <a:ext uri="{909E8E84-426E-40DD-AFC4-6F175D3DCCD1}">
              <a14:hiddenFill xmlns:a14="http://schemas.microsoft.com/office/drawing/2010/main">
                <a:noFill/>
              </a14:hiddenFill>
            </a:ext>
          </a:extLst>
        </p:spPr>
      </p:cxnSp>
    </p:spTree>
  </p:cSld>
  <p:clrMapOvr>
    <a:masterClrMapping/>
  </p:clrMapOvr>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EFF4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xStyles>
    <p:titleStyle>
      <a:lvl1pPr algn="ctr" rtl="0" eaLnBrk="0" fontAlgn="base" hangingPunct="0">
        <a:spcBef>
          <a:spcPct val="0"/>
        </a:spcBef>
        <a:spcAft>
          <a:spcPct val="0"/>
        </a:spcAft>
        <a:buFont typeface="Arial" panose="020B0604020202020204" pitchFamily="34" charset="0"/>
        <a:defRPr sz="5865" b="1" kern="1200">
          <a:solidFill>
            <a:srgbClr val="FFFF00"/>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5pPr>
      <a:lvl6pPr marL="6096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6pPr>
      <a:lvl7pPr marL="12192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7pPr>
      <a:lvl8pPr marL="18288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8pPr>
      <a:lvl9pPr marL="24384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b="1" kern="1200">
          <a:solidFill>
            <a:schemeClr val="bg1"/>
          </a:solidFill>
          <a:latin typeface="+mn-lt"/>
          <a:ea typeface="+mn-ea"/>
          <a:cs typeface="+mn-cs"/>
        </a:defRPr>
      </a:lvl1pPr>
      <a:lvl2pPr marL="990600" lvl="1" indent="-381000" algn="l" rtl="0" eaLnBrk="0" fontAlgn="base" hangingPunct="0">
        <a:spcBef>
          <a:spcPct val="20000"/>
        </a:spcBef>
        <a:spcAft>
          <a:spcPct val="0"/>
        </a:spcAft>
        <a:buFont typeface="Arial" panose="020B0604020202020204" pitchFamily="34" charset="0"/>
        <a:buChar char="–"/>
        <a:defRPr sz="3735" b="1" kern="1200">
          <a:solidFill>
            <a:schemeClr val="bg1"/>
          </a:solidFill>
          <a:latin typeface="+mn-lt"/>
          <a:ea typeface="+mn-ea"/>
          <a:cs typeface="+mn-cs"/>
        </a:defRPr>
      </a:lvl2pPr>
      <a:lvl3pPr marL="1524000" lvl="2" indent="-304800" algn="l" rtl="0" eaLnBrk="0" fontAlgn="base" hangingPunct="0">
        <a:spcBef>
          <a:spcPct val="20000"/>
        </a:spcBef>
        <a:spcAft>
          <a:spcPct val="0"/>
        </a:spcAft>
        <a:buFont typeface="Arial" panose="020B0604020202020204" pitchFamily="34" charset="0"/>
        <a:buChar char="•"/>
        <a:defRPr sz="3200" b="1" kern="1200">
          <a:solidFill>
            <a:schemeClr val="bg1"/>
          </a:solidFill>
          <a:latin typeface="+mn-lt"/>
          <a:ea typeface="+mn-ea"/>
          <a:cs typeface="+mn-cs"/>
        </a:defRPr>
      </a:lvl3pPr>
      <a:lvl4pPr marL="2133600" lvl="3"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4pPr>
      <a:lvl5pPr marL="2743200" lvl="4"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5pPr>
      <a:lvl6pPr marL="3352800" lvl="5"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6pPr>
      <a:lvl7pPr marL="3962400" lvl="6"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7pPr>
      <a:lvl8pPr marL="4572000" lvl="7"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8pPr>
      <a:lvl9pPr marL="5181600" lvl="8"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9pPr>
    </p:bodyStyle>
    <p:otherStyle>
      <a:lvl1pPr marL="0" lvl="0" indent="0" algn="l" defTabSz="12192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3048000" lvl="5"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3657600" lvl="6"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4267200" lvl="7"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4876800" lvl="8"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5.xml"/><Relationship Id="rId6" Type="http://schemas.openxmlformats.org/officeDocument/2006/relationships/tags" Target="../tags/tag2.xml"/><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slide" Target="slide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slide" Target="slide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slide" Target="slide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slide" Target="slide1.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tags" Target="../tags/tag8.xml"/><Relationship Id="rId2" Type="http://schemas.openxmlformats.org/officeDocument/2006/relationships/image" Target="../media/image37.jpeg"/><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1.xml"/><Relationship Id="rId7" Type="http://schemas.openxmlformats.org/officeDocument/2006/relationships/image" Target="../media/image38.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tags" Target="../tags/tag9.xml"/><Relationship Id="rId2" Type="http://schemas.openxmlformats.org/officeDocument/2006/relationships/image" Target="../media/image48.png"/><Relationship Id="rId1"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tags" Target="../tags/tag10.xml"/><Relationship Id="rId2" Type="http://schemas.openxmlformats.org/officeDocument/2006/relationships/image" Target="../media/image50.png"/><Relationship Id="rId1" Type="http://schemas.openxmlformats.org/officeDocument/2006/relationships/image" Target="../media/image49.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3.xml"/><Relationship Id="rId3" Type="http://schemas.openxmlformats.org/officeDocument/2006/relationships/tags" Target="../tags/tag11.xml"/><Relationship Id="rId2" Type="http://schemas.microsoft.com/office/2007/relationships/hdphoto" Target="../media/image6.wdp"/><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tags" Target="../tags/tag5.xml"/><Relationship Id="rId2" Type="http://schemas.microsoft.com/office/2007/relationships/hdphoto" Target="../media/image6.wdp"/><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7.xml"/><Relationship Id="rId1" Type="http://schemas.openxmlformats.org/officeDocument/2006/relationships/slide" Target="slide1.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slide" Target="slide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1"/>
          <p:cNvSpPr/>
          <p:nvPr/>
        </p:nvSpPr>
        <p:spPr>
          <a:xfrm>
            <a:off x="0" y="2601568"/>
            <a:ext cx="12192000" cy="1756873"/>
          </a:xfrm>
          <a:custGeom>
            <a:avLst/>
            <a:gdLst>
              <a:gd name="connsiteX0" fmla="*/ 0 w 12192000"/>
              <a:gd name="connsiteY0" fmla="*/ 0 h 2259993"/>
              <a:gd name="connsiteX1" fmla="*/ 12192000 w 12192000"/>
              <a:gd name="connsiteY1" fmla="*/ 0 h 2259993"/>
              <a:gd name="connsiteX2" fmla="*/ 12192000 w 12192000"/>
              <a:gd name="connsiteY2" fmla="*/ 2259993 h 2259993"/>
              <a:gd name="connsiteX3" fmla="*/ 0 w 12192000"/>
              <a:gd name="connsiteY3" fmla="*/ 2259993 h 2259993"/>
              <a:gd name="connsiteX4" fmla="*/ 0 w 12192000"/>
              <a:gd name="connsiteY4" fmla="*/ 0 h 2259993"/>
              <a:gd name="connsiteX0-1" fmla="*/ 0 w 12192000"/>
              <a:gd name="connsiteY0-2" fmla="*/ 0 h 2260272"/>
              <a:gd name="connsiteX1-3" fmla="*/ 12192000 w 12192000"/>
              <a:gd name="connsiteY1-4" fmla="*/ 0 h 2260272"/>
              <a:gd name="connsiteX2-5" fmla="*/ 12192000 w 12192000"/>
              <a:gd name="connsiteY2-6" fmla="*/ 2259993 h 2260272"/>
              <a:gd name="connsiteX3-7" fmla="*/ 6096000 w 12192000"/>
              <a:gd name="connsiteY3-8" fmla="*/ 2260272 h 2260272"/>
              <a:gd name="connsiteX4-9" fmla="*/ 0 w 12192000"/>
              <a:gd name="connsiteY4-10" fmla="*/ 2259993 h 2260272"/>
              <a:gd name="connsiteX5" fmla="*/ 0 w 12192000"/>
              <a:gd name="connsiteY5" fmla="*/ 0 h 2260272"/>
              <a:gd name="connsiteX0-11" fmla="*/ 0 w 12192000"/>
              <a:gd name="connsiteY0-12" fmla="*/ 0 h 2869872"/>
              <a:gd name="connsiteX1-13" fmla="*/ 12192000 w 12192000"/>
              <a:gd name="connsiteY1-14" fmla="*/ 0 h 2869872"/>
              <a:gd name="connsiteX2-15" fmla="*/ 12192000 w 12192000"/>
              <a:gd name="connsiteY2-16" fmla="*/ 2259993 h 2869872"/>
              <a:gd name="connsiteX3-17" fmla="*/ 6110515 w 12192000"/>
              <a:gd name="connsiteY3-18" fmla="*/ 2869872 h 2869872"/>
              <a:gd name="connsiteX4-19" fmla="*/ 0 w 12192000"/>
              <a:gd name="connsiteY4-20" fmla="*/ 2259993 h 2869872"/>
              <a:gd name="connsiteX5-21" fmla="*/ 0 w 12192000"/>
              <a:gd name="connsiteY5-22" fmla="*/ 0 h 28698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2869872">
                <a:moveTo>
                  <a:pt x="0" y="0"/>
                </a:moveTo>
                <a:lnTo>
                  <a:pt x="12192000" y="0"/>
                </a:lnTo>
                <a:lnTo>
                  <a:pt x="12192000" y="2259993"/>
                </a:lnTo>
                <a:lnTo>
                  <a:pt x="6110515" y="2869872"/>
                </a:lnTo>
                <a:lnTo>
                  <a:pt x="0" y="2259993"/>
                </a:lnTo>
                <a:lnTo>
                  <a:pt x="0" y="0"/>
                </a:lnTo>
                <a:close/>
              </a:path>
            </a:pathLst>
          </a:custGeom>
          <a:gradFill>
            <a:gsLst>
              <a:gs pos="100000">
                <a:srgbClr val="00BEFF">
                  <a:alpha val="51000"/>
                </a:srgbClr>
              </a:gs>
              <a:gs pos="0">
                <a:srgbClr val="004DFF">
                  <a:alpha val="35000"/>
                </a:srgbClr>
              </a:gs>
            </a:gsLst>
            <a:lin ang="2700000" scaled="1"/>
          </a:gradFill>
          <a:ln w="12700" cap="flat" cmpd="sng" algn="ctr">
            <a:noFill/>
            <a:prstDash val="solid"/>
            <a:miter lim="800000"/>
          </a:ln>
          <a:effectLst/>
        </p:spPr>
        <p:txBody>
          <a:bodyPr rtlCol="0" anchor="ct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1"/>
          <p:cNvSpPr/>
          <p:nvPr/>
        </p:nvSpPr>
        <p:spPr>
          <a:xfrm>
            <a:off x="0" y="0"/>
            <a:ext cx="12192000" cy="4352576"/>
          </a:xfrm>
          <a:custGeom>
            <a:avLst/>
            <a:gdLst>
              <a:gd name="connsiteX0" fmla="*/ 0 w 12192000"/>
              <a:gd name="connsiteY0" fmla="*/ 0 h 2259993"/>
              <a:gd name="connsiteX1" fmla="*/ 12192000 w 12192000"/>
              <a:gd name="connsiteY1" fmla="*/ 0 h 2259993"/>
              <a:gd name="connsiteX2" fmla="*/ 12192000 w 12192000"/>
              <a:gd name="connsiteY2" fmla="*/ 2259993 h 2259993"/>
              <a:gd name="connsiteX3" fmla="*/ 0 w 12192000"/>
              <a:gd name="connsiteY3" fmla="*/ 2259993 h 2259993"/>
              <a:gd name="connsiteX4" fmla="*/ 0 w 12192000"/>
              <a:gd name="connsiteY4" fmla="*/ 0 h 2259993"/>
              <a:gd name="connsiteX0-1" fmla="*/ 0 w 12192000"/>
              <a:gd name="connsiteY0-2" fmla="*/ 0 h 2260272"/>
              <a:gd name="connsiteX1-3" fmla="*/ 12192000 w 12192000"/>
              <a:gd name="connsiteY1-4" fmla="*/ 0 h 2260272"/>
              <a:gd name="connsiteX2-5" fmla="*/ 12192000 w 12192000"/>
              <a:gd name="connsiteY2-6" fmla="*/ 2259993 h 2260272"/>
              <a:gd name="connsiteX3-7" fmla="*/ 6096000 w 12192000"/>
              <a:gd name="connsiteY3-8" fmla="*/ 2260272 h 2260272"/>
              <a:gd name="connsiteX4-9" fmla="*/ 0 w 12192000"/>
              <a:gd name="connsiteY4-10" fmla="*/ 2259993 h 2260272"/>
              <a:gd name="connsiteX5" fmla="*/ 0 w 12192000"/>
              <a:gd name="connsiteY5" fmla="*/ 0 h 2260272"/>
              <a:gd name="connsiteX0-11" fmla="*/ 0 w 12192000"/>
              <a:gd name="connsiteY0-12" fmla="*/ 0 h 2869872"/>
              <a:gd name="connsiteX1-13" fmla="*/ 12192000 w 12192000"/>
              <a:gd name="connsiteY1-14" fmla="*/ 0 h 2869872"/>
              <a:gd name="connsiteX2-15" fmla="*/ 12192000 w 12192000"/>
              <a:gd name="connsiteY2-16" fmla="*/ 2259993 h 2869872"/>
              <a:gd name="connsiteX3-17" fmla="*/ 6110515 w 12192000"/>
              <a:gd name="connsiteY3-18" fmla="*/ 2869872 h 2869872"/>
              <a:gd name="connsiteX4-19" fmla="*/ 0 w 12192000"/>
              <a:gd name="connsiteY4-20" fmla="*/ 2259993 h 2869872"/>
              <a:gd name="connsiteX5-21" fmla="*/ 0 w 12192000"/>
              <a:gd name="connsiteY5-22" fmla="*/ 0 h 28698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2869872">
                <a:moveTo>
                  <a:pt x="0" y="0"/>
                </a:moveTo>
                <a:lnTo>
                  <a:pt x="12192000" y="0"/>
                </a:lnTo>
                <a:lnTo>
                  <a:pt x="12192000" y="2259993"/>
                </a:lnTo>
                <a:lnTo>
                  <a:pt x="6110515" y="2869872"/>
                </a:lnTo>
                <a:lnTo>
                  <a:pt x="0" y="2259993"/>
                </a:lnTo>
                <a:lnTo>
                  <a:pt x="0" y="0"/>
                </a:lnTo>
                <a:close/>
              </a:path>
            </a:pathLst>
          </a:custGeom>
          <a:gradFill>
            <a:gsLst>
              <a:gs pos="100000">
                <a:srgbClr val="0070C0"/>
              </a:gs>
              <a:gs pos="0">
                <a:srgbClr val="004DFF"/>
              </a:gs>
            </a:gsLst>
            <a:lin ang="2700000" scaled="1"/>
          </a:gradFill>
          <a:ln w="12700" cap="flat" cmpd="sng" algn="ctr">
            <a:noFill/>
            <a:prstDash val="solid"/>
            <a:miter lim="800000"/>
          </a:ln>
          <a:effectLst/>
        </p:spPr>
        <p:txBody>
          <a:bodyPr rtlCol="0" anchor="ct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圆角 10"/>
          <p:cNvSpPr/>
          <p:nvPr/>
        </p:nvSpPr>
        <p:spPr>
          <a:xfrm>
            <a:off x="5099050" y="5115052"/>
            <a:ext cx="1993900" cy="446350"/>
          </a:xfrm>
          <a:prstGeom prst="roundRect">
            <a:avLst>
              <a:gd name="adj" fmla="val 50000"/>
            </a:avLst>
          </a:prstGeom>
          <a:solidFill>
            <a:srgbClr val="006FD4"/>
          </a:solidFill>
          <a:ln w="12700" cap="flat" cmpd="sng" algn="ctr">
            <a:noFill/>
            <a:prstDash val="solid"/>
            <a:miter lim="800000"/>
          </a:ln>
          <a:effectLst/>
        </p:spPr>
        <p:txBody>
          <a:bodyPr rtlCol="0" anchor="ctr"/>
          <a:lstStyle/>
          <a:p>
            <a:pPr algn="ctr">
              <a:defRPr/>
            </a:pPr>
            <a:r>
              <a:rPr lang="zh-CN" altLang="en-US" kern="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内部用</a:t>
            </a:r>
            <a:endParaRPr lang="zh-CN" altLang="en-US" kern="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Shape 321"/>
          <p:cNvSpPr/>
          <p:nvPr/>
        </p:nvSpPr>
        <p:spPr>
          <a:xfrm>
            <a:off x="2368550" y="2309112"/>
            <a:ext cx="7454901" cy="1220678"/>
          </a:xfrm>
          <a:prstGeom prst="rect">
            <a:avLst/>
          </a:prstGeom>
          <a:noFill/>
          <a:ln w="12700">
            <a:miter lim="400000"/>
          </a:ln>
        </p:spPr>
        <p:txBody>
          <a:bodyPr lIns="34289" rIns="34289" anchor="ctr">
            <a:normAutofit/>
          </a:bodyPr>
          <a:lstStyle/>
          <a:p>
            <a:pPr algn="ctr"/>
            <a:endParaRPr lang="zh-CN" altLang="en-US" sz="44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副标题 7"/>
          <p:cNvSpPr txBox="1"/>
          <p:nvPr>
            <p:custDataLst>
              <p:tags r:id="rId1"/>
            </p:custDataLst>
          </p:nvPr>
        </p:nvSpPr>
        <p:spPr>
          <a:xfrm>
            <a:off x="4511730" y="6092700"/>
            <a:ext cx="3115200" cy="426305"/>
          </a:xfrm>
          <a:prstGeom prst="rect">
            <a:avLst/>
          </a:prstGeom>
          <a:noFill/>
          <a:ln w="12700">
            <a:noFill/>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5100" rIns="67500" bIns="35100" numCol="1" anchor="ctr" anchorCtr="0" compatLnSpc="1">
            <a:noAutofit/>
          </a:bodyPr>
          <a:lstStyle>
            <a:lvl1pPr marL="0" marR="0" indent="0" algn="ctr" defTabSz="914400" rtl="0" latinLnBrk="0">
              <a:lnSpc>
                <a:spcPct val="120000"/>
              </a:lnSpc>
              <a:spcBef>
                <a:spcPts val="1000"/>
              </a:spcBef>
              <a:spcAft>
                <a:spcPts val="0"/>
              </a:spcAft>
              <a:buClrTx/>
              <a:buSzTx/>
              <a:buFont typeface="Arial" panose="020B0604020202020204" pitchFamily="34" charset="0"/>
              <a:buNone/>
              <a:defRPr sz="2000" b="1" i="0" u="none" strike="noStrike" cap="none" spc="0" baseline="0">
                <a:ln>
                  <a:noFill/>
                </a:ln>
                <a:solidFill>
                  <a:schemeClr val="bg1"/>
                </a:solidFill>
                <a:uFillTx/>
                <a:latin typeface="+mn-lt"/>
                <a:ea typeface="+mn-ea"/>
                <a:cs typeface="Arial" panose="020B0604020202020204"/>
                <a:sym typeface="Arial" panose="020B0604020202020204"/>
              </a:defRPr>
            </a:lvl1pPr>
            <a:lvl2pPr marL="731520" marR="0" indent="0" algn="l" defTabSz="914400" rtl="0" latinLnBrk="0">
              <a:lnSpc>
                <a:spcPct val="120000"/>
              </a:lnSpc>
              <a:spcBef>
                <a:spcPts val="500"/>
              </a:spcBef>
              <a:spcAft>
                <a:spcPts val="0"/>
              </a:spcAft>
              <a:buClrTx/>
              <a:buSzPct val="100000"/>
              <a:buFont typeface="Arial" panose="020B0604020202020204" pitchFamily="34" charset="0"/>
              <a:buNone/>
              <a:defRPr sz="20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2pPr>
            <a:lvl3pPr marL="1219200" marR="0" indent="0" algn="l" defTabSz="914400" rtl="0" latinLnBrk="0">
              <a:lnSpc>
                <a:spcPct val="120000"/>
              </a:lnSpc>
              <a:spcBef>
                <a:spcPts val="500"/>
              </a:spcBef>
              <a:spcAft>
                <a:spcPts val="0"/>
              </a:spcAft>
              <a:buClrTx/>
              <a:buSzPct val="100000"/>
              <a:buFont typeface="Arial" panose="020B0604020202020204" pitchFamily="34" charset="0"/>
              <a:buNone/>
              <a:defRPr sz="18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3pPr>
            <a:lvl4pPr marL="1676400" marR="0" indent="0" algn="l" defTabSz="914400" rtl="0" latinLnBrk="0">
              <a:lnSpc>
                <a:spcPct val="120000"/>
              </a:lnSpc>
              <a:spcBef>
                <a:spcPts val="500"/>
              </a:spcBef>
              <a:spcAft>
                <a:spcPts val="0"/>
              </a:spcAft>
              <a:buClrTx/>
              <a:buSzPct val="100000"/>
              <a:buFont typeface="Arial" panose="020B0604020202020204" pitchFamily="34" charset="0"/>
              <a:buNone/>
              <a:defRPr sz="16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4pPr>
            <a:lvl5pPr marL="2133600" marR="0" indent="0" algn="l" defTabSz="914400" rtl="0" latinLnBrk="0">
              <a:lnSpc>
                <a:spcPct val="120000"/>
              </a:lnSpc>
              <a:spcBef>
                <a:spcPts val="500"/>
              </a:spcBef>
              <a:spcAft>
                <a:spcPts val="0"/>
              </a:spcAft>
              <a:buClrTx/>
              <a:buSzPct val="100000"/>
              <a:buFont typeface="Arial" panose="020B0604020202020204" pitchFamily="34" charset="0"/>
              <a:buNone/>
              <a:defRPr sz="16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5pPr>
            <a:lvl6pPr marL="2590800" marR="0" indent="0" algn="l" defTabSz="914400" rtl="0" latinLnBrk="0">
              <a:lnSpc>
                <a:spcPct val="90000"/>
              </a:lnSpc>
              <a:spcBef>
                <a:spcPts val="500"/>
              </a:spcBef>
              <a:spcAft>
                <a:spcPts val="0"/>
              </a:spcAft>
              <a:buClrTx/>
              <a:buSzPct val="100000"/>
              <a:buFont typeface="Arial" panose="020B0604020202020204" pitchFamily="34" charset="0"/>
              <a:buNone/>
              <a:defRPr sz="16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6pPr>
            <a:lvl7pPr marL="3048000" marR="0" indent="0" algn="l" defTabSz="914400" rtl="0" latinLnBrk="0">
              <a:lnSpc>
                <a:spcPct val="90000"/>
              </a:lnSpc>
              <a:spcBef>
                <a:spcPts val="500"/>
              </a:spcBef>
              <a:spcAft>
                <a:spcPts val="0"/>
              </a:spcAft>
              <a:buClrTx/>
              <a:buSzPct val="100000"/>
              <a:buFont typeface="Arial" panose="020B0604020202020204" pitchFamily="34" charset="0"/>
              <a:buNone/>
              <a:defRPr sz="16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7pPr>
            <a:lvl8pPr marL="3505200" marR="0" indent="0" algn="l" defTabSz="914400" rtl="0" latinLnBrk="0">
              <a:lnSpc>
                <a:spcPct val="90000"/>
              </a:lnSpc>
              <a:spcBef>
                <a:spcPts val="500"/>
              </a:spcBef>
              <a:spcAft>
                <a:spcPts val="0"/>
              </a:spcAft>
              <a:buClrTx/>
              <a:buSzPct val="100000"/>
              <a:buFont typeface="Arial" panose="020B0604020202020204" pitchFamily="34" charset="0"/>
              <a:buNone/>
              <a:defRPr sz="16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8pPr>
            <a:lvl9pPr marL="3962400" marR="0" indent="0" algn="l" defTabSz="914400" rtl="0" latinLnBrk="0">
              <a:lnSpc>
                <a:spcPct val="90000"/>
              </a:lnSpc>
              <a:spcBef>
                <a:spcPts val="500"/>
              </a:spcBef>
              <a:spcAft>
                <a:spcPts val="0"/>
              </a:spcAft>
              <a:buClrTx/>
              <a:buSzPct val="100000"/>
              <a:buFont typeface="Arial" panose="020B0604020202020204" pitchFamily="34" charset="0"/>
              <a:buNone/>
              <a:defRPr sz="1600" b="0" i="0" u="none" strike="noStrike" cap="none" spc="0" baseline="0">
                <a:ln>
                  <a:noFill/>
                </a:ln>
                <a:solidFill>
                  <a:schemeClr val="tx1">
                    <a:tint val="75000"/>
                  </a:schemeClr>
                </a:solidFill>
                <a:uFillTx/>
                <a:latin typeface="+mn-lt"/>
                <a:ea typeface="+mn-ea"/>
                <a:cs typeface="Arial" panose="020B0604020202020204"/>
                <a:sym typeface="Arial" panose="020B0604020202020204"/>
              </a:defRPr>
            </a:lvl9pPr>
          </a:lstStyle>
          <a:p>
            <a:pPr hangingPunct="1">
              <a:lnSpc>
                <a:spcPct val="150000"/>
              </a:lnSpc>
              <a:spcBef>
                <a:spcPts val="0"/>
              </a:spcBef>
            </a:pPr>
            <a:r>
              <a:rPr lang="en-US" altLang="zh-CN" sz="3000" baseline="30000" dirty="0">
                <a:solidFill>
                  <a:srgbClr val="006ED4"/>
                </a:solidFill>
                <a:latin typeface="Arial" panose="020B0604020202020204" pitchFamily="34" charset="0"/>
                <a:ea typeface="微软雅黑" panose="020B0503020204020204" pitchFamily="34" charset="-122"/>
                <a:cs typeface="+mn-ea"/>
                <a:sym typeface="Arial" panose="020B0604020202020204" pitchFamily="34" charset="0"/>
              </a:rPr>
              <a:t>2025.10.25</a:t>
            </a:r>
            <a:endParaRPr lang="en-US" altLang="zh-CN" sz="3000" baseline="30000" dirty="0">
              <a:solidFill>
                <a:srgbClr val="006ED4"/>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9" name="组合 18"/>
          <p:cNvGrpSpPr/>
          <p:nvPr/>
        </p:nvGrpSpPr>
        <p:grpSpPr>
          <a:xfrm>
            <a:off x="4581437" y="659496"/>
            <a:ext cx="3029126" cy="1441644"/>
            <a:chOff x="4895533" y="404003"/>
            <a:chExt cx="2410460" cy="1147204"/>
          </a:xfrm>
        </p:grpSpPr>
        <p:pic>
          <p:nvPicPr>
            <p:cNvPr id="20" name="图片 19"/>
            <p:cNvPicPr>
              <a:picLocks noChangeAspect="1"/>
            </p:cNvPicPr>
            <p:nvPr/>
          </p:nvPicPr>
          <p:blipFill>
            <a:blip r:embed="rId2" cstate="print">
              <a:biLevel thresh="50000"/>
              <a:extLst>
                <a:ext uri="{BEBA8EAE-BF5A-486C-A8C5-ECC9F3942E4B}">
                  <a14:imgProps xmlns:a14="http://schemas.microsoft.com/office/drawing/2010/main">
                    <a14:imgLayer r:embed="rId3">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14873" y="404003"/>
              <a:ext cx="762255" cy="762255"/>
            </a:xfrm>
            <a:prstGeom prst="rect">
              <a:avLst/>
            </a:prstGeom>
          </p:spPr>
        </p:pic>
        <p:pic>
          <p:nvPicPr>
            <p:cNvPr id="21" name="图片 20" descr="安胜达logo"/>
            <p:cNvPicPr>
              <a:picLocks noChangeAspect="1"/>
            </p:cNvPicPr>
            <p:nvPr/>
          </p:nvPicPr>
          <p:blipFill rotWithShape="1">
            <a:blip r:embed="rId4">
              <a:biLevel thresh="25000"/>
              <a:extLst>
                <a:ext uri="{BEBA8EAE-BF5A-486C-A8C5-ECC9F3942E4B}">
                  <a14:imgProps xmlns:a14="http://schemas.microsoft.com/office/drawing/2010/main">
                    <a14:imgLayer r:embed="rId5">
                      <a14:imgEffect>
                        <a14:brightnessContrast bright="40000" contrast="-40000"/>
                      </a14:imgEffect>
                    </a14:imgLayer>
                  </a14:imgProps>
                </a:ext>
              </a:extLst>
            </a:blip>
            <a:srcRect t="57701"/>
            <a:stretch>
              <a:fillRect/>
            </a:stretch>
          </p:blipFill>
          <p:spPr>
            <a:xfrm>
              <a:off x="4895533" y="1076324"/>
              <a:ext cx="2410460" cy="474883"/>
            </a:xfrm>
            <a:prstGeom prst="rect">
              <a:avLst/>
            </a:prstGeom>
          </p:spPr>
        </p:pic>
      </p:grpSp>
      <p:grpSp>
        <p:nvGrpSpPr>
          <p:cNvPr id="25" name="组合 24"/>
          <p:cNvGrpSpPr/>
          <p:nvPr/>
        </p:nvGrpSpPr>
        <p:grpSpPr>
          <a:xfrm>
            <a:off x="6838135" y="6207159"/>
            <a:ext cx="410937" cy="155844"/>
            <a:chOff x="626572" y="5433207"/>
            <a:chExt cx="1989966" cy="754678"/>
          </a:xfrm>
        </p:grpSpPr>
        <p:sp>
          <p:nvSpPr>
            <p:cNvPr id="31" name="任意多边形: 形状 30"/>
            <p:cNvSpPr/>
            <p:nvPr userDrawn="1"/>
          </p:nvSpPr>
          <p:spPr>
            <a:xfrm>
              <a:off x="626572" y="5433207"/>
              <a:ext cx="595798" cy="754678"/>
            </a:xfrm>
            <a:custGeom>
              <a:avLst/>
              <a:gdLst>
                <a:gd name="connsiteX0" fmla="*/ 383297 w 595798"/>
                <a:gd name="connsiteY0" fmla="*/ 383297 h 754677"/>
                <a:gd name="connsiteX1" fmla="*/ 0 w 595798"/>
                <a:gd name="connsiteY1" fmla="*/ 766594 h 754677"/>
                <a:gd name="connsiteX2" fmla="*/ 226403 w 595798"/>
                <a:gd name="connsiteY2" fmla="*/ 766594 h 754677"/>
                <a:gd name="connsiteX3" fmla="*/ 609700 w 595798"/>
                <a:gd name="connsiteY3" fmla="*/ 383297 h 754677"/>
                <a:gd name="connsiteX4" fmla="*/ 226403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3" y="766594"/>
                  </a:lnTo>
                  <a:lnTo>
                    <a:pt x="609700" y="383297"/>
                  </a:lnTo>
                  <a:lnTo>
                    <a:pt x="226403"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形状 31"/>
            <p:cNvSpPr/>
            <p:nvPr userDrawn="1"/>
          </p:nvSpPr>
          <p:spPr>
            <a:xfrm>
              <a:off x="1091295" y="5433207"/>
              <a:ext cx="595798" cy="754678"/>
            </a:xfrm>
            <a:custGeom>
              <a:avLst/>
              <a:gdLst>
                <a:gd name="connsiteX0" fmla="*/ 383297 w 595798"/>
                <a:gd name="connsiteY0" fmla="*/ 383297 h 754677"/>
                <a:gd name="connsiteX1" fmla="*/ 0 w 595798"/>
                <a:gd name="connsiteY1" fmla="*/ 766594 h 754677"/>
                <a:gd name="connsiteX2" fmla="*/ 226404 w 595798"/>
                <a:gd name="connsiteY2" fmla="*/ 766594 h 754677"/>
                <a:gd name="connsiteX3" fmla="*/ 609700 w 595798"/>
                <a:gd name="connsiteY3" fmla="*/ 383297 h 754677"/>
                <a:gd name="connsiteX4" fmla="*/ 226404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4" y="766594"/>
                  </a:lnTo>
                  <a:lnTo>
                    <a:pt x="609700" y="383297"/>
                  </a:lnTo>
                  <a:lnTo>
                    <a:pt x="226404"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任意多边形: 形状 32"/>
            <p:cNvSpPr/>
            <p:nvPr userDrawn="1"/>
          </p:nvSpPr>
          <p:spPr>
            <a:xfrm>
              <a:off x="1556018" y="5433207"/>
              <a:ext cx="595798" cy="754678"/>
            </a:xfrm>
            <a:custGeom>
              <a:avLst/>
              <a:gdLst>
                <a:gd name="connsiteX0" fmla="*/ 383297 w 595798"/>
                <a:gd name="connsiteY0" fmla="*/ 383297 h 754677"/>
                <a:gd name="connsiteX1" fmla="*/ 0 w 595798"/>
                <a:gd name="connsiteY1" fmla="*/ 766594 h 754677"/>
                <a:gd name="connsiteX2" fmla="*/ 226403 w 595798"/>
                <a:gd name="connsiteY2" fmla="*/ 766594 h 754677"/>
                <a:gd name="connsiteX3" fmla="*/ 607714 w 595798"/>
                <a:gd name="connsiteY3" fmla="*/ 383297 h 754677"/>
                <a:gd name="connsiteX4" fmla="*/ 226403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3" y="766594"/>
                  </a:lnTo>
                  <a:lnTo>
                    <a:pt x="607714" y="383297"/>
                  </a:lnTo>
                  <a:lnTo>
                    <a:pt x="226403"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任意多边形: 形状 33"/>
            <p:cNvSpPr/>
            <p:nvPr userDrawn="1"/>
          </p:nvSpPr>
          <p:spPr>
            <a:xfrm>
              <a:off x="2020740" y="5433207"/>
              <a:ext cx="595798" cy="754678"/>
            </a:xfrm>
            <a:custGeom>
              <a:avLst/>
              <a:gdLst>
                <a:gd name="connsiteX0" fmla="*/ 381311 w 595798"/>
                <a:gd name="connsiteY0" fmla="*/ 383297 h 754677"/>
                <a:gd name="connsiteX1" fmla="*/ 0 w 595798"/>
                <a:gd name="connsiteY1" fmla="*/ 766594 h 754677"/>
                <a:gd name="connsiteX2" fmla="*/ 224417 w 595798"/>
                <a:gd name="connsiteY2" fmla="*/ 766594 h 754677"/>
                <a:gd name="connsiteX3" fmla="*/ 607714 w 595798"/>
                <a:gd name="connsiteY3" fmla="*/ 383297 h 754677"/>
                <a:gd name="connsiteX4" fmla="*/ 224417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1311" y="383297"/>
                  </a:moveTo>
                  <a:lnTo>
                    <a:pt x="0" y="766594"/>
                  </a:lnTo>
                  <a:lnTo>
                    <a:pt x="224417" y="766594"/>
                  </a:lnTo>
                  <a:lnTo>
                    <a:pt x="607714" y="383297"/>
                  </a:lnTo>
                  <a:lnTo>
                    <a:pt x="224417"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flipH="1">
            <a:off x="4910602" y="6207159"/>
            <a:ext cx="410937" cy="155844"/>
            <a:chOff x="626572" y="5433207"/>
            <a:chExt cx="1989966" cy="754678"/>
          </a:xfrm>
        </p:grpSpPr>
        <p:sp>
          <p:nvSpPr>
            <p:cNvPr id="27" name="任意多边形: 形状 26"/>
            <p:cNvSpPr/>
            <p:nvPr userDrawn="1"/>
          </p:nvSpPr>
          <p:spPr>
            <a:xfrm>
              <a:off x="626572" y="5433207"/>
              <a:ext cx="595798" cy="754678"/>
            </a:xfrm>
            <a:custGeom>
              <a:avLst/>
              <a:gdLst>
                <a:gd name="connsiteX0" fmla="*/ 383297 w 595798"/>
                <a:gd name="connsiteY0" fmla="*/ 383297 h 754677"/>
                <a:gd name="connsiteX1" fmla="*/ 0 w 595798"/>
                <a:gd name="connsiteY1" fmla="*/ 766594 h 754677"/>
                <a:gd name="connsiteX2" fmla="*/ 226403 w 595798"/>
                <a:gd name="connsiteY2" fmla="*/ 766594 h 754677"/>
                <a:gd name="connsiteX3" fmla="*/ 609700 w 595798"/>
                <a:gd name="connsiteY3" fmla="*/ 383297 h 754677"/>
                <a:gd name="connsiteX4" fmla="*/ 226403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3" y="766594"/>
                  </a:lnTo>
                  <a:lnTo>
                    <a:pt x="609700" y="383297"/>
                  </a:lnTo>
                  <a:lnTo>
                    <a:pt x="226403"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形状 27"/>
            <p:cNvSpPr/>
            <p:nvPr userDrawn="1"/>
          </p:nvSpPr>
          <p:spPr>
            <a:xfrm>
              <a:off x="1091295" y="5433207"/>
              <a:ext cx="595798" cy="754678"/>
            </a:xfrm>
            <a:custGeom>
              <a:avLst/>
              <a:gdLst>
                <a:gd name="connsiteX0" fmla="*/ 383297 w 595798"/>
                <a:gd name="connsiteY0" fmla="*/ 383297 h 754677"/>
                <a:gd name="connsiteX1" fmla="*/ 0 w 595798"/>
                <a:gd name="connsiteY1" fmla="*/ 766594 h 754677"/>
                <a:gd name="connsiteX2" fmla="*/ 226404 w 595798"/>
                <a:gd name="connsiteY2" fmla="*/ 766594 h 754677"/>
                <a:gd name="connsiteX3" fmla="*/ 609700 w 595798"/>
                <a:gd name="connsiteY3" fmla="*/ 383297 h 754677"/>
                <a:gd name="connsiteX4" fmla="*/ 226404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4" y="766594"/>
                  </a:lnTo>
                  <a:lnTo>
                    <a:pt x="609700" y="383297"/>
                  </a:lnTo>
                  <a:lnTo>
                    <a:pt x="226404"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形状 28"/>
            <p:cNvSpPr/>
            <p:nvPr userDrawn="1"/>
          </p:nvSpPr>
          <p:spPr>
            <a:xfrm>
              <a:off x="1556018" y="5433207"/>
              <a:ext cx="595798" cy="754678"/>
            </a:xfrm>
            <a:custGeom>
              <a:avLst/>
              <a:gdLst>
                <a:gd name="connsiteX0" fmla="*/ 383297 w 595798"/>
                <a:gd name="connsiteY0" fmla="*/ 383297 h 754677"/>
                <a:gd name="connsiteX1" fmla="*/ 0 w 595798"/>
                <a:gd name="connsiteY1" fmla="*/ 766594 h 754677"/>
                <a:gd name="connsiteX2" fmla="*/ 226403 w 595798"/>
                <a:gd name="connsiteY2" fmla="*/ 766594 h 754677"/>
                <a:gd name="connsiteX3" fmla="*/ 607714 w 595798"/>
                <a:gd name="connsiteY3" fmla="*/ 383297 h 754677"/>
                <a:gd name="connsiteX4" fmla="*/ 226403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3" y="766594"/>
                  </a:lnTo>
                  <a:lnTo>
                    <a:pt x="607714" y="383297"/>
                  </a:lnTo>
                  <a:lnTo>
                    <a:pt x="226403"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形状 29"/>
            <p:cNvSpPr/>
            <p:nvPr userDrawn="1"/>
          </p:nvSpPr>
          <p:spPr>
            <a:xfrm>
              <a:off x="2020740" y="5433207"/>
              <a:ext cx="595798" cy="754678"/>
            </a:xfrm>
            <a:custGeom>
              <a:avLst/>
              <a:gdLst>
                <a:gd name="connsiteX0" fmla="*/ 381311 w 595798"/>
                <a:gd name="connsiteY0" fmla="*/ 383297 h 754677"/>
                <a:gd name="connsiteX1" fmla="*/ 0 w 595798"/>
                <a:gd name="connsiteY1" fmla="*/ 766594 h 754677"/>
                <a:gd name="connsiteX2" fmla="*/ 224417 w 595798"/>
                <a:gd name="connsiteY2" fmla="*/ 766594 h 754677"/>
                <a:gd name="connsiteX3" fmla="*/ 607714 w 595798"/>
                <a:gd name="connsiteY3" fmla="*/ 383297 h 754677"/>
                <a:gd name="connsiteX4" fmla="*/ 224417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1311" y="383297"/>
                  </a:moveTo>
                  <a:lnTo>
                    <a:pt x="0" y="766594"/>
                  </a:lnTo>
                  <a:lnTo>
                    <a:pt x="224417" y="766594"/>
                  </a:lnTo>
                  <a:lnTo>
                    <a:pt x="607714" y="383297"/>
                  </a:lnTo>
                  <a:lnTo>
                    <a:pt x="224417" y="0"/>
                  </a:lnTo>
                  <a:lnTo>
                    <a:pt x="0" y="0"/>
                  </a:lnTo>
                  <a:close/>
                </a:path>
              </a:pathLst>
            </a:custGeom>
            <a:gradFill>
              <a:gsLst>
                <a:gs pos="100000">
                  <a:srgbClr val="00BEFF"/>
                </a:gs>
                <a:gs pos="0">
                  <a:srgbClr val="004DFF"/>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Shape 321"/>
          <p:cNvSpPr/>
          <p:nvPr/>
        </p:nvSpPr>
        <p:spPr>
          <a:xfrm>
            <a:off x="2368550" y="2550412"/>
            <a:ext cx="7454901" cy="1220678"/>
          </a:xfrm>
          <a:prstGeom prst="rect">
            <a:avLst/>
          </a:prstGeom>
          <a:noFill/>
          <a:ln w="12700">
            <a:miter lim="400000"/>
          </a:ln>
        </p:spPr>
        <p:txBody>
          <a:bodyPr lIns="34289" rIns="34289" anchor="ctr">
            <a:normAutofit/>
          </a:bodyPr>
          <a:p>
            <a:pPr algn="ctr"/>
            <a:endParaRPr lang="zh-CN" altLang="en-US" sz="44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2351405" y="2277110"/>
            <a:ext cx="7288530" cy="1076325"/>
          </a:xfrm>
          <a:prstGeom prst="rect">
            <a:avLst/>
          </a:prstGeom>
          <a:noFill/>
        </p:spPr>
        <p:txBody>
          <a:bodyPr wrap="square" rtlCol="0">
            <a:spAutoFit/>
          </a:bodyPr>
          <a:p>
            <a:pPr algn="ctr"/>
            <a:r>
              <a:rPr lang="zh-CN" altLang="en-US" sz="3200">
                <a:solidFill>
                  <a:schemeClr val="bg1"/>
                </a:solidFill>
                <a:latin typeface="微软雅黑" panose="020B0503020204020204" pitchFamily="34" charset="-122"/>
                <a:ea typeface="微软雅黑" panose="020B0503020204020204" pitchFamily="34" charset="-122"/>
              </a:rPr>
              <a:t>【天工云枢】安全生产信息化</a:t>
            </a:r>
            <a:endParaRPr lang="zh-CN" altLang="en-US" sz="3200">
              <a:solidFill>
                <a:schemeClr val="bg1"/>
              </a:solidFill>
              <a:latin typeface="微软雅黑" panose="020B0503020204020204" pitchFamily="34" charset="-122"/>
              <a:ea typeface="微软雅黑" panose="020B0503020204020204" pitchFamily="34" charset="-122"/>
            </a:endParaRPr>
          </a:p>
          <a:p>
            <a:pPr algn="ctr"/>
            <a:r>
              <a:rPr lang="en-US" altLang="zh-CN" sz="3200">
                <a:solidFill>
                  <a:schemeClr val="bg1"/>
                </a:solidFill>
                <a:latin typeface="微软雅黑" panose="020B0503020204020204" pitchFamily="34" charset="-122"/>
                <a:ea typeface="微软雅黑" panose="020B0503020204020204" pitchFamily="34" charset="-122"/>
              </a:rPr>
              <a:t>— —</a:t>
            </a:r>
            <a:r>
              <a:rPr lang="zh-CN" altLang="en-US" sz="3200">
                <a:solidFill>
                  <a:schemeClr val="bg1"/>
                </a:solidFill>
                <a:latin typeface="微软雅黑" panose="020B0503020204020204" pitchFamily="34" charset="-122"/>
                <a:ea typeface="微软雅黑" panose="020B0503020204020204" pitchFamily="34" charset="-122"/>
              </a:rPr>
              <a:t>解构式分享</a:t>
            </a:r>
            <a:endParaRPr lang="zh-CN" altLang="en-US" sz="3200">
              <a:solidFill>
                <a:schemeClr val="bg1"/>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现场管理</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pic>
        <p:nvPicPr>
          <p:cNvPr id="5" name="图片 4" descr="图片1">
            <a:hlinkClick r:id="rId1" action="ppaction://hlinksldjump"/>
          </p:cNvPr>
          <p:cNvPicPr/>
          <p:nvPr/>
        </p:nvPicPr>
        <p:blipFill>
          <a:blip r:embed="rId2"/>
          <a:stretch>
            <a:fillRect/>
          </a:stretch>
        </p:blipFill>
        <p:spPr>
          <a:xfrm>
            <a:off x="242570" y="1645920"/>
            <a:ext cx="7646670" cy="4154400"/>
          </a:xfrm>
          <a:prstGeom prst="rect">
            <a:avLst/>
          </a:prstGeom>
        </p:spPr>
      </p:pic>
      <p:sp>
        <p:nvSpPr>
          <p:cNvPr id="43" name="Rectangle 59"/>
          <p:cNvSpPr/>
          <p:nvPr/>
        </p:nvSpPr>
        <p:spPr>
          <a:xfrm>
            <a:off x="8305800" y="3441065"/>
            <a:ext cx="3494405" cy="2548255"/>
          </a:xfrm>
          <a:prstGeom prst="rect">
            <a:avLst/>
          </a:prstGeom>
        </p:spPr>
        <p:txBody>
          <a:bodyPr wrap="square">
            <a:noAutofit/>
          </a:bodyPr>
          <a:p>
            <a:pPr lvl="0"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相关方（供应商、承包商等第三方合作商）、设备设施（含设备管理、检维修管理、特种设备管理）、巡检、特殊作业（八大作业、</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通用作业）的实时监控与动态调度。</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2" name="组合 21"/>
          <p:cNvGrpSpPr/>
          <p:nvPr/>
        </p:nvGrpSpPr>
        <p:grpSpPr>
          <a:xfrm rot="0">
            <a:off x="830580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模块三：现场管理</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rot="0">
            <a:off x="8397240" y="3110865"/>
            <a:ext cx="2498090" cy="398780"/>
            <a:chOff x="13436" y="3507"/>
            <a:chExt cx="3934" cy="628"/>
          </a:xfrm>
        </p:grpSpPr>
        <p:sp>
          <p:nvSpPr>
            <p:cNvPr id="21"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组合 16"/>
          <p:cNvGrpSpPr/>
          <p:nvPr/>
        </p:nvGrpSpPr>
        <p:grpSpPr>
          <a:xfrm rot="0">
            <a:off x="8406130" y="2066925"/>
            <a:ext cx="3514090" cy="553085"/>
            <a:chOff x="13436" y="3309"/>
            <a:chExt cx="5534" cy="871"/>
          </a:xfrm>
        </p:grpSpPr>
        <p:sp>
          <p:nvSpPr>
            <p:cNvPr id="15"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13728" y="3309"/>
              <a:ext cx="5242" cy="871"/>
            </a:xfrm>
            <a:prstGeom prst="rect">
              <a:avLst/>
            </a:prstGeom>
            <a:noFill/>
          </p:spPr>
          <p:txBody>
            <a:bodyPr wrap="square" rtlCol="0" anchor="t">
              <a:spAutoFit/>
            </a:bodyPr>
            <a:p>
              <a:pPr algn="l" defTabSz="457200">
                <a:lnSpc>
                  <a:spcPct val="150000"/>
                </a:lnSpc>
                <a:buClrTx/>
                <a:buSzTx/>
                <a:buFontTx/>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endPar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endParaRPr>
            </a:p>
          </p:txBody>
        </p:sp>
      </p:grpSp>
      <p:sp>
        <p:nvSpPr>
          <p:cNvPr id="3" name="文本框 2"/>
          <p:cNvSpPr txBox="1"/>
          <p:nvPr/>
        </p:nvSpPr>
        <p:spPr>
          <a:xfrm>
            <a:off x="8340090" y="2646045"/>
            <a:ext cx="4064000" cy="368300"/>
          </a:xfrm>
          <a:prstGeom prst="rect">
            <a:avLst/>
          </a:prstGeom>
          <a:noFill/>
        </p:spPr>
        <p:txBody>
          <a:bodyPr wrap="square" rtlCol="0">
            <a:spAutoFit/>
          </a:bodyPr>
          <a:p>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保障</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rPr>
              <a:t>日常生产活动，</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rPr>
              <a:t>安全有序。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双重预防</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sp>
        <p:nvSpPr>
          <p:cNvPr id="4" name="Rectangle 59"/>
          <p:cNvSpPr/>
          <p:nvPr/>
        </p:nvSpPr>
        <p:spPr>
          <a:xfrm>
            <a:off x="8321675" y="4166870"/>
            <a:ext cx="3641090" cy="922020"/>
          </a:xfrm>
          <a:prstGeom prst="rect">
            <a:avLst/>
          </a:prstGeom>
        </p:spPr>
        <p:txBody>
          <a:bodyPr wrap="square">
            <a:spAutoFit/>
          </a:bodyPr>
          <a:p>
            <a:pPr lvl="0"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风险分级、隐患排查、重大危险源的</a:t>
            </a:r>
            <a:r>
              <a:rPr lang="en-US" altLang="zh-CN"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PDCA</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闭环管控。</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 name="组合 5"/>
          <p:cNvGrpSpPr/>
          <p:nvPr/>
        </p:nvGrpSpPr>
        <p:grpSpPr>
          <a:xfrm>
            <a:off x="8294370" y="1448435"/>
            <a:ext cx="2560320" cy="592455"/>
            <a:chOff x="1546" y="1513"/>
            <a:chExt cx="4032" cy="933"/>
          </a:xfrm>
        </p:grpSpPr>
        <p:sp>
          <p:nvSpPr>
            <p:cNvPr id="7" name="文本框 6"/>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模块四：双重预防</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9" name="图片 8" descr="图片2">
            <a:hlinkClick r:id="rId1" action="ppaction://hlinksldjump"/>
          </p:cNvPr>
          <p:cNvPicPr>
            <a:picLocks noChangeAspect="1"/>
          </p:cNvPicPr>
          <p:nvPr/>
        </p:nvPicPr>
        <p:blipFill>
          <a:blip r:embed="rId2"/>
          <a:stretch>
            <a:fillRect/>
          </a:stretch>
        </p:blipFill>
        <p:spPr>
          <a:xfrm>
            <a:off x="346075" y="1351280"/>
            <a:ext cx="7646670" cy="4154170"/>
          </a:xfrm>
          <a:prstGeom prst="rect">
            <a:avLst/>
          </a:prstGeom>
        </p:spPr>
      </p:pic>
      <p:sp>
        <p:nvSpPr>
          <p:cNvPr id="10" name="文本框 9"/>
          <p:cNvSpPr txBox="1"/>
          <p:nvPr/>
        </p:nvSpPr>
        <p:spPr>
          <a:xfrm>
            <a:off x="8321675" y="2620010"/>
            <a:ext cx="3641090" cy="922020"/>
          </a:xfrm>
          <a:prstGeom prst="rect">
            <a:avLst/>
          </a:prstGeom>
        </p:spPr>
        <p:txBody>
          <a:bodyPr wrap="square">
            <a:spAutoFit/>
          </a:bodyPr>
          <a:p>
            <a:pPr marL="0" algn="l" defTabSz="457200">
              <a:lnSpc>
                <a:spcPct val="150000"/>
              </a:lnSpc>
              <a:buClrTx/>
              <a:buSzTx/>
              <a:buFontTx/>
              <a:defRPr/>
            </a:pPr>
            <a:r>
              <a:rPr lang="zh-CN" altLang="en-US" sz="1800" b="0" i="0" kern="0" dirty="0">
                <a:solidFill>
                  <a:schemeClr val="tx1">
                    <a:lumMod val="75000"/>
                    <a:lumOff val="25000"/>
                  </a:schemeClr>
                </a:solidFill>
                <a:latin typeface="Arial" panose="020B0604020202020204" pitchFamily="34" charset="0"/>
                <a:ea typeface="微软雅黑" panose="020B0503020204020204" pitchFamily="34" charset="-122"/>
                <a:cs typeface="+mn-ea"/>
              </a:rPr>
              <a:t>聚焦日常安全管理的核心策略与防控体系搭建。</a:t>
            </a:r>
            <a:endParaRPr lang="zh-CN" altLang="en-US" sz="1800" b="0" i="0" kern="0" dirty="0">
              <a:solidFill>
                <a:schemeClr val="tx1">
                  <a:lumMod val="75000"/>
                  <a:lumOff val="25000"/>
                </a:schemeClr>
              </a:solidFill>
              <a:latin typeface="Arial" panose="020B0604020202020204" pitchFamily="34" charset="0"/>
              <a:ea typeface="微软雅黑" panose="020B0503020204020204" pitchFamily="34" charset="-122"/>
              <a:cs typeface="+mn-ea"/>
            </a:endParaRPr>
          </a:p>
        </p:txBody>
      </p:sp>
      <p:grpSp>
        <p:nvGrpSpPr>
          <p:cNvPr id="11" name="组合 10"/>
          <p:cNvGrpSpPr/>
          <p:nvPr/>
        </p:nvGrpSpPr>
        <p:grpSpPr>
          <a:xfrm rot="0">
            <a:off x="8406130" y="2066925"/>
            <a:ext cx="3514090" cy="553085"/>
            <a:chOff x="13436" y="3309"/>
            <a:chExt cx="5534" cy="871"/>
          </a:xfrm>
        </p:grpSpPr>
        <p:sp>
          <p:nvSpPr>
            <p:cNvPr id="12"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p:cNvSpPr txBox="1"/>
            <p:nvPr/>
          </p:nvSpPr>
          <p:spPr>
            <a:xfrm>
              <a:off x="13728" y="3309"/>
              <a:ext cx="5242" cy="871"/>
            </a:xfrm>
            <a:prstGeom prst="rect">
              <a:avLst/>
            </a:prstGeom>
            <a:noFill/>
          </p:spPr>
          <p:txBody>
            <a:bodyPr wrap="square" rtlCol="0" anchor="t">
              <a:spAutoFit/>
            </a:bodyPr>
            <a:p>
              <a:pPr algn="l" defTabSz="457200">
                <a:lnSpc>
                  <a:spcPct val="150000"/>
                </a:lnSpc>
                <a:buClrTx/>
                <a:buSzTx/>
                <a:buFontTx/>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endPar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endParaRPr>
            </a:p>
          </p:txBody>
        </p:sp>
      </p:grpSp>
      <p:grpSp>
        <p:nvGrpSpPr>
          <p:cNvPr id="14" name="组合 13"/>
          <p:cNvGrpSpPr/>
          <p:nvPr/>
        </p:nvGrpSpPr>
        <p:grpSpPr>
          <a:xfrm rot="0">
            <a:off x="8401685" y="3780155"/>
            <a:ext cx="2498090" cy="398780"/>
            <a:chOff x="13436" y="3507"/>
            <a:chExt cx="3934" cy="628"/>
          </a:xfrm>
        </p:grpSpPr>
        <p:sp>
          <p:nvSpPr>
            <p:cNvPr id="24"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双重预防</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pic>
        <p:nvPicPr>
          <p:cNvPr id="3" name="图片 2"/>
          <p:cNvPicPr>
            <a:picLocks noChangeAspect="1"/>
          </p:cNvPicPr>
          <p:nvPr/>
        </p:nvPicPr>
        <p:blipFill rotWithShape="1">
          <a:blip r:embed="rId1"/>
          <a:srcRect t="9252"/>
          <a:stretch>
            <a:fillRect/>
          </a:stretch>
        </p:blipFill>
        <p:spPr>
          <a:xfrm>
            <a:off x="5455134" y="1259264"/>
            <a:ext cx="2349786" cy="4830498"/>
          </a:xfrm>
          <a:prstGeom prst="rect">
            <a:avLst/>
          </a:prstGeom>
        </p:spPr>
      </p:pic>
      <p:grpSp>
        <p:nvGrpSpPr>
          <p:cNvPr id="5" name="组合 4"/>
          <p:cNvGrpSpPr/>
          <p:nvPr/>
        </p:nvGrpSpPr>
        <p:grpSpPr>
          <a:xfrm>
            <a:off x="890372" y="2148672"/>
            <a:ext cx="3959066" cy="1862018"/>
            <a:chOff x="495300" y="1904499"/>
            <a:chExt cx="3959066" cy="1862018"/>
          </a:xfrm>
        </p:grpSpPr>
        <p:grpSp>
          <p:nvGrpSpPr>
            <p:cNvPr id="15" name="组合 14"/>
            <p:cNvGrpSpPr/>
            <p:nvPr/>
          </p:nvGrpSpPr>
          <p:grpSpPr>
            <a:xfrm>
              <a:off x="495300" y="1904499"/>
              <a:ext cx="3959066" cy="1862018"/>
              <a:chOff x="660400" y="2898118"/>
              <a:chExt cx="3959066" cy="1862018"/>
            </a:xfrm>
          </p:grpSpPr>
          <p:sp>
            <p:nvSpPr>
              <p:cNvPr id="16" name="Bullet"/>
              <p:cNvSpPr txBox="1"/>
              <p:nvPr/>
            </p:nvSpPr>
            <p:spPr>
              <a:xfrm>
                <a:off x="660400" y="2898118"/>
                <a:ext cx="3736280" cy="523349"/>
              </a:xfrm>
              <a:prstGeom prst="rect">
                <a:avLst/>
              </a:prstGeom>
            </p:spPr>
            <p:txBody>
              <a:bodyPr anchor="b">
                <a:normAutofit fontScale="92500" lnSpcReduction="10000"/>
              </a:bodyPr>
              <a:lstStyle>
                <a:lvl1pPr algn="l" defTabSz="914400" rtl="0" eaLnBrk="1" latinLnBrk="0" hangingPunct="1">
                  <a:lnSpc>
                    <a:spcPct val="100000"/>
                  </a:lnSpc>
                  <a:spcBef>
                    <a:spcPct val="0"/>
                  </a:spcBef>
                  <a:buNone/>
                  <a:defRPr sz="4000" b="1" kern="1200">
                    <a:solidFill>
                      <a:schemeClr val="accent2"/>
                    </a:solidFill>
                    <a:latin typeface="+mj-lt"/>
                    <a:ea typeface="+mj-ea"/>
                    <a:cs typeface="+mj-cs"/>
                  </a:defRPr>
                </a:lvl1pPr>
              </a:lstStyle>
              <a:p>
                <a:pPr>
                  <a:lnSpc>
                    <a:spcPct val="120000"/>
                  </a:lnSpc>
                </a:pPr>
                <a:r>
                  <a:rPr lang="en-US" altLang="zh-CN" sz="28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8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隐患分析、风险辨识</a:t>
                </a:r>
                <a:endParaRPr lang="zh-CN" altLang="en-US" sz="28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
              <p:cNvSpPr txBox="1"/>
              <p:nvPr/>
            </p:nvSpPr>
            <p:spPr>
              <a:xfrm>
                <a:off x="660400" y="3637368"/>
                <a:ext cx="3959066" cy="1122768"/>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pPr>
                <a:r>
                  <a:rPr lang="zh-CN" altLang="en-US" b="0" i="0" dirty="0">
                    <a:solidFill>
                      <a:srgbClr val="05073B"/>
                    </a:solidFill>
                    <a:effectLst/>
                    <a:latin typeface="Arial" panose="020B0604020202020204" pitchFamily="34" charset="0"/>
                    <a:ea typeface="微软雅黑" panose="020B0503020204020204" pitchFamily="34" charset="-122"/>
                    <a:cs typeface="+mn-ea"/>
                    <a:sym typeface="Arial" panose="020B0604020202020204" pitchFamily="34" charset="0"/>
                  </a:rPr>
                  <a:t>全员随手拍，智能识别出隐患，匹配法规依据、整改建议等</a:t>
                </a: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18" name="直接连接符 17"/>
            <p:cNvCxnSpPr/>
            <p:nvPr/>
          </p:nvCxnSpPr>
          <p:spPr>
            <a:xfrm>
              <a:off x="562874" y="2529256"/>
              <a:ext cx="366870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9" name="Number"/>
          <p:cNvSpPr txBox="1"/>
          <p:nvPr/>
        </p:nvSpPr>
        <p:spPr>
          <a:xfrm>
            <a:off x="1199617" y="5072376"/>
            <a:ext cx="3027680" cy="607695"/>
          </a:xfrm>
          <a:prstGeom prst="rect">
            <a:avLst/>
          </a:prstGeom>
          <a:noFill/>
        </p:spPr>
        <p:txBody>
          <a:bodyPr wrap="none" rtlCol="0">
            <a:spAutoFit/>
          </a:bodyPr>
          <a:lstStyle/>
          <a:p>
            <a:pPr algn="l">
              <a:lnSpc>
                <a:spcPct val="120000"/>
              </a:lnSpc>
            </a:pPr>
            <a:r>
              <a:rPr lang="zh-CN" altLang="en-US" sz="2800" b="1" i="0" dirty="0">
                <a:solidFill>
                  <a:srgbClr val="0061F4"/>
                </a:solidFill>
                <a:latin typeface="Arial" panose="020B0604020202020204" pitchFamily="34" charset="0"/>
                <a:ea typeface="微软雅黑" panose="020B0503020204020204" pitchFamily="34" charset="-122"/>
                <a:cs typeface="+mn-ea"/>
                <a:sym typeface="Arial" panose="020B0604020202020204" pitchFamily="34" charset="0"/>
              </a:rPr>
              <a:t>隐患排查轻轻松松</a:t>
            </a:r>
            <a:endParaRPr lang="zh-CN" altLang="en-US" sz="2800" b="1" i="0" dirty="0">
              <a:solidFill>
                <a:srgbClr val="0061F4"/>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椭圆 67"/>
          <p:cNvSpPr/>
          <p:nvPr/>
        </p:nvSpPr>
        <p:spPr>
          <a:xfrm>
            <a:off x="660400" y="1018540"/>
            <a:ext cx="406400" cy="406400"/>
          </a:xfrm>
          <a:prstGeom prst="ellipse">
            <a:avLst/>
          </a:prstGeom>
          <a:solidFill>
            <a:srgbClr val="2F5ADD"/>
          </a:soli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椭圆 71"/>
          <p:cNvSpPr/>
          <p:nvPr/>
        </p:nvSpPr>
        <p:spPr>
          <a:xfrm>
            <a:off x="1005840" y="1018540"/>
            <a:ext cx="406400" cy="406400"/>
          </a:xfrm>
          <a:prstGeom prst="ellipse">
            <a:avLst/>
          </a:prstGeom>
          <a:gradFill>
            <a:gsLst>
              <a:gs pos="50000">
                <a:schemeClr val="accent2"/>
              </a:gs>
              <a:gs pos="100000">
                <a:schemeClr val="accent2">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0" name="图片 19"/>
          <p:cNvPicPr>
            <a:picLocks noChangeAspect="1"/>
          </p:cNvPicPr>
          <p:nvPr/>
        </p:nvPicPr>
        <p:blipFill rotWithShape="1">
          <a:blip r:embed="rId2"/>
          <a:srcRect t="4965"/>
          <a:stretch>
            <a:fillRect/>
          </a:stretch>
        </p:blipFill>
        <p:spPr>
          <a:xfrm>
            <a:off x="8352824" y="1259265"/>
            <a:ext cx="2295475" cy="48304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教育培训</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pic>
        <p:nvPicPr>
          <p:cNvPr id="3" name="图片 2">
            <a:hlinkClick r:id="rId1" action="ppaction://hlinksldjump"/>
          </p:cNvPr>
          <p:cNvPicPr/>
          <p:nvPr/>
        </p:nvPicPr>
        <p:blipFill>
          <a:blip r:embed="rId2"/>
          <a:stretch>
            <a:fillRect/>
          </a:stretch>
        </p:blipFill>
        <p:spPr>
          <a:xfrm>
            <a:off x="241935" y="1610995"/>
            <a:ext cx="7646670" cy="4154400"/>
          </a:xfrm>
          <a:prstGeom prst="rect">
            <a:avLst/>
          </a:prstGeom>
        </p:spPr>
      </p:pic>
      <p:sp>
        <p:nvSpPr>
          <p:cNvPr id="5" name="Rectangle 59"/>
          <p:cNvSpPr/>
          <p:nvPr/>
        </p:nvSpPr>
        <p:spPr>
          <a:xfrm>
            <a:off x="8263890" y="3742055"/>
            <a:ext cx="3641090" cy="2168525"/>
          </a:xfrm>
          <a:prstGeom prst="rect">
            <a:avLst/>
          </a:prstGeom>
        </p:spPr>
        <p:txBody>
          <a:bodyPr wrap="square">
            <a:spAutoFit/>
          </a:bodyPr>
          <a:p>
            <a:pPr lvl="0"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支持线上线下融合培训，还可借助</a:t>
            </a:r>
            <a:r>
              <a:rPr lang="en-US" altLang="zh-CN"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自动生成课件与试卷，切实提升培训筹备效率；同时，通过随堂检测功能，助力企业快速、精准地评估培训成效。</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2" name="组合 21"/>
          <p:cNvGrpSpPr/>
          <p:nvPr/>
        </p:nvGrpSpPr>
        <p:grpSpPr>
          <a:xfrm>
            <a:off x="830580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模块五：教育培训</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8161655" y="1351280"/>
            <a:ext cx="3743960" cy="467296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8" name="组合 7"/>
          <p:cNvGrpSpPr/>
          <p:nvPr/>
        </p:nvGrpSpPr>
        <p:grpSpPr>
          <a:xfrm rot="0">
            <a:off x="8406130" y="2066925"/>
            <a:ext cx="3514090" cy="553085"/>
            <a:chOff x="13436" y="3309"/>
            <a:chExt cx="5534" cy="871"/>
          </a:xfrm>
        </p:grpSpPr>
        <p:sp>
          <p:nvSpPr>
            <p:cNvPr id="9"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13728" y="3309"/>
              <a:ext cx="5242" cy="871"/>
            </a:xfrm>
            <a:prstGeom prst="rect">
              <a:avLst/>
            </a:prstGeom>
            <a:noFill/>
          </p:spPr>
          <p:txBody>
            <a:bodyPr wrap="square" rtlCol="0" anchor="t">
              <a:spAutoFit/>
            </a:bodyPr>
            <a:p>
              <a:pPr algn="l" defTabSz="457200">
                <a:lnSpc>
                  <a:spcPct val="150000"/>
                </a:lnSpc>
                <a:buClrTx/>
                <a:buSzTx/>
                <a:buFontTx/>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endPar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endParaRPr>
            </a:p>
          </p:txBody>
        </p:sp>
      </p:grpSp>
      <p:grpSp>
        <p:nvGrpSpPr>
          <p:cNvPr id="11" name="组合 10"/>
          <p:cNvGrpSpPr/>
          <p:nvPr/>
        </p:nvGrpSpPr>
        <p:grpSpPr>
          <a:xfrm rot="0">
            <a:off x="8401685" y="3460115"/>
            <a:ext cx="2498090" cy="398780"/>
            <a:chOff x="13436" y="3507"/>
            <a:chExt cx="3934" cy="628"/>
          </a:xfrm>
        </p:grpSpPr>
        <p:sp>
          <p:nvSpPr>
            <p:cNvPr id="12"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4" name="文本框 13"/>
          <p:cNvSpPr txBox="1"/>
          <p:nvPr/>
        </p:nvSpPr>
        <p:spPr>
          <a:xfrm>
            <a:off x="8286750" y="2660650"/>
            <a:ext cx="3445510" cy="645160"/>
          </a:xfrm>
          <a:prstGeom prst="rect">
            <a:avLst/>
          </a:prstGeom>
          <a:noFill/>
        </p:spPr>
        <p:txBody>
          <a:bodyPr wrap="square" rtlCol="0">
            <a:spAutoFit/>
          </a:bodyPr>
          <a:p>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rPr>
              <a:t>企业安全管理知识传播与能力提升窗口。</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教育培训</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497195"/>
            <a:ext cx="4064000" cy="368300"/>
          </a:xfrm>
          <a:prstGeom prst="rect">
            <a:avLst/>
          </a:prstGeom>
          <a:noFill/>
        </p:spPr>
        <p:txBody>
          <a:bodyPr wrap="square" rtlCol="0">
            <a:spAutoFit/>
          </a:bodyPr>
          <a:p>
            <a:endParaRPr lang="zh-CN" altLang="en-US"/>
          </a:p>
        </p:txBody>
      </p:sp>
      <p:grpSp>
        <p:nvGrpSpPr>
          <p:cNvPr id="14" name="组合 13"/>
          <p:cNvGrpSpPr/>
          <p:nvPr/>
        </p:nvGrpSpPr>
        <p:grpSpPr>
          <a:xfrm>
            <a:off x="680822" y="1886417"/>
            <a:ext cx="4258945" cy="1862018"/>
            <a:chOff x="383540" y="1904499"/>
            <a:chExt cx="4258945" cy="1862018"/>
          </a:xfrm>
        </p:grpSpPr>
        <p:grpSp>
          <p:nvGrpSpPr>
            <p:cNvPr id="24" name="组合 23"/>
            <p:cNvGrpSpPr/>
            <p:nvPr/>
          </p:nvGrpSpPr>
          <p:grpSpPr>
            <a:xfrm>
              <a:off x="383540" y="1904499"/>
              <a:ext cx="4258945" cy="1862018"/>
              <a:chOff x="548640" y="2898118"/>
              <a:chExt cx="4258945" cy="1862018"/>
            </a:xfrm>
          </p:grpSpPr>
          <p:sp>
            <p:nvSpPr>
              <p:cNvPr id="25" name="Bullet"/>
              <p:cNvSpPr txBox="1"/>
              <p:nvPr/>
            </p:nvSpPr>
            <p:spPr>
              <a:xfrm>
                <a:off x="548640" y="2898118"/>
                <a:ext cx="4258945" cy="523240"/>
              </a:xfrm>
              <a:prstGeom prst="rect">
                <a:avLst/>
              </a:prstGeom>
            </p:spPr>
            <p:txBody>
              <a:bodyPr anchor="b">
                <a:noAutofit/>
              </a:bodyPr>
              <a:lstStyle>
                <a:lvl1pPr algn="l" defTabSz="914400" rtl="0" eaLnBrk="1" latinLnBrk="0" hangingPunct="1">
                  <a:lnSpc>
                    <a:spcPct val="100000"/>
                  </a:lnSpc>
                  <a:spcBef>
                    <a:spcPct val="0"/>
                  </a:spcBef>
                  <a:buNone/>
                  <a:defRPr sz="4000" b="1" kern="1200">
                    <a:solidFill>
                      <a:schemeClr val="accent2"/>
                    </a:solidFill>
                    <a:latin typeface="+mj-lt"/>
                    <a:ea typeface="+mj-ea"/>
                    <a:cs typeface="+mj-cs"/>
                  </a:defRPr>
                </a:lvl1pPr>
              </a:lstStyle>
              <a:p>
                <a:pPr>
                  <a:lnSpc>
                    <a:spcPct val="120000"/>
                  </a:lnSpc>
                </a:pPr>
                <a:r>
                  <a:rPr lang="zh-CN" altLang="en-US" sz="25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培训课件与试卷</a:t>
                </a:r>
                <a:r>
                  <a:rPr lang="en-US" altLang="zh-CN" sz="25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a:t>
                </a:r>
                <a:r>
                  <a:rPr lang="zh-CN" altLang="en-US" sz="25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自动生成</a:t>
                </a:r>
                <a:endParaRPr lang="zh-CN" altLang="en-US" sz="25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6" name="Text"/>
              <p:cNvSpPr txBox="1"/>
              <p:nvPr/>
            </p:nvSpPr>
            <p:spPr>
              <a:xfrm>
                <a:off x="660400" y="3637368"/>
                <a:ext cx="3959066" cy="1122768"/>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spcBef>
                    <a:spcPts val="0"/>
                  </a:spcBef>
                </a:pPr>
                <a:r>
                  <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填写培训主题相关的文案或上传已构思好的课件框架文件至</a:t>
                </a:r>
                <a:r>
                  <a:rPr lang="en-US" altLang="zh-CN"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课件生成处，点击页面按钮进行课件自动生成。</a:t>
                </a: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gn="just">
                  <a:spcBef>
                    <a:spcPts val="0"/>
                  </a:spcBef>
                </a:pP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27" name="直接连接符 26"/>
            <p:cNvCxnSpPr/>
            <p:nvPr/>
          </p:nvCxnSpPr>
          <p:spPr>
            <a:xfrm>
              <a:off x="562874" y="2535606"/>
              <a:ext cx="366870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8" name="Number"/>
          <p:cNvSpPr txBox="1"/>
          <p:nvPr/>
        </p:nvSpPr>
        <p:spPr>
          <a:xfrm>
            <a:off x="741680" y="4810125"/>
            <a:ext cx="5540375" cy="607695"/>
          </a:xfrm>
          <a:prstGeom prst="rect">
            <a:avLst/>
          </a:prstGeom>
          <a:noFill/>
        </p:spPr>
        <p:txBody>
          <a:bodyPr wrap="square" rtlCol="0">
            <a:spAutoFit/>
          </a:bodyPr>
          <a:lstStyle/>
          <a:p>
            <a:pPr algn="l">
              <a:lnSpc>
                <a:spcPct val="120000"/>
              </a:lnSpc>
            </a:pPr>
            <a:r>
              <a:rPr lang="zh-CN" altLang="en-US" sz="2800" b="1" i="0" dirty="0">
                <a:solidFill>
                  <a:srgbClr val="0061F4"/>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真</a:t>
            </a:r>
            <a:r>
              <a:rPr lang="en-US" altLang="zh-CN" sz="2800" b="1" i="0" dirty="0">
                <a:solidFill>
                  <a:srgbClr val="0061F4"/>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a:t>
            </a:r>
            <a:r>
              <a:rPr lang="zh-CN" altLang="en-US" sz="2800" b="1" i="0" dirty="0">
                <a:solidFill>
                  <a:srgbClr val="0061F4"/>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全自动</a:t>
            </a:r>
            <a:r>
              <a:rPr lang="en-US" altLang="zh-CN" sz="2800" b="1" i="0" dirty="0">
                <a:solidFill>
                  <a:srgbClr val="0061F4"/>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2800" b="1" i="0" dirty="0">
                <a:solidFill>
                  <a:srgbClr val="0061F4"/>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生成课件！</a:t>
            </a:r>
            <a:endParaRPr lang="zh-CN" altLang="en-US" sz="2800" b="1" i="0" dirty="0">
              <a:solidFill>
                <a:srgbClr val="0061F4"/>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29" name="图片 28"/>
          <p:cNvPicPr>
            <a:picLocks noChangeAspect="1"/>
          </p:cNvPicPr>
          <p:nvPr/>
        </p:nvPicPr>
        <p:blipFill>
          <a:blip r:embed="rId1"/>
          <a:stretch>
            <a:fillRect/>
          </a:stretch>
        </p:blipFill>
        <p:spPr>
          <a:xfrm>
            <a:off x="5344160" y="1658620"/>
            <a:ext cx="6151245" cy="38811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查询中心</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sp>
        <p:nvSpPr>
          <p:cNvPr id="43" name="Rectangle 59"/>
          <p:cNvSpPr/>
          <p:nvPr/>
        </p:nvSpPr>
        <p:spPr>
          <a:xfrm>
            <a:off x="8321040" y="3052445"/>
            <a:ext cx="3641090" cy="1337945"/>
          </a:xfrm>
          <a:prstGeom prst="rect">
            <a:avLst/>
          </a:prstGeom>
        </p:spPr>
        <p:txBody>
          <a:bodyPr wrap="square">
            <a:spAutoFit/>
          </a:bodyPr>
          <a:p>
            <a:pPr lvl="0" algn="just"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沉淀海量案例与标准规范，支持智能检索化学品</a:t>
            </a:r>
            <a:r>
              <a:rPr lang="en-US" altLang="zh-CN"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SDS</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、风险库和隐患库等内容。</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2" name="组合 21"/>
          <p:cNvGrpSpPr/>
          <p:nvPr/>
        </p:nvGrpSpPr>
        <p:grpSpPr>
          <a:xfrm>
            <a:off x="843153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模块六：查询中心</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8218805" y="1351280"/>
            <a:ext cx="3743960" cy="428307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a:hlinkClick r:id="rId1" action="ppaction://hlinksldjump"/>
          </p:cNvPr>
          <p:cNvPicPr>
            <a:picLocks noChangeAspect="1"/>
          </p:cNvPicPr>
          <p:nvPr/>
        </p:nvPicPr>
        <p:blipFill>
          <a:blip r:embed="rId2"/>
          <a:stretch>
            <a:fillRect/>
          </a:stretch>
        </p:blipFill>
        <p:spPr>
          <a:xfrm>
            <a:off x="356235" y="1351280"/>
            <a:ext cx="7646670" cy="4282440"/>
          </a:xfrm>
          <a:prstGeom prst="rect">
            <a:avLst/>
          </a:prstGeom>
        </p:spPr>
      </p:pic>
      <p:grpSp>
        <p:nvGrpSpPr>
          <p:cNvPr id="17" name="组合 16"/>
          <p:cNvGrpSpPr/>
          <p:nvPr/>
        </p:nvGrpSpPr>
        <p:grpSpPr>
          <a:xfrm rot="0">
            <a:off x="8406130" y="2066925"/>
            <a:ext cx="3514090" cy="553085"/>
            <a:chOff x="13436" y="3309"/>
            <a:chExt cx="5534" cy="871"/>
          </a:xfrm>
        </p:grpSpPr>
        <p:sp>
          <p:nvSpPr>
            <p:cNvPr id="15"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13728" y="3309"/>
              <a:ext cx="5242" cy="871"/>
            </a:xfrm>
            <a:prstGeom prst="rect">
              <a:avLst/>
            </a:prstGeom>
            <a:noFill/>
          </p:spPr>
          <p:txBody>
            <a:bodyPr wrap="square" rtlCol="0" anchor="t">
              <a:spAutoFit/>
            </a:bodyPr>
            <a:p>
              <a:pPr algn="l" defTabSz="457200">
                <a:lnSpc>
                  <a:spcPct val="150000"/>
                </a:lnSpc>
                <a:buClrTx/>
                <a:buSzTx/>
                <a:buFontTx/>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rPr>
                <a:t>法律法规库，合规无虞</a:t>
              </a:r>
              <a:endPar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endParaRPr>
            </a:p>
          </p:txBody>
        </p:sp>
      </p:grpSp>
      <p:grpSp>
        <p:nvGrpSpPr>
          <p:cNvPr id="20" name="组合 19"/>
          <p:cNvGrpSpPr/>
          <p:nvPr/>
        </p:nvGrpSpPr>
        <p:grpSpPr>
          <a:xfrm rot="0">
            <a:off x="8401685" y="2717165"/>
            <a:ext cx="2498090" cy="398780"/>
            <a:chOff x="13436" y="3507"/>
            <a:chExt cx="3934" cy="628"/>
          </a:xfrm>
        </p:grpSpPr>
        <p:sp>
          <p:nvSpPr>
            <p:cNvPr id="21"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系统管理</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sp>
        <p:nvSpPr>
          <p:cNvPr id="43" name="Rectangle 59"/>
          <p:cNvSpPr/>
          <p:nvPr/>
        </p:nvSpPr>
        <p:spPr>
          <a:xfrm>
            <a:off x="8321675" y="3115945"/>
            <a:ext cx="3641090" cy="1337945"/>
          </a:xfrm>
          <a:prstGeom prst="rect">
            <a:avLst/>
          </a:prstGeom>
        </p:spPr>
        <p:txBody>
          <a:bodyPr wrap="square">
            <a:spAutoFit/>
          </a:bodyPr>
          <a:p>
            <a:pPr lvl="0"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对公司或部门组织架构、系统账号权限进行精细化配置，并实施动态调整操作。</a:t>
            </a:r>
            <a:endParaRPr lang="en-US" altLang="zh-CN"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2" name="组合 21"/>
          <p:cNvGrpSpPr/>
          <p:nvPr/>
        </p:nvGrpSpPr>
        <p:grpSpPr>
          <a:xfrm>
            <a:off x="843153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模块七：系统管理</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8218805" y="1351280"/>
            <a:ext cx="3743960" cy="415480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1"/>
          <a:stretch>
            <a:fillRect/>
          </a:stretch>
        </p:blipFill>
        <p:spPr>
          <a:xfrm>
            <a:off x="448310" y="897255"/>
            <a:ext cx="7200000" cy="3573750"/>
          </a:xfrm>
          <a:prstGeom prst="rect">
            <a:avLst/>
          </a:prstGeom>
        </p:spPr>
      </p:pic>
      <p:pic>
        <p:nvPicPr>
          <p:cNvPr id="4" name="图片 3"/>
          <p:cNvPicPr>
            <a:picLocks noChangeAspect="1"/>
          </p:cNvPicPr>
          <p:nvPr/>
        </p:nvPicPr>
        <p:blipFill>
          <a:blip r:embed="rId2"/>
          <a:stretch>
            <a:fillRect/>
          </a:stretch>
        </p:blipFill>
        <p:spPr>
          <a:xfrm>
            <a:off x="800100" y="2440940"/>
            <a:ext cx="7200000" cy="3573750"/>
          </a:xfrm>
          <a:prstGeom prst="rect">
            <a:avLst/>
          </a:prstGeom>
        </p:spPr>
      </p:pic>
      <p:grpSp>
        <p:nvGrpSpPr>
          <p:cNvPr id="17" name="组合 16"/>
          <p:cNvGrpSpPr/>
          <p:nvPr/>
        </p:nvGrpSpPr>
        <p:grpSpPr>
          <a:xfrm rot="0">
            <a:off x="8406130" y="2066925"/>
            <a:ext cx="3514090" cy="553085"/>
            <a:chOff x="13436" y="3309"/>
            <a:chExt cx="5534" cy="871"/>
          </a:xfrm>
        </p:grpSpPr>
        <p:sp>
          <p:nvSpPr>
            <p:cNvPr id="15"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13728" y="3309"/>
              <a:ext cx="5242" cy="871"/>
            </a:xfrm>
            <a:prstGeom prst="rect">
              <a:avLst/>
            </a:prstGeom>
            <a:noFill/>
          </p:spPr>
          <p:txBody>
            <a:bodyPr wrap="square" rtlCol="0" anchor="t">
              <a:spAutoFit/>
            </a:bodyPr>
            <a:p>
              <a:pPr algn="l" defTabSz="457200">
                <a:lnSpc>
                  <a:spcPct val="150000"/>
                </a:lnSpc>
                <a:buClrTx/>
                <a:buSzTx/>
                <a:buFontTx/>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rPr>
                <a:t>账号权限开通、管理。</a:t>
              </a:r>
              <a:endPar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endParaRPr>
            </a:p>
          </p:txBody>
        </p:sp>
      </p:grpSp>
      <p:grpSp>
        <p:nvGrpSpPr>
          <p:cNvPr id="20" name="组合 19"/>
          <p:cNvGrpSpPr/>
          <p:nvPr/>
        </p:nvGrpSpPr>
        <p:grpSpPr>
          <a:xfrm rot="0">
            <a:off x="8401685" y="2717165"/>
            <a:ext cx="2498090" cy="398780"/>
            <a:chOff x="13436" y="3507"/>
            <a:chExt cx="3934" cy="628"/>
          </a:xfrm>
        </p:grpSpPr>
        <p:sp>
          <p:nvSpPr>
            <p:cNvPr id="21"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0" fill="hold"/>
                                        <p:tgtEl>
                                          <p:spTgt spid="4"/>
                                        </p:tgtEl>
                                        <p:attrNameLst>
                                          <p:attrName>ppt_x</p:attrName>
                                        </p:attrNameLst>
                                      </p:cBhvr>
                                      <p:tavLst>
                                        <p:tav tm="0">
                                          <p:val>
                                            <p:strVal val="#ppt_x"/>
                                          </p:val>
                                        </p:tav>
                                        <p:tav tm="100000">
                                          <p:val>
                                            <p:strVal val="#ppt_x"/>
                                          </p:val>
                                        </p:tav>
                                      </p:tavLst>
                                    </p:anim>
                                    <p:anim calcmode="lin" valueType="num">
                                      <p:cBhvr additive="base">
                                        <p:cTn id="14"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亮点功能</a:t>
            </a:r>
            <a:endParaRPr lang="zh-CN" altLang="en-US" sz="2400" b="1" dirty="0">
              <a:solidFill>
                <a:schemeClr val="accent1">
                  <a:lumMod val="50000"/>
                </a:schemeClr>
              </a:solidFill>
              <a:cs typeface="+mn-ea"/>
              <a:sym typeface="Arial" panose="020B0604020202020204" pitchFamily="34" charset="0"/>
            </a:endParaRPr>
          </a:p>
        </p:txBody>
      </p:sp>
      <p:sp>
        <p:nvSpPr>
          <p:cNvPr id="15" name="文本框 14"/>
          <p:cNvSpPr txBox="1"/>
          <p:nvPr/>
        </p:nvSpPr>
        <p:spPr>
          <a:xfrm>
            <a:off x="4499610" y="4194810"/>
            <a:ext cx="3380105" cy="398780"/>
          </a:xfrm>
          <a:prstGeom prst="rect">
            <a:avLst/>
          </a:prstGeom>
          <a:noFill/>
          <a:ln>
            <a:noFill/>
          </a:ln>
        </p:spPr>
        <p:txBody>
          <a:bodyPr wrap="square" lIns="91440" tIns="45720" rIns="91440" bIns="45720" anchor="ctr" anchorCtr="0">
            <a:spAutoFit/>
          </a:bodyPr>
          <a:lstStyle/>
          <a:p>
            <a:pPr>
              <a:buSzPct val="25000"/>
            </a:pPr>
            <a:r>
              <a:rPr lang="zh-CN" altLang="en-US" sz="2000" b="1" dirty="0">
                <a:latin typeface="Arial" panose="020B0604020202020204" pitchFamily="34" charset="0"/>
                <a:ea typeface="微软雅黑" panose="020B0503020204020204" pitchFamily="34" charset="-122"/>
                <a:cs typeface="+mn-ea"/>
                <a:sym typeface="Arial" panose="020B0604020202020204" pitchFamily="34" charset="0"/>
              </a:rPr>
              <a:t>意想不到的亮点功能有这些</a:t>
            </a: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2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10"/>
          <p:cNvSpPr/>
          <p:nvPr/>
        </p:nvSpPr>
        <p:spPr>
          <a:xfrm>
            <a:off x="4245610" y="4293870"/>
            <a:ext cx="184150" cy="184150"/>
          </a:xfrm>
          <a:prstGeom prst="rect">
            <a:avLst/>
          </a:prstGeom>
          <a:solidFill>
            <a:srgbClr val="0070C0"/>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1"/>
          <a:srcRect l="23041"/>
          <a:stretch>
            <a:fillRect/>
          </a:stretch>
        </p:blipFill>
        <p:spPr>
          <a:xfrm>
            <a:off x="4773930" y="2637155"/>
            <a:ext cx="2644775" cy="7239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操作手册</a:t>
            </a:r>
            <a:endParaRPr lang="zh-CN" altLang="en-US" sz="2400" b="1" dirty="0">
              <a:solidFill>
                <a:schemeClr val="accent1">
                  <a:lumMod val="50000"/>
                </a:schemeClr>
              </a:solidFill>
              <a:cs typeface="+mn-ea"/>
              <a:sym typeface="Arial" panose="020B0604020202020204" pitchFamily="34" charset="0"/>
            </a:endParaRPr>
          </a:p>
        </p:txBody>
      </p:sp>
      <p:sp>
        <p:nvSpPr>
          <p:cNvPr id="5" name="Rectangle 59"/>
          <p:cNvSpPr/>
          <p:nvPr/>
        </p:nvSpPr>
        <p:spPr>
          <a:xfrm>
            <a:off x="8321040" y="2526665"/>
            <a:ext cx="3323590" cy="922020"/>
          </a:xfrm>
          <a:prstGeom prst="rect">
            <a:avLst/>
          </a:prstGeom>
        </p:spPr>
        <p:txBody>
          <a:bodyPr wrap="square">
            <a:spAutoFit/>
          </a:bodyPr>
          <a:p>
            <a:pPr lvl="0" algn="just" defTabSz="457200">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系统操作手册及常见操作疑问指引。</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2" name="组合 21"/>
          <p:cNvGrpSpPr/>
          <p:nvPr/>
        </p:nvGrpSpPr>
        <p:grpSpPr>
          <a:xfrm>
            <a:off x="843153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en-US" altLang="zh-CN"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click</a:t>
              </a: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8218805" y="1351280"/>
            <a:ext cx="3743960" cy="415480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1"/>
          <a:stretch>
            <a:fillRect/>
          </a:stretch>
        </p:blipFill>
        <p:spPr>
          <a:xfrm>
            <a:off x="479425" y="1557020"/>
            <a:ext cx="7393305" cy="3654425"/>
          </a:xfrm>
          <a:prstGeom prst="rect">
            <a:avLst/>
          </a:prstGeom>
        </p:spPr>
      </p:pic>
      <p:pic>
        <p:nvPicPr>
          <p:cNvPr id="6" name="图片 5"/>
          <p:cNvPicPr>
            <a:picLocks noChangeAspect="1"/>
          </p:cNvPicPr>
          <p:nvPr/>
        </p:nvPicPr>
        <p:blipFill>
          <a:blip r:embed="rId2"/>
          <a:srcRect l="23041" r="57964"/>
          <a:stretch>
            <a:fillRect/>
          </a:stretch>
        </p:blipFill>
        <p:spPr>
          <a:xfrm>
            <a:off x="9624060" y="1412875"/>
            <a:ext cx="652780" cy="7239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待办提醒</a:t>
            </a:r>
            <a:endParaRPr lang="zh-CN" altLang="en-US" sz="2400" b="1" dirty="0">
              <a:solidFill>
                <a:schemeClr val="accent1">
                  <a:lumMod val="50000"/>
                </a:schemeClr>
              </a:solidFill>
              <a:cs typeface="+mn-ea"/>
              <a:sym typeface="Arial" panose="020B0604020202020204" pitchFamily="34" charset="0"/>
            </a:endParaRPr>
          </a:p>
        </p:txBody>
      </p:sp>
      <p:sp>
        <p:nvSpPr>
          <p:cNvPr id="5" name="Rectangle 59"/>
          <p:cNvSpPr/>
          <p:nvPr/>
        </p:nvSpPr>
        <p:spPr>
          <a:xfrm>
            <a:off x="8321040" y="2526665"/>
            <a:ext cx="3550285" cy="1337945"/>
          </a:xfrm>
          <a:prstGeom prst="rect">
            <a:avLst/>
          </a:prstGeom>
        </p:spPr>
        <p:txBody>
          <a:bodyPr wrap="square">
            <a:spAutoFit/>
          </a:bodyPr>
          <a:p>
            <a:pPr lvl="0" algn="just" defTabSz="457200">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待办工作提醒，点击后可查看个人待处理的工作清单，点击</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跳转</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后即可进入对应工作页面。</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2" name="组合 21"/>
          <p:cNvGrpSpPr/>
          <p:nvPr/>
        </p:nvGrpSpPr>
        <p:grpSpPr>
          <a:xfrm>
            <a:off x="843153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en-US" altLang="zh-CN"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click</a:t>
              </a: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8218805" y="1351280"/>
            <a:ext cx="3743960" cy="415480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407035" y="1557020"/>
            <a:ext cx="7445375" cy="3498850"/>
          </a:xfrm>
          <a:prstGeom prst="rect">
            <a:avLst/>
          </a:prstGeom>
        </p:spPr>
      </p:pic>
      <p:pic>
        <p:nvPicPr>
          <p:cNvPr id="9" name="图片 8"/>
          <p:cNvPicPr>
            <a:picLocks noChangeAspect="1"/>
          </p:cNvPicPr>
          <p:nvPr/>
        </p:nvPicPr>
        <p:blipFill>
          <a:blip r:embed="rId2"/>
          <a:srcRect l="40835" r="40318" b="526"/>
          <a:stretch>
            <a:fillRect/>
          </a:stretch>
        </p:blipFill>
        <p:spPr>
          <a:xfrm>
            <a:off x="9624060" y="1351280"/>
            <a:ext cx="647700" cy="7200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p:cNvSpPr/>
          <p:nvPr/>
        </p:nvSpPr>
        <p:spPr>
          <a:xfrm>
            <a:off x="1186049" y="2349279"/>
            <a:ext cx="2232248" cy="2232248"/>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组合 2"/>
          <p:cNvGrpSpPr/>
          <p:nvPr/>
        </p:nvGrpSpPr>
        <p:grpSpPr>
          <a:xfrm>
            <a:off x="4325620" y="1249045"/>
            <a:ext cx="5641975" cy="672465"/>
            <a:chOff x="4325620" y="1249045"/>
            <a:chExt cx="5641975" cy="672465"/>
          </a:xfrm>
        </p:grpSpPr>
        <p:sp>
          <p:nvSpPr>
            <p:cNvPr id="4" name="矩形 3"/>
            <p:cNvSpPr/>
            <p:nvPr/>
          </p:nvSpPr>
          <p:spPr>
            <a:xfrm>
              <a:off x="4325620" y="1249045"/>
              <a:ext cx="5641020" cy="672465"/>
            </a:xfrm>
            <a:prstGeom prst="rect">
              <a:avLst/>
            </a:prstGeom>
            <a:noFill/>
            <a:ln w="127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4"/>
            <p:cNvSpPr/>
            <p:nvPr/>
          </p:nvSpPr>
          <p:spPr>
            <a:xfrm>
              <a:off x="4325620" y="1249045"/>
              <a:ext cx="432008" cy="672465"/>
            </a:xfrm>
            <a:prstGeom prst="rect">
              <a:avLst/>
            </a:prstGeom>
            <a:solidFill>
              <a:srgbClr val="0070C0"/>
            </a:solidFill>
            <a:ln w="12700" cap="flat" cmpd="sng" algn="ctr">
              <a:noFill/>
              <a:prstDash val="solid"/>
            </a:ln>
            <a:effectLst/>
          </p:spPr>
          <p:txBody>
            <a:bodyPr rtlCol="0" anchor="ctr"/>
            <a:lstStyle/>
            <a:p>
              <a:pPr algn="ctr"/>
              <a:r>
                <a:rPr lang="en-US" altLang="zh-CN"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1</a:t>
              </a:r>
              <a:endParaRPr lang="zh-CN" altLang="en-US"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TextBox 37"/>
            <p:cNvSpPr txBox="1"/>
            <p:nvPr/>
          </p:nvSpPr>
          <p:spPr>
            <a:xfrm>
              <a:off x="4927385" y="1400544"/>
              <a:ext cx="5040210" cy="36830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目录名称</a:t>
              </a:r>
              <a:r>
                <a:rPr lang="en-US" altLang="zh-CN"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1</a:t>
              </a:r>
              <a:endParaRPr lang="en-US" altLang="zh-CN"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3" name="MH_Others_1"/>
          <p:cNvSpPr txBox="1"/>
          <p:nvPr>
            <p:custDataLst>
              <p:tags r:id="rId1"/>
            </p:custDataLst>
          </p:nvPr>
        </p:nvSpPr>
        <p:spPr>
          <a:xfrm>
            <a:off x="2043739" y="2725788"/>
            <a:ext cx="738664" cy="1443907"/>
          </a:xfrm>
          <a:prstGeom prst="rect">
            <a:avLst/>
          </a:prstGeom>
          <a:noFill/>
        </p:spPr>
        <p:txBody>
          <a:bodyPr vert="eaVert" wrap="square" lIns="0" tIns="0" rIns="0" bIns="0" rtlCol="0" anchor="ctr" anchorCtr="0">
            <a:spAutoFit/>
          </a:bodyPr>
          <a:lstStyle/>
          <a:p>
            <a:pPr algn="dist"/>
            <a:r>
              <a:rPr lang="zh-CN" altLang="en-US" sz="4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目录</a:t>
            </a:r>
            <a:endParaRPr lang="zh-CN" altLang="en-US" sz="4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MH_Others_2"/>
          <p:cNvSpPr txBox="1"/>
          <p:nvPr>
            <p:custDataLst>
              <p:tags r:id="rId2"/>
            </p:custDataLst>
          </p:nvPr>
        </p:nvSpPr>
        <p:spPr>
          <a:xfrm rot="5400000">
            <a:off x="1089419" y="3316880"/>
            <a:ext cx="1428631" cy="276999"/>
          </a:xfrm>
          <a:prstGeom prst="rect">
            <a:avLst/>
          </a:prstGeom>
          <a:noFill/>
        </p:spPr>
        <p:txBody>
          <a:bodyPr wrap="square" lIns="0" tIns="0" rIns="0" bIns="0">
            <a:spAutoFit/>
          </a:bodyPr>
          <a:lstStyle/>
          <a:p>
            <a:pPr algn="dist">
              <a:defRPr/>
            </a:pP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CONTENTS</a:t>
            </a:r>
            <a:endPar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 name="组合 6"/>
          <p:cNvGrpSpPr/>
          <p:nvPr/>
        </p:nvGrpSpPr>
        <p:grpSpPr>
          <a:xfrm>
            <a:off x="4751070" y="2205990"/>
            <a:ext cx="5641975" cy="672465"/>
            <a:chOff x="4751070" y="2205990"/>
            <a:chExt cx="5641975" cy="672465"/>
          </a:xfrm>
        </p:grpSpPr>
        <p:sp>
          <p:nvSpPr>
            <p:cNvPr id="15" name="矩形 14"/>
            <p:cNvSpPr/>
            <p:nvPr/>
          </p:nvSpPr>
          <p:spPr>
            <a:xfrm>
              <a:off x="4751070" y="2205990"/>
              <a:ext cx="5641020" cy="672465"/>
            </a:xfrm>
            <a:prstGeom prst="rect">
              <a:avLst/>
            </a:prstGeom>
            <a:noFill/>
            <a:ln w="127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矩形 15"/>
            <p:cNvSpPr/>
            <p:nvPr/>
          </p:nvSpPr>
          <p:spPr>
            <a:xfrm>
              <a:off x="4751070" y="2205990"/>
              <a:ext cx="432008" cy="672465"/>
            </a:xfrm>
            <a:prstGeom prst="rect">
              <a:avLst/>
            </a:prstGeom>
            <a:solidFill>
              <a:srgbClr val="0070C0"/>
            </a:solidFill>
            <a:ln w="12700" cap="flat" cmpd="sng" algn="ctr">
              <a:noFill/>
              <a:prstDash val="solid"/>
            </a:ln>
            <a:effectLst/>
          </p:spPr>
          <p:txBody>
            <a:bodyPr rtlCol="0" anchor="ctr"/>
            <a:lstStyle/>
            <a:p>
              <a:pPr algn="ctr"/>
              <a:r>
                <a:rPr lang="en-US" altLang="zh-CN"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2</a:t>
              </a:r>
              <a:endParaRPr lang="zh-CN" altLang="en-US"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Box 37"/>
            <p:cNvSpPr txBox="1"/>
            <p:nvPr/>
          </p:nvSpPr>
          <p:spPr>
            <a:xfrm>
              <a:off x="5352835" y="2357489"/>
              <a:ext cx="5040210" cy="36830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b="1" kern="0" noProof="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目录名称</a:t>
              </a:r>
              <a:r>
                <a:rPr lang="en-US" altLang="zh-CN" b="1" kern="0" noProof="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2</a:t>
              </a:r>
              <a:endParaRPr lang="en-US" altLang="zh-CN" b="1" kern="0" noProof="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组合 7"/>
          <p:cNvGrpSpPr/>
          <p:nvPr/>
        </p:nvGrpSpPr>
        <p:grpSpPr>
          <a:xfrm>
            <a:off x="4325620" y="3163570"/>
            <a:ext cx="5641975" cy="672465"/>
            <a:chOff x="4325620" y="3163570"/>
            <a:chExt cx="5641975" cy="672465"/>
          </a:xfrm>
        </p:grpSpPr>
        <p:sp>
          <p:nvSpPr>
            <p:cNvPr id="19" name="矩形 18"/>
            <p:cNvSpPr/>
            <p:nvPr/>
          </p:nvSpPr>
          <p:spPr>
            <a:xfrm>
              <a:off x="4325620" y="3163570"/>
              <a:ext cx="5641020" cy="672465"/>
            </a:xfrm>
            <a:prstGeom prst="rect">
              <a:avLst/>
            </a:prstGeom>
            <a:noFill/>
            <a:ln w="127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19"/>
            <p:cNvSpPr/>
            <p:nvPr/>
          </p:nvSpPr>
          <p:spPr>
            <a:xfrm>
              <a:off x="4325620" y="3163570"/>
              <a:ext cx="432008" cy="672465"/>
            </a:xfrm>
            <a:prstGeom prst="rect">
              <a:avLst/>
            </a:prstGeom>
            <a:solidFill>
              <a:srgbClr val="0070C0"/>
            </a:solidFill>
            <a:ln w="12700" cap="flat" cmpd="sng" algn="ctr">
              <a:noFill/>
              <a:prstDash val="solid"/>
            </a:ln>
            <a:effectLst/>
          </p:spPr>
          <p:txBody>
            <a:bodyPr rtlCol="0" anchor="ctr"/>
            <a:lstStyle/>
            <a:p>
              <a:pPr algn="ctr"/>
              <a:r>
                <a:rPr lang="en-US" altLang="zh-CN"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3</a:t>
              </a:r>
              <a:endParaRPr lang="zh-CN" altLang="en-US"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TextBox 37"/>
            <p:cNvSpPr txBox="1"/>
            <p:nvPr/>
          </p:nvSpPr>
          <p:spPr>
            <a:xfrm>
              <a:off x="4927385" y="3315069"/>
              <a:ext cx="5040210" cy="36830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目录名称</a:t>
              </a:r>
              <a:r>
                <a:rPr lang="en-US" altLang="zh-CN"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3</a:t>
              </a:r>
              <a:endParaRPr lang="en-US" altLang="zh-CN"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组合 8"/>
          <p:cNvGrpSpPr/>
          <p:nvPr/>
        </p:nvGrpSpPr>
        <p:grpSpPr>
          <a:xfrm>
            <a:off x="4751070" y="4121785"/>
            <a:ext cx="5641975" cy="672465"/>
            <a:chOff x="4751070" y="4121785"/>
            <a:chExt cx="5641975" cy="672465"/>
          </a:xfrm>
        </p:grpSpPr>
        <p:sp>
          <p:nvSpPr>
            <p:cNvPr id="38" name="矩形 37"/>
            <p:cNvSpPr/>
            <p:nvPr/>
          </p:nvSpPr>
          <p:spPr>
            <a:xfrm>
              <a:off x="4751070" y="4121785"/>
              <a:ext cx="5641020" cy="672465"/>
            </a:xfrm>
            <a:prstGeom prst="rect">
              <a:avLst/>
            </a:prstGeom>
            <a:noFill/>
            <a:ln w="127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矩形 38"/>
            <p:cNvSpPr/>
            <p:nvPr/>
          </p:nvSpPr>
          <p:spPr>
            <a:xfrm>
              <a:off x="4751070" y="4121785"/>
              <a:ext cx="432008" cy="672465"/>
            </a:xfrm>
            <a:prstGeom prst="rect">
              <a:avLst/>
            </a:prstGeom>
            <a:solidFill>
              <a:srgbClr val="0070C0"/>
            </a:solidFill>
            <a:ln w="12700" cap="flat" cmpd="sng" algn="ctr">
              <a:noFill/>
              <a:prstDash val="solid"/>
            </a:ln>
            <a:effectLst/>
          </p:spPr>
          <p:txBody>
            <a:bodyPr rtlCol="0" anchor="ctr"/>
            <a:lstStyle/>
            <a:p>
              <a:pPr algn="ctr"/>
              <a:r>
                <a:rPr lang="en-US" altLang="zh-CN"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4</a:t>
              </a:r>
              <a:endParaRPr lang="zh-CN" altLang="en-US"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TextBox 37"/>
            <p:cNvSpPr txBox="1"/>
            <p:nvPr/>
          </p:nvSpPr>
          <p:spPr>
            <a:xfrm>
              <a:off x="5352835" y="4273284"/>
              <a:ext cx="5040210" cy="36830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b="1" kern="0" noProof="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常见风险</a:t>
              </a:r>
              <a:endParaRPr lang="zh-CN" altLang="en-US" b="1" kern="0" noProof="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组合 9"/>
          <p:cNvGrpSpPr/>
          <p:nvPr/>
        </p:nvGrpSpPr>
        <p:grpSpPr>
          <a:xfrm>
            <a:off x="4325620" y="5080000"/>
            <a:ext cx="5641975" cy="672465"/>
            <a:chOff x="4325620" y="5080635"/>
            <a:chExt cx="5641975" cy="672465"/>
          </a:xfrm>
        </p:grpSpPr>
        <p:sp>
          <p:nvSpPr>
            <p:cNvPr id="42" name="矩形 41"/>
            <p:cNvSpPr/>
            <p:nvPr/>
          </p:nvSpPr>
          <p:spPr>
            <a:xfrm>
              <a:off x="4325620" y="5080635"/>
              <a:ext cx="5641020" cy="672465"/>
            </a:xfrm>
            <a:prstGeom prst="rect">
              <a:avLst/>
            </a:prstGeom>
            <a:noFill/>
            <a:ln w="127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矩形 42"/>
            <p:cNvSpPr/>
            <p:nvPr/>
          </p:nvSpPr>
          <p:spPr>
            <a:xfrm>
              <a:off x="4325620" y="5080635"/>
              <a:ext cx="432008" cy="672465"/>
            </a:xfrm>
            <a:prstGeom prst="rect">
              <a:avLst/>
            </a:prstGeom>
            <a:solidFill>
              <a:srgbClr val="0070C0"/>
            </a:solidFill>
            <a:ln w="12700" cap="flat" cmpd="sng" algn="ctr">
              <a:noFill/>
              <a:prstDash val="solid"/>
            </a:ln>
            <a:effectLst/>
          </p:spPr>
          <p:txBody>
            <a:bodyPr rtlCol="0" anchor="ctr"/>
            <a:lstStyle/>
            <a:p>
              <a:pPr algn="ctr"/>
              <a:r>
                <a:rPr lang="en-US" altLang="zh-CN"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5</a:t>
              </a:r>
              <a:endParaRPr lang="zh-CN" altLang="en-US" sz="2400" kern="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TextBox 37"/>
            <p:cNvSpPr txBox="1"/>
            <p:nvPr/>
          </p:nvSpPr>
          <p:spPr>
            <a:xfrm>
              <a:off x="4927385" y="5232134"/>
              <a:ext cx="5040210" cy="36830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目录名称</a:t>
              </a:r>
              <a:r>
                <a:rPr lang="en-US" altLang="zh-CN"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5</a:t>
              </a:r>
              <a:endParaRPr lang="en-US" altLang="zh-CN" b="1" kern="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安全生产大屏</a:t>
            </a:r>
            <a:endParaRPr lang="zh-CN" altLang="en-US" sz="2400" b="1" dirty="0">
              <a:solidFill>
                <a:schemeClr val="accent1">
                  <a:lumMod val="50000"/>
                </a:schemeClr>
              </a:solidFill>
              <a:cs typeface="+mn-ea"/>
              <a:sym typeface="Arial" panose="020B0604020202020204" pitchFamily="34" charset="0"/>
            </a:endParaRPr>
          </a:p>
        </p:txBody>
      </p:sp>
      <p:sp>
        <p:nvSpPr>
          <p:cNvPr id="5" name="Rectangle 59"/>
          <p:cNvSpPr/>
          <p:nvPr/>
        </p:nvSpPr>
        <p:spPr>
          <a:xfrm>
            <a:off x="8321040" y="2526665"/>
            <a:ext cx="3641725" cy="2999740"/>
          </a:xfrm>
          <a:prstGeom prst="rect">
            <a:avLst/>
          </a:prstGeom>
        </p:spPr>
        <p:txBody>
          <a:bodyPr wrap="square">
            <a:spAutoFit/>
          </a:bodyPr>
          <a:p>
            <a:pPr lvl="0" algn="just" defTabSz="457200">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安全生产大屏的</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b="1" kern="0" dirty="0">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风险一张图</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，能直观展示企业各区域、设备及流程的潜在风险，动态监测并实时更新风险地图，有效实现安全态势全局可视化；</a:t>
            </a:r>
            <a:r>
              <a:rPr lang="zh-CN" altLang="en-US" b="1" kern="0" dirty="0">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最主要的，</a:t>
            </a:r>
            <a:r>
              <a:rPr lang="zh-CN" altLang="en-US" b="1">
                <a:solidFill>
                  <a:srgbClr val="0152D9"/>
                </a:solidFill>
                <a:latin typeface="微软雅黑" panose="020B0503020204020204" pitchFamily="34" charset="-122"/>
                <a:ea typeface="微软雅黑" panose="020B0503020204020204" pitchFamily="34" charset="-122"/>
                <a:sym typeface="+mn-ea"/>
              </a:rPr>
              <a:t>该大屏可量化安全工作，方便安全负责人向上汇报。</a:t>
            </a:r>
            <a:endParaRPr lang="zh-CN" altLang="en-US" b="1" kern="0" dirty="0">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2" name="组合 21"/>
          <p:cNvGrpSpPr/>
          <p:nvPr/>
        </p:nvGrpSpPr>
        <p:grpSpPr>
          <a:xfrm>
            <a:off x="843153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en-US" altLang="zh-CN"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click</a:t>
              </a: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8218805" y="1351280"/>
            <a:ext cx="3743960" cy="415480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1"/>
          <a:stretch>
            <a:fillRect/>
          </a:stretch>
        </p:blipFill>
        <p:spPr>
          <a:xfrm>
            <a:off x="9666605" y="1485900"/>
            <a:ext cx="784800" cy="578136"/>
          </a:xfrm>
          <a:prstGeom prst="rect">
            <a:avLst/>
          </a:prstGeom>
        </p:spPr>
      </p:pic>
      <p:pic>
        <p:nvPicPr>
          <p:cNvPr id="7" name="图片 6"/>
          <p:cNvPicPr>
            <a:picLocks noChangeAspect="1"/>
          </p:cNvPicPr>
          <p:nvPr/>
        </p:nvPicPr>
        <p:blipFill>
          <a:blip r:embed="rId2"/>
          <a:stretch>
            <a:fillRect/>
          </a:stretch>
        </p:blipFill>
        <p:spPr>
          <a:xfrm>
            <a:off x="407035" y="1052830"/>
            <a:ext cx="7200265" cy="3539490"/>
          </a:xfrm>
          <a:prstGeom prst="rect">
            <a:avLst/>
          </a:prstGeom>
        </p:spPr>
      </p:pic>
      <p:pic>
        <p:nvPicPr>
          <p:cNvPr id="4" name="图片 3" descr="新-大屏"/>
          <p:cNvPicPr>
            <a:picLocks noChangeAspect="1"/>
          </p:cNvPicPr>
          <p:nvPr/>
        </p:nvPicPr>
        <p:blipFill>
          <a:blip r:embed="rId3"/>
          <a:stretch>
            <a:fillRect/>
          </a:stretch>
        </p:blipFill>
        <p:spPr>
          <a:xfrm>
            <a:off x="695325" y="2145030"/>
            <a:ext cx="7214235" cy="40582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4912995"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移动端小程序二维码</a:t>
            </a:r>
            <a:endParaRPr lang="zh-CN" altLang="en-US" sz="2400" b="1" dirty="0">
              <a:solidFill>
                <a:schemeClr val="accent1">
                  <a:lumMod val="50000"/>
                </a:schemeClr>
              </a:solidFill>
              <a:cs typeface="+mn-ea"/>
              <a:sym typeface="Arial" panose="020B0604020202020204" pitchFamily="34" charset="0"/>
            </a:endParaRPr>
          </a:p>
        </p:txBody>
      </p:sp>
      <p:sp>
        <p:nvSpPr>
          <p:cNvPr id="4" name="Rectangle 59"/>
          <p:cNvSpPr/>
          <p:nvPr/>
        </p:nvSpPr>
        <p:spPr>
          <a:xfrm>
            <a:off x="8321040" y="2526665"/>
            <a:ext cx="3641725" cy="922020"/>
          </a:xfrm>
          <a:prstGeom prst="rect">
            <a:avLst/>
          </a:prstGeom>
        </p:spPr>
        <p:txBody>
          <a:bodyPr wrap="square">
            <a:spAutoFit/>
          </a:bodyPr>
          <a:p>
            <a:pPr lvl="0" algn="just" defTabSz="457200">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打开手机微信扫描</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PC</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端此处二维码，即可进入移动端登录页面。</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7" name="组合 6"/>
          <p:cNvGrpSpPr/>
          <p:nvPr/>
        </p:nvGrpSpPr>
        <p:grpSpPr>
          <a:xfrm>
            <a:off x="8431530" y="1448435"/>
            <a:ext cx="2560320" cy="592455"/>
            <a:chOff x="1546" y="1513"/>
            <a:chExt cx="4032" cy="933"/>
          </a:xfrm>
        </p:grpSpPr>
        <p:sp>
          <p:nvSpPr>
            <p:cNvPr id="8" name="文本框 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en-US" altLang="zh-CN"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click</a:t>
              </a: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8218805" y="1351280"/>
            <a:ext cx="3743960" cy="415480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1"/>
          <a:srcRect l="3069" t="5867" b="8000"/>
          <a:stretch>
            <a:fillRect/>
          </a:stretch>
        </p:blipFill>
        <p:spPr>
          <a:xfrm>
            <a:off x="9629775" y="1510030"/>
            <a:ext cx="459740" cy="553720"/>
          </a:xfrm>
          <a:prstGeom prst="rect">
            <a:avLst/>
          </a:prstGeom>
        </p:spPr>
      </p:pic>
      <p:pic>
        <p:nvPicPr>
          <p:cNvPr id="12" name="图片 11"/>
          <p:cNvPicPr>
            <a:picLocks noChangeAspect="1"/>
          </p:cNvPicPr>
          <p:nvPr/>
        </p:nvPicPr>
        <p:blipFill>
          <a:blip r:embed="rId2"/>
          <a:stretch>
            <a:fillRect/>
          </a:stretch>
        </p:blipFill>
        <p:spPr>
          <a:xfrm>
            <a:off x="551180" y="1557020"/>
            <a:ext cx="7344410" cy="36449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5"/>
          <p:cNvSpPr/>
          <p:nvPr/>
        </p:nvSpPr>
        <p:spPr>
          <a:xfrm flipH="1">
            <a:off x="5787600" y="2977200"/>
            <a:ext cx="6404400" cy="3880800"/>
          </a:xfrm>
          <a:custGeom>
            <a:avLst/>
            <a:gdLst>
              <a:gd name="connsiteX0" fmla="*/ 2409132 w 7060600"/>
              <a:gd name="connsiteY0" fmla="*/ 0 h 4279129"/>
              <a:gd name="connsiteX1" fmla="*/ 7053940 w 7060600"/>
              <a:gd name="connsiteY1" fmla="*/ 4191544 h 4279129"/>
              <a:gd name="connsiteX2" fmla="*/ 7060600 w 7060600"/>
              <a:gd name="connsiteY2" fmla="*/ 4279129 h 4279129"/>
              <a:gd name="connsiteX3" fmla="*/ 5033288 w 7060600"/>
              <a:gd name="connsiteY3" fmla="*/ 4279129 h 4279129"/>
              <a:gd name="connsiteX4" fmla="*/ 5011086 w 7060600"/>
              <a:gd name="connsiteY4" fmla="*/ 4133654 h 4279129"/>
              <a:gd name="connsiteX5" fmla="*/ 2409132 w 7060600"/>
              <a:gd name="connsiteY5" fmla="*/ 2013001 h 4279129"/>
              <a:gd name="connsiteX6" fmla="*/ 73774 w 7060600"/>
              <a:gd name="connsiteY6" fmla="*/ 3402948 h 4279129"/>
              <a:gd name="connsiteX7" fmla="*/ 0 w 7060600"/>
              <a:gd name="connsiteY7" fmla="*/ 3556093 h 4279129"/>
              <a:gd name="connsiteX8" fmla="*/ 0 w 7060600"/>
              <a:gd name="connsiteY8" fmla="*/ 669110 h 4279129"/>
              <a:gd name="connsiteX9" fmla="*/ 183651 w 7060600"/>
              <a:gd name="connsiteY9" fmla="*/ 563513 h 4279129"/>
              <a:gd name="connsiteX10" fmla="*/ 2409132 w 7060600"/>
              <a:gd name="connsiteY10" fmla="*/ 0 h 42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0600" h="4279129">
                <a:moveTo>
                  <a:pt x="2409132" y="0"/>
                </a:moveTo>
                <a:cubicBezTo>
                  <a:pt x="4826541" y="0"/>
                  <a:pt x="6814845" y="1837216"/>
                  <a:pt x="7053940" y="4191544"/>
                </a:cubicBezTo>
                <a:lnTo>
                  <a:pt x="7060600" y="4279129"/>
                </a:lnTo>
                <a:lnTo>
                  <a:pt x="5033288" y="4279129"/>
                </a:lnTo>
                <a:lnTo>
                  <a:pt x="5011086" y="4133654"/>
                </a:lnTo>
                <a:cubicBezTo>
                  <a:pt x="4763432" y="2923400"/>
                  <a:pt x="3692600" y="2013001"/>
                  <a:pt x="2409132" y="2013001"/>
                </a:cubicBezTo>
                <a:cubicBezTo>
                  <a:pt x="1400693" y="2013001"/>
                  <a:pt x="523524" y="2575033"/>
                  <a:pt x="73774" y="3402948"/>
                </a:cubicBezTo>
                <a:lnTo>
                  <a:pt x="0" y="3556093"/>
                </a:lnTo>
                <a:lnTo>
                  <a:pt x="0" y="669110"/>
                </a:lnTo>
                <a:lnTo>
                  <a:pt x="183651" y="563513"/>
                </a:lnTo>
                <a:cubicBezTo>
                  <a:pt x="845205" y="204135"/>
                  <a:pt x="1603329" y="0"/>
                  <a:pt x="2409132" y="0"/>
                </a:cubicBezTo>
                <a:close/>
              </a:path>
            </a:pathLst>
          </a:custGeom>
          <a:blipFill>
            <a:blip r:embed="rId1"/>
            <a:srcRect/>
            <a:stretch>
              <a:fillRect t="-11911" b="-1184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8" name="任意多边形 26"/>
          <p:cNvSpPr/>
          <p:nvPr/>
        </p:nvSpPr>
        <p:spPr>
          <a:xfrm rot="10800000" flipH="1" flipV="1">
            <a:off x="0" y="0"/>
            <a:ext cx="2431712" cy="2423527"/>
          </a:xfrm>
          <a:custGeom>
            <a:avLst/>
            <a:gdLst>
              <a:gd name="connsiteX0" fmla="*/ 0 w 1492181"/>
              <a:gd name="connsiteY0" fmla="*/ 0 h 1487158"/>
              <a:gd name="connsiteX1" fmla="*/ 1492181 w 1492181"/>
              <a:gd name="connsiteY1" fmla="*/ 0 h 1487158"/>
              <a:gd name="connsiteX2" fmla="*/ 1492181 w 1492181"/>
              <a:gd name="connsiteY2" fmla="*/ 1 h 1487158"/>
              <a:gd name="connsiteX3" fmla="*/ 5024 w 1492181"/>
              <a:gd name="connsiteY3" fmla="*/ 1487158 h 1487158"/>
              <a:gd name="connsiteX4" fmla="*/ 0 w 1492181"/>
              <a:gd name="connsiteY4" fmla="*/ 1486905 h 148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181" h="1487158">
                <a:moveTo>
                  <a:pt x="0" y="0"/>
                </a:moveTo>
                <a:lnTo>
                  <a:pt x="1492181" y="0"/>
                </a:lnTo>
                <a:lnTo>
                  <a:pt x="1492181" y="1"/>
                </a:lnTo>
                <a:cubicBezTo>
                  <a:pt x="1492181" y="821335"/>
                  <a:pt x="826358" y="1487158"/>
                  <a:pt x="5024" y="1487158"/>
                </a:cubicBezTo>
                <a:lnTo>
                  <a:pt x="0" y="1486905"/>
                </a:lnTo>
                <a:close/>
              </a:path>
            </a:pathLst>
          </a:custGeom>
          <a:blipFill>
            <a:blip r:embed="rId2"/>
            <a:stretch>
              <a:fillRect l="-24906" r="-24648"/>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95000"/>
                  <a:lumOff val="5000"/>
                </a:schemeClr>
              </a:solidFill>
              <a:cs typeface="+mn-ea"/>
              <a:sym typeface="+mn-lt"/>
            </a:endParaRPr>
          </a:p>
        </p:txBody>
      </p:sp>
      <p:sp>
        <p:nvSpPr>
          <p:cNvPr id="8" name="文本框 7"/>
          <p:cNvSpPr txBox="1"/>
          <p:nvPr/>
        </p:nvSpPr>
        <p:spPr>
          <a:xfrm>
            <a:off x="4501242" y="2473713"/>
            <a:ext cx="3209472" cy="583565"/>
          </a:xfrm>
          <a:prstGeom prst="rect">
            <a:avLst/>
          </a:prstGeom>
          <a:noFill/>
        </p:spPr>
        <p:txBody>
          <a:bodyPr wrap="square">
            <a:spAutoFit/>
          </a:bodyPr>
          <a:lstStyle/>
          <a:p>
            <a:r>
              <a:rPr lang="zh-CN" altLang="en-US" sz="3200" b="1" dirty="0">
                <a:solidFill>
                  <a:srgbClr val="0070C0"/>
                </a:solidFill>
                <a:cs typeface="+mn-ea"/>
                <a:sym typeface="+mn-lt"/>
              </a:rPr>
              <a:t>客户重点咨询</a:t>
            </a:r>
            <a:endParaRPr lang="zh-CN" altLang="en-US" sz="3200" b="1" dirty="0">
              <a:solidFill>
                <a:srgbClr val="0070C0"/>
              </a:solidFill>
              <a:cs typeface="+mn-ea"/>
              <a:sym typeface="+mn-lt"/>
            </a:endParaRPr>
          </a:p>
        </p:txBody>
      </p:sp>
      <p:sp>
        <p:nvSpPr>
          <p:cNvPr id="9" name="文本框 8"/>
          <p:cNvSpPr txBox="1"/>
          <p:nvPr/>
        </p:nvSpPr>
        <p:spPr>
          <a:xfrm>
            <a:off x="2906185" y="2220328"/>
            <a:ext cx="1553630" cy="1569660"/>
          </a:xfrm>
          <a:prstGeom prst="rect">
            <a:avLst/>
          </a:prstGeom>
          <a:noFill/>
        </p:spPr>
        <p:txBody>
          <a:bodyPr wrap="none" rtlCol="0">
            <a:spAutoFit/>
          </a:bodyPr>
          <a:lstStyle>
            <a:defPPr>
              <a:defRPr lang="zh-CN"/>
            </a:defPPr>
            <a:lvl1pPr algn="r">
              <a:defRPr sz="2800" b="1">
                <a:solidFill>
                  <a:schemeClr val="accent2"/>
                </a:solidFill>
                <a:effectLst>
                  <a:outerShdw blurRad="254000" dist="127000" algn="ctr" rotWithShape="0">
                    <a:schemeClr val="accent2">
                      <a:alpha val="32000"/>
                    </a:schemeClr>
                  </a:outerShdw>
                </a:effectLst>
              </a:defRPr>
            </a:lvl1pPr>
          </a:lstStyle>
          <a:p>
            <a:r>
              <a:rPr lang="en-GB" sz="9600" dirty="0">
                <a:solidFill>
                  <a:srgbClr val="0070C0"/>
                </a:solidFill>
                <a:cs typeface="+mn-ea"/>
                <a:sym typeface="+mn-lt"/>
              </a:rPr>
              <a:t>02</a:t>
            </a:r>
            <a:endParaRPr lang="en-GB" sz="9600" dirty="0">
              <a:solidFill>
                <a:srgbClr val="0070C0"/>
              </a:solidFill>
              <a:cs typeface="+mn-ea"/>
              <a:sym typeface="+mn-lt"/>
            </a:endParaRPr>
          </a:p>
        </p:txBody>
      </p:sp>
      <p:cxnSp>
        <p:nvCxnSpPr>
          <p:cNvPr id="10" name="直接连接符 9"/>
          <p:cNvCxnSpPr/>
          <p:nvPr/>
        </p:nvCxnSpPr>
        <p:spPr>
          <a:xfrm>
            <a:off x="3251000" y="3680005"/>
            <a:ext cx="864000" cy="0"/>
          </a:xfrm>
          <a:prstGeom prst="line">
            <a:avLst/>
          </a:prstGeom>
          <a:ln w="38100">
            <a:solidFill>
              <a:srgbClr val="0086D4"/>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544338" y="3120778"/>
            <a:ext cx="1094462" cy="337185"/>
          </a:xfrm>
          <a:prstGeom prst="rect">
            <a:avLst/>
          </a:prstGeom>
          <a:noFill/>
        </p:spPr>
        <p:txBody>
          <a:bodyPr wrap="square">
            <a:spAutoFit/>
          </a:bodyPr>
          <a:lstStyle/>
          <a:p>
            <a:r>
              <a:rPr lang="zh-CN" altLang="en-US" sz="1600" b="1" dirty="0">
                <a:solidFill>
                  <a:schemeClr val="tx1">
                    <a:lumMod val="75000"/>
                    <a:lumOff val="25000"/>
                  </a:schemeClr>
                </a:solidFill>
                <a:cs typeface="+mn-ea"/>
                <a:sym typeface="+mn-lt"/>
              </a:rPr>
              <a:t>高频咨询</a:t>
            </a:r>
            <a:endParaRPr lang="zh-CN" altLang="en-US" sz="1600" b="1" dirty="0">
              <a:solidFill>
                <a:schemeClr val="tx1">
                  <a:lumMod val="75000"/>
                  <a:lumOff val="25000"/>
                </a:schemeClr>
              </a:solidFill>
              <a:cs typeface="+mn-ea"/>
              <a:sym typeface="+mn-lt"/>
            </a:endParaRPr>
          </a:p>
        </p:txBody>
      </p:sp>
      <p:sp>
        <p:nvSpPr>
          <p:cNvPr id="13" name="文本框 12"/>
          <p:cNvSpPr txBox="1"/>
          <p:nvPr/>
        </p:nvSpPr>
        <p:spPr>
          <a:xfrm>
            <a:off x="6105978" y="3120778"/>
            <a:ext cx="1094462" cy="337185"/>
          </a:xfrm>
          <a:prstGeom prst="rect">
            <a:avLst/>
          </a:prstGeom>
          <a:noFill/>
        </p:spPr>
        <p:txBody>
          <a:bodyPr wrap="square">
            <a:spAutoFit/>
          </a:bodyPr>
          <a:lstStyle/>
          <a:p>
            <a:r>
              <a:rPr lang="zh-CN" altLang="en-US" sz="1600" b="1" dirty="0">
                <a:solidFill>
                  <a:schemeClr val="tx1">
                    <a:lumMod val="75000"/>
                    <a:lumOff val="25000"/>
                  </a:schemeClr>
                </a:solidFill>
                <a:cs typeface="+mn-ea"/>
                <a:sym typeface="+mn-lt"/>
              </a:rPr>
              <a:t>功能解析</a:t>
            </a:r>
            <a:endParaRPr lang="zh-CN" altLang="en-US" sz="1600" b="1" dirty="0">
              <a:solidFill>
                <a:schemeClr val="tx1">
                  <a:lumMod val="75000"/>
                  <a:lumOff val="25000"/>
                </a:schemeClr>
              </a:solidFill>
              <a:cs typeface="+mn-ea"/>
              <a:sym typeface="+mn-lt"/>
            </a:endParaRPr>
          </a:p>
        </p:txBody>
      </p:sp>
    </p:spTree>
    <p:custDataLst>
      <p:tags r:id="rId3"/>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4912995"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客户咨询</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高频咨询</a:t>
            </a:r>
            <a:endParaRPr lang="zh-CN" altLang="en-US" sz="2400" b="1" dirty="0">
              <a:solidFill>
                <a:schemeClr val="accent1">
                  <a:lumMod val="50000"/>
                </a:schemeClr>
              </a:solidFill>
              <a:cs typeface="+mn-ea"/>
              <a:sym typeface="Arial" panose="020B0604020202020204" pitchFamily="34" charset="0"/>
            </a:endParaRPr>
          </a:p>
        </p:txBody>
      </p:sp>
      <p:graphicFrame>
        <p:nvGraphicFramePr>
          <p:cNvPr id="5" name="图表 4"/>
          <p:cNvGraphicFramePr/>
          <p:nvPr/>
        </p:nvGraphicFramePr>
        <p:xfrm>
          <a:off x="1775460" y="1434465"/>
          <a:ext cx="8797925" cy="3989070"/>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nvSpPr>
        <p:spPr>
          <a:xfrm>
            <a:off x="4367530" y="5805170"/>
            <a:ext cx="4161790" cy="306705"/>
          </a:xfrm>
          <a:prstGeom prst="rect">
            <a:avLst/>
          </a:prstGeom>
          <a:noFill/>
        </p:spPr>
        <p:txBody>
          <a:bodyPr wrap="square" rtlCol="0">
            <a:spAutoFit/>
          </a:bodyPr>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备注：此数据涵盖试用活动申请</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线下实地拜访。</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0375"/>
          </a:xfrm>
          <a:prstGeom prst="rect">
            <a:avLst/>
          </a:prstGeom>
          <a:noFill/>
        </p:spPr>
        <p:txBody>
          <a:bodyPr wrap="square" rtlCol="0">
            <a:spAutoFit/>
          </a:bodyPr>
          <a:lstStyle/>
          <a:p>
            <a:r>
              <a:rPr lang="zh-CN" altLang="en-US" sz="2400" b="1" dirty="0">
                <a:solidFill>
                  <a:schemeClr val="accent1">
                    <a:lumMod val="50000"/>
                  </a:schemeClr>
                </a:solidFill>
                <a:cs typeface="+mn-ea"/>
                <a:sym typeface="Arial" panose="020B0604020202020204" pitchFamily="34" charset="0"/>
              </a:rPr>
              <a:t>客户咨询</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功能解析</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880" y="1263650"/>
            <a:ext cx="10751185" cy="4883150"/>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902677" y="1458367"/>
            <a:ext cx="4392588" cy="46037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924437" y="3177869"/>
            <a:ext cx="444166" cy="444166"/>
          </a:xfrm>
          <a:prstGeom prst="rect">
            <a:avLst/>
          </a:prstGeom>
        </p:spPr>
      </p:pic>
      <p:sp>
        <p:nvSpPr>
          <p:cNvPr id="11" name="文本框 10"/>
          <p:cNvSpPr txBox="1"/>
          <p:nvPr/>
        </p:nvSpPr>
        <p:spPr>
          <a:xfrm>
            <a:off x="1362150" y="3230675"/>
            <a:ext cx="5133797"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培训课件与试卷在线制作生成</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930888" y="3768274"/>
            <a:ext cx="444166" cy="444166"/>
          </a:xfrm>
          <a:prstGeom prst="rect">
            <a:avLst/>
          </a:prstGeom>
        </p:spPr>
      </p:pic>
      <p:sp>
        <p:nvSpPr>
          <p:cNvPr id="13" name="文本框 12"/>
          <p:cNvSpPr txBox="1"/>
          <p:nvPr/>
        </p:nvSpPr>
        <p:spPr>
          <a:xfrm>
            <a:off x="1368603" y="3821080"/>
            <a:ext cx="5133797"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支持原有培训课件和试卷在线上传，进行存档管理</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937339" y="4358679"/>
            <a:ext cx="444166" cy="444166"/>
          </a:xfrm>
          <a:prstGeom prst="rect">
            <a:avLst/>
          </a:prstGeom>
        </p:spPr>
      </p:pic>
      <p:sp>
        <p:nvSpPr>
          <p:cNvPr id="15" name="文本框 14"/>
          <p:cNvSpPr txBox="1"/>
          <p:nvPr/>
        </p:nvSpPr>
        <p:spPr>
          <a:xfrm>
            <a:off x="1374775" y="4411345"/>
            <a:ext cx="4879340"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支持学员移动端学习</a:t>
            </a:r>
            <a:r>
              <a:rPr lang="en-US" altLang="zh-CN" dirty="0">
                <a:latin typeface="Arial" panose="020B0604020202020204" pitchFamily="34" charset="0"/>
                <a:ea typeface="微软雅黑" panose="020B0503020204020204" pitchFamily="34" charset="-122"/>
                <a:sym typeface="Arial" panose="020B0604020202020204" pitchFamily="34" charset="0"/>
              </a:rPr>
              <a:t>&amp;</a:t>
            </a:r>
            <a:r>
              <a:rPr lang="zh-CN" altLang="en-US" dirty="0">
                <a:latin typeface="Arial" panose="020B0604020202020204" pitchFamily="34" charset="0"/>
                <a:ea typeface="微软雅黑" panose="020B0503020204020204" pitchFamily="34" charset="-122"/>
                <a:sym typeface="Arial" panose="020B0604020202020204" pitchFamily="34" charset="0"/>
              </a:rPr>
              <a:t>考试，形成员工学习能力画像</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a:blip r:embed="rId1"/>
          <a:stretch>
            <a:fillRect/>
          </a:stretch>
        </p:blipFill>
        <p:spPr>
          <a:xfrm>
            <a:off x="943790" y="4949084"/>
            <a:ext cx="444166" cy="444166"/>
          </a:xfrm>
          <a:prstGeom prst="rect">
            <a:avLst/>
          </a:prstGeom>
        </p:spPr>
      </p:pic>
      <p:sp>
        <p:nvSpPr>
          <p:cNvPr id="22" name="文本框 21"/>
          <p:cNvSpPr txBox="1"/>
          <p:nvPr/>
        </p:nvSpPr>
        <p:spPr>
          <a:xfrm>
            <a:off x="1381505" y="5001890"/>
            <a:ext cx="5114442"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线下培训参与人员扫描打卡、自动统计，名单导出</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1"/>
          <a:stretch>
            <a:fillRect/>
          </a:stretch>
        </p:blipFill>
        <p:spPr>
          <a:xfrm>
            <a:off x="937339" y="5539489"/>
            <a:ext cx="444166" cy="444166"/>
          </a:xfrm>
          <a:prstGeom prst="rect">
            <a:avLst/>
          </a:prstGeom>
        </p:spPr>
      </p:pic>
      <p:sp>
        <p:nvSpPr>
          <p:cNvPr id="24" name="文本框 23"/>
          <p:cNvSpPr txBox="1"/>
          <p:nvPr/>
        </p:nvSpPr>
        <p:spPr>
          <a:xfrm>
            <a:off x="1375054" y="5592295"/>
            <a:ext cx="5442216"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培训效果评估记录，持续优化</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7" name="图片 26"/>
          <p:cNvPicPr/>
          <p:nvPr/>
        </p:nvPicPr>
        <p:blipFill>
          <a:blip r:embed="rId2"/>
          <a:stretch>
            <a:fillRect/>
          </a:stretch>
        </p:blipFill>
        <p:spPr>
          <a:xfrm>
            <a:off x="6383655" y="3861435"/>
            <a:ext cx="4555374" cy="2059200"/>
          </a:xfrm>
          <a:prstGeom prst="rect">
            <a:avLst/>
          </a:prstGeom>
        </p:spPr>
      </p:pic>
      <p:pic>
        <p:nvPicPr>
          <p:cNvPr id="28" name="图片 27"/>
          <p:cNvPicPr/>
          <p:nvPr/>
        </p:nvPicPr>
        <p:blipFill>
          <a:blip r:embed="rId3"/>
          <a:stretch>
            <a:fillRect/>
          </a:stretch>
        </p:blipFill>
        <p:spPr>
          <a:xfrm>
            <a:off x="6383655" y="1562100"/>
            <a:ext cx="4554220" cy="2058035"/>
          </a:xfrm>
          <a:prstGeom prst="rect">
            <a:avLst/>
          </a:prstGeom>
        </p:spPr>
      </p:pic>
      <p:sp>
        <p:nvSpPr>
          <p:cNvPr id="2" name="文本框 1"/>
          <p:cNvSpPr txBox="1"/>
          <p:nvPr/>
        </p:nvSpPr>
        <p:spPr>
          <a:xfrm>
            <a:off x="983615" y="2348865"/>
            <a:ext cx="4838065" cy="583565"/>
          </a:xfrm>
          <a:prstGeom prst="rect">
            <a:avLst/>
          </a:prstGeom>
          <a:noFill/>
        </p:spPr>
        <p:txBody>
          <a:bodyPr wrap="square" rtlCol="0">
            <a:spAutoFit/>
          </a:bodyPr>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线上员工学习能力画像生成、进度监控；</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线下培训扫码打卡签到、名单统计。</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0375"/>
          </a:xfrm>
          <a:prstGeom prst="rect">
            <a:avLst/>
          </a:prstGeom>
          <a:noFill/>
        </p:spPr>
        <p:txBody>
          <a:bodyPr wrap="square" rtlCol="0">
            <a:spAutoFit/>
          </a:bodyPr>
          <a:lstStyle/>
          <a:p>
            <a:r>
              <a:rPr lang="zh-CN" altLang="en-US" sz="2400" b="1" dirty="0">
                <a:solidFill>
                  <a:schemeClr val="accent1">
                    <a:lumMod val="50000"/>
                  </a:schemeClr>
                </a:solidFill>
                <a:cs typeface="+mn-ea"/>
                <a:sym typeface="Arial" panose="020B0604020202020204" pitchFamily="34" charset="0"/>
              </a:rPr>
              <a:t>客户咨询</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功能解析</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880" y="1818005"/>
            <a:ext cx="10861675" cy="4426585"/>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16012" y="1930172"/>
            <a:ext cx="23351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37260" y="2492375"/>
            <a:ext cx="4838065" cy="337185"/>
          </a:xfrm>
          <a:prstGeom prst="rect">
            <a:avLst/>
          </a:prstGeom>
          <a:noFill/>
        </p:spPr>
        <p:txBody>
          <a:bodyPr wrap="square" rtlCol="0">
            <a:spAutoFit/>
          </a:bodyPr>
          <a:lstStyle/>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满足多种培训类目。</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6" name="组合 65"/>
          <p:cNvGrpSpPr/>
          <p:nvPr/>
        </p:nvGrpSpPr>
        <p:grpSpPr>
          <a:xfrm>
            <a:off x="6472555" y="3068955"/>
            <a:ext cx="4845050" cy="2905760"/>
            <a:chOff x="4270704" y="2415262"/>
            <a:chExt cx="6929201" cy="3300322"/>
          </a:xfrm>
        </p:grpSpPr>
        <p:sp>
          <p:nvSpPr>
            <p:cNvPr id="61" name="object 3"/>
            <p:cNvSpPr/>
            <p:nvPr/>
          </p:nvSpPr>
          <p:spPr>
            <a:xfrm>
              <a:off x="4270704" y="2415262"/>
              <a:ext cx="5635862" cy="3300322"/>
            </a:xfrm>
            <a:prstGeom prst="rect">
              <a:avLst/>
            </a:prstGeom>
            <a:blipFill>
              <a:blip r:embed="rId1" cstate="print"/>
              <a:stretch>
                <a:fillRect/>
              </a:stretch>
            </a:blip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组合 12"/>
            <p:cNvGrpSpPr/>
            <p:nvPr/>
          </p:nvGrpSpPr>
          <p:grpSpPr>
            <a:xfrm>
              <a:off x="9552384" y="2420888"/>
              <a:ext cx="1647521" cy="3168352"/>
              <a:chOff x="6172776" y="2182475"/>
              <a:chExt cx="2052492" cy="3947153"/>
            </a:xfrm>
          </p:grpSpPr>
          <p:grpSp>
            <p:nvGrpSpPr>
              <p:cNvPr id="15" name="组合 14"/>
              <p:cNvGrpSpPr/>
              <p:nvPr/>
            </p:nvGrpSpPr>
            <p:grpSpPr>
              <a:xfrm>
                <a:off x="6172776" y="2182475"/>
                <a:ext cx="2052492" cy="3947153"/>
                <a:chOff x="9645988" y="2899822"/>
                <a:chExt cx="2052492" cy="3947153"/>
              </a:xfrm>
            </p:grpSpPr>
            <p:grpSp>
              <p:nvGrpSpPr>
                <p:cNvPr id="49" name="图形 34"/>
                <p:cNvGrpSpPr/>
                <p:nvPr/>
              </p:nvGrpSpPr>
              <p:grpSpPr>
                <a:xfrm>
                  <a:off x="9645988" y="3429000"/>
                  <a:ext cx="2052492" cy="922740"/>
                  <a:chOff x="2098686" y="2364866"/>
                  <a:chExt cx="1443037" cy="648747"/>
                </a:xfrm>
                <a:solidFill>
                  <a:srgbClr val="202020"/>
                </a:solidFill>
              </p:grpSpPr>
              <p:grpSp>
                <p:nvGrpSpPr>
                  <p:cNvPr id="56" name="图形 34"/>
                  <p:cNvGrpSpPr/>
                  <p:nvPr/>
                </p:nvGrpSpPr>
                <p:grpSpPr>
                  <a:xfrm>
                    <a:off x="2098686" y="2364866"/>
                    <a:ext cx="15430" cy="648747"/>
                    <a:chOff x="2098686" y="2364866"/>
                    <a:chExt cx="15430" cy="648747"/>
                  </a:xfrm>
                  <a:solidFill>
                    <a:srgbClr val="202020"/>
                  </a:solidFill>
                </p:grpSpPr>
                <p:sp>
                  <p:nvSpPr>
                    <p:cNvPr id="58" name="任意多边形: 形状 57"/>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任意多边形: 形状 58"/>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任意多边形: 形状 59"/>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7" name="任意多边形: 形状 56"/>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图形 34"/>
                <p:cNvGrpSpPr/>
                <p:nvPr/>
              </p:nvGrpSpPr>
              <p:grpSpPr>
                <a:xfrm>
                  <a:off x="9667936" y="2899822"/>
                  <a:ext cx="2008733" cy="3947153"/>
                  <a:chOff x="2114117" y="1992819"/>
                  <a:chExt cx="1412271" cy="2775109"/>
                </a:xfrm>
              </p:grpSpPr>
              <p:sp>
                <p:nvSpPr>
                  <p:cNvPr id="54" name="任意多边形: 形状 53"/>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任意多边形: 形状 54"/>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图形 34"/>
                <p:cNvGrpSpPr/>
                <p:nvPr/>
              </p:nvGrpSpPr>
              <p:grpSpPr>
                <a:xfrm>
                  <a:off x="9689476" y="3003464"/>
                  <a:ext cx="1965651" cy="3739871"/>
                  <a:chOff x="2129261" y="2065686"/>
                  <a:chExt cx="1381982" cy="2629376"/>
                </a:xfrm>
                <a:solidFill>
                  <a:srgbClr val="4E4E4E"/>
                </a:solidFill>
              </p:grpSpPr>
              <p:sp>
                <p:nvSpPr>
                  <p:cNvPr id="52" name="任意多边形: 形状 51"/>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任意多边形: 形状 52"/>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23" name="图片 22"/>
              <p:cNvPicPr>
                <a:picLocks noChangeAspect="1"/>
              </p:cNvPicPr>
              <p:nvPr/>
            </p:nvPicPr>
            <p:blipFill>
              <a:blip r:embed="rId2"/>
              <a:srcRect b="3518"/>
              <a:stretch>
                <a:fillRect/>
              </a:stretch>
            </p:blipFill>
            <p:spPr>
              <a:xfrm>
                <a:off x="6319099" y="2276872"/>
                <a:ext cx="1759846" cy="3759697"/>
              </a:xfrm>
              <a:custGeom>
                <a:avLst/>
                <a:gdLst>
                  <a:gd name="connsiteX0" fmla="*/ 214736 w 1759846"/>
                  <a:gd name="connsiteY0" fmla="*/ 0 h 3759697"/>
                  <a:gd name="connsiteX1" fmla="*/ 1545110 w 1759846"/>
                  <a:gd name="connsiteY1" fmla="*/ 0 h 3759697"/>
                  <a:gd name="connsiteX2" fmla="*/ 1759846 w 1759846"/>
                  <a:gd name="connsiteY2" fmla="*/ 214736 h 3759697"/>
                  <a:gd name="connsiteX3" fmla="*/ 1759846 w 1759846"/>
                  <a:gd name="connsiteY3" fmla="*/ 3544961 h 3759697"/>
                  <a:gd name="connsiteX4" fmla="*/ 1545110 w 1759846"/>
                  <a:gd name="connsiteY4" fmla="*/ 3759697 h 3759697"/>
                  <a:gd name="connsiteX5" fmla="*/ 214736 w 1759846"/>
                  <a:gd name="connsiteY5" fmla="*/ 3759697 h 3759697"/>
                  <a:gd name="connsiteX6" fmla="*/ 0 w 1759846"/>
                  <a:gd name="connsiteY6" fmla="*/ 3544961 h 3759697"/>
                  <a:gd name="connsiteX7" fmla="*/ 0 w 1759846"/>
                  <a:gd name="connsiteY7" fmla="*/ 214736 h 3759697"/>
                  <a:gd name="connsiteX8" fmla="*/ 214736 w 1759846"/>
                  <a:gd name="connsiteY8" fmla="*/ 0 h 375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846" h="3759697">
                    <a:moveTo>
                      <a:pt x="214736" y="0"/>
                    </a:moveTo>
                    <a:lnTo>
                      <a:pt x="1545110" y="0"/>
                    </a:lnTo>
                    <a:cubicBezTo>
                      <a:pt x="1663705" y="0"/>
                      <a:pt x="1759846" y="96141"/>
                      <a:pt x="1759846" y="214736"/>
                    </a:cubicBezTo>
                    <a:lnTo>
                      <a:pt x="1759846" y="3544961"/>
                    </a:lnTo>
                    <a:cubicBezTo>
                      <a:pt x="1759846" y="3663556"/>
                      <a:pt x="1663705" y="3759697"/>
                      <a:pt x="1545110" y="3759697"/>
                    </a:cubicBezTo>
                    <a:lnTo>
                      <a:pt x="214736" y="3759697"/>
                    </a:lnTo>
                    <a:cubicBezTo>
                      <a:pt x="96141" y="3759697"/>
                      <a:pt x="0" y="3663556"/>
                      <a:pt x="0" y="3544961"/>
                    </a:cubicBezTo>
                    <a:lnTo>
                      <a:pt x="0" y="214736"/>
                    </a:lnTo>
                    <a:cubicBezTo>
                      <a:pt x="0" y="96141"/>
                      <a:pt x="96141" y="0"/>
                      <a:pt x="214736" y="0"/>
                    </a:cubicBezTo>
                    <a:close/>
                  </a:path>
                </a:pathLst>
              </a:custGeom>
            </p:spPr>
          </p:pic>
          <p:grpSp>
            <p:nvGrpSpPr>
              <p:cNvPr id="36" name="组合 35"/>
              <p:cNvGrpSpPr/>
              <p:nvPr/>
            </p:nvGrpSpPr>
            <p:grpSpPr>
              <a:xfrm>
                <a:off x="6686968" y="2182475"/>
                <a:ext cx="1024108" cy="218257"/>
                <a:chOff x="10190240" y="2251379"/>
                <a:chExt cx="1024108" cy="218257"/>
              </a:xfrm>
            </p:grpSpPr>
            <p:sp>
              <p:nvSpPr>
                <p:cNvPr id="37" name="矩形: 圆角 36"/>
                <p:cNvSpPr/>
                <p:nvPr/>
              </p:nvSpPr>
              <p:spPr>
                <a:xfrm>
                  <a:off x="10190240" y="2251379"/>
                  <a:ext cx="1024108" cy="21825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8" name="组合 37"/>
                <p:cNvGrpSpPr/>
                <p:nvPr/>
              </p:nvGrpSpPr>
              <p:grpSpPr>
                <a:xfrm>
                  <a:off x="10395843" y="2320135"/>
                  <a:ext cx="612902" cy="80744"/>
                  <a:chOff x="3337721" y="6058737"/>
                  <a:chExt cx="851911" cy="112231"/>
                </a:xfrm>
              </p:grpSpPr>
              <p:sp>
                <p:nvSpPr>
                  <p:cNvPr id="39" name="任意多边形: 形状 38"/>
                  <p:cNvSpPr/>
                  <p:nvPr/>
                </p:nvSpPr>
                <p:spPr>
                  <a:xfrm>
                    <a:off x="3603802" y="6088491"/>
                    <a:ext cx="407126" cy="53102"/>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0" name="图形 34"/>
                  <p:cNvGrpSpPr/>
                  <p:nvPr/>
                </p:nvGrpSpPr>
                <p:grpSpPr>
                  <a:xfrm>
                    <a:off x="4077401" y="6058737"/>
                    <a:ext cx="112231" cy="112231"/>
                    <a:chOff x="2956793" y="2063209"/>
                    <a:chExt cx="56768" cy="56768"/>
                  </a:xfrm>
                  <a:solidFill>
                    <a:srgbClr val="202020"/>
                  </a:solidFill>
                </p:grpSpPr>
                <p:sp>
                  <p:nvSpPr>
                    <p:cNvPr id="47" name="任意多边形: 形状 46"/>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8" name="图片 47"/>
                    <p:cNvPicPr>
                      <a:picLocks noChangeAspect="1"/>
                    </p:cNvPicPr>
                    <p:nvPr/>
                  </p:nvPicPr>
                  <p:blipFill>
                    <a:blip r:embed="rId3"/>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41" name="图形 34"/>
                  <p:cNvGrpSpPr/>
                  <p:nvPr/>
                </p:nvGrpSpPr>
                <p:grpSpPr>
                  <a:xfrm>
                    <a:off x="3449201" y="6078509"/>
                    <a:ext cx="72687" cy="72687"/>
                    <a:chOff x="2639039" y="2073210"/>
                    <a:chExt cx="36766" cy="36766"/>
                  </a:xfrm>
                  <a:solidFill>
                    <a:srgbClr val="202020"/>
                  </a:solidFill>
                </p:grpSpPr>
                <p:sp>
                  <p:nvSpPr>
                    <p:cNvPr id="45" name="任意多边形: 形状 44"/>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6" name="图片 45"/>
                    <p:cNvPicPr>
                      <a:picLocks noChangeAspect="1"/>
                    </p:cNvPicPr>
                    <p:nvPr/>
                  </p:nvPicPr>
                  <p:blipFill>
                    <a:blip r:embed="rId4"/>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42" name="图形 34"/>
                  <p:cNvGrpSpPr/>
                  <p:nvPr/>
                </p:nvGrpSpPr>
                <p:grpSpPr>
                  <a:xfrm>
                    <a:off x="3337721" y="6078509"/>
                    <a:ext cx="72687" cy="72687"/>
                    <a:chOff x="2582651" y="2073210"/>
                    <a:chExt cx="36766" cy="36766"/>
                  </a:xfrm>
                  <a:solidFill>
                    <a:srgbClr val="202020"/>
                  </a:solidFill>
                </p:grpSpPr>
                <p:sp>
                  <p:nvSpPr>
                    <p:cNvPr id="43" name="任意多边形: 形状 42"/>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4" name="图片 43"/>
                    <p:cNvPicPr>
                      <a:picLocks noChangeAspect="1"/>
                    </p:cNvPicPr>
                    <p:nvPr/>
                  </p:nvPicPr>
                  <p:blipFill>
                    <a:blip r:embed="rId5"/>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grpSp>
        </p:grpSp>
        <p:pic>
          <p:nvPicPr>
            <p:cNvPr id="64" name="图片 63"/>
            <p:cNvPicPr>
              <a:picLocks noChangeAspect="1"/>
            </p:cNvPicPr>
            <p:nvPr/>
          </p:nvPicPr>
          <p:blipFill>
            <a:blip r:embed="rId6"/>
            <a:stretch>
              <a:fillRect/>
            </a:stretch>
          </p:blipFill>
          <p:spPr>
            <a:xfrm>
              <a:off x="4898314" y="2683364"/>
              <a:ext cx="4320231" cy="2764117"/>
            </a:xfrm>
            <a:prstGeom prst="rect">
              <a:avLst/>
            </a:prstGeom>
          </p:spPr>
        </p:pic>
      </p:grpSp>
      <p:grpSp>
        <p:nvGrpSpPr>
          <p:cNvPr id="70" name="组合 69"/>
          <p:cNvGrpSpPr/>
          <p:nvPr/>
        </p:nvGrpSpPr>
        <p:grpSpPr>
          <a:xfrm>
            <a:off x="924560" y="3034665"/>
            <a:ext cx="7701915" cy="3063240"/>
            <a:chOff x="1456" y="4892"/>
            <a:chExt cx="12129" cy="4824"/>
          </a:xfrm>
        </p:grpSpPr>
        <p:pic>
          <p:nvPicPr>
            <p:cNvPr id="26" name="图片 25"/>
            <p:cNvPicPr>
              <a:picLocks noChangeAspect="1"/>
            </p:cNvPicPr>
            <p:nvPr/>
          </p:nvPicPr>
          <p:blipFill>
            <a:blip r:embed="rId7"/>
            <a:stretch>
              <a:fillRect/>
            </a:stretch>
          </p:blipFill>
          <p:spPr>
            <a:xfrm>
              <a:off x="1456" y="4892"/>
              <a:ext cx="699" cy="699"/>
            </a:xfrm>
            <a:prstGeom prst="rect">
              <a:avLst/>
            </a:prstGeom>
          </p:spPr>
        </p:pic>
        <p:sp>
          <p:nvSpPr>
            <p:cNvPr id="27" name="文本框 26"/>
            <p:cNvSpPr txBox="1"/>
            <p:nvPr/>
          </p:nvSpPr>
          <p:spPr>
            <a:xfrm>
              <a:off x="2145" y="4975"/>
              <a:ext cx="8967"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新员工三级培训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7"/>
            <a:stretch>
              <a:fillRect/>
            </a:stretch>
          </p:blipFill>
          <p:spPr>
            <a:xfrm>
              <a:off x="1466" y="5595"/>
              <a:ext cx="699" cy="699"/>
            </a:xfrm>
            <a:prstGeom prst="rect">
              <a:avLst/>
            </a:prstGeom>
          </p:spPr>
        </p:pic>
        <p:sp>
          <p:nvSpPr>
            <p:cNvPr id="29" name="文本框 28"/>
            <p:cNvSpPr txBox="1"/>
            <p:nvPr/>
          </p:nvSpPr>
          <p:spPr>
            <a:xfrm>
              <a:off x="2155" y="5678"/>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承包商入场培训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7"/>
            <a:stretch>
              <a:fillRect/>
            </a:stretch>
          </p:blipFill>
          <p:spPr>
            <a:xfrm>
              <a:off x="1476" y="6299"/>
              <a:ext cx="699" cy="699"/>
            </a:xfrm>
            <a:prstGeom prst="rect">
              <a:avLst/>
            </a:prstGeom>
          </p:spPr>
        </p:pic>
        <p:sp>
          <p:nvSpPr>
            <p:cNvPr id="31" name="文本框 30"/>
            <p:cNvSpPr txBox="1"/>
            <p:nvPr/>
          </p:nvSpPr>
          <p:spPr>
            <a:xfrm>
              <a:off x="2165" y="6382"/>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岗位安全操作培训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2" name="图片 31"/>
            <p:cNvPicPr>
              <a:picLocks noChangeAspect="1"/>
            </p:cNvPicPr>
            <p:nvPr/>
          </p:nvPicPr>
          <p:blipFill>
            <a:blip r:embed="rId7"/>
            <a:stretch>
              <a:fillRect/>
            </a:stretch>
          </p:blipFill>
          <p:spPr>
            <a:xfrm>
              <a:off x="1486" y="7003"/>
              <a:ext cx="699" cy="699"/>
            </a:xfrm>
            <a:prstGeom prst="rect">
              <a:avLst/>
            </a:prstGeom>
          </p:spPr>
        </p:pic>
        <p:sp>
          <p:nvSpPr>
            <p:cNvPr id="33" name="文本框 32"/>
            <p:cNvSpPr txBox="1"/>
            <p:nvPr/>
          </p:nvSpPr>
          <p:spPr>
            <a:xfrm>
              <a:off x="2176" y="7086"/>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作业前安全交底培训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4" name="图片 33"/>
            <p:cNvPicPr>
              <a:picLocks noChangeAspect="1"/>
            </p:cNvPicPr>
            <p:nvPr/>
          </p:nvPicPr>
          <p:blipFill>
            <a:blip r:embed="rId7"/>
            <a:stretch>
              <a:fillRect/>
            </a:stretch>
          </p:blipFill>
          <p:spPr>
            <a:xfrm>
              <a:off x="1476" y="7707"/>
              <a:ext cx="699" cy="699"/>
            </a:xfrm>
            <a:prstGeom prst="rect">
              <a:avLst/>
            </a:prstGeom>
          </p:spPr>
        </p:pic>
        <p:sp>
          <p:nvSpPr>
            <p:cNvPr id="35" name="文本框 34"/>
            <p:cNvSpPr txBox="1"/>
            <p:nvPr/>
          </p:nvSpPr>
          <p:spPr>
            <a:xfrm>
              <a:off x="2165" y="7790"/>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隐患整改专项培训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7"/>
            <a:stretch>
              <a:fillRect/>
            </a:stretch>
          </p:blipFill>
          <p:spPr>
            <a:xfrm>
              <a:off x="5723" y="5599"/>
              <a:ext cx="699" cy="699"/>
            </a:xfrm>
            <a:prstGeom prst="rect">
              <a:avLst/>
            </a:prstGeom>
          </p:spPr>
        </p:pic>
        <p:sp>
          <p:nvSpPr>
            <p:cNvPr id="5" name="文本框 4"/>
            <p:cNvSpPr txBox="1"/>
            <p:nvPr/>
          </p:nvSpPr>
          <p:spPr>
            <a:xfrm>
              <a:off x="6412" y="5682"/>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应急能力提升培训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9" name="图片 8"/>
            <p:cNvPicPr>
              <a:picLocks noChangeAspect="1"/>
            </p:cNvPicPr>
            <p:nvPr/>
          </p:nvPicPr>
          <p:blipFill>
            <a:blip r:embed="rId7"/>
            <a:stretch>
              <a:fillRect/>
            </a:stretch>
          </p:blipFill>
          <p:spPr>
            <a:xfrm>
              <a:off x="5733" y="6303"/>
              <a:ext cx="699" cy="699"/>
            </a:xfrm>
            <a:prstGeom prst="rect">
              <a:avLst/>
            </a:prstGeom>
          </p:spPr>
        </p:pic>
        <p:sp>
          <p:nvSpPr>
            <p:cNvPr id="10" name="文本框 9"/>
            <p:cNvSpPr txBox="1"/>
            <p:nvPr/>
          </p:nvSpPr>
          <p:spPr>
            <a:xfrm>
              <a:off x="6422" y="6386"/>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管理层安全领导力培训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图片 10"/>
            <p:cNvPicPr>
              <a:picLocks noChangeAspect="1"/>
            </p:cNvPicPr>
            <p:nvPr/>
          </p:nvPicPr>
          <p:blipFill>
            <a:blip r:embed="rId7"/>
            <a:stretch>
              <a:fillRect/>
            </a:stretch>
          </p:blipFill>
          <p:spPr>
            <a:xfrm>
              <a:off x="5743" y="7007"/>
              <a:ext cx="699" cy="699"/>
            </a:xfrm>
            <a:prstGeom prst="rect">
              <a:avLst/>
            </a:prstGeom>
          </p:spPr>
        </p:pic>
        <p:sp>
          <p:nvSpPr>
            <p:cNvPr id="12" name="文本框 11"/>
            <p:cNvSpPr txBox="1"/>
            <p:nvPr/>
          </p:nvSpPr>
          <p:spPr>
            <a:xfrm>
              <a:off x="6433" y="7090"/>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线上培训学习看课，考试</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p:cNvPicPr>
              <a:picLocks noChangeAspect="1"/>
            </p:cNvPicPr>
            <p:nvPr/>
          </p:nvPicPr>
          <p:blipFill>
            <a:blip r:embed="rId7"/>
            <a:stretch>
              <a:fillRect/>
            </a:stretch>
          </p:blipFill>
          <p:spPr>
            <a:xfrm>
              <a:off x="5754" y="7711"/>
              <a:ext cx="699" cy="699"/>
            </a:xfrm>
            <a:prstGeom prst="rect">
              <a:avLst/>
            </a:prstGeom>
          </p:spPr>
        </p:pic>
        <p:sp>
          <p:nvSpPr>
            <p:cNvPr id="22" name="文本框 21"/>
            <p:cNvSpPr txBox="1"/>
            <p:nvPr/>
          </p:nvSpPr>
          <p:spPr>
            <a:xfrm>
              <a:off x="6443" y="7794"/>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线下培训虚拟教室签到打卡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2" name="图片 61"/>
            <p:cNvPicPr>
              <a:picLocks noChangeAspect="1"/>
            </p:cNvPicPr>
            <p:nvPr/>
          </p:nvPicPr>
          <p:blipFill>
            <a:blip r:embed="rId7"/>
            <a:stretch>
              <a:fillRect/>
            </a:stretch>
          </p:blipFill>
          <p:spPr>
            <a:xfrm>
              <a:off x="5697" y="4895"/>
              <a:ext cx="699" cy="699"/>
            </a:xfrm>
            <a:prstGeom prst="rect">
              <a:avLst/>
            </a:prstGeom>
          </p:spPr>
        </p:pic>
        <p:sp>
          <p:nvSpPr>
            <p:cNvPr id="63" name="文本框 62"/>
            <p:cNvSpPr txBox="1"/>
            <p:nvPr/>
          </p:nvSpPr>
          <p:spPr>
            <a:xfrm>
              <a:off x="6386" y="4978"/>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季节</a:t>
              </a:r>
              <a:r>
                <a:rPr lang="en-US" altLang="zh-CN"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专项培训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5" name="图片 64"/>
            <p:cNvPicPr>
              <a:picLocks noChangeAspect="1"/>
            </p:cNvPicPr>
            <p:nvPr/>
          </p:nvPicPr>
          <p:blipFill>
            <a:blip r:embed="rId7"/>
            <a:stretch>
              <a:fillRect/>
            </a:stretch>
          </p:blipFill>
          <p:spPr>
            <a:xfrm>
              <a:off x="1497" y="8401"/>
              <a:ext cx="699" cy="699"/>
            </a:xfrm>
            <a:prstGeom prst="rect">
              <a:avLst/>
            </a:prstGeom>
          </p:spPr>
        </p:pic>
        <p:sp>
          <p:nvSpPr>
            <p:cNvPr id="67" name="文本框 66"/>
            <p:cNvSpPr txBox="1"/>
            <p:nvPr/>
          </p:nvSpPr>
          <p:spPr>
            <a:xfrm>
              <a:off x="2186" y="8484"/>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事故安全警示教育</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8" name="图片 67"/>
            <p:cNvPicPr>
              <a:picLocks noChangeAspect="1"/>
            </p:cNvPicPr>
            <p:nvPr/>
          </p:nvPicPr>
          <p:blipFill>
            <a:blip r:embed="rId7"/>
            <a:stretch>
              <a:fillRect/>
            </a:stretch>
          </p:blipFill>
          <p:spPr>
            <a:xfrm>
              <a:off x="5765" y="8378"/>
              <a:ext cx="699" cy="699"/>
            </a:xfrm>
            <a:prstGeom prst="rect">
              <a:avLst/>
            </a:prstGeom>
          </p:spPr>
        </p:pic>
        <p:sp>
          <p:nvSpPr>
            <p:cNvPr id="69" name="文本框 68"/>
            <p:cNvSpPr txBox="1"/>
            <p:nvPr/>
          </p:nvSpPr>
          <p:spPr>
            <a:xfrm>
              <a:off x="6454" y="8461"/>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线上、线下培训均可管理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1" name="图片 70"/>
            <p:cNvPicPr>
              <a:picLocks noChangeAspect="1"/>
            </p:cNvPicPr>
            <p:nvPr/>
          </p:nvPicPr>
          <p:blipFill>
            <a:blip r:embed="rId7"/>
            <a:stretch>
              <a:fillRect/>
            </a:stretch>
          </p:blipFill>
          <p:spPr>
            <a:xfrm>
              <a:off x="1508" y="9017"/>
              <a:ext cx="699" cy="699"/>
            </a:xfrm>
            <a:prstGeom prst="rect">
              <a:avLst/>
            </a:prstGeom>
          </p:spPr>
        </p:pic>
        <p:sp>
          <p:nvSpPr>
            <p:cNvPr id="72" name="文本框 71"/>
            <p:cNvSpPr txBox="1"/>
            <p:nvPr/>
          </p:nvSpPr>
          <p:spPr>
            <a:xfrm>
              <a:off x="2197" y="9100"/>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年度全员复训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3" name="图片 72"/>
            <p:cNvPicPr>
              <a:picLocks noChangeAspect="1"/>
            </p:cNvPicPr>
            <p:nvPr/>
          </p:nvPicPr>
          <p:blipFill>
            <a:blip r:embed="rId7"/>
            <a:stretch>
              <a:fillRect/>
            </a:stretch>
          </p:blipFill>
          <p:spPr>
            <a:xfrm>
              <a:off x="5776" y="9015"/>
              <a:ext cx="699" cy="699"/>
            </a:xfrm>
            <a:prstGeom prst="rect">
              <a:avLst/>
            </a:prstGeom>
          </p:spPr>
        </p:pic>
        <p:sp>
          <p:nvSpPr>
            <p:cNvPr id="74" name="文本框 73"/>
            <p:cNvSpPr txBox="1"/>
            <p:nvPr/>
          </p:nvSpPr>
          <p:spPr>
            <a:xfrm>
              <a:off x="6465" y="9098"/>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移动端在线学习，测验</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61" name="文本框 260"/>
          <p:cNvSpPr txBox="1"/>
          <p:nvPr/>
        </p:nvSpPr>
        <p:spPr>
          <a:xfrm>
            <a:off x="1776095" y="980440"/>
            <a:ext cx="8491220" cy="645160"/>
          </a:xfrm>
          <a:prstGeom prst="rect">
            <a:avLst/>
          </a:prstGeom>
          <a:noFill/>
        </p:spPr>
        <p:txBody>
          <a:bodyPr wrap="square">
            <a:spAutoFit/>
          </a:bodyPr>
          <a:p>
            <a:pPr algn="ctr">
              <a:lnSpc>
                <a:spcPct val="150000"/>
              </a:lnSpc>
            </a:pPr>
            <a:r>
              <a:rPr lang="zh-CN" altLang="en-US" sz="2400" b="1" i="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线上线下培训均支持，参训人员一键勾选，</a:t>
            </a:r>
            <a:r>
              <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培训名单可查可导</a:t>
            </a:r>
            <a:endParaRPr lang="zh-CN" sz="2400" b="1" i="0" kern="10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ŝḷíḑê"/>
          <p:cNvSpPr txBox="1"/>
          <p:nvPr/>
        </p:nvSpPr>
        <p:spPr>
          <a:xfrm>
            <a:off x="1054100" y="190500"/>
            <a:ext cx="2722880" cy="460375"/>
          </a:xfrm>
          <a:prstGeom prst="rect">
            <a:avLst/>
          </a:prstGeom>
          <a:noFill/>
        </p:spPr>
        <p:txBody>
          <a:bodyPr wrap="none" rtlCol="0">
            <a:spAutoFit/>
          </a:bodyPr>
          <a:lstStyle/>
          <a:p>
            <a:pPr algn="l"/>
            <a:r>
              <a:rPr lang="zh-CN" altLang="en-US" sz="2400" b="1" dirty="0">
                <a:solidFill>
                  <a:schemeClr val="accent1">
                    <a:lumMod val="50000"/>
                  </a:schemeClr>
                </a:solidFill>
                <a:cs typeface="+mn-ea"/>
                <a:sym typeface="Arial" panose="020B0604020202020204" pitchFamily="34" charset="0"/>
              </a:rPr>
              <a:t>客户咨询</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功能解析</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1" name="文本框 260"/>
          <p:cNvSpPr txBox="1"/>
          <p:nvPr/>
        </p:nvSpPr>
        <p:spPr>
          <a:xfrm>
            <a:off x="2826703" y="976124"/>
            <a:ext cx="6395085" cy="645160"/>
          </a:xfrm>
          <a:prstGeom prst="rect">
            <a:avLst/>
          </a:prstGeom>
          <a:noFill/>
        </p:spPr>
        <p:txBody>
          <a:bodyPr wrap="square">
            <a:spAutoFit/>
          </a:bodyPr>
          <a:lstStyle/>
          <a:p>
            <a:pPr algn="ctr">
              <a:lnSpc>
                <a:spcPct val="150000"/>
              </a:lnSpc>
            </a:pPr>
            <a:r>
              <a:rPr lang="zh-CN" altLang="en-US" sz="2400" b="1" i="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现场管理：</a:t>
            </a:r>
            <a:r>
              <a:rPr lang="zh-CN" altLang="en-US" sz="2400" b="1" i="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特殊作业审批</a:t>
            </a:r>
            <a:endParaRPr lang="zh-CN" altLang="zh-CN" sz="2400" b="1" kern="100" dirty="0">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210820" y="3284855"/>
            <a:ext cx="4076065" cy="2306955"/>
          </a:xfrm>
          <a:prstGeom prst="rect">
            <a:avLst/>
          </a:prstGeom>
        </p:spPr>
        <p:txBody>
          <a:bodyPr wrap="square">
            <a:spAutoFit/>
          </a:bodyPr>
          <a:p>
            <a:pPr marL="0" indent="457200" algn="just"/>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该功能以</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PC端</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移动端小程序</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为载体，融合了</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作业人员身份认证、动态电子签名、标准作业票模板、全流程数据存证</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四大核心功能，实现从</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作业申请、多级审批、现场执行、过程监察到归档管理</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的全周期信息化闭环管理；</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57200" algn="just"/>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同时，若存在相关审批人员出差、请假以及跨部门协同审批等情况，</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支持在线流程转办</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269875" y="2277110"/>
            <a:ext cx="4115435" cy="592455"/>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Arial" panose="020B0604020202020204" pitchFamily="34" charset="0"/>
                <a:ea typeface="微软雅黑" panose="020B0503020204020204" pitchFamily="34" charset="-122"/>
                <a:sym typeface="Arial" panose="020B0604020202020204" pitchFamily="34" charset="0"/>
              </a:rPr>
              <a:t>链条清晰、作业可视</a:t>
            </a:r>
            <a:endParaRPr lang="zh-CN">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6"/>
          <p:cNvPicPr>
            <a:picLocks noChangeAspect="1"/>
          </p:cNvPicPr>
          <p:nvPr/>
        </p:nvPicPr>
        <p:blipFill>
          <a:blip r:embed="rId1"/>
          <a:stretch>
            <a:fillRect/>
          </a:stretch>
        </p:blipFill>
        <p:spPr>
          <a:xfrm>
            <a:off x="4439920" y="2328545"/>
            <a:ext cx="5753735" cy="3469640"/>
          </a:xfrm>
          <a:prstGeom prst="rect">
            <a:avLst/>
          </a:prstGeom>
        </p:spPr>
      </p:pic>
      <p:sp>
        <p:nvSpPr>
          <p:cNvPr id="9" name="矩形 8"/>
          <p:cNvSpPr/>
          <p:nvPr/>
        </p:nvSpPr>
        <p:spPr>
          <a:xfrm>
            <a:off x="263525" y="2277110"/>
            <a:ext cx="4122420" cy="3528060"/>
          </a:xfrm>
          <a:prstGeom prst="rect">
            <a:avLst/>
          </a:prstGeom>
          <a:noFill/>
          <a:ln>
            <a:solidFill>
              <a:schemeClr val="tx2">
                <a:lumMod val="20000"/>
                <a:lumOff val="8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4393565" y="2263140"/>
            <a:ext cx="5841365"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5" name="矩形 4"/>
          <p:cNvSpPr/>
          <p:nvPr/>
        </p:nvSpPr>
        <p:spPr>
          <a:xfrm>
            <a:off x="10247630" y="2263140"/>
            <a:ext cx="1873250"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10" name="图片 9"/>
          <p:cNvPicPr/>
          <p:nvPr/>
        </p:nvPicPr>
        <p:blipFill>
          <a:blip r:embed="rId2"/>
          <a:stretch>
            <a:fillRect/>
          </a:stretch>
        </p:blipFill>
        <p:spPr>
          <a:xfrm>
            <a:off x="10269855" y="2328545"/>
            <a:ext cx="1811020" cy="3415030"/>
          </a:xfrm>
          <a:prstGeom prst="rect">
            <a:avLst/>
          </a:prstGeom>
        </p:spPr>
      </p:pic>
      <p:sp>
        <p:nvSpPr>
          <p:cNvPr id="6" name="文本框 5"/>
          <p:cNvSpPr txBox="1"/>
          <p:nvPr/>
        </p:nvSpPr>
        <p:spPr>
          <a:xfrm>
            <a:off x="2927350" y="1700530"/>
            <a:ext cx="6636385" cy="337185"/>
          </a:xfrm>
          <a:prstGeom prst="rect">
            <a:avLst/>
          </a:prstGeom>
          <a:noFill/>
        </p:spPr>
        <p:txBody>
          <a:bodyPr wrap="square" rtlCol="0" anchor="t">
            <a:spAutoFit/>
          </a:bodyPr>
          <a:p>
            <a:pPr marL="0" indent="457200" algn="just"/>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支持在线流程转办、跨部门协同、现场作业</a:t>
            </a:r>
            <a:r>
              <a:rPr lang="en-US" altLang="zh-CN"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&amp;</a:t>
            </a:r>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旁站监督移动端签字</a:t>
            </a:r>
            <a:endPar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8"/>
          <p:cNvSpPr/>
          <p:nvPr/>
        </p:nvSpPr>
        <p:spPr>
          <a:xfrm>
            <a:off x="622935" y="1707515"/>
            <a:ext cx="5355590" cy="4132580"/>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0375"/>
          </a:xfrm>
          <a:prstGeom prst="rect">
            <a:avLst/>
          </a:prstGeom>
          <a:noFill/>
        </p:spPr>
        <p:txBody>
          <a:bodyPr wrap="square" rtlCol="0">
            <a:spAutoFit/>
          </a:bodyPr>
          <a:lstStyle/>
          <a:p>
            <a:r>
              <a:rPr lang="zh-CN" altLang="en-US" sz="2400" b="1" dirty="0">
                <a:solidFill>
                  <a:schemeClr val="accent1">
                    <a:lumMod val="50000"/>
                  </a:schemeClr>
                </a:solidFill>
                <a:cs typeface="+mn-ea"/>
                <a:sym typeface="Arial" panose="020B0604020202020204" pitchFamily="34" charset="0"/>
              </a:rPr>
              <a:t>客户咨询</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功能解析</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772502" y="2001927"/>
            <a:ext cx="2335188" cy="46037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mn-ea"/>
              </a:rPr>
              <a:t>八大作业</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781050" y="2617470"/>
            <a:ext cx="5003165" cy="337185"/>
          </a:xfrm>
          <a:prstGeom prst="rect">
            <a:avLst/>
          </a:prstGeom>
          <a:noFill/>
        </p:spPr>
        <p:txBody>
          <a:bodyPr wrap="square" rtlCol="0">
            <a:spAutoFit/>
          </a:bodyPr>
          <a:lstStyle/>
          <a:p>
            <a:pPr marL="0" indent="0" latinLnBrk="1">
              <a:spcBef>
                <a:spcPct val="0"/>
              </a:spcBef>
              <a:spcAft>
                <a:spcPct val="0"/>
              </a:spcAft>
              <a:buFont typeface="Arial" panose="020B0604020202020204"/>
              <a:buNone/>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mn-ea"/>
              </a:rPr>
              <a:t>依据国家标准，默认作业措施、表单样板及审批流程。</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endParaRPr>
          </a:p>
        </p:txBody>
      </p:sp>
      <p:pic>
        <p:nvPicPr>
          <p:cNvPr id="26" name="图片 25"/>
          <p:cNvPicPr>
            <a:picLocks noChangeAspect="1"/>
          </p:cNvPicPr>
          <p:nvPr/>
        </p:nvPicPr>
        <p:blipFill>
          <a:blip r:embed="rId1"/>
          <a:stretch>
            <a:fillRect/>
          </a:stretch>
        </p:blipFill>
        <p:spPr>
          <a:xfrm>
            <a:off x="780927" y="3321379"/>
            <a:ext cx="444166" cy="444166"/>
          </a:xfrm>
          <a:prstGeom prst="rect">
            <a:avLst/>
          </a:prstGeom>
        </p:spPr>
      </p:pic>
      <p:sp>
        <p:nvSpPr>
          <p:cNvPr id="27" name="文本框 26"/>
          <p:cNvSpPr txBox="1"/>
          <p:nvPr/>
        </p:nvSpPr>
        <p:spPr>
          <a:xfrm>
            <a:off x="1218641" y="3374185"/>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八大作业设置</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787378" y="3911784"/>
            <a:ext cx="444166" cy="444166"/>
          </a:xfrm>
          <a:prstGeom prst="rect">
            <a:avLst/>
          </a:prstGeom>
        </p:spPr>
      </p:pic>
      <p:sp>
        <p:nvSpPr>
          <p:cNvPr id="29" name="文本框 28"/>
          <p:cNvSpPr txBox="1"/>
          <p:nvPr/>
        </p:nvSpPr>
        <p:spPr>
          <a:xfrm>
            <a:off x="1225093" y="3964590"/>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八大作业监督计划</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793829" y="4502189"/>
            <a:ext cx="444166" cy="444166"/>
          </a:xfrm>
          <a:prstGeom prst="rect">
            <a:avLst/>
          </a:prstGeom>
        </p:spPr>
      </p:pic>
      <p:sp>
        <p:nvSpPr>
          <p:cNvPr id="31" name="文本框 30"/>
          <p:cNvSpPr txBox="1"/>
          <p:nvPr/>
        </p:nvSpPr>
        <p:spPr>
          <a:xfrm>
            <a:off x="1231544" y="4554995"/>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八大作业监督任务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800280" y="5145400"/>
            <a:ext cx="444166" cy="444166"/>
          </a:xfrm>
          <a:prstGeom prst="rect">
            <a:avLst/>
          </a:prstGeom>
        </p:spPr>
      </p:pic>
      <p:sp>
        <p:nvSpPr>
          <p:cNvPr id="5" name="文本框 4"/>
          <p:cNvSpPr txBox="1"/>
          <p:nvPr/>
        </p:nvSpPr>
        <p:spPr>
          <a:xfrm>
            <a:off x="1237995" y="5198206"/>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八大作业审批台账</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圆角 8"/>
          <p:cNvSpPr/>
          <p:nvPr/>
        </p:nvSpPr>
        <p:spPr>
          <a:xfrm>
            <a:off x="6168390" y="1700530"/>
            <a:ext cx="5355590" cy="4132580"/>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6317957" y="1994942"/>
            <a:ext cx="2335188" cy="460375"/>
          </a:xfrm>
          <a:prstGeom prst="rect">
            <a:avLst/>
          </a:prstGeom>
          <a:noFill/>
        </p:spPr>
        <p:txBody>
          <a:bodyPr wrap="square" rtlCol="0">
            <a:spAutoFit/>
          </a:bodyPr>
          <a:p>
            <a:r>
              <a:rPr lang="zh-CN" altLang="en-US" sz="2400" b="1" dirty="0">
                <a:solidFill>
                  <a:srgbClr val="007AFF"/>
                </a:solidFill>
                <a:latin typeface="Arial" panose="020B0604020202020204" pitchFamily="34" charset="0"/>
                <a:ea typeface="微软雅黑" panose="020B0503020204020204" pitchFamily="34" charset="-122"/>
                <a:cs typeface="+mn-ea"/>
                <a:sym typeface="+mn-ea"/>
              </a:rPr>
              <a:t>通用作业</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6326382" y="3314394"/>
            <a:ext cx="444166" cy="444166"/>
          </a:xfrm>
          <a:prstGeom prst="rect">
            <a:avLst/>
          </a:prstGeom>
        </p:spPr>
      </p:pic>
      <p:sp>
        <p:nvSpPr>
          <p:cNvPr id="11" name="文本框 10"/>
          <p:cNvSpPr txBox="1"/>
          <p:nvPr/>
        </p:nvSpPr>
        <p:spPr>
          <a:xfrm>
            <a:off x="6764096" y="336720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通用作业设置</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6332833" y="3904799"/>
            <a:ext cx="444166" cy="444166"/>
          </a:xfrm>
          <a:prstGeom prst="rect">
            <a:avLst/>
          </a:prstGeom>
        </p:spPr>
      </p:pic>
      <p:sp>
        <p:nvSpPr>
          <p:cNvPr id="13" name="文本框 12"/>
          <p:cNvSpPr txBox="1"/>
          <p:nvPr/>
        </p:nvSpPr>
        <p:spPr>
          <a:xfrm>
            <a:off x="6770548" y="3957605"/>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通用作业监督计划</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6339284" y="4495204"/>
            <a:ext cx="444166" cy="444166"/>
          </a:xfrm>
          <a:prstGeom prst="rect">
            <a:avLst/>
          </a:prstGeom>
        </p:spPr>
      </p:pic>
      <p:sp>
        <p:nvSpPr>
          <p:cNvPr id="15" name="文本框 14"/>
          <p:cNvSpPr txBox="1"/>
          <p:nvPr/>
        </p:nvSpPr>
        <p:spPr>
          <a:xfrm>
            <a:off x="6776999" y="454801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通用作业监督任务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7" name="图片 16"/>
          <p:cNvPicPr>
            <a:picLocks noChangeAspect="1"/>
          </p:cNvPicPr>
          <p:nvPr/>
        </p:nvPicPr>
        <p:blipFill>
          <a:blip r:embed="rId1"/>
          <a:stretch>
            <a:fillRect/>
          </a:stretch>
        </p:blipFill>
        <p:spPr>
          <a:xfrm>
            <a:off x="6345735" y="5138415"/>
            <a:ext cx="444166" cy="444166"/>
          </a:xfrm>
          <a:prstGeom prst="rect">
            <a:avLst/>
          </a:prstGeom>
        </p:spPr>
      </p:pic>
      <p:sp>
        <p:nvSpPr>
          <p:cNvPr id="18" name="文本框 17"/>
          <p:cNvSpPr txBox="1"/>
          <p:nvPr/>
        </p:nvSpPr>
        <p:spPr>
          <a:xfrm>
            <a:off x="6783450" y="5191221"/>
            <a:ext cx="4521290" cy="58356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通用作业审批台账</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6345555" y="2564765"/>
            <a:ext cx="5080635" cy="583565"/>
          </a:xfrm>
          <a:prstGeom prst="rect">
            <a:avLst/>
          </a:prstGeom>
          <a:noFill/>
        </p:spPr>
        <p:txBody>
          <a:bodyPr wrap="square" rtlCol="0">
            <a:spAutoFit/>
          </a:bodyPr>
          <a:p>
            <a:pPr marL="0" indent="0" latinLnBrk="1">
              <a:spcBef>
                <a:spcPct val="0"/>
              </a:spcBef>
              <a:spcAft>
                <a:spcPct val="0"/>
              </a:spcAft>
              <a:buFont typeface="Arial" panose="020B0604020202020204"/>
              <a:buNone/>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mn-ea"/>
              </a:rPr>
              <a:t>根据企业实际，</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rPr>
              <a:t>按八大作业合规标准来自定义属于自己厂内的审批表单、审批流程及审批人等。</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endParaRPr>
          </a:p>
        </p:txBody>
      </p:sp>
      <p:sp>
        <p:nvSpPr>
          <p:cNvPr id="261" name="文本框 260"/>
          <p:cNvSpPr txBox="1"/>
          <p:nvPr/>
        </p:nvSpPr>
        <p:spPr>
          <a:xfrm>
            <a:off x="2898458" y="904369"/>
            <a:ext cx="6395085" cy="645160"/>
          </a:xfrm>
          <a:prstGeom prst="rect">
            <a:avLst/>
          </a:prstGeom>
          <a:noFill/>
        </p:spPr>
        <p:txBody>
          <a:bodyPr wrap="square">
            <a:spAutoFit/>
          </a:bodyPr>
          <a:p>
            <a:pPr lvl="0" algn="ctr">
              <a:lnSpc>
                <a:spcPct val="150000"/>
              </a:lnSpc>
              <a:buClrTx/>
              <a:buSzTx/>
              <a:buFontTx/>
            </a:pPr>
            <a:r>
              <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强制性与灵活性兼备</a:t>
            </a:r>
            <a:endPar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ŝḷíḑê"/>
          <p:cNvSpPr txBox="1"/>
          <p:nvPr/>
        </p:nvSpPr>
        <p:spPr>
          <a:xfrm>
            <a:off x="1054100" y="190500"/>
            <a:ext cx="2722880" cy="460375"/>
          </a:xfrm>
          <a:prstGeom prst="rect">
            <a:avLst/>
          </a:prstGeom>
          <a:noFill/>
        </p:spPr>
        <p:txBody>
          <a:bodyPr wrap="none" rtlCol="0">
            <a:spAutoFit/>
          </a:bodyPr>
          <a:lstStyle/>
          <a:p>
            <a:pPr algn="l"/>
            <a:r>
              <a:rPr lang="zh-CN" altLang="en-US" sz="2400" b="1" dirty="0">
                <a:solidFill>
                  <a:schemeClr val="accent1">
                    <a:lumMod val="50000"/>
                  </a:schemeClr>
                </a:solidFill>
                <a:cs typeface="+mn-ea"/>
                <a:sym typeface="Arial" panose="020B0604020202020204" pitchFamily="34" charset="0"/>
              </a:rPr>
              <a:t>客户咨询</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功能解析</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1" name="文本框 260"/>
          <p:cNvSpPr txBox="1"/>
          <p:nvPr/>
        </p:nvSpPr>
        <p:spPr>
          <a:xfrm>
            <a:off x="2826703" y="976124"/>
            <a:ext cx="6395085" cy="645160"/>
          </a:xfrm>
          <a:prstGeom prst="rect">
            <a:avLst/>
          </a:prstGeom>
          <a:noFill/>
        </p:spPr>
        <p:txBody>
          <a:bodyPr wrap="square">
            <a:spAutoFit/>
          </a:bodyPr>
          <a:lstStyle/>
          <a:p>
            <a:pPr algn="ctr">
              <a:lnSpc>
                <a:spcPct val="150000"/>
              </a:lnSpc>
            </a:pPr>
            <a:r>
              <a:rPr lang="zh-CN" altLang="en-US" sz="2400" b="1" i="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现场管理：相关方管理</a:t>
            </a:r>
            <a:endParaRPr lang="zh-CN" altLang="zh-CN" sz="2400" b="1" kern="100" dirty="0">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282575" y="3069590"/>
            <a:ext cx="4076065" cy="2553335"/>
          </a:xfrm>
          <a:prstGeom prst="rect">
            <a:avLst/>
          </a:prstGeom>
        </p:spPr>
        <p:txBody>
          <a:bodyPr wrap="square">
            <a:spAutoFit/>
          </a:bodyPr>
          <a:p>
            <a:pPr marL="0" indent="457200" algn="just"/>
            <a:r>
              <a:rPr lang="zh-CN" altLang="en-US" sz="160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mn-ea"/>
              </a:rPr>
              <a:t>该功能以</a:t>
            </a:r>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PC端</a:t>
            </a:r>
            <a:r>
              <a:rPr lang="zh-CN" altLang="en-US" sz="160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移动端小程序</a:t>
            </a:r>
            <a:r>
              <a:rPr lang="zh-CN" altLang="en-US" sz="160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mn-ea"/>
              </a:rPr>
              <a:t>为载体，</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支持相</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关方类别</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公司性质</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联系方式</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以及</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资质等</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导入，以便实时管控相关方作业资质有效性；同时，</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相关方入场作业前，可在小程序上再次上传相关证书并关联作业项目</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，形成电子存档，进一步加强相关方作业人员的专业性管理。</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57200" algn="just"/>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后续，</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相关方将与“教育培训”挂钩</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，支持相关方作业前在线培训，培训合格后方可入场作业。</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269875" y="2277110"/>
            <a:ext cx="4115435" cy="592455"/>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Arial" panose="020B0604020202020204" pitchFamily="34" charset="0"/>
                <a:ea typeface="微软雅黑" panose="020B0503020204020204" pitchFamily="34" charset="-122"/>
                <a:sym typeface="Arial" panose="020B0604020202020204" pitchFamily="34" charset="0"/>
              </a:rPr>
              <a:t>证件可查、作业可控</a:t>
            </a:r>
            <a:endParaRPr lang="zh-CN">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263525" y="2277110"/>
            <a:ext cx="4122420" cy="3528060"/>
          </a:xfrm>
          <a:prstGeom prst="rect">
            <a:avLst/>
          </a:prstGeom>
          <a:noFill/>
          <a:ln>
            <a:solidFill>
              <a:schemeClr val="tx2">
                <a:lumMod val="20000"/>
                <a:lumOff val="8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4393565" y="2263140"/>
            <a:ext cx="5841365"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5" name="矩形 4"/>
          <p:cNvSpPr/>
          <p:nvPr/>
        </p:nvSpPr>
        <p:spPr>
          <a:xfrm>
            <a:off x="10247630" y="2263140"/>
            <a:ext cx="1873250"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11" name="图片 10"/>
          <p:cNvPicPr/>
          <p:nvPr/>
        </p:nvPicPr>
        <p:blipFill>
          <a:blip r:embed="rId1"/>
          <a:stretch>
            <a:fillRect/>
          </a:stretch>
        </p:blipFill>
        <p:spPr>
          <a:xfrm>
            <a:off x="4439920" y="2277110"/>
            <a:ext cx="5752800" cy="3470400"/>
          </a:xfrm>
          <a:prstGeom prst="rect">
            <a:avLst/>
          </a:prstGeom>
        </p:spPr>
      </p:pic>
      <p:pic>
        <p:nvPicPr>
          <p:cNvPr id="12" name="图片 11"/>
          <p:cNvPicPr>
            <a:picLocks noChangeAspect="1"/>
          </p:cNvPicPr>
          <p:nvPr/>
        </p:nvPicPr>
        <p:blipFill>
          <a:blip r:embed="rId2"/>
          <a:stretch>
            <a:fillRect/>
          </a:stretch>
        </p:blipFill>
        <p:spPr>
          <a:xfrm>
            <a:off x="10272395" y="2277110"/>
            <a:ext cx="1812925" cy="3469640"/>
          </a:xfrm>
          <a:prstGeom prst="rect">
            <a:avLst/>
          </a:prstGeom>
        </p:spPr>
      </p:pic>
    </p:spTree>
    <p:custDataLst>
      <p:tags r:id="rId3"/>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5"/>
          <p:cNvSpPr/>
          <p:nvPr/>
        </p:nvSpPr>
        <p:spPr>
          <a:xfrm>
            <a:off x="0" y="2976828"/>
            <a:ext cx="6403968" cy="3881172"/>
          </a:xfrm>
          <a:custGeom>
            <a:avLst/>
            <a:gdLst>
              <a:gd name="connsiteX0" fmla="*/ 2409132 w 7060600"/>
              <a:gd name="connsiteY0" fmla="*/ 0 h 4279129"/>
              <a:gd name="connsiteX1" fmla="*/ 7053940 w 7060600"/>
              <a:gd name="connsiteY1" fmla="*/ 4191544 h 4279129"/>
              <a:gd name="connsiteX2" fmla="*/ 7060600 w 7060600"/>
              <a:gd name="connsiteY2" fmla="*/ 4279129 h 4279129"/>
              <a:gd name="connsiteX3" fmla="*/ 5033288 w 7060600"/>
              <a:gd name="connsiteY3" fmla="*/ 4279129 h 4279129"/>
              <a:gd name="connsiteX4" fmla="*/ 5011086 w 7060600"/>
              <a:gd name="connsiteY4" fmla="*/ 4133654 h 4279129"/>
              <a:gd name="connsiteX5" fmla="*/ 2409132 w 7060600"/>
              <a:gd name="connsiteY5" fmla="*/ 2013001 h 4279129"/>
              <a:gd name="connsiteX6" fmla="*/ 73774 w 7060600"/>
              <a:gd name="connsiteY6" fmla="*/ 3402948 h 4279129"/>
              <a:gd name="connsiteX7" fmla="*/ 0 w 7060600"/>
              <a:gd name="connsiteY7" fmla="*/ 3556093 h 4279129"/>
              <a:gd name="connsiteX8" fmla="*/ 0 w 7060600"/>
              <a:gd name="connsiteY8" fmla="*/ 669110 h 4279129"/>
              <a:gd name="connsiteX9" fmla="*/ 183651 w 7060600"/>
              <a:gd name="connsiteY9" fmla="*/ 563513 h 4279129"/>
              <a:gd name="connsiteX10" fmla="*/ 2409132 w 7060600"/>
              <a:gd name="connsiteY10" fmla="*/ 0 h 42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0600" h="4279129">
                <a:moveTo>
                  <a:pt x="2409132" y="0"/>
                </a:moveTo>
                <a:cubicBezTo>
                  <a:pt x="4826541" y="0"/>
                  <a:pt x="6814845" y="1837216"/>
                  <a:pt x="7053940" y="4191544"/>
                </a:cubicBezTo>
                <a:lnTo>
                  <a:pt x="7060600" y="4279129"/>
                </a:lnTo>
                <a:lnTo>
                  <a:pt x="5033288" y="4279129"/>
                </a:lnTo>
                <a:lnTo>
                  <a:pt x="5011086" y="4133654"/>
                </a:lnTo>
                <a:cubicBezTo>
                  <a:pt x="4763432" y="2923400"/>
                  <a:pt x="3692600" y="2013001"/>
                  <a:pt x="2409132" y="2013001"/>
                </a:cubicBezTo>
                <a:cubicBezTo>
                  <a:pt x="1400693" y="2013001"/>
                  <a:pt x="523524" y="2575033"/>
                  <a:pt x="73774" y="3402948"/>
                </a:cubicBezTo>
                <a:lnTo>
                  <a:pt x="0" y="3556093"/>
                </a:lnTo>
                <a:lnTo>
                  <a:pt x="0" y="669110"/>
                </a:lnTo>
                <a:lnTo>
                  <a:pt x="183651" y="563513"/>
                </a:lnTo>
                <a:cubicBezTo>
                  <a:pt x="845205" y="204135"/>
                  <a:pt x="1603329" y="0"/>
                  <a:pt x="2409132" y="0"/>
                </a:cubicBezTo>
                <a:close/>
              </a:path>
            </a:pathLst>
          </a:custGeom>
          <a:blipFill>
            <a:blip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任意多边形 26"/>
          <p:cNvSpPr/>
          <p:nvPr/>
        </p:nvSpPr>
        <p:spPr>
          <a:xfrm rot="10800000" flipV="1">
            <a:off x="9760287" y="0"/>
            <a:ext cx="2431712" cy="2423527"/>
          </a:xfrm>
          <a:custGeom>
            <a:avLst/>
            <a:gdLst>
              <a:gd name="connsiteX0" fmla="*/ 0 w 1492181"/>
              <a:gd name="connsiteY0" fmla="*/ 0 h 1487158"/>
              <a:gd name="connsiteX1" fmla="*/ 1492181 w 1492181"/>
              <a:gd name="connsiteY1" fmla="*/ 0 h 1487158"/>
              <a:gd name="connsiteX2" fmla="*/ 1492181 w 1492181"/>
              <a:gd name="connsiteY2" fmla="*/ 1 h 1487158"/>
              <a:gd name="connsiteX3" fmla="*/ 5024 w 1492181"/>
              <a:gd name="connsiteY3" fmla="*/ 1487158 h 1487158"/>
              <a:gd name="connsiteX4" fmla="*/ 0 w 1492181"/>
              <a:gd name="connsiteY4" fmla="*/ 1486905 h 148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181" h="1487158">
                <a:moveTo>
                  <a:pt x="0" y="0"/>
                </a:moveTo>
                <a:lnTo>
                  <a:pt x="1492181" y="0"/>
                </a:lnTo>
                <a:lnTo>
                  <a:pt x="1492181" y="1"/>
                </a:lnTo>
                <a:cubicBezTo>
                  <a:pt x="1492181" y="821335"/>
                  <a:pt x="826358" y="1487158"/>
                  <a:pt x="5024" y="1487158"/>
                </a:cubicBezTo>
                <a:lnTo>
                  <a:pt x="0" y="1486905"/>
                </a:lnTo>
                <a:close/>
              </a:path>
            </a:pathLst>
          </a:custGeom>
          <a:blipFill>
            <a:blip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95000"/>
                  <a:lumOff val="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6012542" y="2468781"/>
            <a:ext cx="3209472" cy="583565"/>
          </a:xfrm>
          <a:prstGeom prst="rect">
            <a:avLst/>
          </a:prstGeom>
          <a:noFill/>
        </p:spPr>
        <p:txBody>
          <a:bodyPr wrap="square">
            <a:spAutoFit/>
          </a:bodyPr>
          <a:lstStyle/>
          <a:p>
            <a:r>
              <a:rPr lang="zh-CN" altLang="en-US" sz="3200" b="1"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系统版本</a:t>
            </a:r>
            <a:r>
              <a:rPr lang="en-US" altLang="zh-CN" sz="3200" b="1"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&amp;</a:t>
            </a:r>
            <a:r>
              <a:rPr lang="zh-CN" altLang="en-US" sz="3200" b="1"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报价</a:t>
            </a:r>
            <a:endParaRPr lang="zh-CN" altLang="en-US" sz="3200" b="1"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4431875" y="2215396"/>
            <a:ext cx="1539240" cy="1568450"/>
          </a:xfrm>
          <a:prstGeom prst="rect">
            <a:avLst/>
          </a:prstGeom>
          <a:noFill/>
        </p:spPr>
        <p:txBody>
          <a:bodyPr wrap="none" rtlCol="0">
            <a:spAutoFit/>
          </a:bodyPr>
          <a:lstStyle>
            <a:defPPr>
              <a:defRPr lang="zh-CN"/>
            </a:defPPr>
            <a:lvl1pPr algn="r">
              <a:defRPr sz="2800" b="1">
                <a:solidFill>
                  <a:schemeClr val="accent2"/>
                </a:solidFill>
                <a:effectLst>
                  <a:outerShdw blurRad="254000" dist="127000" algn="ctr" rotWithShape="0">
                    <a:schemeClr val="accent2">
                      <a:alpha val="32000"/>
                    </a:schemeClr>
                  </a:outerShdw>
                </a:effectLst>
              </a:defRPr>
            </a:lvl1pPr>
          </a:lstStyle>
          <a:p>
            <a:r>
              <a:rPr lang="en-GB" sz="9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0</a:t>
            </a:r>
            <a:r>
              <a:rPr lang="en-US" altLang="en-GB" sz="9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3</a:t>
            </a:r>
            <a:endParaRPr lang="en-US" altLang="en-GB" sz="9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0" name="直接连接符 19"/>
          <p:cNvCxnSpPr/>
          <p:nvPr/>
        </p:nvCxnSpPr>
        <p:spPr>
          <a:xfrm>
            <a:off x="4762300" y="3675073"/>
            <a:ext cx="864000" cy="0"/>
          </a:xfrm>
          <a:prstGeom prst="line">
            <a:avLst/>
          </a:prstGeom>
          <a:ln w="38100">
            <a:solidFill>
              <a:srgbClr val="0086D4"/>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055638" y="3115846"/>
            <a:ext cx="1094462" cy="337185"/>
          </a:xfrm>
          <a:prstGeom prst="rect">
            <a:avLst/>
          </a:prstGeom>
          <a:noFill/>
        </p:spPr>
        <p:txBody>
          <a:bodyPr wrap="square">
            <a:spAutoFit/>
          </a:bodyPr>
          <a:lstStyle/>
          <a:p>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版本分类</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7617278" y="3115846"/>
            <a:ext cx="1094462" cy="337185"/>
          </a:xfrm>
          <a:prstGeom prst="rect">
            <a:avLst/>
          </a:prstGeom>
          <a:noFill/>
        </p:spPr>
        <p:txBody>
          <a:bodyPr wrap="square">
            <a:spAutoFit/>
          </a:bodyPr>
          <a:lstStyle/>
          <a:p>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报价解析</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5"/>
          <p:cNvSpPr/>
          <p:nvPr/>
        </p:nvSpPr>
        <p:spPr>
          <a:xfrm>
            <a:off x="0" y="2976828"/>
            <a:ext cx="6403968" cy="3881172"/>
          </a:xfrm>
          <a:custGeom>
            <a:avLst/>
            <a:gdLst>
              <a:gd name="connsiteX0" fmla="*/ 2409132 w 7060600"/>
              <a:gd name="connsiteY0" fmla="*/ 0 h 4279129"/>
              <a:gd name="connsiteX1" fmla="*/ 7053940 w 7060600"/>
              <a:gd name="connsiteY1" fmla="*/ 4191544 h 4279129"/>
              <a:gd name="connsiteX2" fmla="*/ 7060600 w 7060600"/>
              <a:gd name="connsiteY2" fmla="*/ 4279129 h 4279129"/>
              <a:gd name="connsiteX3" fmla="*/ 5033288 w 7060600"/>
              <a:gd name="connsiteY3" fmla="*/ 4279129 h 4279129"/>
              <a:gd name="connsiteX4" fmla="*/ 5011086 w 7060600"/>
              <a:gd name="connsiteY4" fmla="*/ 4133654 h 4279129"/>
              <a:gd name="connsiteX5" fmla="*/ 2409132 w 7060600"/>
              <a:gd name="connsiteY5" fmla="*/ 2013001 h 4279129"/>
              <a:gd name="connsiteX6" fmla="*/ 73774 w 7060600"/>
              <a:gd name="connsiteY6" fmla="*/ 3402948 h 4279129"/>
              <a:gd name="connsiteX7" fmla="*/ 0 w 7060600"/>
              <a:gd name="connsiteY7" fmla="*/ 3556093 h 4279129"/>
              <a:gd name="connsiteX8" fmla="*/ 0 w 7060600"/>
              <a:gd name="connsiteY8" fmla="*/ 669110 h 4279129"/>
              <a:gd name="connsiteX9" fmla="*/ 183651 w 7060600"/>
              <a:gd name="connsiteY9" fmla="*/ 563513 h 4279129"/>
              <a:gd name="connsiteX10" fmla="*/ 2409132 w 7060600"/>
              <a:gd name="connsiteY10" fmla="*/ 0 h 42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0600" h="4279129">
                <a:moveTo>
                  <a:pt x="2409132" y="0"/>
                </a:moveTo>
                <a:cubicBezTo>
                  <a:pt x="4826541" y="0"/>
                  <a:pt x="6814845" y="1837216"/>
                  <a:pt x="7053940" y="4191544"/>
                </a:cubicBezTo>
                <a:lnTo>
                  <a:pt x="7060600" y="4279129"/>
                </a:lnTo>
                <a:lnTo>
                  <a:pt x="5033288" y="4279129"/>
                </a:lnTo>
                <a:lnTo>
                  <a:pt x="5011086" y="4133654"/>
                </a:lnTo>
                <a:cubicBezTo>
                  <a:pt x="4763432" y="2923400"/>
                  <a:pt x="3692600" y="2013001"/>
                  <a:pt x="2409132" y="2013001"/>
                </a:cubicBezTo>
                <a:cubicBezTo>
                  <a:pt x="1400693" y="2013001"/>
                  <a:pt x="523524" y="2575033"/>
                  <a:pt x="73774" y="3402948"/>
                </a:cubicBezTo>
                <a:lnTo>
                  <a:pt x="0" y="3556093"/>
                </a:lnTo>
                <a:lnTo>
                  <a:pt x="0" y="669110"/>
                </a:lnTo>
                <a:lnTo>
                  <a:pt x="183651" y="563513"/>
                </a:lnTo>
                <a:cubicBezTo>
                  <a:pt x="845205" y="204135"/>
                  <a:pt x="1603329" y="0"/>
                  <a:pt x="2409132" y="0"/>
                </a:cubicBezTo>
                <a:close/>
              </a:path>
            </a:pathLst>
          </a:custGeom>
          <a:blipFill>
            <a:blip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任意多边形 26"/>
          <p:cNvSpPr/>
          <p:nvPr/>
        </p:nvSpPr>
        <p:spPr>
          <a:xfrm rot="10800000" flipV="1">
            <a:off x="9760287" y="0"/>
            <a:ext cx="2431712" cy="2423527"/>
          </a:xfrm>
          <a:custGeom>
            <a:avLst/>
            <a:gdLst>
              <a:gd name="connsiteX0" fmla="*/ 0 w 1492181"/>
              <a:gd name="connsiteY0" fmla="*/ 0 h 1487158"/>
              <a:gd name="connsiteX1" fmla="*/ 1492181 w 1492181"/>
              <a:gd name="connsiteY1" fmla="*/ 0 h 1487158"/>
              <a:gd name="connsiteX2" fmla="*/ 1492181 w 1492181"/>
              <a:gd name="connsiteY2" fmla="*/ 1 h 1487158"/>
              <a:gd name="connsiteX3" fmla="*/ 5024 w 1492181"/>
              <a:gd name="connsiteY3" fmla="*/ 1487158 h 1487158"/>
              <a:gd name="connsiteX4" fmla="*/ 0 w 1492181"/>
              <a:gd name="connsiteY4" fmla="*/ 1486905 h 148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181" h="1487158">
                <a:moveTo>
                  <a:pt x="0" y="0"/>
                </a:moveTo>
                <a:lnTo>
                  <a:pt x="1492181" y="0"/>
                </a:lnTo>
                <a:lnTo>
                  <a:pt x="1492181" y="1"/>
                </a:lnTo>
                <a:cubicBezTo>
                  <a:pt x="1492181" y="821335"/>
                  <a:pt x="826358" y="1487158"/>
                  <a:pt x="5024" y="1487158"/>
                </a:cubicBezTo>
                <a:lnTo>
                  <a:pt x="0" y="1486905"/>
                </a:lnTo>
                <a:close/>
              </a:path>
            </a:pathLst>
          </a:custGeom>
          <a:blipFill>
            <a:blip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95000"/>
                  <a:lumOff val="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6012542" y="2468781"/>
            <a:ext cx="3209472" cy="583565"/>
          </a:xfrm>
          <a:prstGeom prst="rect">
            <a:avLst/>
          </a:prstGeom>
          <a:noFill/>
        </p:spPr>
        <p:txBody>
          <a:bodyPr wrap="square">
            <a:spAutoFit/>
          </a:bodyPr>
          <a:lstStyle/>
          <a:p>
            <a:r>
              <a:rPr lang="zh-CN" altLang="en-US" sz="3200" b="1"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安全生产信息化</a:t>
            </a:r>
            <a:endParaRPr lang="zh-CN" altLang="en-US" sz="3200" b="1"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4417485" y="2215396"/>
            <a:ext cx="1553630" cy="1569660"/>
          </a:xfrm>
          <a:prstGeom prst="rect">
            <a:avLst/>
          </a:prstGeom>
          <a:noFill/>
        </p:spPr>
        <p:txBody>
          <a:bodyPr wrap="none" rtlCol="0">
            <a:spAutoFit/>
          </a:bodyPr>
          <a:lstStyle>
            <a:defPPr>
              <a:defRPr lang="zh-CN"/>
            </a:defPPr>
            <a:lvl1pPr algn="r">
              <a:defRPr sz="2800" b="1">
                <a:solidFill>
                  <a:schemeClr val="accent2"/>
                </a:solidFill>
                <a:effectLst>
                  <a:outerShdw blurRad="254000" dist="127000" algn="ctr" rotWithShape="0">
                    <a:schemeClr val="accent2">
                      <a:alpha val="32000"/>
                    </a:schemeClr>
                  </a:outerShdw>
                </a:effectLst>
              </a:defRPr>
            </a:lvl1pPr>
          </a:lstStyle>
          <a:p>
            <a:r>
              <a:rPr lang="en-GB" sz="9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01</a:t>
            </a:r>
            <a:endParaRPr lang="en-GB" sz="9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0" name="直接连接符 19"/>
          <p:cNvCxnSpPr/>
          <p:nvPr/>
        </p:nvCxnSpPr>
        <p:spPr>
          <a:xfrm>
            <a:off x="4762300" y="3675073"/>
            <a:ext cx="864000" cy="0"/>
          </a:xfrm>
          <a:prstGeom prst="line">
            <a:avLst/>
          </a:prstGeom>
          <a:ln w="38100">
            <a:solidFill>
              <a:srgbClr val="0086D4"/>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055638" y="3115846"/>
            <a:ext cx="1094462" cy="337185"/>
          </a:xfrm>
          <a:prstGeom prst="rect">
            <a:avLst/>
          </a:prstGeom>
          <a:noFill/>
        </p:spPr>
        <p:txBody>
          <a:bodyPr wrap="square">
            <a:spAutoFit/>
          </a:bodyPr>
          <a:lstStyle/>
          <a:p>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系统概述</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7617278" y="3115846"/>
            <a:ext cx="1094462" cy="337185"/>
          </a:xfrm>
          <a:prstGeom prst="rect">
            <a:avLst/>
          </a:prstGeom>
          <a:noFill/>
        </p:spPr>
        <p:txBody>
          <a:bodyPr wrap="square">
            <a:spAutoFit/>
          </a:bodyPr>
          <a:lstStyle/>
          <a:p>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系统架构</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6055638" y="3429000"/>
            <a:ext cx="1094462" cy="337185"/>
          </a:xfrm>
          <a:prstGeom prst="rect">
            <a:avLst/>
          </a:prstGeom>
          <a:noFill/>
        </p:spPr>
        <p:txBody>
          <a:bodyPr wrap="square">
            <a:spAutoFit/>
          </a:bodyPr>
          <a:lstStyle/>
          <a:p>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用户层级</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7617278" y="3429000"/>
            <a:ext cx="1094462" cy="337185"/>
          </a:xfrm>
          <a:prstGeom prst="rect">
            <a:avLst/>
          </a:prstGeom>
          <a:noFill/>
        </p:spPr>
        <p:txBody>
          <a:bodyPr wrap="square">
            <a:spAutoFit/>
          </a:bodyPr>
          <a:lstStyle/>
          <a:p>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系统模块</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3"/>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8"/>
          <p:cNvSpPr/>
          <p:nvPr/>
        </p:nvSpPr>
        <p:spPr>
          <a:xfrm>
            <a:off x="622935" y="1707515"/>
            <a:ext cx="4411345" cy="4001770"/>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0375"/>
          </a:xfrm>
          <a:prstGeom prst="rect">
            <a:avLst/>
          </a:prstGeom>
          <a:noFill/>
        </p:spPr>
        <p:txBody>
          <a:bodyPr wrap="square" rtlCol="0">
            <a:spAutoFit/>
          </a:bodyPr>
          <a:lstStyle/>
          <a:p>
            <a:r>
              <a:rPr lang="zh-CN" altLang="en-US" sz="2400" b="1" dirty="0">
                <a:solidFill>
                  <a:schemeClr val="accent1">
                    <a:lumMod val="50000"/>
                  </a:schemeClr>
                </a:solidFill>
                <a:cs typeface="+mn-ea"/>
                <a:sym typeface="Arial" panose="020B0604020202020204" pitchFamily="34" charset="0"/>
              </a:rPr>
              <a:t>系统版本&amp;报价</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772795" y="2002155"/>
            <a:ext cx="3961130" cy="460375"/>
          </a:xfrm>
          <a:prstGeom prst="rect">
            <a:avLst/>
          </a:prstGeom>
          <a:noFill/>
        </p:spPr>
        <p:txBody>
          <a:bodyPr wrap="square" rtlCol="0">
            <a:spAutoFit/>
          </a:bodyPr>
          <a:lstStyle/>
          <a:p>
            <a:r>
              <a:rPr lang="en-US" altLang="zh-CN" sz="2400" b="1" dirty="0">
                <a:solidFill>
                  <a:srgbClr val="007AFF"/>
                </a:solidFill>
                <a:latin typeface="Arial" panose="020B0604020202020204" pitchFamily="34" charset="0"/>
                <a:ea typeface="微软雅黑" panose="020B0503020204020204" pitchFamily="34" charset="-122"/>
                <a:cs typeface="+mn-ea"/>
                <a:sym typeface="+mn-ea"/>
              </a:rPr>
              <a:t>SaaS</a:t>
            </a:r>
            <a:r>
              <a:rPr lang="zh-CN" altLang="en-US" sz="2400" b="1" dirty="0">
                <a:solidFill>
                  <a:srgbClr val="007AFF"/>
                </a:solidFill>
                <a:latin typeface="Arial" panose="020B0604020202020204" pitchFamily="34" charset="0"/>
                <a:ea typeface="微软雅黑" panose="020B0503020204020204" pitchFamily="34" charset="-122"/>
                <a:cs typeface="+mn-ea"/>
                <a:sym typeface="+mn-ea"/>
              </a:rPr>
              <a:t>通用版本（账号开通）</a:t>
            </a:r>
            <a:endParaRPr lang="zh-CN" altLang="en-US" sz="2400" b="1" dirty="0">
              <a:solidFill>
                <a:srgbClr val="007AFF"/>
              </a:solidFill>
              <a:latin typeface="Arial" panose="020B0604020202020204" pitchFamily="34" charset="0"/>
              <a:ea typeface="微软雅黑" panose="020B0503020204020204" pitchFamily="34" charset="-122"/>
              <a:cs typeface="+mn-ea"/>
              <a:sym typeface="+mn-ea"/>
            </a:endParaRPr>
          </a:p>
        </p:txBody>
      </p:sp>
      <p:sp>
        <p:nvSpPr>
          <p:cNvPr id="7" name="矩形: 圆角 8"/>
          <p:cNvSpPr/>
          <p:nvPr/>
        </p:nvSpPr>
        <p:spPr>
          <a:xfrm>
            <a:off x="6456045" y="1741170"/>
            <a:ext cx="4576445" cy="4027805"/>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6605905" y="2035810"/>
            <a:ext cx="3086735" cy="460375"/>
          </a:xfrm>
          <a:prstGeom prst="rect">
            <a:avLst/>
          </a:prstGeom>
          <a:noFill/>
        </p:spPr>
        <p:txBody>
          <a:bodyPr wrap="square" rtlCol="0">
            <a:spAutoFit/>
          </a:bodyPr>
          <a:p>
            <a:r>
              <a:rPr lang="zh-CN" altLang="en-US" sz="2400" b="1" dirty="0">
                <a:solidFill>
                  <a:srgbClr val="007AFF"/>
                </a:solidFill>
                <a:latin typeface="Arial" panose="020B0604020202020204" pitchFamily="34" charset="0"/>
                <a:ea typeface="微软雅黑" panose="020B0503020204020204" pitchFamily="34" charset="-122"/>
                <a:cs typeface="+mn-ea"/>
                <a:sym typeface="+mn-ea"/>
              </a:rPr>
              <a:t>独立部署版本（买断）</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6633210" y="2605405"/>
            <a:ext cx="4185285" cy="1076325"/>
          </a:xfrm>
          <a:prstGeom prst="rect">
            <a:avLst/>
          </a:prstGeom>
          <a:noFill/>
        </p:spPr>
        <p:txBody>
          <a:bodyPr wrap="square" rtlCol="0">
            <a:spAutoFit/>
          </a:bodyPr>
          <a:p>
            <a:pPr marL="0" indent="0" latinLnBrk="1">
              <a:spcBef>
                <a:spcPct val="0"/>
              </a:spcBef>
              <a:spcAft>
                <a:spcPct val="0"/>
              </a:spcAft>
              <a:buFont typeface="Arial" panose="020B0604020202020204"/>
              <a:buNone/>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mn-ea"/>
              </a:rPr>
              <a:t>根据企业实际，进行量身定制。服务器数据独立部署在客户自有机房，页面呈现、平台功能、信息存储、部署人力成本等均为一次性买断。</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endParaRPr>
          </a:p>
        </p:txBody>
      </p:sp>
      <p:sp>
        <p:nvSpPr>
          <p:cNvPr id="261" name="文本框 260"/>
          <p:cNvSpPr txBox="1"/>
          <p:nvPr/>
        </p:nvSpPr>
        <p:spPr>
          <a:xfrm>
            <a:off x="2898458" y="904369"/>
            <a:ext cx="6395085" cy="645160"/>
          </a:xfrm>
          <a:prstGeom prst="rect">
            <a:avLst/>
          </a:prstGeom>
          <a:noFill/>
        </p:spPr>
        <p:txBody>
          <a:bodyPr wrap="square">
            <a:spAutoFit/>
          </a:bodyPr>
          <a:p>
            <a:pPr lvl="0" algn="ctr">
              <a:lnSpc>
                <a:spcPct val="150000"/>
              </a:lnSpc>
              <a:buClrTx/>
              <a:buSzTx/>
              <a:buFontTx/>
            </a:pPr>
            <a:r>
              <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版本区别是什么？</a:t>
            </a:r>
            <a:endPar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767080" y="2636520"/>
            <a:ext cx="4185285" cy="829945"/>
          </a:xfrm>
          <a:prstGeom prst="rect">
            <a:avLst/>
          </a:prstGeom>
          <a:noFill/>
        </p:spPr>
        <p:txBody>
          <a:bodyPr wrap="square" rtlCol="0">
            <a:spAutoFit/>
          </a:bodyPr>
          <a:p>
            <a:pPr marL="0" indent="0" algn="just" latinLnBrk="1">
              <a:spcBef>
                <a:spcPct val="0"/>
              </a:spcBef>
              <a:spcAft>
                <a:spcPct val="0"/>
              </a:spcAft>
              <a:buFont typeface="Arial" panose="020B0604020202020204"/>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rPr>
              <a:t>此版本不可定制，仅为使用我们公司平台、开通在线使用账号。根据账号实际数量以及平台使用功能点来收费。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系统概述</a:t>
            </a:r>
            <a:endParaRPr lang="zh-CN" altLang="en-US" sz="2400" b="1" dirty="0">
              <a:solidFill>
                <a:schemeClr val="accent1">
                  <a:lumMod val="50000"/>
                </a:schemeClr>
              </a:solidFill>
              <a:cs typeface="+mn-ea"/>
              <a:sym typeface="Arial" panose="020B0604020202020204" pitchFamily="34" charset="0"/>
            </a:endParaRPr>
          </a:p>
        </p:txBody>
      </p:sp>
      <p:sp>
        <p:nvSpPr>
          <p:cNvPr id="7" name="矩形 6"/>
          <p:cNvSpPr/>
          <p:nvPr/>
        </p:nvSpPr>
        <p:spPr>
          <a:xfrm>
            <a:off x="803910" y="1247140"/>
            <a:ext cx="8373745" cy="2306955"/>
          </a:xfrm>
          <a:prstGeom prst="rect">
            <a:avLst/>
          </a:prstGeom>
        </p:spPr>
        <p:txBody>
          <a:bodyPr wrap="square">
            <a:spAutoFit/>
          </a:bodyPr>
          <a:p>
            <a:pPr lvl="0" algn="just" defTabSz="457200">
              <a:lnSpc>
                <a:spcPct val="150000"/>
              </a:lnSpc>
              <a:defRPr/>
            </a:pP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天工云枢是一款</a:t>
            </a:r>
            <a:r>
              <a:rPr lang="zh-CN" altLang="en-US" sz="1600"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以</a:t>
            </a:r>
            <a:r>
              <a:rPr lang="en-US" altLang="zh-CN" sz="1600"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让安全管理一目了然</a:t>
            </a:r>
            <a:r>
              <a:rPr lang="en-US" altLang="zh-CN" sz="1600"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为目标</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的全流程、智能化安全管理信息化平台。通过深度整合企业安全管理的</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静态数据（如：资质、人员、制度等）</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与</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动态流程（如：作业、巡检、应急等）</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，运用</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数据驱动</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赋能</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闭环管控</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手段，助力企业从根本上解决日常安全管理中的信息孤岛、响应滞后、执行低效等痛点，构建起</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预防</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管控</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改进</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的可循环安全管理体系，推动企业安全管理实现从</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被动应对</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到</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主动治理</a:t>
            </a:r>
            <a:r>
              <a:rPr lang="en-US" altLang="zh-CN"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的战略转型。</a:t>
            </a:r>
            <a:endParaRPr lang="zh-CN" altLang="en-US" sz="1600"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78" name="矩形: 圆角 28"/>
          <p:cNvSpPr/>
          <p:nvPr/>
        </p:nvSpPr>
        <p:spPr>
          <a:xfrm>
            <a:off x="803910" y="4766945"/>
            <a:ext cx="1844675" cy="459105"/>
          </a:xfrm>
          <a:prstGeom prst="roundRect">
            <a:avLst>
              <a:gd name="adj" fmla="val 50000"/>
            </a:avLst>
          </a:prstGeom>
          <a:solidFill>
            <a:srgbClr val="047AF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安全可视化</a:t>
            </a:r>
            <a:endParaRPr kumimoji="0" lang="zh-CN" altLang="en-US" sz="16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28"/>
          <p:cNvSpPr/>
          <p:nvPr/>
        </p:nvSpPr>
        <p:spPr>
          <a:xfrm>
            <a:off x="803910" y="5660390"/>
            <a:ext cx="1844675" cy="418465"/>
          </a:xfrm>
          <a:prstGeom prst="roundRect">
            <a:avLst>
              <a:gd name="adj" fmla="val 50000"/>
            </a:avLst>
          </a:prstGeom>
          <a:solidFill>
            <a:srgbClr val="047AFF"/>
          </a:solidFill>
          <a:ln w="12700" cap="flat" cmpd="sng" algn="ctr">
            <a:noFill/>
            <a:prstDash val="solid"/>
            <a:miter lim="800000"/>
          </a:ln>
          <a:effectLst/>
        </p:spPr>
        <p:txBody>
          <a:bodyPr rtlCol="0" anchor="ctr">
            <a:noAutofit/>
          </a:bodyPr>
          <a:p>
            <a:pPr lvl="0" algn="ctr">
              <a:spcBef>
                <a:spcPts val="0"/>
              </a:spcBef>
              <a:spcAft>
                <a:spcPts val="0"/>
              </a:spcAft>
              <a:buClrTx/>
              <a:buSzTx/>
              <a:buFontTx/>
              <a:defRPr/>
            </a:pPr>
            <a:r>
              <a:rPr lang="zh-CN" altLang="en-US" sz="1600" kern="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资源协同化</a:t>
            </a:r>
            <a:endParaRPr lang="zh-CN" altLang="en-US" sz="1600" kern="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10"/>
          <p:cNvSpPr/>
          <p:nvPr/>
        </p:nvSpPr>
        <p:spPr>
          <a:xfrm>
            <a:off x="8084185" y="1332865"/>
            <a:ext cx="2934970" cy="378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5" name="组合 14"/>
          <p:cNvGrpSpPr/>
          <p:nvPr/>
        </p:nvGrpSpPr>
        <p:grpSpPr>
          <a:xfrm>
            <a:off x="9546590" y="1259205"/>
            <a:ext cx="2014220" cy="4794250"/>
            <a:chOff x="12169" y="-777"/>
            <a:chExt cx="4228" cy="11818"/>
          </a:xfrm>
        </p:grpSpPr>
        <p:pic>
          <p:nvPicPr>
            <p:cNvPr id="16" name="图片 15" descr="移动端1 - 副本"/>
            <p:cNvPicPr>
              <a:picLocks noChangeAspect="1"/>
            </p:cNvPicPr>
            <p:nvPr/>
          </p:nvPicPr>
          <p:blipFill>
            <a:blip r:embed="rId1"/>
            <a:stretch>
              <a:fillRect/>
            </a:stretch>
          </p:blipFill>
          <p:spPr>
            <a:xfrm>
              <a:off x="12169" y="-777"/>
              <a:ext cx="4229" cy="7516"/>
            </a:xfrm>
            <a:prstGeom prst="rect">
              <a:avLst/>
            </a:prstGeom>
          </p:spPr>
        </p:pic>
        <p:pic>
          <p:nvPicPr>
            <p:cNvPr id="21" name="图片 20" descr="移动端2 - 副本"/>
            <p:cNvPicPr>
              <a:picLocks noChangeAspect="1"/>
            </p:cNvPicPr>
            <p:nvPr/>
          </p:nvPicPr>
          <p:blipFill>
            <a:blip r:embed="rId2"/>
            <a:stretch>
              <a:fillRect/>
            </a:stretch>
          </p:blipFill>
          <p:spPr>
            <a:xfrm>
              <a:off x="12169" y="6739"/>
              <a:ext cx="4229" cy="4302"/>
            </a:xfrm>
            <a:prstGeom prst="rect">
              <a:avLst/>
            </a:prstGeom>
          </p:spPr>
        </p:pic>
      </p:grpSp>
      <p:pic>
        <p:nvPicPr>
          <p:cNvPr id="28" name="图片 27"/>
          <p:cNvPicPr>
            <a:picLocks noChangeAspect="1"/>
          </p:cNvPicPr>
          <p:nvPr/>
        </p:nvPicPr>
        <p:blipFill>
          <a:blip r:embed="rId3"/>
          <a:stretch>
            <a:fillRect/>
          </a:stretch>
        </p:blipFill>
        <p:spPr>
          <a:xfrm>
            <a:off x="5569585" y="4043680"/>
            <a:ext cx="3608705" cy="2035175"/>
          </a:xfrm>
          <a:prstGeom prst="rect">
            <a:avLst/>
          </a:prstGeom>
        </p:spPr>
      </p:pic>
      <p:sp>
        <p:nvSpPr>
          <p:cNvPr id="29" name="矩形: 圆角 28"/>
          <p:cNvSpPr/>
          <p:nvPr/>
        </p:nvSpPr>
        <p:spPr>
          <a:xfrm>
            <a:off x="3291840" y="4766945"/>
            <a:ext cx="1722120" cy="459105"/>
          </a:xfrm>
          <a:prstGeom prst="roundRect">
            <a:avLst>
              <a:gd name="adj" fmla="val 50000"/>
            </a:avLst>
          </a:prstGeom>
          <a:solidFill>
            <a:srgbClr val="047AFF"/>
          </a:solidFill>
          <a:ln w="12700" cap="flat" cmpd="sng" algn="ctr">
            <a:noFill/>
            <a:prstDash val="solid"/>
            <a:miter lim="800000"/>
          </a:ln>
          <a:effectLst/>
        </p:spPr>
        <p:txBody>
          <a:bodyPr rtlCol="0" anchor="ctr">
            <a:noAutofit/>
          </a:bodyPr>
          <a:p>
            <a:pPr lvl="0" algn="ctr">
              <a:spcBef>
                <a:spcPts val="0"/>
              </a:spcBef>
              <a:spcAft>
                <a:spcPts val="0"/>
              </a:spcAft>
              <a:buClrTx/>
              <a:buSzTx/>
              <a:buFontTx/>
              <a:defRPr/>
            </a:pPr>
            <a:r>
              <a:rPr lang="zh-CN" altLang="en-US" sz="1600" kern="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管理流程化</a:t>
            </a:r>
            <a:endParaRPr lang="zh-CN" altLang="en-US" sz="1600" kern="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矩形: 圆角 28"/>
          <p:cNvSpPr/>
          <p:nvPr/>
        </p:nvSpPr>
        <p:spPr>
          <a:xfrm>
            <a:off x="3291840" y="5685790"/>
            <a:ext cx="1722120" cy="427990"/>
          </a:xfrm>
          <a:prstGeom prst="roundRect">
            <a:avLst>
              <a:gd name="adj" fmla="val 50000"/>
            </a:avLst>
          </a:prstGeom>
          <a:solidFill>
            <a:srgbClr val="047AFF"/>
          </a:solidFill>
          <a:ln w="12700" cap="flat" cmpd="sng" algn="ctr">
            <a:noFill/>
            <a:prstDash val="solid"/>
            <a:miter lim="800000"/>
          </a:ln>
          <a:effectLst/>
        </p:spPr>
        <p:txBody>
          <a:bodyPr rtlCol="0" anchor="ctr">
            <a:noAutofit/>
          </a:bodyPr>
          <a:p>
            <a:pPr lvl="0" algn="ctr">
              <a:spcBef>
                <a:spcPts val="0"/>
              </a:spcBef>
              <a:spcAft>
                <a:spcPts val="0"/>
              </a:spcAft>
              <a:buClrTx/>
              <a:buSzTx/>
              <a:buFontTx/>
              <a:defRPr/>
            </a:pPr>
            <a:r>
              <a:rPr lang="zh-CN" altLang="en-US" sz="1600" kern="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极致合规化</a:t>
            </a:r>
            <a:endParaRPr lang="zh-CN" altLang="en-US" sz="1600" kern="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2" name="组合 41"/>
          <p:cNvGrpSpPr/>
          <p:nvPr/>
        </p:nvGrpSpPr>
        <p:grpSpPr>
          <a:xfrm>
            <a:off x="833120" y="3843655"/>
            <a:ext cx="1484630" cy="606215"/>
            <a:chOff x="1592" y="5470"/>
            <a:chExt cx="2338" cy="955"/>
          </a:xfrm>
        </p:grpSpPr>
        <p:sp>
          <p:nvSpPr>
            <p:cNvPr id="43" name="文本框 42"/>
            <p:cNvSpPr txBox="1"/>
            <p:nvPr/>
          </p:nvSpPr>
          <p:spPr>
            <a:xfrm>
              <a:off x="1592" y="5470"/>
              <a:ext cx="2338" cy="871"/>
            </a:xfrm>
            <a:prstGeom prst="rect">
              <a:avLst/>
            </a:prstGeom>
            <a:noFill/>
          </p:spPr>
          <p:txBody>
            <a:bodyPr wrap="none" rtlCol="0">
              <a:spAutoFit/>
            </a:bodyPr>
            <a:p>
              <a:pPr marL="285750" marR="0" lvl="0" indent="-285750" defTabSz="914400" eaLnBrk="1" fontAlgn="base" latinLnBrk="0" hangingPunct="1">
                <a:lnSpc>
                  <a:spcPct val="150000"/>
                </a:lnSpc>
                <a:spcBef>
                  <a:spcPct val="0"/>
                </a:spcBef>
                <a:spcAft>
                  <a:spcPct val="0"/>
                </a:spcAft>
                <a:buClrTx/>
                <a:buSzTx/>
                <a:buFont typeface="Wingdings" panose="05000000000000000000" pitchFamily="2" charset="2"/>
                <a:buChar char="n"/>
                <a:defRPr/>
              </a:pPr>
              <a:r>
                <a:rPr lang="zh-CN" altLang="en-US" sz="2000" b="1" kern="0" dirty="0">
                  <a:ln w="3175">
                    <a:noFill/>
                  </a:ln>
                  <a:solidFill>
                    <a:srgbClr val="073784"/>
                  </a:solidFill>
                  <a:latin typeface="Arial" panose="020B0604020202020204" pitchFamily="34" charset="0"/>
                  <a:ea typeface="微软雅黑" panose="020B0503020204020204" pitchFamily="34" charset="-122"/>
                  <a:cs typeface="+mn-ea"/>
                  <a:sym typeface="Arial" panose="020B0604020202020204" pitchFamily="34" charset="0"/>
                </a:rPr>
                <a:t>核心要素</a:t>
              </a:r>
              <a:endParaRPr lang="zh-CN" altLang="en-US" sz="2000" b="1" kern="0" dirty="0">
                <a:ln w="3175">
                  <a:noFill/>
                </a:ln>
                <a:solidFill>
                  <a:srgbClr val="073784"/>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4" name="iŝlîḍé"/>
            <p:cNvCxnSpPr/>
            <p:nvPr/>
          </p:nvCxnSpPr>
          <p:spPr>
            <a:xfrm>
              <a:off x="1704" y="6425"/>
              <a:ext cx="1066" cy="0"/>
            </a:xfrm>
            <a:prstGeom prst="line">
              <a:avLst/>
            </a:prstGeom>
            <a:ln w="38100">
              <a:solidFill>
                <a:srgbClr val="047AFF"/>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7471410" y="44323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文本框 123"/>
          <p:cNvSpPr txBox="1"/>
          <p:nvPr/>
        </p:nvSpPr>
        <p:spPr>
          <a:xfrm>
            <a:off x="5198606" y="2180503"/>
            <a:ext cx="1794788" cy="369332"/>
          </a:xfrm>
          <a:prstGeom prst="rect">
            <a:avLst/>
          </a:prstGeom>
          <a:noFill/>
        </p:spPr>
        <p:txBody>
          <a:bodyPr wrap="square" rtlCol="0">
            <a:spAutoFit/>
          </a:bodyPr>
          <a:lstStyle/>
          <a:p>
            <a:pPr algn="dist"/>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输出</a:t>
            </a:r>
            <a:endPar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矩形: 圆角 83"/>
          <p:cNvSpPr/>
          <p:nvPr/>
        </p:nvSpPr>
        <p:spPr>
          <a:xfrm>
            <a:off x="335360" y="4897316"/>
            <a:ext cx="11521280" cy="1412004"/>
          </a:xfrm>
          <a:prstGeom prst="roundRect">
            <a:avLst>
              <a:gd name="adj" fmla="val 2965"/>
            </a:avLst>
          </a:prstGeom>
          <a:solidFill>
            <a:srgbClr val="EFF4FD"/>
          </a:solidFill>
          <a:ln>
            <a:solidFill>
              <a:srgbClr val="007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îŝḷíḑê"/>
          <p:cNvSpPr txBox="1"/>
          <p:nvPr/>
        </p:nvSpPr>
        <p:spPr>
          <a:xfrm>
            <a:off x="1054100" y="190500"/>
            <a:ext cx="1415772" cy="461665"/>
          </a:xfrm>
          <a:prstGeom prst="rect">
            <a:avLst/>
          </a:prstGeom>
          <a:noFill/>
        </p:spPr>
        <p:txBody>
          <a:bodyPr wrap="non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系统架构</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5" name="组合 54"/>
          <p:cNvGrpSpPr/>
          <p:nvPr/>
        </p:nvGrpSpPr>
        <p:grpSpPr>
          <a:xfrm>
            <a:off x="2450230" y="5234267"/>
            <a:ext cx="1577147" cy="1003045"/>
            <a:chOff x="3159785" y="5128344"/>
            <a:chExt cx="1577147" cy="1003045"/>
          </a:xfrm>
        </p:grpSpPr>
        <p:sp>
          <p:nvSpPr>
            <p:cNvPr id="3" name="圆角矩形 28"/>
            <p:cNvSpPr/>
            <p:nvPr/>
          </p:nvSpPr>
          <p:spPr>
            <a:xfrm>
              <a:off x="3159785" y="5128344"/>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68"/>
            <p:cNvSpPr txBox="1"/>
            <p:nvPr/>
          </p:nvSpPr>
          <p:spPr>
            <a:xfrm>
              <a:off x="3320158" y="5661248"/>
              <a:ext cx="1256400"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隐患库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iconfont-1177-865989"/>
            <p:cNvSpPr/>
            <p:nvPr/>
          </p:nvSpPr>
          <p:spPr>
            <a:xfrm>
              <a:off x="3767474" y="5283765"/>
              <a:ext cx="361769" cy="361769"/>
            </a:xfrm>
            <a:custGeom>
              <a:avLst/>
              <a:gdLst>
                <a:gd name="T0" fmla="*/ 0 w 6912"/>
                <a:gd name="T1" fmla="*/ 3456 h 6912"/>
                <a:gd name="T2" fmla="*/ 6912 w 6912"/>
                <a:gd name="T3" fmla="*/ 3456 h 6912"/>
                <a:gd name="T4" fmla="*/ 3456 w 6912"/>
                <a:gd name="T5" fmla="*/ 3807 h 6912"/>
                <a:gd name="T6" fmla="*/ 3456 w 6912"/>
                <a:gd name="T7" fmla="*/ 3105 h 6912"/>
                <a:gd name="T8" fmla="*/ 3456 w 6912"/>
                <a:gd name="T9" fmla="*/ 3807 h 6912"/>
                <a:gd name="T10" fmla="*/ 3712 w 6912"/>
                <a:gd name="T11" fmla="*/ 2636 h 6912"/>
                <a:gd name="T12" fmla="*/ 5181 w 6912"/>
                <a:gd name="T13" fmla="*/ 1369 h 6912"/>
                <a:gd name="T14" fmla="*/ 3200 w 6912"/>
                <a:gd name="T15" fmla="*/ 2636 h 6912"/>
                <a:gd name="T16" fmla="*/ 1730 w 6912"/>
                <a:gd name="T17" fmla="*/ 1369 h 6912"/>
                <a:gd name="T18" fmla="*/ 3200 w 6912"/>
                <a:gd name="T19" fmla="*/ 2636 h 6912"/>
                <a:gd name="T20" fmla="*/ 2636 w 6912"/>
                <a:gd name="T21" fmla="*/ 3200 h 6912"/>
                <a:gd name="T22" fmla="*/ 1369 w 6912"/>
                <a:gd name="T23" fmla="*/ 1731 h 6912"/>
                <a:gd name="T24" fmla="*/ 2636 w 6912"/>
                <a:gd name="T25" fmla="*/ 3712 h 6912"/>
                <a:gd name="T26" fmla="*/ 1368 w 6912"/>
                <a:gd name="T27" fmla="*/ 5181 h 6912"/>
                <a:gd name="T28" fmla="*/ 2636 w 6912"/>
                <a:gd name="T29" fmla="*/ 3712 h 6912"/>
                <a:gd name="T30" fmla="*/ 3200 w 6912"/>
                <a:gd name="T31" fmla="*/ 4276 h 6912"/>
                <a:gd name="T32" fmla="*/ 1731 w 6912"/>
                <a:gd name="T33" fmla="*/ 5543 h 6912"/>
                <a:gd name="T34" fmla="*/ 3712 w 6912"/>
                <a:gd name="T35" fmla="*/ 4276 h 6912"/>
                <a:gd name="T36" fmla="*/ 5182 w 6912"/>
                <a:gd name="T37" fmla="*/ 5544 h 6912"/>
                <a:gd name="T38" fmla="*/ 3712 w 6912"/>
                <a:gd name="T39" fmla="*/ 4276 h 6912"/>
                <a:gd name="T40" fmla="*/ 4276 w 6912"/>
                <a:gd name="T41" fmla="*/ 3712 h 6912"/>
                <a:gd name="T42" fmla="*/ 5543 w 6912"/>
                <a:gd name="T43" fmla="*/ 5181 h 6912"/>
                <a:gd name="T44" fmla="*/ 4276 w 6912"/>
                <a:gd name="T45" fmla="*/ 3200 h 6912"/>
                <a:gd name="T46" fmla="*/ 5544 w 6912"/>
                <a:gd name="T47" fmla="*/ 1731 h 6912"/>
                <a:gd name="T48" fmla="*/ 4276 w 6912"/>
                <a:gd name="T49" fmla="*/ 3200 h 6912"/>
                <a:gd name="T50" fmla="*/ 3712 w 6912"/>
                <a:gd name="T51" fmla="*/ 632 h 6912"/>
                <a:gd name="T52" fmla="*/ 5347 w 6912"/>
                <a:gd name="T53" fmla="*/ 1203 h 6912"/>
                <a:gd name="T54" fmla="*/ 3200 w 6912"/>
                <a:gd name="T55" fmla="*/ 632 h 6912"/>
                <a:gd name="T56" fmla="*/ 1565 w 6912"/>
                <a:gd name="T57" fmla="*/ 1203 h 6912"/>
                <a:gd name="T58" fmla="*/ 3200 w 6912"/>
                <a:gd name="T59" fmla="*/ 632 h 6912"/>
                <a:gd name="T60" fmla="*/ 632 w 6912"/>
                <a:gd name="T61" fmla="*/ 3200 h 6912"/>
                <a:gd name="T62" fmla="*/ 1203 w 6912"/>
                <a:gd name="T63" fmla="*/ 1565 h 6912"/>
                <a:gd name="T64" fmla="*/ 632 w 6912"/>
                <a:gd name="T65" fmla="*/ 3712 h 6912"/>
                <a:gd name="T66" fmla="*/ 1203 w 6912"/>
                <a:gd name="T67" fmla="*/ 5347 h 6912"/>
                <a:gd name="T68" fmla="*/ 632 w 6912"/>
                <a:gd name="T69" fmla="*/ 3712 h 6912"/>
                <a:gd name="T70" fmla="*/ 3200 w 6912"/>
                <a:gd name="T71" fmla="*/ 6280 h 6912"/>
                <a:gd name="T72" fmla="*/ 1565 w 6912"/>
                <a:gd name="T73" fmla="*/ 5709 h 6912"/>
                <a:gd name="T74" fmla="*/ 3712 w 6912"/>
                <a:gd name="T75" fmla="*/ 6280 h 6912"/>
                <a:gd name="T76" fmla="*/ 5347 w 6912"/>
                <a:gd name="T77" fmla="*/ 5709 h 6912"/>
                <a:gd name="T78" fmla="*/ 3712 w 6912"/>
                <a:gd name="T79" fmla="*/ 6280 h 6912"/>
                <a:gd name="T80" fmla="*/ 6280 w 6912"/>
                <a:gd name="T81" fmla="*/ 3712 h 6912"/>
                <a:gd name="T82" fmla="*/ 5709 w 6912"/>
                <a:gd name="T83" fmla="*/ 5347 h 6912"/>
                <a:gd name="T84" fmla="*/ 6280 w 6912"/>
                <a:gd name="T85" fmla="*/ 3200 h 6912"/>
                <a:gd name="T86" fmla="*/ 5709 w 6912"/>
                <a:gd name="T87" fmla="*/ 1565 h 6912"/>
                <a:gd name="T88" fmla="*/ 6280 w 6912"/>
                <a:gd name="T89" fmla="*/ 3200 h 6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12" h="6912">
                  <a:moveTo>
                    <a:pt x="3456" y="0"/>
                  </a:moveTo>
                  <a:cubicBezTo>
                    <a:pt x="1551" y="0"/>
                    <a:pt x="0" y="1550"/>
                    <a:pt x="0" y="3456"/>
                  </a:cubicBezTo>
                  <a:cubicBezTo>
                    <a:pt x="0" y="5361"/>
                    <a:pt x="1551" y="6912"/>
                    <a:pt x="3456" y="6912"/>
                  </a:cubicBezTo>
                  <a:cubicBezTo>
                    <a:pt x="5361" y="6912"/>
                    <a:pt x="6912" y="5361"/>
                    <a:pt x="6912" y="3456"/>
                  </a:cubicBezTo>
                  <a:cubicBezTo>
                    <a:pt x="6912" y="1550"/>
                    <a:pt x="5361" y="0"/>
                    <a:pt x="3456" y="0"/>
                  </a:cubicBezTo>
                  <a:close/>
                  <a:moveTo>
                    <a:pt x="3456" y="3807"/>
                  </a:moveTo>
                  <a:cubicBezTo>
                    <a:pt x="3262" y="3807"/>
                    <a:pt x="3105" y="3650"/>
                    <a:pt x="3105" y="3456"/>
                  </a:cubicBezTo>
                  <a:cubicBezTo>
                    <a:pt x="3105" y="3262"/>
                    <a:pt x="3262" y="3105"/>
                    <a:pt x="3456" y="3105"/>
                  </a:cubicBezTo>
                  <a:cubicBezTo>
                    <a:pt x="3650" y="3105"/>
                    <a:pt x="3807" y="3262"/>
                    <a:pt x="3807" y="3456"/>
                  </a:cubicBezTo>
                  <a:cubicBezTo>
                    <a:pt x="3807" y="3650"/>
                    <a:pt x="3650" y="3807"/>
                    <a:pt x="3456" y="3807"/>
                  </a:cubicBezTo>
                  <a:close/>
                  <a:moveTo>
                    <a:pt x="3855" y="2695"/>
                  </a:moveTo>
                  <a:cubicBezTo>
                    <a:pt x="3809" y="2671"/>
                    <a:pt x="3762" y="2652"/>
                    <a:pt x="3712" y="2636"/>
                  </a:cubicBezTo>
                  <a:lnTo>
                    <a:pt x="3712" y="760"/>
                  </a:lnTo>
                  <a:cubicBezTo>
                    <a:pt x="4267" y="812"/>
                    <a:pt x="4774" y="1031"/>
                    <a:pt x="5181" y="1369"/>
                  </a:cubicBezTo>
                  <a:lnTo>
                    <a:pt x="3855" y="2695"/>
                  </a:lnTo>
                  <a:close/>
                  <a:moveTo>
                    <a:pt x="3200" y="2636"/>
                  </a:moveTo>
                  <a:cubicBezTo>
                    <a:pt x="3151" y="2652"/>
                    <a:pt x="3103" y="2671"/>
                    <a:pt x="3057" y="2695"/>
                  </a:cubicBezTo>
                  <a:lnTo>
                    <a:pt x="1730" y="1369"/>
                  </a:lnTo>
                  <a:cubicBezTo>
                    <a:pt x="2137" y="1032"/>
                    <a:pt x="2644" y="812"/>
                    <a:pt x="3199" y="760"/>
                  </a:cubicBezTo>
                  <a:lnTo>
                    <a:pt x="3200" y="2636"/>
                  </a:lnTo>
                  <a:close/>
                  <a:moveTo>
                    <a:pt x="2695" y="3057"/>
                  </a:moveTo>
                  <a:cubicBezTo>
                    <a:pt x="2671" y="3103"/>
                    <a:pt x="2651" y="3150"/>
                    <a:pt x="2636" y="3200"/>
                  </a:cubicBezTo>
                  <a:lnTo>
                    <a:pt x="760" y="3200"/>
                  </a:lnTo>
                  <a:cubicBezTo>
                    <a:pt x="812" y="2645"/>
                    <a:pt x="1032" y="2138"/>
                    <a:pt x="1369" y="1731"/>
                  </a:cubicBezTo>
                  <a:lnTo>
                    <a:pt x="2695" y="3057"/>
                  </a:lnTo>
                  <a:close/>
                  <a:moveTo>
                    <a:pt x="2636" y="3712"/>
                  </a:moveTo>
                  <a:cubicBezTo>
                    <a:pt x="2652" y="3762"/>
                    <a:pt x="2671" y="3809"/>
                    <a:pt x="2695" y="3855"/>
                  </a:cubicBezTo>
                  <a:lnTo>
                    <a:pt x="1368" y="5181"/>
                  </a:lnTo>
                  <a:cubicBezTo>
                    <a:pt x="1031" y="4774"/>
                    <a:pt x="812" y="4267"/>
                    <a:pt x="759" y="3712"/>
                  </a:cubicBezTo>
                  <a:lnTo>
                    <a:pt x="2636" y="3712"/>
                  </a:lnTo>
                  <a:close/>
                  <a:moveTo>
                    <a:pt x="3057" y="4217"/>
                  </a:moveTo>
                  <a:cubicBezTo>
                    <a:pt x="3103" y="4241"/>
                    <a:pt x="3150" y="4261"/>
                    <a:pt x="3200" y="4276"/>
                  </a:cubicBezTo>
                  <a:lnTo>
                    <a:pt x="3200" y="6152"/>
                  </a:lnTo>
                  <a:cubicBezTo>
                    <a:pt x="2645" y="6100"/>
                    <a:pt x="2138" y="5881"/>
                    <a:pt x="1731" y="5543"/>
                  </a:cubicBezTo>
                  <a:lnTo>
                    <a:pt x="3057" y="4217"/>
                  </a:lnTo>
                  <a:close/>
                  <a:moveTo>
                    <a:pt x="3712" y="4276"/>
                  </a:moveTo>
                  <a:cubicBezTo>
                    <a:pt x="3761" y="4260"/>
                    <a:pt x="3809" y="4241"/>
                    <a:pt x="3855" y="4217"/>
                  </a:cubicBezTo>
                  <a:lnTo>
                    <a:pt x="5182" y="5544"/>
                  </a:lnTo>
                  <a:cubicBezTo>
                    <a:pt x="4775" y="5881"/>
                    <a:pt x="4268" y="6100"/>
                    <a:pt x="3713" y="6153"/>
                  </a:cubicBezTo>
                  <a:lnTo>
                    <a:pt x="3712" y="4276"/>
                  </a:lnTo>
                  <a:close/>
                  <a:moveTo>
                    <a:pt x="4217" y="3855"/>
                  </a:moveTo>
                  <a:cubicBezTo>
                    <a:pt x="4241" y="3809"/>
                    <a:pt x="4261" y="3762"/>
                    <a:pt x="4276" y="3712"/>
                  </a:cubicBezTo>
                  <a:lnTo>
                    <a:pt x="6152" y="3712"/>
                  </a:lnTo>
                  <a:cubicBezTo>
                    <a:pt x="6100" y="4267"/>
                    <a:pt x="5880" y="4774"/>
                    <a:pt x="5543" y="5181"/>
                  </a:cubicBezTo>
                  <a:lnTo>
                    <a:pt x="4217" y="3855"/>
                  </a:lnTo>
                  <a:close/>
                  <a:moveTo>
                    <a:pt x="4276" y="3200"/>
                  </a:moveTo>
                  <a:cubicBezTo>
                    <a:pt x="4260" y="3150"/>
                    <a:pt x="4241" y="3103"/>
                    <a:pt x="4217" y="3057"/>
                  </a:cubicBezTo>
                  <a:lnTo>
                    <a:pt x="5544" y="1731"/>
                  </a:lnTo>
                  <a:cubicBezTo>
                    <a:pt x="5881" y="2138"/>
                    <a:pt x="6100" y="2645"/>
                    <a:pt x="6153" y="3200"/>
                  </a:cubicBezTo>
                  <a:lnTo>
                    <a:pt x="4276" y="3200"/>
                  </a:lnTo>
                  <a:close/>
                  <a:moveTo>
                    <a:pt x="5272" y="1278"/>
                  </a:moveTo>
                  <a:cubicBezTo>
                    <a:pt x="4841" y="919"/>
                    <a:pt x="4303" y="685"/>
                    <a:pt x="3712" y="632"/>
                  </a:cubicBezTo>
                  <a:lnTo>
                    <a:pt x="3712" y="525"/>
                  </a:lnTo>
                  <a:cubicBezTo>
                    <a:pt x="4332" y="579"/>
                    <a:pt x="4897" y="824"/>
                    <a:pt x="5347" y="1203"/>
                  </a:cubicBezTo>
                  <a:lnTo>
                    <a:pt x="5272" y="1278"/>
                  </a:lnTo>
                  <a:close/>
                  <a:moveTo>
                    <a:pt x="3200" y="632"/>
                  </a:moveTo>
                  <a:cubicBezTo>
                    <a:pt x="2609" y="685"/>
                    <a:pt x="2071" y="919"/>
                    <a:pt x="1640" y="1278"/>
                  </a:cubicBezTo>
                  <a:lnTo>
                    <a:pt x="1565" y="1203"/>
                  </a:lnTo>
                  <a:cubicBezTo>
                    <a:pt x="2015" y="824"/>
                    <a:pt x="2580" y="579"/>
                    <a:pt x="3200" y="525"/>
                  </a:cubicBezTo>
                  <a:lnTo>
                    <a:pt x="3200" y="632"/>
                  </a:lnTo>
                  <a:close/>
                  <a:moveTo>
                    <a:pt x="1278" y="1640"/>
                  </a:moveTo>
                  <a:cubicBezTo>
                    <a:pt x="919" y="2071"/>
                    <a:pt x="685" y="2610"/>
                    <a:pt x="632" y="3200"/>
                  </a:cubicBezTo>
                  <a:lnTo>
                    <a:pt x="525" y="3200"/>
                  </a:lnTo>
                  <a:cubicBezTo>
                    <a:pt x="579" y="2580"/>
                    <a:pt x="824" y="2015"/>
                    <a:pt x="1203" y="1565"/>
                  </a:cubicBezTo>
                  <a:lnTo>
                    <a:pt x="1278" y="1640"/>
                  </a:lnTo>
                  <a:close/>
                  <a:moveTo>
                    <a:pt x="632" y="3712"/>
                  </a:moveTo>
                  <a:cubicBezTo>
                    <a:pt x="685" y="4303"/>
                    <a:pt x="919" y="4841"/>
                    <a:pt x="1278" y="5272"/>
                  </a:cubicBezTo>
                  <a:lnTo>
                    <a:pt x="1203" y="5347"/>
                  </a:lnTo>
                  <a:cubicBezTo>
                    <a:pt x="824" y="4897"/>
                    <a:pt x="579" y="4332"/>
                    <a:pt x="525" y="3712"/>
                  </a:cubicBezTo>
                  <a:lnTo>
                    <a:pt x="632" y="3712"/>
                  </a:lnTo>
                  <a:close/>
                  <a:moveTo>
                    <a:pt x="1640" y="5634"/>
                  </a:moveTo>
                  <a:cubicBezTo>
                    <a:pt x="2071" y="5993"/>
                    <a:pt x="2609" y="6227"/>
                    <a:pt x="3200" y="6280"/>
                  </a:cubicBezTo>
                  <a:lnTo>
                    <a:pt x="3200" y="6387"/>
                  </a:lnTo>
                  <a:cubicBezTo>
                    <a:pt x="2580" y="6333"/>
                    <a:pt x="2015" y="6088"/>
                    <a:pt x="1565" y="5709"/>
                  </a:cubicBezTo>
                  <a:lnTo>
                    <a:pt x="1640" y="5634"/>
                  </a:lnTo>
                  <a:close/>
                  <a:moveTo>
                    <a:pt x="3712" y="6280"/>
                  </a:moveTo>
                  <a:cubicBezTo>
                    <a:pt x="4303" y="6227"/>
                    <a:pt x="4841" y="5993"/>
                    <a:pt x="5272" y="5634"/>
                  </a:cubicBezTo>
                  <a:lnTo>
                    <a:pt x="5347" y="5709"/>
                  </a:lnTo>
                  <a:cubicBezTo>
                    <a:pt x="4897" y="6088"/>
                    <a:pt x="4332" y="6333"/>
                    <a:pt x="3712" y="6387"/>
                  </a:cubicBezTo>
                  <a:lnTo>
                    <a:pt x="3712" y="6280"/>
                  </a:lnTo>
                  <a:close/>
                  <a:moveTo>
                    <a:pt x="5634" y="5272"/>
                  </a:moveTo>
                  <a:cubicBezTo>
                    <a:pt x="5993" y="4841"/>
                    <a:pt x="6227" y="4303"/>
                    <a:pt x="6280" y="3712"/>
                  </a:cubicBezTo>
                  <a:lnTo>
                    <a:pt x="6387" y="3712"/>
                  </a:lnTo>
                  <a:cubicBezTo>
                    <a:pt x="6333" y="4332"/>
                    <a:pt x="6088" y="4897"/>
                    <a:pt x="5709" y="5347"/>
                  </a:cubicBezTo>
                  <a:lnTo>
                    <a:pt x="5634" y="5272"/>
                  </a:lnTo>
                  <a:close/>
                  <a:moveTo>
                    <a:pt x="6280" y="3200"/>
                  </a:moveTo>
                  <a:cubicBezTo>
                    <a:pt x="6227" y="2610"/>
                    <a:pt x="5993" y="2071"/>
                    <a:pt x="5634" y="1640"/>
                  </a:cubicBezTo>
                  <a:lnTo>
                    <a:pt x="5709" y="1565"/>
                  </a:lnTo>
                  <a:cubicBezTo>
                    <a:pt x="6088" y="2015"/>
                    <a:pt x="6333" y="2580"/>
                    <a:pt x="6387" y="3200"/>
                  </a:cubicBezTo>
                  <a:lnTo>
                    <a:pt x="6280" y="3200"/>
                  </a:ln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00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4355027" y="5234267"/>
            <a:ext cx="1577147" cy="1003045"/>
            <a:chOff x="5335721" y="5128344"/>
            <a:chExt cx="1577147" cy="1003045"/>
          </a:xfrm>
        </p:grpSpPr>
        <p:sp>
          <p:nvSpPr>
            <p:cNvPr id="6" name="圆角矩形 25"/>
            <p:cNvSpPr/>
            <p:nvPr/>
          </p:nvSpPr>
          <p:spPr>
            <a:xfrm>
              <a:off x="5335721" y="5128344"/>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5"/>
            <p:cNvSpPr txBox="1"/>
            <p:nvPr/>
          </p:nvSpPr>
          <p:spPr>
            <a:xfrm>
              <a:off x="5457862" y="5661397"/>
              <a:ext cx="133286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法律标准库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iconfont-11255-5323819"/>
            <p:cNvSpPr/>
            <p:nvPr/>
          </p:nvSpPr>
          <p:spPr>
            <a:xfrm>
              <a:off x="5967617" y="5285599"/>
              <a:ext cx="313354" cy="358100"/>
            </a:xfrm>
            <a:custGeom>
              <a:avLst/>
              <a:gdLst>
                <a:gd name="T0" fmla="*/ 9089 w 9789"/>
                <a:gd name="T1" fmla="*/ 0 h 11187"/>
                <a:gd name="T2" fmla="*/ 699 w 9789"/>
                <a:gd name="T3" fmla="*/ 0 h 11187"/>
                <a:gd name="T4" fmla="*/ 0 w 9789"/>
                <a:gd name="T5" fmla="*/ 699 h 11187"/>
                <a:gd name="T6" fmla="*/ 0 w 9789"/>
                <a:gd name="T7" fmla="*/ 10488 h 11187"/>
                <a:gd name="T8" fmla="*/ 699 w 9789"/>
                <a:gd name="T9" fmla="*/ 11187 h 11187"/>
                <a:gd name="T10" fmla="*/ 9089 w 9789"/>
                <a:gd name="T11" fmla="*/ 11187 h 11187"/>
                <a:gd name="T12" fmla="*/ 9788 w 9789"/>
                <a:gd name="T13" fmla="*/ 10488 h 11187"/>
                <a:gd name="T14" fmla="*/ 9788 w 9789"/>
                <a:gd name="T15" fmla="*/ 699 h 11187"/>
                <a:gd name="T16" fmla="*/ 9089 w 9789"/>
                <a:gd name="T17" fmla="*/ 0 h 11187"/>
                <a:gd name="T18" fmla="*/ 1668 w 9789"/>
                <a:gd name="T19" fmla="*/ 8392 h 11187"/>
                <a:gd name="T20" fmla="*/ 1143 w 9789"/>
                <a:gd name="T21" fmla="*/ 7867 h 11187"/>
                <a:gd name="T22" fmla="*/ 1668 w 9789"/>
                <a:gd name="T23" fmla="*/ 7341 h 11187"/>
                <a:gd name="T24" fmla="*/ 2193 w 9789"/>
                <a:gd name="T25" fmla="*/ 7867 h 11187"/>
                <a:gd name="T26" fmla="*/ 1668 w 9789"/>
                <a:gd name="T27" fmla="*/ 8392 h 11187"/>
                <a:gd name="T28" fmla="*/ 1668 w 9789"/>
                <a:gd name="T29" fmla="*/ 6119 h 11187"/>
                <a:gd name="T30" fmla="*/ 1143 w 9789"/>
                <a:gd name="T31" fmla="*/ 5594 h 11187"/>
                <a:gd name="T32" fmla="*/ 1668 w 9789"/>
                <a:gd name="T33" fmla="*/ 5069 h 11187"/>
                <a:gd name="T34" fmla="*/ 2193 w 9789"/>
                <a:gd name="T35" fmla="*/ 5594 h 11187"/>
                <a:gd name="T36" fmla="*/ 1668 w 9789"/>
                <a:gd name="T37" fmla="*/ 6119 h 11187"/>
                <a:gd name="T38" fmla="*/ 1668 w 9789"/>
                <a:gd name="T39" fmla="*/ 3847 h 11187"/>
                <a:gd name="T40" fmla="*/ 1143 w 9789"/>
                <a:gd name="T41" fmla="*/ 3322 h 11187"/>
                <a:gd name="T42" fmla="*/ 1668 w 9789"/>
                <a:gd name="T43" fmla="*/ 2797 h 11187"/>
                <a:gd name="T44" fmla="*/ 2193 w 9789"/>
                <a:gd name="T45" fmla="*/ 3322 h 11187"/>
                <a:gd name="T46" fmla="*/ 1668 w 9789"/>
                <a:gd name="T47" fmla="*/ 3847 h 11187"/>
                <a:gd name="T48" fmla="*/ 8644 w 9789"/>
                <a:gd name="T49" fmla="*/ 8129 h 11187"/>
                <a:gd name="T50" fmla="*/ 3225 w 9789"/>
                <a:gd name="T51" fmla="*/ 8129 h 11187"/>
                <a:gd name="T52" fmla="*/ 2963 w 9789"/>
                <a:gd name="T53" fmla="*/ 7867 h 11187"/>
                <a:gd name="T54" fmla="*/ 3225 w 9789"/>
                <a:gd name="T55" fmla="*/ 7604 h 11187"/>
                <a:gd name="T56" fmla="*/ 8644 w 9789"/>
                <a:gd name="T57" fmla="*/ 7604 h 11187"/>
                <a:gd name="T58" fmla="*/ 8907 w 9789"/>
                <a:gd name="T59" fmla="*/ 7867 h 11187"/>
                <a:gd name="T60" fmla="*/ 8644 w 9789"/>
                <a:gd name="T61" fmla="*/ 8129 h 11187"/>
                <a:gd name="T62" fmla="*/ 8644 w 9789"/>
                <a:gd name="T63" fmla="*/ 5857 h 11187"/>
                <a:gd name="T64" fmla="*/ 3225 w 9789"/>
                <a:gd name="T65" fmla="*/ 5857 h 11187"/>
                <a:gd name="T66" fmla="*/ 2963 w 9789"/>
                <a:gd name="T67" fmla="*/ 5594 h 11187"/>
                <a:gd name="T68" fmla="*/ 3225 w 9789"/>
                <a:gd name="T69" fmla="*/ 5332 h 11187"/>
                <a:gd name="T70" fmla="*/ 8644 w 9789"/>
                <a:gd name="T71" fmla="*/ 5332 h 11187"/>
                <a:gd name="T72" fmla="*/ 8907 w 9789"/>
                <a:gd name="T73" fmla="*/ 5594 h 11187"/>
                <a:gd name="T74" fmla="*/ 8644 w 9789"/>
                <a:gd name="T75" fmla="*/ 5857 h 11187"/>
                <a:gd name="T76" fmla="*/ 8644 w 9789"/>
                <a:gd name="T77" fmla="*/ 3584 h 11187"/>
                <a:gd name="T78" fmla="*/ 3225 w 9789"/>
                <a:gd name="T79" fmla="*/ 3584 h 11187"/>
                <a:gd name="T80" fmla="*/ 2963 w 9789"/>
                <a:gd name="T81" fmla="*/ 3322 h 11187"/>
                <a:gd name="T82" fmla="*/ 3225 w 9789"/>
                <a:gd name="T83" fmla="*/ 3059 h 11187"/>
                <a:gd name="T84" fmla="*/ 8644 w 9789"/>
                <a:gd name="T85" fmla="*/ 3059 h 11187"/>
                <a:gd name="T86" fmla="*/ 8907 w 9789"/>
                <a:gd name="T87" fmla="*/ 3322 h 11187"/>
                <a:gd name="T88" fmla="*/ 8644 w 9789"/>
                <a:gd name="T89" fmla="*/ 3584 h 1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89" h="11187">
                  <a:moveTo>
                    <a:pt x="9089" y="0"/>
                  </a:moveTo>
                  <a:lnTo>
                    <a:pt x="699" y="0"/>
                  </a:lnTo>
                  <a:cubicBezTo>
                    <a:pt x="313" y="0"/>
                    <a:pt x="0" y="313"/>
                    <a:pt x="0" y="699"/>
                  </a:cubicBezTo>
                  <a:lnTo>
                    <a:pt x="0" y="10488"/>
                  </a:lnTo>
                  <a:cubicBezTo>
                    <a:pt x="0" y="10874"/>
                    <a:pt x="313" y="11187"/>
                    <a:pt x="699" y="11187"/>
                  </a:cubicBezTo>
                  <a:lnTo>
                    <a:pt x="9089" y="11187"/>
                  </a:lnTo>
                  <a:cubicBezTo>
                    <a:pt x="9475" y="11187"/>
                    <a:pt x="9788" y="10874"/>
                    <a:pt x="9788" y="10488"/>
                  </a:cubicBezTo>
                  <a:lnTo>
                    <a:pt x="9788" y="699"/>
                  </a:lnTo>
                  <a:cubicBezTo>
                    <a:pt x="9789" y="313"/>
                    <a:pt x="9475" y="0"/>
                    <a:pt x="9089" y="0"/>
                  </a:cubicBezTo>
                  <a:close/>
                  <a:moveTo>
                    <a:pt x="1668" y="8392"/>
                  </a:moveTo>
                  <a:cubicBezTo>
                    <a:pt x="1378" y="8392"/>
                    <a:pt x="1143" y="8157"/>
                    <a:pt x="1143" y="7867"/>
                  </a:cubicBezTo>
                  <a:cubicBezTo>
                    <a:pt x="1143" y="7576"/>
                    <a:pt x="1378" y="7341"/>
                    <a:pt x="1668" y="7341"/>
                  </a:cubicBezTo>
                  <a:cubicBezTo>
                    <a:pt x="1958" y="7341"/>
                    <a:pt x="2193" y="7576"/>
                    <a:pt x="2193" y="7867"/>
                  </a:cubicBezTo>
                  <a:cubicBezTo>
                    <a:pt x="2193" y="8157"/>
                    <a:pt x="1958" y="8392"/>
                    <a:pt x="1668" y="8392"/>
                  </a:cubicBezTo>
                  <a:close/>
                  <a:moveTo>
                    <a:pt x="1668" y="6119"/>
                  </a:moveTo>
                  <a:cubicBezTo>
                    <a:pt x="1378" y="6119"/>
                    <a:pt x="1143" y="5884"/>
                    <a:pt x="1143" y="5594"/>
                  </a:cubicBezTo>
                  <a:cubicBezTo>
                    <a:pt x="1143" y="5304"/>
                    <a:pt x="1378" y="5069"/>
                    <a:pt x="1668" y="5069"/>
                  </a:cubicBezTo>
                  <a:cubicBezTo>
                    <a:pt x="1958" y="5069"/>
                    <a:pt x="2193" y="5304"/>
                    <a:pt x="2193" y="5594"/>
                  </a:cubicBezTo>
                  <a:cubicBezTo>
                    <a:pt x="2193" y="5884"/>
                    <a:pt x="1958" y="6119"/>
                    <a:pt x="1668" y="6119"/>
                  </a:cubicBezTo>
                  <a:close/>
                  <a:moveTo>
                    <a:pt x="1668" y="3847"/>
                  </a:moveTo>
                  <a:cubicBezTo>
                    <a:pt x="1378" y="3847"/>
                    <a:pt x="1143" y="3612"/>
                    <a:pt x="1143" y="3322"/>
                  </a:cubicBezTo>
                  <a:cubicBezTo>
                    <a:pt x="1143" y="3032"/>
                    <a:pt x="1378" y="2797"/>
                    <a:pt x="1668" y="2797"/>
                  </a:cubicBezTo>
                  <a:cubicBezTo>
                    <a:pt x="1958" y="2797"/>
                    <a:pt x="2193" y="3032"/>
                    <a:pt x="2193" y="3322"/>
                  </a:cubicBezTo>
                  <a:cubicBezTo>
                    <a:pt x="2193" y="3612"/>
                    <a:pt x="1958" y="3847"/>
                    <a:pt x="1668" y="3847"/>
                  </a:cubicBezTo>
                  <a:close/>
                  <a:moveTo>
                    <a:pt x="8644" y="8129"/>
                  </a:moveTo>
                  <a:lnTo>
                    <a:pt x="3225" y="8129"/>
                  </a:lnTo>
                  <a:cubicBezTo>
                    <a:pt x="3080" y="8129"/>
                    <a:pt x="2963" y="8012"/>
                    <a:pt x="2963" y="7867"/>
                  </a:cubicBezTo>
                  <a:cubicBezTo>
                    <a:pt x="2963" y="7722"/>
                    <a:pt x="3080" y="7604"/>
                    <a:pt x="3225" y="7604"/>
                  </a:cubicBezTo>
                  <a:lnTo>
                    <a:pt x="8644" y="7604"/>
                  </a:lnTo>
                  <a:cubicBezTo>
                    <a:pt x="8789" y="7604"/>
                    <a:pt x="8907" y="7722"/>
                    <a:pt x="8907" y="7867"/>
                  </a:cubicBezTo>
                  <a:cubicBezTo>
                    <a:pt x="8907" y="8012"/>
                    <a:pt x="8789" y="8129"/>
                    <a:pt x="8644" y="8129"/>
                  </a:cubicBezTo>
                  <a:close/>
                  <a:moveTo>
                    <a:pt x="8644" y="5857"/>
                  </a:moveTo>
                  <a:lnTo>
                    <a:pt x="3225" y="5857"/>
                  </a:lnTo>
                  <a:cubicBezTo>
                    <a:pt x="3080" y="5857"/>
                    <a:pt x="2963" y="5739"/>
                    <a:pt x="2963" y="5594"/>
                  </a:cubicBezTo>
                  <a:cubicBezTo>
                    <a:pt x="2963" y="5449"/>
                    <a:pt x="3080" y="5332"/>
                    <a:pt x="3225" y="5332"/>
                  </a:cubicBezTo>
                  <a:lnTo>
                    <a:pt x="8644" y="5332"/>
                  </a:lnTo>
                  <a:cubicBezTo>
                    <a:pt x="8789" y="5332"/>
                    <a:pt x="8907" y="5449"/>
                    <a:pt x="8907" y="5594"/>
                  </a:cubicBezTo>
                  <a:cubicBezTo>
                    <a:pt x="8907" y="5739"/>
                    <a:pt x="8789" y="5857"/>
                    <a:pt x="8644" y="5857"/>
                  </a:cubicBezTo>
                  <a:close/>
                  <a:moveTo>
                    <a:pt x="8644" y="3584"/>
                  </a:moveTo>
                  <a:lnTo>
                    <a:pt x="3225" y="3584"/>
                  </a:lnTo>
                  <a:cubicBezTo>
                    <a:pt x="3080" y="3584"/>
                    <a:pt x="2963" y="3467"/>
                    <a:pt x="2963" y="3322"/>
                  </a:cubicBezTo>
                  <a:cubicBezTo>
                    <a:pt x="2963" y="3176"/>
                    <a:pt x="3080" y="3059"/>
                    <a:pt x="3225" y="3059"/>
                  </a:cubicBezTo>
                  <a:lnTo>
                    <a:pt x="8644" y="3059"/>
                  </a:lnTo>
                  <a:cubicBezTo>
                    <a:pt x="8789" y="3059"/>
                    <a:pt x="8907" y="3176"/>
                    <a:pt x="8907" y="3322"/>
                  </a:cubicBezTo>
                  <a:cubicBezTo>
                    <a:pt x="8907" y="3467"/>
                    <a:pt x="8789" y="3584"/>
                    <a:pt x="8644" y="3584"/>
                  </a:cubicBez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00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 name="组合 78"/>
          <p:cNvGrpSpPr/>
          <p:nvPr/>
        </p:nvGrpSpPr>
        <p:grpSpPr>
          <a:xfrm>
            <a:off x="8164621" y="5234267"/>
            <a:ext cx="1577147" cy="1003045"/>
            <a:chOff x="9687593" y="5133187"/>
            <a:chExt cx="1577147" cy="1003045"/>
          </a:xfrm>
        </p:grpSpPr>
        <p:sp>
          <p:nvSpPr>
            <p:cNvPr id="9" name="圆角矩形 23"/>
            <p:cNvSpPr/>
            <p:nvPr/>
          </p:nvSpPr>
          <p:spPr>
            <a:xfrm>
              <a:off x="9687593" y="5133187"/>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62"/>
            <p:cNvSpPr txBox="1"/>
            <p:nvPr/>
          </p:nvSpPr>
          <p:spPr>
            <a:xfrm>
              <a:off x="9854903" y="5666091"/>
              <a:ext cx="124252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事故案例库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iconfont-11253-5330859"/>
            <p:cNvSpPr/>
            <p:nvPr/>
          </p:nvSpPr>
          <p:spPr>
            <a:xfrm>
              <a:off x="10298522" y="5295658"/>
              <a:ext cx="355288" cy="347668"/>
            </a:xfrm>
            <a:custGeom>
              <a:avLst/>
              <a:gdLst>
                <a:gd name="T0" fmla="*/ 33 w 696"/>
                <a:gd name="T1" fmla="*/ 682 h 682"/>
                <a:gd name="T2" fmla="*/ 663 w 696"/>
                <a:gd name="T3" fmla="*/ 682 h 682"/>
                <a:gd name="T4" fmla="*/ 696 w 696"/>
                <a:gd name="T5" fmla="*/ 649 h 682"/>
                <a:gd name="T6" fmla="*/ 696 w 696"/>
                <a:gd name="T7" fmla="*/ 194 h 682"/>
                <a:gd name="T8" fmla="*/ 663 w 696"/>
                <a:gd name="T9" fmla="*/ 161 h 682"/>
                <a:gd name="T10" fmla="*/ 516 w 696"/>
                <a:gd name="T11" fmla="*/ 161 h 682"/>
                <a:gd name="T12" fmla="*/ 516 w 696"/>
                <a:gd name="T13" fmla="*/ 74 h 682"/>
                <a:gd name="T14" fmla="*/ 504 w 696"/>
                <a:gd name="T15" fmla="*/ 38 h 682"/>
                <a:gd name="T16" fmla="*/ 490 w 696"/>
                <a:gd name="T17" fmla="*/ 19 h 682"/>
                <a:gd name="T18" fmla="*/ 452 w 696"/>
                <a:gd name="T19" fmla="*/ 0 h 682"/>
                <a:gd name="T20" fmla="*/ 236 w 696"/>
                <a:gd name="T21" fmla="*/ 0 h 682"/>
                <a:gd name="T22" fmla="*/ 198 w 696"/>
                <a:gd name="T23" fmla="*/ 18 h 682"/>
                <a:gd name="T24" fmla="*/ 180 w 696"/>
                <a:gd name="T25" fmla="*/ 41 h 682"/>
                <a:gd name="T26" fmla="*/ 167 w 696"/>
                <a:gd name="T27" fmla="*/ 77 h 682"/>
                <a:gd name="T28" fmla="*/ 167 w 696"/>
                <a:gd name="T29" fmla="*/ 161 h 682"/>
                <a:gd name="T30" fmla="*/ 33 w 696"/>
                <a:gd name="T31" fmla="*/ 161 h 682"/>
                <a:gd name="T32" fmla="*/ 0 w 696"/>
                <a:gd name="T33" fmla="*/ 194 h 682"/>
                <a:gd name="T34" fmla="*/ 0 w 696"/>
                <a:gd name="T35" fmla="*/ 649 h 682"/>
                <a:gd name="T36" fmla="*/ 33 w 696"/>
                <a:gd name="T37" fmla="*/ 682 h 682"/>
                <a:gd name="T38" fmla="*/ 40 w 696"/>
                <a:gd name="T39" fmla="*/ 642 h 682"/>
                <a:gd name="T40" fmla="*/ 40 w 696"/>
                <a:gd name="T41" fmla="*/ 325 h 682"/>
                <a:gd name="T42" fmla="*/ 224 w 696"/>
                <a:gd name="T43" fmla="*/ 449 h 682"/>
                <a:gd name="T44" fmla="*/ 228 w 696"/>
                <a:gd name="T45" fmla="*/ 450 h 682"/>
                <a:gd name="T46" fmla="*/ 290 w 696"/>
                <a:gd name="T47" fmla="*/ 450 h 682"/>
                <a:gd name="T48" fmla="*/ 290 w 696"/>
                <a:gd name="T49" fmla="*/ 494 h 682"/>
                <a:gd name="T50" fmla="*/ 297 w 696"/>
                <a:gd name="T51" fmla="*/ 501 h 682"/>
                <a:gd name="T52" fmla="*/ 375 w 696"/>
                <a:gd name="T53" fmla="*/ 501 h 682"/>
                <a:gd name="T54" fmla="*/ 381 w 696"/>
                <a:gd name="T55" fmla="*/ 494 h 682"/>
                <a:gd name="T56" fmla="*/ 381 w 696"/>
                <a:gd name="T57" fmla="*/ 450 h 682"/>
                <a:gd name="T58" fmla="*/ 477 w 696"/>
                <a:gd name="T59" fmla="*/ 450 h 682"/>
                <a:gd name="T60" fmla="*/ 480 w 696"/>
                <a:gd name="T61" fmla="*/ 449 h 682"/>
                <a:gd name="T62" fmla="*/ 656 w 696"/>
                <a:gd name="T63" fmla="*/ 334 h 682"/>
                <a:gd name="T64" fmla="*/ 656 w 696"/>
                <a:gd name="T65" fmla="*/ 642 h 682"/>
                <a:gd name="T66" fmla="*/ 40 w 696"/>
                <a:gd name="T67" fmla="*/ 642 h 682"/>
                <a:gd name="T68" fmla="*/ 40 w 696"/>
                <a:gd name="T69" fmla="*/ 642 h 682"/>
                <a:gd name="T70" fmla="*/ 368 w 696"/>
                <a:gd name="T71" fmla="*/ 450 h 682"/>
                <a:gd name="T72" fmla="*/ 368 w 696"/>
                <a:gd name="T73" fmla="*/ 488 h 682"/>
                <a:gd name="T74" fmla="*/ 303 w 696"/>
                <a:gd name="T75" fmla="*/ 488 h 682"/>
                <a:gd name="T76" fmla="*/ 303 w 696"/>
                <a:gd name="T77" fmla="*/ 450 h 682"/>
                <a:gd name="T78" fmla="*/ 368 w 696"/>
                <a:gd name="T79" fmla="*/ 450 h 682"/>
                <a:gd name="T80" fmla="*/ 207 w 696"/>
                <a:gd name="T81" fmla="*/ 77 h 682"/>
                <a:gd name="T82" fmla="*/ 211 w 696"/>
                <a:gd name="T83" fmla="*/ 66 h 682"/>
                <a:gd name="T84" fmla="*/ 229 w 696"/>
                <a:gd name="T85" fmla="*/ 43 h 682"/>
                <a:gd name="T86" fmla="*/ 236 w 696"/>
                <a:gd name="T87" fmla="*/ 40 h 682"/>
                <a:gd name="T88" fmla="*/ 452 w 696"/>
                <a:gd name="T89" fmla="*/ 40 h 682"/>
                <a:gd name="T90" fmla="*/ 457 w 696"/>
                <a:gd name="T91" fmla="*/ 42 h 682"/>
                <a:gd name="T92" fmla="*/ 472 w 696"/>
                <a:gd name="T93" fmla="*/ 62 h 682"/>
                <a:gd name="T94" fmla="*/ 476 w 696"/>
                <a:gd name="T95" fmla="*/ 74 h 682"/>
                <a:gd name="T96" fmla="*/ 476 w 696"/>
                <a:gd name="T97" fmla="*/ 161 h 682"/>
                <a:gd name="T98" fmla="*/ 207 w 696"/>
                <a:gd name="T99" fmla="*/ 161 h 682"/>
                <a:gd name="T100" fmla="*/ 207 w 696"/>
                <a:gd name="T101" fmla="*/ 77 h 682"/>
                <a:gd name="T102" fmla="*/ 656 w 696"/>
                <a:gd name="T103" fmla="*/ 201 h 682"/>
                <a:gd name="T104" fmla="*/ 656 w 696"/>
                <a:gd name="T105" fmla="*/ 318 h 682"/>
                <a:gd name="T106" fmla="*/ 475 w 696"/>
                <a:gd name="T107" fmla="*/ 437 h 682"/>
                <a:gd name="T108" fmla="*/ 230 w 696"/>
                <a:gd name="T109" fmla="*/ 437 h 682"/>
                <a:gd name="T110" fmla="*/ 40 w 696"/>
                <a:gd name="T111" fmla="*/ 309 h 682"/>
                <a:gd name="T112" fmla="*/ 40 w 696"/>
                <a:gd name="T113" fmla="*/ 201 h 682"/>
                <a:gd name="T114" fmla="*/ 656 w 696"/>
                <a:gd name="T115" fmla="*/ 201 h 682"/>
                <a:gd name="T116" fmla="*/ 656 w 696"/>
                <a:gd name="T117" fmla="*/ 201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6" h="682">
                  <a:moveTo>
                    <a:pt x="33" y="682"/>
                  </a:moveTo>
                  <a:lnTo>
                    <a:pt x="663" y="682"/>
                  </a:lnTo>
                  <a:cubicBezTo>
                    <a:pt x="681" y="682"/>
                    <a:pt x="696" y="667"/>
                    <a:pt x="696" y="649"/>
                  </a:cubicBezTo>
                  <a:lnTo>
                    <a:pt x="696" y="194"/>
                  </a:lnTo>
                  <a:cubicBezTo>
                    <a:pt x="696" y="176"/>
                    <a:pt x="681" y="161"/>
                    <a:pt x="663" y="161"/>
                  </a:cubicBezTo>
                  <a:lnTo>
                    <a:pt x="516" y="161"/>
                  </a:lnTo>
                  <a:lnTo>
                    <a:pt x="516" y="74"/>
                  </a:lnTo>
                  <a:cubicBezTo>
                    <a:pt x="516" y="62"/>
                    <a:pt x="511" y="48"/>
                    <a:pt x="504" y="38"/>
                  </a:cubicBezTo>
                  <a:lnTo>
                    <a:pt x="490" y="19"/>
                  </a:lnTo>
                  <a:cubicBezTo>
                    <a:pt x="481" y="8"/>
                    <a:pt x="466" y="0"/>
                    <a:pt x="452" y="0"/>
                  </a:cubicBezTo>
                  <a:lnTo>
                    <a:pt x="236" y="0"/>
                  </a:lnTo>
                  <a:cubicBezTo>
                    <a:pt x="222" y="0"/>
                    <a:pt x="207" y="7"/>
                    <a:pt x="198" y="18"/>
                  </a:cubicBezTo>
                  <a:lnTo>
                    <a:pt x="180" y="41"/>
                  </a:lnTo>
                  <a:cubicBezTo>
                    <a:pt x="172" y="50"/>
                    <a:pt x="167" y="65"/>
                    <a:pt x="167" y="77"/>
                  </a:cubicBezTo>
                  <a:lnTo>
                    <a:pt x="167" y="161"/>
                  </a:lnTo>
                  <a:lnTo>
                    <a:pt x="33" y="161"/>
                  </a:lnTo>
                  <a:cubicBezTo>
                    <a:pt x="15" y="161"/>
                    <a:pt x="0" y="176"/>
                    <a:pt x="0" y="194"/>
                  </a:cubicBezTo>
                  <a:lnTo>
                    <a:pt x="0" y="649"/>
                  </a:lnTo>
                  <a:cubicBezTo>
                    <a:pt x="0" y="667"/>
                    <a:pt x="15" y="682"/>
                    <a:pt x="33" y="682"/>
                  </a:cubicBezTo>
                  <a:close/>
                  <a:moveTo>
                    <a:pt x="40" y="642"/>
                  </a:moveTo>
                  <a:lnTo>
                    <a:pt x="40" y="325"/>
                  </a:lnTo>
                  <a:lnTo>
                    <a:pt x="224" y="449"/>
                  </a:lnTo>
                  <a:cubicBezTo>
                    <a:pt x="225" y="450"/>
                    <a:pt x="226" y="450"/>
                    <a:pt x="228" y="450"/>
                  </a:cubicBezTo>
                  <a:lnTo>
                    <a:pt x="290" y="450"/>
                  </a:lnTo>
                  <a:lnTo>
                    <a:pt x="290" y="494"/>
                  </a:lnTo>
                  <a:cubicBezTo>
                    <a:pt x="290" y="498"/>
                    <a:pt x="293" y="501"/>
                    <a:pt x="297" y="501"/>
                  </a:cubicBezTo>
                  <a:lnTo>
                    <a:pt x="375" y="501"/>
                  </a:lnTo>
                  <a:cubicBezTo>
                    <a:pt x="378" y="501"/>
                    <a:pt x="381" y="498"/>
                    <a:pt x="381" y="494"/>
                  </a:cubicBezTo>
                  <a:lnTo>
                    <a:pt x="381" y="450"/>
                  </a:lnTo>
                  <a:lnTo>
                    <a:pt x="477" y="450"/>
                  </a:lnTo>
                  <a:cubicBezTo>
                    <a:pt x="478" y="450"/>
                    <a:pt x="479" y="450"/>
                    <a:pt x="480" y="449"/>
                  </a:cubicBezTo>
                  <a:lnTo>
                    <a:pt x="656" y="334"/>
                  </a:lnTo>
                  <a:lnTo>
                    <a:pt x="656" y="642"/>
                  </a:lnTo>
                  <a:lnTo>
                    <a:pt x="40" y="642"/>
                  </a:lnTo>
                  <a:lnTo>
                    <a:pt x="40" y="642"/>
                  </a:lnTo>
                  <a:close/>
                  <a:moveTo>
                    <a:pt x="368" y="450"/>
                  </a:moveTo>
                  <a:lnTo>
                    <a:pt x="368" y="488"/>
                  </a:lnTo>
                  <a:lnTo>
                    <a:pt x="303" y="488"/>
                  </a:lnTo>
                  <a:lnTo>
                    <a:pt x="303" y="450"/>
                  </a:lnTo>
                  <a:lnTo>
                    <a:pt x="368" y="450"/>
                  </a:lnTo>
                  <a:close/>
                  <a:moveTo>
                    <a:pt x="207" y="77"/>
                  </a:moveTo>
                  <a:cubicBezTo>
                    <a:pt x="207" y="74"/>
                    <a:pt x="209" y="68"/>
                    <a:pt x="211" y="66"/>
                  </a:cubicBezTo>
                  <a:lnTo>
                    <a:pt x="229" y="43"/>
                  </a:lnTo>
                  <a:cubicBezTo>
                    <a:pt x="231" y="42"/>
                    <a:pt x="234" y="40"/>
                    <a:pt x="236" y="40"/>
                  </a:cubicBezTo>
                  <a:lnTo>
                    <a:pt x="452" y="40"/>
                  </a:lnTo>
                  <a:cubicBezTo>
                    <a:pt x="454" y="40"/>
                    <a:pt x="457" y="41"/>
                    <a:pt x="457" y="42"/>
                  </a:cubicBezTo>
                  <a:lnTo>
                    <a:pt x="472" y="62"/>
                  </a:lnTo>
                  <a:cubicBezTo>
                    <a:pt x="474" y="64"/>
                    <a:pt x="476" y="71"/>
                    <a:pt x="476" y="74"/>
                  </a:cubicBezTo>
                  <a:lnTo>
                    <a:pt x="476" y="161"/>
                  </a:lnTo>
                  <a:lnTo>
                    <a:pt x="207" y="161"/>
                  </a:lnTo>
                  <a:lnTo>
                    <a:pt x="207" y="77"/>
                  </a:lnTo>
                  <a:close/>
                  <a:moveTo>
                    <a:pt x="656" y="201"/>
                  </a:moveTo>
                  <a:lnTo>
                    <a:pt x="656" y="318"/>
                  </a:lnTo>
                  <a:lnTo>
                    <a:pt x="475" y="437"/>
                  </a:lnTo>
                  <a:lnTo>
                    <a:pt x="230" y="437"/>
                  </a:lnTo>
                  <a:lnTo>
                    <a:pt x="40" y="309"/>
                  </a:lnTo>
                  <a:lnTo>
                    <a:pt x="40" y="201"/>
                  </a:lnTo>
                  <a:lnTo>
                    <a:pt x="656" y="201"/>
                  </a:lnTo>
                  <a:lnTo>
                    <a:pt x="656" y="201"/>
                  </a:ln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4" name="组合 53"/>
          <p:cNvGrpSpPr/>
          <p:nvPr/>
        </p:nvGrpSpPr>
        <p:grpSpPr>
          <a:xfrm>
            <a:off x="545433" y="5234267"/>
            <a:ext cx="1577147" cy="1003045"/>
            <a:chOff x="983849" y="5136590"/>
            <a:chExt cx="1577147" cy="1003045"/>
          </a:xfrm>
        </p:grpSpPr>
        <p:sp>
          <p:nvSpPr>
            <p:cNvPr id="12" name="圆角矩形 29"/>
            <p:cNvSpPr/>
            <p:nvPr/>
          </p:nvSpPr>
          <p:spPr>
            <a:xfrm>
              <a:off x="983849" y="5136590"/>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59"/>
            <p:cNvSpPr txBox="1"/>
            <p:nvPr/>
          </p:nvSpPr>
          <p:spPr>
            <a:xfrm>
              <a:off x="1144222" y="5669494"/>
              <a:ext cx="1256400"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风险库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iconfont-1191-801546"/>
            <p:cNvSpPr/>
            <p:nvPr/>
          </p:nvSpPr>
          <p:spPr>
            <a:xfrm>
              <a:off x="1584119" y="5284542"/>
              <a:ext cx="376607" cy="376706"/>
            </a:xfrm>
            <a:custGeom>
              <a:avLst/>
              <a:gdLst>
                <a:gd name="T0" fmla="*/ 4772 w 7922"/>
                <a:gd name="T1" fmla="*/ 5491 h 7922"/>
                <a:gd name="T2" fmla="*/ 3405 w 7922"/>
                <a:gd name="T3" fmla="*/ 4124 h 7922"/>
                <a:gd name="T4" fmla="*/ 6555 w 7922"/>
                <a:gd name="T5" fmla="*/ 973 h 7922"/>
                <a:gd name="T6" fmla="*/ 3961 w 7922"/>
                <a:gd name="T7" fmla="*/ 0 h 7922"/>
                <a:gd name="T8" fmla="*/ 0 w 7922"/>
                <a:gd name="T9" fmla="*/ 3961 h 7922"/>
                <a:gd name="T10" fmla="*/ 3961 w 7922"/>
                <a:gd name="T11" fmla="*/ 7922 h 7922"/>
                <a:gd name="T12" fmla="*/ 7922 w 7922"/>
                <a:gd name="T13" fmla="*/ 3961 h 7922"/>
                <a:gd name="T14" fmla="*/ 7673 w 7922"/>
                <a:gd name="T15" fmla="*/ 2589 h 7922"/>
                <a:gd name="T16" fmla="*/ 4772 w 7922"/>
                <a:gd name="T17" fmla="*/ 5491 h 7922"/>
                <a:gd name="T18" fmla="*/ 2648 w 7922"/>
                <a:gd name="T19" fmla="*/ 6240 h 7922"/>
                <a:gd name="T20" fmla="*/ 3158 w 7922"/>
                <a:gd name="T21" fmla="*/ 4371 h 7922"/>
                <a:gd name="T22" fmla="*/ 4525 w 7922"/>
                <a:gd name="T23" fmla="*/ 5737 h 7922"/>
                <a:gd name="T24" fmla="*/ 2648 w 7922"/>
                <a:gd name="T25" fmla="*/ 6240 h 7922"/>
                <a:gd name="T26" fmla="*/ 2648 w 7922"/>
                <a:gd name="T27" fmla="*/ 6240 h 7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22" h="7922">
                  <a:moveTo>
                    <a:pt x="4772" y="5491"/>
                  </a:moveTo>
                  <a:lnTo>
                    <a:pt x="3405" y="4124"/>
                  </a:lnTo>
                  <a:lnTo>
                    <a:pt x="6555" y="973"/>
                  </a:lnTo>
                  <a:cubicBezTo>
                    <a:pt x="5860" y="369"/>
                    <a:pt x="4954" y="0"/>
                    <a:pt x="3961" y="0"/>
                  </a:cubicBezTo>
                  <a:cubicBezTo>
                    <a:pt x="1773" y="0"/>
                    <a:pt x="0" y="1773"/>
                    <a:pt x="0" y="3961"/>
                  </a:cubicBezTo>
                  <a:cubicBezTo>
                    <a:pt x="0" y="6148"/>
                    <a:pt x="1773" y="7922"/>
                    <a:pt x="3961" y="7922"/>
                  </a:cubicBezTo>
                  <a:cubicBezTo>
                    <a:pt x="6148" y="7922"/>
                    <a:pt x="7922" y="6148"/>
                    <a:pt x="7922" y="3961"/>
                  </a:cubicBezTo>
                  <a:cubicBezTo>
                    <a:pt x="7922" y="3478"/>
                    <a:pt x="7830" y="3017"/>
                    <a:pt x="7673" y="2589"/>
                  </a:cubicBezTo>
                  <a:lnTo>
                    <a:pt x="4772" y="5491"/>
                  </a:lnTo>
                  <a:close/>
                  <a:moveTo>
                    <a:pt x="2648" y="6240"/>
                  </a:moveTo>
                  <a:lnTo>
                    <a:pt x="3158" y="4371"/>
                  </a:lnTo>
                  <a:lnTo>
                    <a:pt x="4525" y="5737"/>
                  </a:lnTo>
                  <a:lnTo>
                    <a:pt x="2648" y="6240"/>
                  </a:lnTo>
                  <a:close/>
                  <a:moveTo>
                    <a:pt x="2648" y="6240"/>
                  </a:move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3" name="组合 72"/>
          <p:cNvGrpSpPr/>
          <p:nvPr/>
        </p:nvGrpSpPr>
        <p:grpSpPr>
          <a:xfrm>
            <a:off x="6259824" y="5234267"/>
            <a:ext cx="1577147" cy="1003045"/>
            <a:chOff x="7460664" y="5123500"/>
            <a:chExt cx="1577147" cy="1003045"/>
          </a:xfrm>
        </p:grpSpPr>
        <p:sp>
          <p:nvSpPr>
            <p:cNvPr id="36" name="圆角矩形 23"/>
            <p:cNvSpPr/>
            <p:nvPr/>
          </p:nvSpPr>
          <p:spPr>
            <a:xfrm>
              <a:off x="7460664" y="5123500"/>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76"/>
            <p:cNvSpPr txBox="1"/>
            <p:nvPr/>
          </p:nvSpPr>
          <p:spPr>
            <a:xfrm>
              <a:off x="7627974" y="5665842"/>
              <a:ext cx="124252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文件制度库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iconfont-11253-5330859"/>
            <p:cNvSpPr/>
            <p:nvPr/>
          </p:nvSpPr>
          <p:spPr>
            <a:xfrm>
              <a:off x="8071593" y="5307990"/>
              <a:ext cx="355288" cy="303630"/>
            </a:xfrm>
            <a:custGeom>
              <a:avLst/>
              <a:gdLst>
                <a:gd name="connsiteX0" fmla="*/ 122290 w 607639"/>
                <a:gd name="connsiteY0" fmla="*/ 374420 h 519291"/>
                <a:gd name="connsiteX1" fmla="*/ 485349 w 607639"/>
                <a:gd name="connsiteY1" fmla="*/ 374420 h 519291"/>
                <a:gd name="connsiteX2" fmla="*/ 485349 w 607639"/>
                <a:gd name="connsiteY2" fmla="*/ 412314 h 519291"/>
                <a:gd name="connsiteX3" fmla="*/ 122290 w 607639"/>
                <a:gd name="connsiteY3" fmla="*/ 412314 h 519291"/>
                <a:gd name="connsiteX4" fmla="*/ 122290 w 607639"/>
                <a:gd name="connsiteY4" fmla="*/ 282332 h 519291"/>
                <a:gd name="connsiteX5" fmla="*/ 485349 w 607639"/>
                <a:gd name="connsiteY5" fmla="*/ 282332 h 519291"/>
                <a:gd name="connsiteX6" fmla="*/ 485349 w 607639"/>
                <a:gd name="connsiteY6" fmla="*/ 320296 h 519291"/>
                <a:gd name="connsiteX7" fmla="*/ 122290 w 607639"/>
                <a:gd name="connsiteY7" fmla="*/ 320296 h 519291"/>
                <a:gd name="connsiteX8" fmla="*/ 122290 w 607639"/>
                <a:gd name="connsiteY8" fmla="*/ 190315 h 519291"/>
                <a:gd name="connsiteX9" fmla="*/ 485349 w 607639"/>
                <a:gd name="connsiteY9" fmla="*/ 190315 h 519291"/>
                <a:gd name="connsiteX10" fmla="*/ 485349 w 607639"/>
                <a:gd name="connsiteY10" fmla="*/ 228279 h 519291"/>
                <a:gd name="connsiteX11" fmla="*/ 122290 w 607639"/>
                <a:gd name="connsiteY11" fmla="*/ 228279 h 519291"/>
                <a:gd name="connsiteX12" fmla="*/ 38005 w 607639"/>
                <a:gd name="connsiteY12" fmla="*/ 122290 h 519291"/>
                <a:gd name="connsiteX13" fmla="*/ 38005 w 607639"/>
                <a:gd name="connsiteY13" fmla="*/ 481342 h 519291"/>
                <a:gd name="connsiteX14" fmla="*/ 569634 w 607639"/>
                <a:gd name="connsiteY14" fmla="*/ 481342 h 519291"/>
                <a:gd name="connsiteX15" fmla="*/ 569634 w 607639"/>
                <a:gd name="connsiteY15" fmla="*/ 122290 h 519291"/>
                <a:gd name="connsiteX16" fmla="*/ 38005 w 607639"/>
                <a:gd name="connsiteY16" fmla="*/ 37860 h 519291"/>
                <a:gd name="connsiteX17" fmla="*/ 38005 w 607639"/>
                <a:gd name="connsiteY17" fmla="*/ 84430 h 519291"/>
                <a:gd name="connsiteX18" fmla="*/ 270309 w 607639"/>
                <a:gd name="connsiteY18" fmla="*/ 84430 h 519291"/>
                <a:gd name="connsiteX19" fmla="*/ 222869 w 607639"/>
                <a:gd name="connsiteY19" fmla="*/ 37860 h 519291"/>
                <a:gd name="connsiteX20" fmla="*/ 0 w 607639"/>
                <a:gd name="connsiteY20" fmla="*/ 0 h 519291"/>
                <a:gd name="connsiteX21" fmla="*/ 238356 w 607639"/>
                <a:gd name="connsiteY21" fmla="*/ 0 h 519291"/>
                <a:gd name="connsiteX22" fmla="*/ 324513 w 607639"/>
                <a:gd name="connsiteY22" fmla="*/ 84430 h 519291"/>
                <a:gd name="connsiteX23" fmla="*/ 588592 w 607639"/>
                <a:gd name="connsiteY23" fmla="*/ 84430 h 519291"/>
                <a:gd name="connsiteX24" fmla="*/ 607639 w 607639"/>
                <a:gd name="connsiteY24" fmla="*/ 103360 h 519291"/>
                <a:gd name="connsiteX25" fmla="*/ 607639 w 607639"/>
                <a:gd name="connsiteY25" fmla="*/ 500361 h 519291"/>
                <a:gd name="connsiteX26" fmla="*/ 588592 w 607639"/>
                <a:gd name="connsiteY26" fmla="*/ 519291 h 519291"/>
                <a:gd name="connsiteX27" fmla="*/ 18958 w 607639"/>
                <a:gd name="connsiteY27" fmla="*/ 519291 h 519291"/>
                <a:gd name="connsiteX28" fmla="*/ 0 w 607639"/>
                <a:gd name="connsiteY28" fmla="*/ 500361 h 519291"/>
                <a:gd name="connsiteX29" fmla="*/ 0 w 607639"/>
                <a:gd name="connsiteY29" fmla="*/ 145398 h 51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7639" h="519291">
                  <a:moveTo>
                    <a:pt x="122290" y="374420"/>
                  </a:moveTo>
                  <a:lnTo>
                    <a:pt x="485349" y="374420"/>
                  </a:lnTo>
                  <a:lnTo>
                    <a:pt x="485349" y="412314"/>
                  </a:lnTo>
                  <a:lnTo>
                    <a:pt x="122290" y="412314"/>
                  </a:lnTo>
                  <a:close/>
                  <a:moveTo>
                    <a:pt x="122290" y="282332"/>
                  </a:moveTo>
                  <a:lnTo>
                    <a:pt x="485349" y="282332"/>
                  </a:lnTo>
                  <a:lnTo>
                    <a:pt x="485349" y="320296"/>
                  </a:lnTo>
                  <a:lnTo>
                    <a:pt x="122290" y="320296"/>
                  </a:lnTo>
                  <a:close/>
                  <a:moveTo>
                    <a:pt x="122290" y="190315"/>
                  </a:moveTo>
                  <a:lnTo>
                    <a:pt x="485349" y="190315"/>
                  </a:lnTo>
                  <a:lnTo>
                    <a:pt x="485349" y="228279"/>
                  </a:lnTo>
                  <a:lnTo>
                    <a:pt x="122290" y="228279"/>
                  </a:lnTo>
                  <a:close/>
                  <a:moveTo>
                    <a:pt x="38005" y="122290"/>
                  </a:moveTo>
                  <a:lnTo>
                    <a:pt x="38005" y="481342"/>
                  </a:lnTo>
                  <a:lnTo>
                    <a:pt x="569634" y="481342"/>
                  </a:lnTo>
                  <a:lnTo>
                    <a:pt x="569634" y="122290"/>
                  </a:lnTo>
                  <a:close/>
                  <a:moveTo>
                    <a:pt x="38005" y="37860"/>
                  </a:moveTo>
                  <a:lnTo>
                    <a:pt x="38005" y="84430"/>
                  </a:lnTo>
                  <a:lnTo>
                    <a:pt x="270309" y="84430"/>
                  </a:lnTo>
                  <a:lnTo>
                    <a:pt x="222869" y="37860"/>
                  </a:lnTo>
                  <a:close/>
                  <a:moveTo>
                    <a:pt x="0" y="0"/>
                  </a:moveTo>
                  <a:lnTo>
                    <a:pt x="238356" y="0"/>
                  </a:lnTo>
                  <a:lnTo>
                    <a:pt x="324513" y="84430"/>
                  </a:lnTo>
                  <a:lnTo>
                    <a:pt x="588592" y="84430"/>
                  </a:lnTo>
                  <a:cubicBezTo>
                    <a:pt x="599095" y="84430"/>
                    <a:pt x="607639" y="92962"/>
                    <a:pt x="607639" y="103360"/>
                  </a:cubicBezTo>
                  <a:lnTo>
                    <a:pt x="607639" y="500361"/>
                  </a:lnTo>
                  <a:cubicBezTo>
                    <a:pt x="607639" y="510759"/>
                    <a:pt x="599095" y="519291"/>
                    <a:pt x="588592" y="519291"/>
                  </a:cubicBezTo>
                  <a:lnTo>
                    <a:pt x="18958" y="519291"/>
                  </a:lnTo>
                  <a:cubicBezTo>
                    <a:pt x="8544" y="519291"/>
                    <a:pt x="0" y="510759"/>
                    <a:pt x="0" y="500361"/>
                  </a:cubicBezTo>
                  <a:lnTo>
                    <a:pt x="0" y="145398"/>
                  </a:ln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1" name="组合 80"/>
          <p:cNvGrpSpPr/>
          <p:nvPr/>
        </p:nvGrpSpPr>
        <p:grpSpPr>
          <a:xfrm>
            <a:off x="10069420" y="5234267"/>
            <a:ext cx="1577147" cy="1003045"/>
            <a:chOff x="11308478" y="5133187"/>
            <a:chExt cx="1577147" cy="1003045"/>
          </a:xfrm>
        </p:grpSpPr>
        <p:sp>
          <p:nvSpPr>
            <p:cNvPr id="49" name="圆角矩形 23"/>
            <p:cNvSpPr/>
            <p:nvPr/>
          </p:nvSpPr>
          <p:spPr>
            <a:xfrm>
              <a:off x="11308478" y="5133187"/>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文本框 62"/>
            <p:cNvSpPr txBox="1"/>
            <p:nvPr/>
          </p:nvSpPr>
          <p:spPr>
            <a:xfrm>
              <a:off x="11475788" y="5666091"/>
              <a:ext cx="124252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检查表库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iconfont-11253-5330859"/>
            <p:cNvSpPr/>
            <p:nvPr/>
          </p:nvSpPr>
          <p:spPr>
            <a:xfrm>
              <a:off x="11919407" y="5315603"/>
              <a:ext cx="355288" cy="307778"/>
            </a:xfrm>
            <a:custGeom>
              <a:avLst/>
              <a:gdLst>
                <a:gd name="T0" fmla="*/ 10000 w 10000"/>
                <a:gd name="T1" fmla="*/ 832 h 8663"/>
                <a:gd name="T2" fmla="*/ 10000 w 10000"/>
                <a:gd name="T3" fmla="*/ 6498 h 8663"/>
                <a:gd name="T4" fmla="*/ 9756 w 10000"/>
                <a:gd name="T5" fmla="*/ 7087 h 8663"/>
                <a:gd name="T6" fmla="*/ 9168 w 10000"/>
                <a:gd name="T7" fmla="*/ 7331 h 8663"/>
                <a:gd name="T8" fmla="*/ 6333 w 10000"/>
                <a:gd name="T9" fmla="*/ 7331 h 8663"/>
                <a:gd name="T10" fmla="*/ 6416 w 10000"/>
                <a:gd name="T11" fmla="*/ 7733 h 8663"/>
                <a:gd name="T12" fmla="*/ 6583 w 10000"/>
                <a:gd name="T13" fmla="*/ 8103 h 8663"/>
                <a:gd name="T14" fmla="*/ 6666 w 10000"/>
                <a:gd name="T15" fmla="*/ 8330 h 8663"/>
                <a:gd name="T16" fmla="*/ 6568 w 10000"/>
                <a:gd name="T17" fmla="*/ 8565 h 8663"/>
                <a:gd name="T18" fmla="*/ 6333 w 10000"/>
                <a:gd name="T19" fmla="*/ 8663 h 8663"/>
                <a:gd name="T20" fmla="*/ 3668 w 10000"/>
                <a:gd name="T21" fmla="*/ 8663 h 8663"/>
                <a:gd name="T22" fmla="*/ 3433 w 10000"/>
                <a:gd name="T23" fmla="*/ 8565 h 8663"/>
                <a:gd name="T24" fmla="*/ 3334 w 10000"/>
                <a:gd name="T25" fmla="*/ 8330 h 8663"/>
                <a:gd name="T26" fmla="*/ 3418 w 10000"/>
                <a:gd name="T27" fmla="*/ 8101 h 8663"/>
                <a:gd name="T28" fmla="*/ 3584 w 10000"/>
                <a:gd name="T29" fmla="*/ 7736 h 8663"/>
                <a:gd name="T30" fmla="*/ 3668 w 10000"/>
                <a:gd name="T31" fmla="*/ 7330 h 8663"/>
                <a:gd name="T32" fmla="*/ 834 w 10000"/>
                <a:gd name="T33" fmla="*/ 7330 h 8663"/>
                <a:gd name="T34" fmla="*/ 245 w 10000"/>
                <a:gd name="T35" fmla="*/ 7086 h 8663"/>
                <a:gd name="T36" fmla="*/ 0 w 10000"/>
                <a:gd name="T37" fmla="*/ 6497 h 8663"/>
                <a:gd name="T38" fmla="*/ 0 w 10000"/>
                <a:gd name="T39" fmla="*/ 832 h 8663"/>
                <a:gd name="T40" fmla="*/ 244 w 10000"/>
                <a:gd name="T41" fmla="*/ 243 h 8663"/>
                <a:gd name="T42" fmla="*/ 833 w 10000"/>
                <a:gd name="T43" fmla="*/ 0 h 8663"/>
                <a:gd name="T44" fmla="*/ 9165 w 10000"/>
                <a:gd name="T45" fmla="*/ 0 h 8663"/>
                <a:gd name="T46" fmla="*/ 9754 w 10000"/>
                <a:gd name="T47" fmla="*/ 243 h 8663"/>
                <a:gd name="T48" fmla="*/ 10000 w 10000"/>
                <a:gd name="T49" fmla="*/ 832 h 8663"/>
                <a:gd name="T50" fmla="*/ 9333 w 10000"/>
                <a:gd name="T51" fmla="*/ 5166 h 8663"/>
                <a:gd name="T52" fmla="*/ 9333 w 10000"/>
                <a:gd name="T53" fmla="*/ 832 h 8663"/>
                <a:gd name="T54" fmla="*/ 9284 w 10000"/>
                <a:gd name="T55" fmla="*/ 715 h 8663"/>
                <a:gd name="T56" fmla="*/ 9166 w 10000"/>
                <a:gd name="T57" fmla="*/ 666 h 8663"/>
                <a:gd name="T58" fmla="*/ 834 w 10000"/>
                <a:gd name="T59" fmla="*/ 666 h 8663"/>
                <a:gd name="T60" fmla="*/ 716 w 10000"/>
                <a:gd name="T61" fmla="*/ 715 h 8663"/>
                <a:gd name="T62" fmla="*/ 667 w 10000"/>
                <a:gd name="T63" fmla="*/ 832 h 8663"/>
                <a:gd name="T64" fmla="*/ 667 w 10000"/>
                <a:gd name="T65" fmla="*/ 5165 h 8663"/>
                <a:gd name="T66" fmla="*/ 716 w 10000"/>
                <a:gd name="T67" fmla="*/ 5282 h 8663"/>
                <a:gd name="T68" fmla="*/ 834 w 10000"/>
                <a:gd name="T69" fmla="*/ 5331 h 8663"/>
                <a:gd name="T70" fmla="*/ 9166 w 10000"/>
                <a:gd name="T71" fmla="*/ 5331 h 8663"/>
                <a:gd name="T72" fmla="*/ 9284 w 10000"/>
                <a:gd name="T73" fmla="*/ 5282 h 8663"/>
                <a:gd name="T74" fmla="*/ 9333 w 10000"/>
                <a:gd name="T75" fmla="*/ 5166 h 8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00" h="8663">
                  <a:moveTo>
                    <a:pt x="10000" y="832"/>
                  </a:moveTo>
                  <a:lnTo>
                    <a:pt x="10000" y="6498"/>
                  </a:lnTo>
                  <a:cubicBezTo>
                    <a:pt x="10000" y="6727"/>
                    <a:pt x="9918" y="6923"/>
                    <a:pt x="9756" y="7087"/>
                  </a:cubicBezTo>
                  <a:cubicBezTo>
                    <a:pt x="9593" y="7251"/>
                    <a:pt x="9398" y="7331"/>
                    <a:pt x="9168" y="7331"/>
                  </a:cubicBezTo>
                  <a:lnTo>
                    <a:pt x="6333" y="7331"/>
                  </a:lnTo>
                  <a:cubicBezTo>
                    <a:pt x="6333" y="7460"/>
                    <a:pt x="6360" y="7593"/>
                    <a:pt x="6416" y="7733"/>
                  </a:cubicBezTo>
                  <a:cubicBezTo>
                    <a:pt x="6473" y="7873"/>
                    <a:pt x="6526" y="7997"/>
                    <a:pt x="6583" y="8103"/>
                  </a:cubicBezTo>
                  <a:cubicBezTo>
                    <a:pt x="6639" y="8210"/>
                    <a:pt x="6666" y="8285"/>
                    <a:pt x="6666" y="8330"/>
                  </a:cubicBezTo>
                  <a:cubicBezTo>
                    <a:pt x="6666" y="8420"/>
                    <a:pt x="6634" y="8498"/>
                    <a:pt x="6568" y="8565"/>
                  </a:cubicBezTo>
                  <a:cubicBezTo>
                    <a:pt x="6501" y="8631"/>
                    <a:pt x="6423" y="8663"/>
                    <a:pt x="6333" y="8663"/>
                  </a:cubicBezTo>
                  <a:lnTo>
                    <a:pt x="3668" y="8663"/>
                  </a:lnTo>
                  <a:cubicBezTo>
                    <a:pt x="3578" y="8663"/>
                    <a:pt x="3499" y="8631"/>
                    <a:pt x="3433" y="8565"/>
                  </a:cubicBezTo>
                  <a:cubicBezTo>
                    <a:pt x="3366" y="8498"/>
                    <a:pt x="3334" y="8420"/>
                    <a:pt x="3334" y="8330"/>
                  </a:cubicBezTo>
                  <a:cubicBezTo>
                    <a:pt x="3334" y="8281"/>
                    <a:pt x="3361" y="8205"/>
                    <a:pt x="3418" y="8101"/>
                  </a:cubicBezTo>
                  <a:cubicBezTo>
                    <a:pt x="3474" y="7997"/>
                    <a:pt x="3528" y="7875"/>
                    <a:pt x="3584" y="7736"/>
                  </a:cubicBezTo>
                  <a:cubicBezTo>
                    <a:pt x="3640" y="7597"/>
                    <a:pt x="3668" y="7462"/>
                    <a:pt x="3668" y="7330"/>
                  </a:cubicBezTo>
                  <a:lnTo>
                    <a:pt x="834" y="7330"/>
                  </a:lnTo>
                  <a:cubicBezTo>
                    <a:pt x="605" y="7330"/>
                    <a:pt x="409" y="7248"/>
                    <a:pt x="245" y="7086"/>
                  </a:cubicBezTo>
                  <a:cubicBezTo>
                    <a:pt x="81" y="6922"/>
                    <a:pt x="0" y="6727"/>
                    <a:pt x="0" y="6497"/>
                  </a:cubicBezTo>
                  <a:lnTo>
                    <a:pt x="0" y="832"/>
                  </a:lnTo>
                  <a:cubicBezTo>
                    <a:pt x="0" y="603"/>
                    <a:pt x="81" y="407"/>
                    <a:pt x="244" y="243"/>
                  </a:cubicBezTo>
                  <a:cubicBezTo>
                    <a:pt x="408" y="80"/>
                    <a:pt x="602" y="0"/>
                    <a:pt x="833" y="0"/>
                  </a:cubicBezTo>
                  <a:lnTo>
                    <a:pt x="9165" y="0"/>
                  </a:lnTo>
                  <a:cubicBezTo>
                    <a:pt x="9394" y="0"/>
                    <a:pt x="9590" y="82"/>
                    <a:pt x="9754" y="243"/>
                  </a:cubicBezTo>
                  <a:cubicBezTo>
                    <a:pt x="9918" y="407"/>
                    <a:pt x="10000" y="603"/>
                    <a:pt x="10000" y="832"/>
                  </a:cubicBezTo>
                  <a:close/>
                  <a:moveTo>
                    <a:pt x="9333" y="5166"/>
                  </a:moveTo>
                  <a:lnTo>
                    <a:pt x="9333" y="832"/>
                  </a:lnTo>
                  <a:cubicBezTo>
                    <a:pt x="9333" y="787"/>
                    <a:pt x="9316" y="748"/>
                    <a:pt x="9284" y="715"/>
                  </a:cubicBezTo>
                  <a:cubicBezTo>
                    <a:pt x="9251" y="682"/>
                    <a:pt x="9211" y="666"/>
                    <a:pt x="9166" y="666"/>
                  </a:cubicBezTo>
                  <a:lnTo>
                    <a:pt x="834" y="666"/>
                  </a:lnTo>
                  <a:cubicBezTo>
                    <a:pt x="789" y="666"/>
                    <a:pt x="750" y="682"/>
                    <a:pt x="716" y="715"/>
                  </a:cubicBezTo>
                  <a:cubicBezTo>
                    <a:pt x="684" y="747"/>
                    <a:pt x="667" y="787"/>
                    <a:pt x="667" y="832"/>
                  </a:cubicBezTo>
                  <a:lnTo>
                    <a:pt x="667" y="5165"/>
                  </a:lnTo>
                  <a:cubicBezTo>
                    <a:pt x="667" y="5210"/>
                    <a:pt x="684" y="5248"/>
                    <a:pt x="716" y="5282"/>
                  </a:cubicBezTo>
                  <a:cubicBezTo>
                    <a:pt x="749" y="5315"/>
                    <a:pt x="789" y="5331"/>
                    <a:pt x="834" y="5331"/>
                  </a:cubicBezTo>
                  <a:lnTo>
                    <a:pt x="9166" y="5331"/>
                  </a:lnTo>
                  <a:cubicBezTo>
                    <a:pt x="9211" y="5331"/>
                    <a:pt x="9250" y="5315"/>
                    <a:pt x="9284" y="5282"/>
                  </a:cubicBezTo>
                  <a:cubicBezTo>
                    <a:pt x="9316" y="5250"/>
                    <a:pt x="9332" y="5211"/>
                    <a:pt x="9333" y="5166"/>
                  </a:cubicBez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3" name="流程图: 磁盘 82"/>
          <p:cNvSpPr/>
          <p:nvPr/>
        </p:nvSpPr>
        <p:spPr>
          <a:xfrm>
            <a:off x="382337" y="1010979"/>
            <a:ext cx="11474303" cy="1176127"/>
          </a:xfrm>
          <a:prstGeom prst="flowChartMagneticDisk">
            <a:avLst/>
          </a:prstGeom>
          <a:solidFill>
            <a:srgbClr val="EFF4FD"/>
          </a:solidFill>
          <a:ln>
            <a:solidFill>
              <a:srgbClr val="007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5" name="矩形: 圆角 84"/>
          <p:cNvSpPr/>
          <p:nvPr/>
        </p:nvSpPr>
        <p:spPr>
          <a:xfrm>
            <a:off x="358848" y="2567533"/>
            <a:ext cx="11521280" cy="2021008"/>
          </a:xfrm>
          <a:prstGeom prst="roundRect">
            <a:avLst>
              <a:gd name="adj" fmla="val 1313"/>
            </a:avLst>
          </a:prstGeom>
          <a:solidFill>
            <a:srgbClr val="EFF4FD"/>
          </a:solidFill>
          <a:ln>
            <a:solidFill>
              <a:srgbClr val="007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下箭头 49"/>
          <p:cNvSpPr/>
          <p:nvPr/>
        </p:nvSpPr>
        <p:spPr>
          <a:xfrm flipV="1">
            <a:off x="2242038" y="4454236"/>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下箭头 1"/>
          <p:cNvSpPr/>
          <p:nvPr/>
        </p:nvSpPr>
        <p:spPr>
          <a:xfrm flipV="1">
            <a:off x="5801477" y="4454236"/>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下箭头 3"/>
          <p:cNvSpPr/>
          <p:nvPr/>
        </p:nvSpPr>
        <p:spPr>
          <a:xfrm flipV="1">
            <a:off x="9360915" y="4454236"/>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2" name="文本框 81"/>
          <p:cNvSpPr txBox="1"/>
          <p:nvPr/>
        </p:nvSpPr>
        <p:spPr>
          <a:xfrm>
            <a:off x="4780365" y="4915014"/>
            <a:ext cx="2631271"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数据库支撑应用服务</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89" name="矩形: 圆角 88"/>
          <p:cNvSpPr/>
          <p:nvPr/>
        </p:nvSpPr>
        <p:spPr>
          <a:xfrm>
            <a:off x="543889"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矩形: 圆角 89"/>
          <p:cNvSpPr/>
          <p:nvPr/>
        </p:nvSpPr>
        <p:spPr>
          <a:xfrm>
            <a:off x="4850056"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矩形: 圆角 90"/>
          <p:cNvSpPr/>
          <p:nvPr/>
        </p:nvSpPr>
        <p:spPr>
          <a:xfrm>
            <a:off x="3414667"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矩形: 圆角 96"/>
          <p:cNvSpPr/>
          <p:nvPr/>
        </p:nvSpPr>
        <p:spPr>
          <a:xfrm>
            <a:off x="7720834"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矩形: 圆角 98"/>
          <p:cNvSpPr/>
          <p:nvPr/>
        </p:nvSpPr>
        <p:spPr>
          <a:xfrm>
            <a:off x="6285445"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矩形: 圆角 102"/>
          <p:cNvSpPr/>
          <p:nvPr/>
        </p:nvSpPr>
        <p:spPr>
          <a:xfrm>
            <a:off x="10591615"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矩形: 圆角 105"/>
          <p:cNvSpPr/>
          <p:nvPr/>
        </p:nvSpPr>
        <p:spPr>
          <a:xfrm>
            <a:off x="9156223"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矩形: 圆角 106"/>
          <p:cNvSpPr/>
          <p:nvPr/>
        </p:nvSpPr>
        <p:spPr>
          <a:xfrm>
            <a:off x="1979278"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 name="文本框 107"/>
          <p:cNvSpPr txBox="1"/>
          <p:nvPr/>
        </p:nvSpPr>
        <p:spPr>
          <a:xfrm>
            <a:off x="543889"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 name="文本框 108"/>
          <p:cNvSpPr txBox="1"/>
          <p:nvPr/>
        </p:nvSpPr>
        <p:spPr>
          <a:xfrm>
            <a:off x="1873234" y="2775931"/>
            <a:ext cx="139722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2" name="文本框 111"/>
          <p:cNvSpPr txBox="1"/>
          <p:nvPr/>
        </p:nvSpPr>
        <p:spPr>
          <a:xfrm>
            <a:off x="3414667"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3" name="文本框 112"/>
          <p:cNvSpPr txBox="1"/>
          <p:nvPr/>
        </p:nvSpPr>
        <p:spPr>
          <a:xfrm>
            <a:off x="4850056"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4" name="文本框 113"/>
          <p:cNvSpPr txBox="1"/>
          <p:nvPr/>
        </p:nvSpPr>
        <p:spPr>
          <a:xfrm>
            <a:off x="6285445"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 name="文本框 114"/>
          <p:cNvSpPr txBox="1"/>
          <p:nvPr/>
        </p:nvSpPr>
        <p:spPr>
          <a:xfrm>
            <a:off x="7720834"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 name="文本框 115"/>
          <p:cNvSpPr txBox="1"/>
          <p:nvPr/>
        </p:nvSpPr>
        <p:spPr>
          <a:xfrm>
            <a:off x="9156223"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7" name="文本框 116"/>
          <p:cNvSpPr txBox="1"/>
          <p:nvPr/>
        </p:nvSpPr>
        <p:spPr>
          <a:xfrm>
            <a:off x="10591615"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文本框 117"/>
          <p:cNvSpPr txBox="1"/>
          <p:nvPr/>
        </p:nvSpPr>
        <p:spPr>
          <a:xfrm>
            <a:off x="4798695" y="1056005"/>
            <a:ext cx="2912110" cy="368300"/>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安全生产信息化系统体系</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9" name="下箭头 49"/>
          <p:cNvSpPr/>
          <p:nvPr/>
        </p:nvSpPr>
        <p:spPr>
          <a:xfrm flipV="1">
            <a:off x="2250594" y="2136105"/>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2" name="下箭头 1"/>
          <p:cNvSpPr/>
          <p:nvPr/>
        </p:nvSpPr>
        <p:spPr>
          <a:xfrm flipV="1">
            <a:off x="5810033" y="2136105"/>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3" name="下箭头 3"/>
          <p:cNvSpPr/>
          <p:nvPr/>
        </p:nvSpPr>
        <p:spPr>
          <a:xfrm flipV="1">
            <a:off x="9369471" y="2136105"/>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5" name="矩形: 圆角 124"/>
          <p:cNvSpPr/>
          <p:nvPr/>
        </p:nvSpPr>
        <p:spPr>
          <a:xfrm>
            <a:off x="1224624"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目标职责数据</a:t>
            </a:r>
            <a:endParaRPr lang="zh-CN" altLang="en-US"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1" name="矩形: 圆角 130"/>
          <p:cNvSpPr/>
          <p:nvPr/>
        </p:nvSpPr>
        <p:spPr>
          <a:xfrm>
            <a:off x="3236279"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台账记录数据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4" name="矩形: 圆角 133"/>
          <p:cNvSpPr/>
          <p:nvPr/>
        </p:nvSpPr>
        <p:spPr>
          <a:xfrm>
            <a:off x="5247934"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培训演练数据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矩形: 圆角 134"/>
          <p:cNvSpPr/>
          <p:nvPr/>
        </p:nvSpPr>
        <p:spPr>
          <a:xfrm>
            <a:off x="7259589"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检查治理数据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矩形: 圆角 135"/>
          <p:cNvSpPr/>
          <p:nvPr/>
        </p:nvSpPr>
        <p:spPr>
          <a:xfrm>
            <a:off x="9271244"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事故记录数据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矩形: 圆顶角 136"/>
          <p:cNvSpPr/>
          <p:nvPr/>
        </p:nvSpPr>
        <p:spPr>
          <a:xfrm>
            <a:off x="543889"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 name="矩形: 圆顶角 142"/>
          <p:cNvSpPr/>
          <p:nvPr/>
        </p:nvSpPr>
        <p:spPr>
          <a:xfrm>
            <a:off x="1980178"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9" name="矩形: 圆顶角 148"/>
          <p:cNvSpPr/>
          <p:nvPr/>
        </p:nvSpPr>
        <p:spPr>
          <a:xfrm>
            <a:off x="3416467"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2" name="矩形: 圆顶角 151"/>
          <p:cNvSpPr/>
          <p:nvPr/>
        </p:nvSpPr>
        <p:spPr>
          <a:xfrm>
            <a:off x="4852756"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3" name="矩形: 圆顶角 152"/>
          <p:cNvSpPr/>
          <p:nvPr/>
        </p:nvSpPr>
        <p:spPr>
          <a:xfrm>
            <a:off x="6289045"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4" name="矩形: 圆顶角 153"/>
          <p:cNvSpPr/>
          <p:nvPr/>
        </p:nvSpPr>
        <p:spPr>
          <a:xfrm>
            <a:off x="7725334"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5" name="矩形: 圆顶角 154"/>
          <p:cNvSpPr/>
          <p:nvPr/>
        </p:nvSpPr>
        <p:spPr>
          <a:xfrm>
            <a:off x="9161623"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6" name="矩形: 圆顶角 155"/>
          <p:cNvSpPr/>
          <p:nvPr/>
        </p:nvSpPr>
        <p:spPr>
          <a:xfrm>
            <a:off x="10597909"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7" name="文本框 156"/>
          <p:cNvSpPr txBox="1"/>
          <p:nvPr/>
        </p:nvSpPr>
        <p:spPr>
          <a:xfrm>
            <a:off x="543889" y="3109883"/>
            <a:ext cx="1143401" cy="1167371"/>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安全管理机构</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公司目标管理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部门目标管理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岗位职责管理</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58" name="文本框 157"/>
          <p:cNvSpPr txBox="1"/>
          <p:nvPr/>
        </p:nvSpPr>
        <p:spPr>
          <a:xfrm>
            <a:off x="1982117"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规章制度管理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操作规程管理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通知管理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59" name="文本框 158"/>
          <p:cNvSpPr txBox="1"/>
          <p:nvPr/>
        </p:nvSpPr>
        <p:spPr>
          <a:xfrm>
            <a:off x="3420345" y="3109883"/>
            <a:ext cx="1143401" cy="1166153"/>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课程管理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试卷管理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线上培训管理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线下培训管理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0" name="文本框 159"/>
          <p:cNvSpPr txBox="1"/>
          <p:nvPr/>
        </p:nvSpPr>
        <p:spPr>
          <a:xfrm>
            <a:off x="4858573" y="3109883"/>
            <a:ext cx="1143401" cy="1167371"/>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设备管理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智能巡检</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相关方管理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作业审批</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1" name="文本框 160"/>
          <p:cNvSpPr txBox="1"/>
          <p:nvPr/>
        </p:nvSpPr>
        <p:spPr>
          <a:xfrm>
            <a:off x="6296801" y="3109883"/>
            <a:ext cx="1143401" cy="1166153"/>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风险分级管控</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隐患排查治理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安全检查任务</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重大危险源</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2" name="文本框 161"/>
          <p:cNvSpPr txBox="1"/>
          <p:nvPr/>
        </p:nvSpPr>
        <p:spPr>
          <a:xfrm>
            <a:off x="7735029"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应急资源管理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应急预案管理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应急演练管理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3" name="文本框 162"/>
          <p:cNvSpPr txBox="1"/>
          <p:nvPr/>
        </p:nvSpPr>
        <p:spPr>
          <a:xfrm>
            <a:off x="9173257"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事故事件记录</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事故调查报告</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四不放过记录</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4" name="文本框 163"/>
          <p:cNvSpPr txBox="1"/>
          <p:nvPr/>
        </p:nvSpPr>
        <p:spPr>
          <a:xfrm>
            <a:off x="10611485"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监测考核</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效果评估</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整改任务管理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4912995"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用户层级</a:t>
            </a:r>
            <a:endParaRPr lang="zh-CN" altLang="en-US" sz="2400" b="1" dirty="0">
              <a:solidFill>
                <a:schemeClr val="accent1">
                  <a:lumMod val="50000"/>
                </a:schemeClr>
              </a:solidFill>
              <a:cs typeface="+mn-ea"/>
              <a:sym typeface="Arial" panose="020B0604020202020204" pitchFamily="34" charset="0"/>
            </a:endParaRPr>
          </a:p>
        </p:txBody>
      </p:sp>
      <p:graphicFrame>
        <p:nvGraphicFramePr>
          <p:cNvPr id="3" name="表格 2"/>
          <p:cNvGraphicFramePr>
            <a:graphicFrameLocks noGrp="1"/>
          </p:cNvGraphicFramePr>
          <p:nvPr>
            <p:custDataLst>
              <p:tags r:id="rId1"/>
            </p:custDataLst>
          </p:nvPr>
        </p:nvGraphicFramePr>
        <p:xfrm>
          <a:off x="446405" y="1196975"/>
          <a:ext cx="11298555" cy="3782060"/>
        </p:xfrm>
        <a:graphic>
          <a:graphicData uri="http://schemas.openxmlformats.org/drawingml/2006/table">
            <a:tbl>
              <a:tblPr firstRow="1" bandRow="1">
                <a:tableStyleId>{5C22544A-7EE6-4342-B048-85BDC9FD1C3A}</a:tableStyleId>
              </a:tblPr>
              <a:tblGrid>
                <a:gridCol w="2188845"/>
                <a:gridCol w="4645025"/>
                <a:gridCol w="4464685"/>
              </a:tblGrid>
              <a:tr h="633730">
                <a:tc>
                  <a:txBody>
                    <a:bodyPr/>
                    <a:p>
                      <a:pPr algn="ctr" fontAlgn="ctr"/>
                      <a:r>
                        <a:rPr lang="zh-CN" altLang="en-US" sz="1600" b="1" i="0">
                          <a:solidFill>
                            <a:srgbClr val="000000"/>
                          </a:solidFill>
                          <a:latin typeface="微软雅黑" panose="020B0503020204020204" pitchFamily="34" charset="-122"/>
                          <a:ea typeface="微软雅黑" panose="020B0503020204020204" pitchFamily="34" charset="-122"/>
                        </a:rPr>
                        <a:t>角色</a:t>
                      </a:r>
                      <a:endParaRPr lang="zh-CN" altLang="en-US" sz="1600" b="1"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0070C0"/>
                    </a:solidFill>
                  </a:tcPr>
                </a:tc>
                <a:tc>
                  <a:txBody>
                    <a:bodyPr/>
                    <a:p>
                      <a:pPr algn="ctr" fontAlgn="ctr"/>
                      <a:r>
                        <a:rPr lang="zh-CN" altLang="en-US" sz="1600" b="1" i="0">
                          <a:solidFill>
                            <a:srgbClr val="000000"/>
                          </a:solidFill>
                          <a:latin typeface="微软雅黑" panose="020B0503020204020204" pitchFamily="34" charset="-122"/>
                          <a:ea typeface="微软雅黑" panose="020B0503020204020204" pitchFamily="34" charset="-122"/>
                        </a:rPr>
                        <a:t>核心使用模块</a:t>
                      </a:r>
                      <a:endParaRPr lang="zh-CN" altLang="en-US" sz="1600" b="1"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0070C0"/>
                    </a:solidFill>
                  </a:tcPr>
                </a:tc>
                <a:tc>
                  <a:txBody>
                    <a:bodyPr/>
                    <a:p>
                      <a:pPr algn="ctr" fontAlgn="ctr"/>
                      <a:r>
                        <a:rPr lang="zh-CN" altLang="en-US" sz="1600" b="1" i="0">
                          <a:solidFill>
                            <a:srgbClr val="000000"/>
                          </a:solidFill>
                          <a:latin typeface="微软雅黑" panose="020B0503020204020204" pitchFamily="34" charset="-122"/>
                          <a:ea typeface="微软雅黑" panose="020B0503020204020204" pitchFamily="34" charset="-122"/>
                        </a:rPr>
                        <a:t>典型场景</a:t>
                      </a:r>
                      <a:endParaRPr lang="zh-CN" altLang="en-US" sz="1600" b="1"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0070C0"/>
                    </a:solidFill>
                  </a:tcPr>
                </a:tc>
              </a:tr>
              <a:tr h="773430">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企业管理层</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C0DCEF"/>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rPr>
                        <a:t>基础管理（目标管理、事故统计）、查询中心（法规合规）、工作台（全局进度看板）</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C0DCEF"/>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rPr>
                        <a:t>季度安全会议中，通过工作台查看隐患整改率、事故趋势，决策资源投入方向。</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C0DCEF"/>
                    </a:solidFill>
                  </a:tcPr>
                </a:tc>
              </a:tr>
              <a:tr h="791845">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安全管理人员</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80B8E0"/>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rPr>
                        <a:t>双重预防（风险管控、隐患排查）、现场管理（巡检、作业审批）、事故管理（调查报告）、基础管理（人员证书、职业健康）、系统管理（账号权限）</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80B8E0"/>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rPr>
                        <a:t>发现设备异常时，通过现场管理模块调取历史巡检记录，双重预防模块推荐管控措施。外包商入场前，</a:t>
                      </a:r>
                      <a:r>
                        <a:rPr lang="zh-CN" altLang="en-US" sz="1400">
                          <a:solidFill>
                            <a:srgbClr val="000000"/>
                          </a:solidFill>
                          <a:latin typeface="微软雅黑" panose="020B0503020204020204" pitchFamily="34" charset="-122"/>
                          <a:ea typeface="微软雅黑" panose="020B0503020204020204" pitchFamily="34" charset="-122"/>
                          <a:sym typeface="+mn-ea"/>
                        </a:rPr>
                        <a:t>登记资质入库，</a:t>
                      </a:r>
                      <a:r>
                        <a:rPr lang="zh-CN" altLang="en-US" sz="1400" b="0" i="0">
                          <a:solidFill>
                            <a:srgbClr val="000000"/>
                          </a:solidFill>
                          <a:latin typeface="微软雅黑" panose="020B0503020204020204" pitchFamily="34" charset="-122"/>
                          <a:ea typeface="微软雅黑" panose="020B0503020204020204" pitchFamily="34" charset="-122"/>
                        </a:rPr>
                        <a:t>系统自动关联其特种作业证书有效期。</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80B8E0"/>
                    </a:solidFill>
                  </a:tcPr>
                </a:tc>
              </a:tr>
              <a:tr h="790575">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一线员工</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C0DCEF"/>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rPr>
                        <a:t>教育培训（在线学习、考试）、现场管理（巡检任务执行）、工作台（待办任务提醒）</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C0DCEF"/>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rPr>
                        <a:t>执行高处作业前，通过教育培训模块完成专项培训，现场管理模块扫码确认安全措施到位。</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C0DCEF"/>
                    </a:solidFill>
                  </a:tcPr>
                </a:tc>
              </a:tr>
              <a:tr h="792480">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第三方监管机构</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7937" marR="7937" marT="7937" marB="0" anchor="ctr" anchorCtr="0">
                    <a:solidFill>
                      <a:srgbClr val="80B8E0"/>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查询中心（隐患</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风险查询）、基础管理（应急预案、资质审核）</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7937" marR="7937" marT="7937" marB="0" anchor="ctr" anchorCtr="0">
                    <a:solidFill>
                      <a:srgbClr val="80B8E0"/>
                    </a:solidFill>
                  </a:tcPr>
                </a:tc>
                <a:tc>
                  <a:txBody>
                    <a:bodyPr/>
                    <a:p>
                      <a:pPr algn="l" fontAlgn="ct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审计时，通过查询中心调取企业近年隐患整改记录，基础管理模块可导出资质证书电子档。</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7937" marR="7937" marT="7937" marB="0" anchor="ctr" anchorCtr="0">
                    <a:solidFill>
                      <a:srgbClr val="80B8E0"/>
                    </a:solidFill>
                  </a:tcPr>
                </a:tc>
              </a:tr>
            </a:tbl>
          </a:graphicData>
        </a:graphic>
      </p:graphicFrame>
      <p:grpSp>
        <p:nvGrpSpPr>
          <p:cNvPr id="5" name="组合 4"/>
          <p:cNvGrpSpPr/>
          <p:nvPr/>
        </p:nvGrpSpPr>
        <p:grpSpPr>
          <a:xfrm>
            <a:off x="956945" y="5186680"/>
            <a:ext cx="2082800" cy="852170"/>
            <a:chOff x="1507" y="8183"/>
            <a:chExt cx="3280" cy="1342"/>
          </a:xfrm>
        </p:grpSpPr>
        <p:sp>
          <p:nvSpPr>
            <p:cNvPr id="6" name="矩形 5"/>
            <p:cNvSpPr/>
            <p:nvPr/>
          </p:nvSpPr>
          <p:spPr>
            <a:xfrm>
              <a:off x="1521" y="8183"/>
              <a:ext cx="3251" cy="798"/>
            </a:xfrm>
            <a:prstGeom prst="rect">
              <a:avLst/>
            </a:prstGeom>
          </p:spPr>
          <p:txBody>
            <a:bodyPr wrap="square">
              <a:spAutoFit/>
            </a:bodyPr>
            <a:p>
              <a:pPr algn="ctr" defTabSz="914400" fontAlgn="base">
                <a:lnSpc>
                  <a:spcPct val="150000"/>
                </a:lnSpc>
                <a:spcBef>
                  <a:spcPct val="0"/>
                </a:spcBef>
                <a:spcAft>
                  <a:spcPct val="0"/>
                </a:spcAft>
                <a:defRPr/>
              </a:pPr>
              <a:r>
                <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rPr>
                <a:t>企业管理层</a:t>
              </a:r>
              <a:endPar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1507" y="8873"/>
              <a:ext cx="3280" cy="652"/>
            </a:xfrm>
            <a:prstGeom prst="rect">
              <a:avLst/>
            </a:prstGeom>
            <a:noFill/>
          </p:spPr>
          <p:txBody>
            <a:bodyPr wrap="square" rtlCol="0">
              <a:spAutoFit/>
            </a:bodyPr>
            <a:p>
              <a:pPr algn="ctr">
                <a:lnSpc>
                  <a:spcPct val="150000"/>
                </a:lnSpc>
              </a:pPr>
              <a:r>
                <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决策</a:t>
              </a:r>
              <a:r>
                <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优化</a:t>
              </a:r>
              <a:endPar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组合 11"/>
          <p:cNvGrpSpPr/>
          <p:nvPr/>
        </p:nvGrpSpPr>
        <p:grpSpPr>
          <a:xfrm>
            <a:off x="3611880" y="5186680"/>
            <a:ext cx="2082800" cy="1175385"/>
            <a:chOff x="1507" y="8183"/>
            <a:chExt cx="3280" cy="1851"/>
          </a:xfrm>
        </p:grpSpPr>
        <p:sp>
          <p:nvSpPr>
            <p:cNvPr id="16" name="矩形 15"/>
            <p:cNvSpPr/>
            <p:nvPr/>
          </p:nvSpPr>
          <p:spPr>
            <a:xfrm>
              <a:off x="1521" y="8183"/>
              <a:ext cx="3251" cy="798"/>
            </a:xfrm>
            <a:prstGeom prst="rect">
              <a:avLst/>
            </a:prstGeom>
          </p:spPr>
          <p:txBody>
            <a:bodyPr wrap="square">
              <a:spAutoFit/>
            </a:bodyPr>
            <a:p>
              <a:pPr algn="ctr" defTabSz="914400" fontAlgn="base">
                <a:lnSpc>
                  <a:spcPct val="150000"/>
                </a:lnSpc>
                <a:spcBef>
                  <a:spcPct val="0"/>
                </a:spcBef>
                <a:spcAft>
                  <a:spcPct val="0"/>
                </a:spcAft>
                <a:defRPr/>
              </a:pPr>
              <a:r>
                <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rPr>
                <a:t>安全管理人员</a:t>
              </a:r>
              <a:endPar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p:cNvSpPr txBox="1"/>
            <p:nvPr/>
          </p:nvSpPr>
          <p:spPr>
            <a:xfrm>
              <a:off x="1507" y="8873"/>
              <a:ext cx="3280" cy="1161"/>
            </a:xfrm>
            <a:prstGeom prst="rect">
              <a:avLst/>
            </a:prstGeom>
            <a:noFill/>
          </p:spPr>
          <p:txBody>
            <a:bodyPr wrap="square" rtlCol="0">
              <a:spAutoFit/>
            </a:bodyPr>
            <a:p>
              <a:pPr algn="ctr">
                <a:lnSpc>
                  <a:spcPct val="150000"/>
                </a:lnSpc>
              </a:pPr>
              <a:r>
                <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量化工作</a:t>
              </a:r>
              <a:endPar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ctr">
                <a:lnSpc>
                  <a:spcPct val="150000"/>
                </a:lnSpc>
              </a:pPr>
              <a:r>
                <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向上汇报</a:t>
              </a:r>
              <a:endPar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 name="组合 17"/>
          <p:cNvGrpSpPr/>
          <p:nvPr/>
        </p:nvGrpSpPr>
        <p:grpSpPr>
          <a:xfrm>
            <a:off x="6407785" y="5186680"/>
            <a:ext cx="2082800" cy="852170"/>
            <a:chOff x="1507" y="8183"/>
            <a:chExt cx="3280" cy="1342"/>
          </a:xfrm>
        </p:grpSpPr>
        <p:sp>
          <p:nvSpPr>
            <p:cNvPr id="42" name="矩形 41"/>
            <p:cNvSpPr/>
            <p:nvPr/>
          </p:nvSpPr>
          <p:spPr>
            <a:xfrm>
              <a:off x="1521" y="8183"/>
              <a:ext cx="3251" cy="798"/>
            </a:xfrm>
            <a:prstGeom prst="rect">
              <a:avLst/>
            </a:prstGeom>
          </p:spPr>
          <p:txBody>
            <a:bodyPr wrap="square">
              <a:spAutoFit/>
            </a:bodyPr>
            <a:p>
              <a:pPr algn="ctr" defTabSz="914400" fontAlgn="base">
                <a:lnSpc>
                  <a:spcPct val="150000"/>
                </a:lnSpc>
                <a:spcBef>
                  <a:spcPct val="0"/>
                </a:spcBef>
                <a:spcAft>
                  <a:spcPct val="0"/>
                </a:spcAft>
                <a:defRPr/>
              </a:pPr>
              <a:r>
                <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rPr>
                <a:t>一线员工</a:t>
              </a:r>
              <a:endPar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文本框 42"/>
            <p:cNvSpPr txBox="1"/>
            <p:nvPr/>
          </p:nvSpPr>
          <p:spPr>
            <a:xfrm>
              <a:off x="1507" y="8873"/>
              <a:ext cx="3280" cy="652"/>
            </a:xfrm>
            <a:prstGeom prst="rect">
              <a:avLst/>
            </a:prstGeom>
            <a:noFill/>
          </p:spPr>
          <p:txBody>
            <a:bodyPr wrap="square" rtlCol="0">
              <a:spAutoFit/>
            </a:bodyPr>
            <a:p>
              <a:pPr algn="ctr">
                <a:lnSpc>
                  <a:spcPct val="150000"/>
                </a:lnSpc>
              </a:pPr>
              <a:r>
                <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提高安全作业素养</a:t>
              </a:r>
              <a:endParaRPr kumimoji="1" lang="zh-CN"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组合 43"/>
          <p:cNvGrpSpPr/>
          <p:nvPr/>
        </p:nvGrpSpPr>
        <p:grpSpPr>
          <a:xfrm>
            <a:off x="9234170" y="5186680"/>
            <a:ext cx="2082800" cy="852170"/>
            <a:chOff x="1507" y="8183"/>
            <a:chExt cx="3280" cy="1342"/>
          </a:xfrm>
        </p:grpSpPr>
        <p:sp>
          <p:nvSpPr>
            <p:cNvPr id="45" name="矩形 44"/>
            <p:cNvSpPr/>
            <p:nvPr/>
          </p:nvSpPr>
          <p:spPr>
            <a:xfrm>
              <a:off x="1521" y="8183"/>
              <a:ext cx="3251" cy="798"/>
            </a:xfrm>
            <a:prstGeom prst="rect">
              <a:avLst/>
            </a:prstGeom>
          </p:spPr>
          <p:txBody>
            <a:bodyPr wrap="square">
              <a:spAutoFit/>
            </a:bodyPr>
            <a:p>
              <a:pPr algn="ctr" defTabSz="914400" fontAlgn="base">
                <a:lnSpc>
                  <a:spcPct val="150000"/>
                </a:lnSpc>
                <a:spcBef>
                  <a:spcPct val="0"/>
                </a:spcBef>
                <a:spcAft>
                  <a:spcPct val="0"/>
                </a:spcAft>
                <a:defRPr/>
              </a:pPr>
              <a:r>
                <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rPr>
                <a:t>第三方监管机构</a:t>
              </a:r>
              <a:endParaRPr lang="zh-CN" altLang="en-US" b="1" kern="0" dirty="0">
                <a:ln w="12700" cap="flat">
                  <a:noFill/>
                  <a:miter lim="800000"/>
                </a:ln>
                <a:solidFill>
                  <a:srgbClr val="0152D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文本框 45"/>
            <p:cNvSpPr txBox="1"/>
            <p:nvPr/>
          </p:nvSpPr>
          <p:spPr>
            <a:xfrm>
              <a:off x="1507" y="8873"/>
              <a:ext cx="3280" cy="652"/>
            </a:xfrm>
            <a:prstGeom prst="rect">
              <a:avLst/>
            </a:prstGeom>
            <a:noFill/>
          </p:spPr>
          <p:txBody>
            <a:bodyPr wrap="square" rtlCol="0">
              <a:spAutoFit/>
            </a:bodyPr>
            <a:p>
              <a:pPr algn="ctr">
                <a:lnSpc>
                  <a:spcPct val="150000"/>
                </a:lnSpc>
              </a:pPr>
              <a:r>
                <a:rPr kumimoji="1" lang="zh-CN" altLang="en-GB"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有序审计</a:t>
              </a:r>
              <a:endParaRPr kumimoji="1" lang="zh-CN" altLang="en-GB" sz="140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endParaRPr lang="zh-CN" altLang="en-US" sz="2400" b="1" dirty="0">
              <a:solidFill>
                <a:schemeClr val="accent1">
                  <a:lumMod val="50000"/>
                </a:schemeClr>
              </a:solidFill>
              <a:cs typeface="+mn-ea"/>
              <a:sym typeface="Arial" panose="020B0604020202020204" pitchFamily="34" charset="0"/>
            </a:endParaRPr>
          </a:p>
        </p:txBody>
      </p:sp>
      <p:sp>
        <p:nvSpPr>
          <p:cNvPr id="9" name="ïšļîḍè"/>
          <p:cNvSpPr/>
          <p:nvPr/>
        </p:nvSpPr>
        <p:spPr>
          <a:xfrm>
            <a:off x="5244465" y="1718945"/>
            <a:ext cx="1623695" cy="2077720"/>
          </a:xfrm>
          <a:prstGeom prst="rect">
            <a:avLst/>
          </a:prstGeom>
          <a:pattFill prst="pct5">
            <a:fgClr>
              <a:srgbClr val="E4E6EA"/>
            </a:fgClr>
            <a:bgClr>
              <a:srgbClr val="ADB5BF"/>
            </a:bgClr>
          </a:patt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ïšļîḍè"/>
          <p:cNvSpPr/>
          <p:nvPr/>
        </p:nvSpPr>
        <p:spPr>
          <a:xfrm>
            <a:off x="5244465" y="4205605"/>
            <a:ext cx="1623695" cy="2077720"/>
          </a:xfrm>
          <a:prstGeom prst="rect">
            <a:avLst/>
          </a:prstGeom>
          <a:pattFill prst="pct5">
            <a:fgClr>
              <a:srgbClr val="E4E6EA"/>
            </a:fgClr>
            <a:bgClr>
              <a:srgbClr val="ADB5BF"/>
            </a:bgClr>
          </a:patt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ïšļîḍè"/>
          <p:cNvSpPr/>
          <p:nvPr/>
        </p:nvSpPr>
        <p:spPr>
          <a:xfrm>
            <a:off x="7527290" y="1718945"/>
            <a:ext cx="1623695" cy="2077720"/>
          </a:xfrm>
          <a:prstGeom prst="rect">
            <a:avLst/>
          </a:prstGeom>
          <a:pattFill prst="pct5">
            <a:fgClr>
              <a:srgbClr val="E4E6EA"/>
            </a:fgClr>
            <a:bgClr>
              <a:srgbClr val="ADB5BF"/>
            </a:bgClr>
          </a:patt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ïšļîḍè"/>
          <p:cNvSpPr/>
          <p:nvPr/>
        </p:nvSpPr>
        <p:spPr>
          <a:xfrm>
            <a:off x="7527290" y="4205605"/>
            <a:ext cx="1623695" cy="2077720"/>
          </a:xfrm>
          <a:prstGeom prst="rect">
            <a:avLst/>
          </a:prstGeom>
          <a:pattFill prst="pct5">
            <a:fgClr>
              <a:srgbClr val="E4E6EA"/>
            </a:fgClr>
            <a:bgClr>
              <a:srgbClr val="ADB5BF"/>
            </a:bgClr>
          </a:patt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ïšļîḍè"/>
          <p:cNvSpPr/>
          <p:nvPr/>
        </p:nvSpPr>
        <p:spPr>
          <a:xfrm>
            <a:off x="9809480" y="1718945"/>
            <a:ext cx="1623695" cy="2077720"/>
          </a:xfrm>
          <a:prstGeom prst="rect">
            <a:avLst/>
          </a:prstGeom>
          <a:pattFill prst="pct5">
            <a:fgClr>
              <a:srgbClr val="E4E6EA"/>
            </a:fgClr>
            <a:bgClr>
              <a:srgbClr val="ADB5BF"/>
            </a:bgClr>
          </a:patt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2711450" y="1010920"/>
            <a:ext cx="9679305" cy="460375"/>
          </a:xfrm>
          <a:prstGeom prst="rect">
            <a:avLst/>
          </a:prstGeom>
          <a:noFill/>
          <a:ln>
            <a:noFill/>
          </a:ln>
        </p:spPr>
        <p:txBody>
          <a:bodyPr wrap="square" lIns="91440" tIns="45720" rIns="91440" bIns="45720" anchor="ctr" anchorCtr="0">
            <a:spAutoFit/>
          </a:bodyPr>
          <a:p>
            <a:pPr marL="0" marR="0" lvl="0" indent="0" defTabSz="913765" rtl="0" eaLnBrk="1" fontAlgn="auto" latinLnBrk="0" hangingPunct="1">
              <a:lnSpc>
                <a:spcPct val="100000"/>
              </a:lnSpc>
              <a:spcBef>
                <a:spcPts val="0"/>
              </a:spcBef>
              <a:spcAft>
                <a:spcPts val="0"/>
              </a:spcAft>
              <a:buClrTx/>
              <a:buSzPct val="25000"/>
              <a:buFontTx/>
              <a:buNone/>
              <a:defRPr/>
            </a:pPr>
            <a:r>
              <a:rPr lang="zh-CN" altLang="en-US" sz="2400" b="1"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安全生产信息化系统中各功能定位及对应作用点？</a:t>
            </a:r>
            <a:endParaRPr kumimoji="0" lang="zh-CN" altLang="en-US" sz="24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7" name="组合 26"/>
          <p:cNvGrpSpPr/>
          <p:nvPr/>
        </p:nvGrpSpPr>
        <p:grpSpPr>
          <a:xfrm>
            <a:off x="679450" y="1718945"/>
            <a:ext cx="3596005" cy="4455795"/>
            <a:chOff x="957" y="2255"/>
            <a:chExt cx="6592" cy="7337"/>
          </a:xfrm>
        </p:grpSpPr>
        <p:sp>
          <p:nvSpPr>
            <p:cNvPr id="4" name="矩形 3"/>
            <p:cNvSpPr/>
            <p:nvPr/>
          </p:nvSpPr>
          <p:spPr>
            <a:xfrm>
              <a:off x="957" y="8646"/>
              <a:ext cx="6571" cy="946"/>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工作台</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 name="图片 4">
              <a:hlinkClick r:id="rId1" action="ppaction://hlinksldjump"/>
            </p:cNvPr>
            <p:cNvPicPr>
              <a:picLocks noChangeAspect="1"/>
            </p:cNvPicPr>
            <p:nvPr/>
          </p:nvPicPr>
          <p:blipFill>
            <a:blip r:embed="rId2"/>
            <a:stretch>
              <a:fillRect/>
            </a:stretch>
          </p:blipFill>
          <p:spPr>
            <a:xfrm>
              <a:off x="957" y="2255"/>
              <a:ext cx="6593" cy="6390"/>
            </a:xfrm>
            <a:prstGeom prst="rect">
              <a:avLst/>
            </a:prstGeom>
          </p:spPr>
        </p:pic>
      </p:grpSp>
      <p:grpSp>
        <p:nvGrpSpPr>
          <p:cNvPr id="25" name="组合 24"/>
          <p:cNvGrpSpPr/>
          <p:nvPr/>
        </p:nvGrpSpPr>
        <p:grpSpPr>
          <a:xfrm>
            <a:off x="5244465" y="1658620"/>
            <a:ext cx="1636395" cy="2134235"/>
            <a:chOff x="8146" y="2160"/>
            <a:chExt cx="3000" cy="3514"/>
          </a:xfrm>
        </p:grpSpPr>
        <p:sp>
          <p:nvSpPr>
            <p:cNvPr id="10" name="矩形 9"/>
            <p:cNvSpPr/>
            <p:nvPr/>
          </p:nvSpPr>
          <p:spPr>
            <a:xfrm>
              <a:off x="8146" y="5206"/>
              <a:ext cx="2976" cy="46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基础管理</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 name="图片 5">
              <a:hlinkClick r:id="rId1" action="ppaction://hlinksldjump"/>
            </p:cNvPr>
            <p:cNvPicPr>
              <a:picLocks noChangeAspect="1"/>
            </p:cNvPicPr>
            <p:nvPr/>
          </p:nvPicPr>
          <p:blipFill>
            <a:blip r:embed="rId3"/>
            <a:stretch>
              <a:fillRect/>
            </a:stretch>
          </p:blipFill>
          <p:spPr>
            <a:xfrm>
              <a:off x="8146" y="2160"/>
              <a:ext cx="3000" cy="3046"/>
            </a:xfrm>
            <a:prstGeom prst="rect">
              <a:avLst/>
            </a:prstGeom>
          </p:spPr>
        </p:pic>
      </p:grpSp>
      <p:grpSp>
        <p:nvGrpSpPr>
          <p:cNvPr id="7" name="组合 6"/>
          <p:cNvGrpSpPr/>
          <p:nvPr/>
        </p:nvGrpSpPr>
        <p:grpSpPr>
          <a:xfrm>
            <a:off x="7526655" y="1701800"/>
            <a:ext cx="1641475" cy="2092960"/>
            <a:chOff x="11740" y="2454"/>
            <a:chExt cx="3008" cy="3446"/>
          </a:xfrm>
        </p:grpSpPr>
        <p:sp>
          <p:nvSpPr>
            <p:cNvPr id="36" name="矩形 35"/>
            <p:cNvSpPr/>
            <p:nvPr/>
          </p:nvSpPr>
          <p:spPr>
            <a:xfrm>
              <a:off x="11741" y="5432"/>
              <a:ext cx="2976" cy="46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a:hlinkClick r:id="rId1" action="ppaction://hlinksldjump"/>
            </p:cNvPr>
            <p:cNvPicPr>
              <a:picLocks noChangeAspect="1"/>
            </p:cNvPicPr>
            <p:nvPr/>
          </p:nvPicPr>
          <p:blipFill>
            <a:blip r:embed="rId4"/>
            <a:stretch>
              <a:fillRect/>
            </a:stretch>
          </p:blipFill>
          <p:spPr>
            <a:xfrm>
              <a:off x="11740" y="2454"/>
              <a:ext cx="3009" cy="2979"/>
            </a:xfrm>
            <a:prstGeom prst="rect">
              <a:avLst/>
            </a:prstGeom>
          </p:spPr>
        </p:pic>
      </p:grpSp>
      <p:grpSp>
        <p:nvGrpSpPr>
          <p:cNvPr id="23" name="组合 22"/>
          <p:cNvGrpSpPr/>
          <p:nvPr/>
        </p:nvGrpSpPr>
        <p:grpSpPr>
          <a:xfrm>
            <a:off x="9809480" y="1688465"/>
            <a:ext cx="1623695" cy="2105660"/>
            <a:chOff x="15335" y="2207"/>
            <a:chExt cx="2976" cy="3467"/>
          </a:xfrm>
        </p:grpSpPr>
        <p:sp>
          <p:nvSpPr>
            <p:cNvPr id="40" name="矩形 39"/>
            <p:cNvSpPr/>
            <p:nvPr/>
          </p:nvSpPr>
          <p:spPr>
            <a:xfrm>
              <a:off x="15335" y="5206"/>
              <a:ext cx="2976" cy="46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7" name="图片 16">
              <a:hlinkClick r:id="rId1" action="ppaction://hlinksldjump"/>
            </p:cNvPr>
            <p:cNvPicPr>
              <a:picLocks noChangeAspect="1"/>
            </p:cNvPicPr>
            <p:nvPr/>
          </p:nvPicPr>
          <p:blipFill>
            <a:blip r:embed="rId5"/>
            <a:stretch>
              <a:fillRect/>
            </a:stretch>
          </p:blipFill>
          <p:spPr>
            <a:xfrm>
              <a:off x="15336" y="2207"/>
              <a:ext cx="2973" cy="3000"/>
            </a:xfrm>
            <a:prstGeom prst="rect">
              <a:avLst/>
            </a:prstGeom>
          </p:spPr>
        </p:pic>
      </p:grpSp>
      <p:grpSp>
        <p:nvGrpSpPr>
          <p:cNvPr id="26" name="组合 25"/>
          <p:cNvGrpSpPr/>
          <p:nvPr/>
        </p:nvGrpSpPr>
        <p:grpSpPr>
          <a:xfrm>
            <a:off x="5244465" y="4205605"/>
            <a:ext cx="1638300" cy="2076450"/>
            <a:chOff x="8146" y="6171"/>
            <a:chExt cx="3002" cy="3420"/>
          </a:xfrm>
        </p:grpSpPr>
        <p:sp>
          <p:nvSpPr>
            <p:cNvPr id="34" name="矩形 33"/>
            <p:cNvSpPr/>
            <p:nvPr/>
          </p:nvSpPr>
          <p:spPr>
            <a:xfrm>
              <a:off x="8146" y="9123"/>
              <a:ext cx="2976" cy="46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8" name="图片 17">
              <a:hlinkClick r:id="rId1" action="ppaction://hlinksldjump"/>
            </p:cNvPr>
            <p:cNvPicPr>
              <a:picLocks noChangeAspect="1"/>
            </p:cNvPicPr>
            <p:nvPr/>
          </p:nvPicPr>
          <p:blipFill>
            <a:blip r:embed="rId6"/>
            <a:stretch>
              <a:fillRect/>
            </a:stretch>
          </p:blipFill>
          <p:spPr>
            <a:xfrm>
              <a:off x="8146" y="6171"/>
              <a:ext cx="3003" cy="2953"/>
            </a:xfrm>
            <a:prstGeom prst="rect">
              <a:avLst/>
            </a:prstGeom>
          </p:spPr>
        </p:pic>
      </p:grpSp>
      <p:grpSp>
        <p:nvGrpSpPr>
          <p:cNvPr id="24" name="组合 23"/>
          <p:cNvGrpSpPr/>
          <p:nvPr/>
        </p:nvGrpSpPr>
        <p:grpSpPr>
          <a:xfrm>
            <a:off x="7523480" y="4205605"/>
            <a:ext cx="1636395" cy="2076450"/>
            <a:chOff x="11735" y="6171"/>
            <a:chExt cx="3000" cy="3420"/>
          </a:xfrm>
        </p:grpSpPr>
        <p:sp>
          <p:nvSpPr>
            <p:cNvPr id="38" name="矩形 37"/>
            <p:cNvSpPr/>
            <p:nvPr/>
          </p:nvSpPr>
          <p:spPr>
            <a:xfrm>
              <a:off x="11741" y="9123"/>
              <a:ext cx="2976" cy="46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查询中心</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9" name="图片 18">
              <a:hlinkClick r:id="rId1" action="ppaction://hlinksldjump"/>
            </p:cNvPr>
            <p:cNvPicPr>
              <a:picLocks noChangeAspect="1"/>
            </p:cNvPicPr>
            <p:nvPr/>
          </p:nvPicPr>
          <p:blipFill>
            <a:blip r:embed="rId7"/>
            <a:stretch>
              <a:fillRect/>
            </a:stretch>
          </p:blipFill>
          <p:spPr>
            <a:xfrm>
              <a:off x="11735" y="6171"/>
              <a:ext cx="3001" cy="2976"/>
            </a:xfrm>
            <a:prstGeom prst="rect">
              <a:avLst/>
            </a:prstGeom>
          </p:spPr>
        </p:pic>
      </p:grpSp>
      <p:grpSp>
        <p:nvGrpSpPr>
          <p:cNvPr id="22" name="组合 21"/>
          <p:cNvGrpSpPr/>
          <p:nvPr/>
        </p:nvGrpSpPr>
        <p:grpSpPr>
          <a:xfrm>
            <a:off x="9798685" y="4205605"/>
            <a:ext cx="1634490" cy="2076450"/>
            <a:chOff x="15318" y="6171"/>
            <a:chExt cx="2996" cy="3420"/>
          </a:xfrm>
        </p:grpSpPr>
        <p:sp>
          <p:nvSpPr>
            <p:cNvPr id="41" name="ïšļîḍè"/>
            <p:cNvSpPr/>
            <p:nvPr/>
          </p:nvSpPr>
          <p:spPr>
            <a:xfrm>
              <a:off x="15335" y="6171"/>
              <a:ext cx="2976" cy="3421"/>
            </a:xfrm>
            <a:prstGeom prst="rect">
              <a:avLst/>
            </a:prstGeom>
            <a:pattFill prst="pct5">
              <a:fgClr>
                <a:srgbClr val="E4E6EA"/>
              </a:fgClr>
              <a:bgClr>
                <a:srgbClr val="ADB5BF"/>
              </a:bgClr>
            </a:patt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12"/>
            <p:cNvSpPr/>
            <p:nvPr/>
          </p:nvSpPr>
          <p:spPr>
            <a:xfrm>
              <a:off x="15335" y="9123"/>
              <a:ext cx="2976" cy="46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系统管理</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0" name="图片 19" descr="111">
              <a:hlinkClick r:id="rId1" action="ppaction://hlinksldjump"/>
            </p:cNvPr>
            <p:cNvPicPr>
              <a:picLocks noChangeAspect="1"/>
            </p:cNvPicPr>
            <p:nvPr/>
          </p:nvPicPr>
          <p:blipFill>
            <a:blip r:embed="rId8"/>
            <a:srcRect t="6374"/>
            <a:stretch>
              <a:fillRect/>
            </a:stretch>
          </p:blipFill>
          <p:spPr>
            <a:xfrm>
              <a:off x="15318" y="6171"/>
              <a:ext cx="2997" cy="297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工作台</a:t>
            </a:r>
            <a:endParaRPr lang="zh-CN" altLang="en-US" sz="2400" b="1" dirty="0">
              <a:solidFill>
                <a:schemeClr val="accent1">
                  <a:lumMod val="50000"/>
                </a:schemeClr>
              </a:solidFill>
              <a:cs typeface="+mn-ea"/>
              <a:sym typeface="Arial" panose="020B0604020202020204" pitchFamily="34" charset="0"/>
            </a:endParaRPr>
          </a:p>
        </p:txBody>
      </p:sp>
      <p:sp>
        <p:nvSpPr>
          <p:cNvPr id="43" name="Rectangle 59"/>
          <p:cNvSpPr/>
          <p:nvPr/>
        </p:nvSpPr>
        <p:spPr>
          <a:xfrm>
            <a:off x="8431530" y="3848735"/>
            <a:ext cx="3541395" cy="1337945"/>
          </a:xfrm>
          <a:prstGeom prst="rect">
            <a:avLst/>
          </a:prstGeom>
        </p:spPr>
        <p:txBody>
          <a:bodyPr wrap="square">
            <a:spAutoFit/>
          </a:bodyPr>
          <a:p>
            <a:pPr lvl="0"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待办任务、进度看板，整合各类工作信息，提高工作效率和协同性。</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8" name="图片 7">
            <a:hlinkClick r:id="rId1" action="ppaction://hlinksldjump"/>
          </p:cNvPr>
          <p:cNvPicPr>
            <a:picLocks noChangeAspect="1"/>
          </p:cNvPicPr>
          <p:nvPr/>
        </p:nvPicPr>
        <p:blipFill>
          <a:blip r:embed="rId2"/>
          <a:stretch>
            <a:fillRect/>
          </a:stretch>
        </p:blipFill>
        <p:spPr>
          <a:xfrm>
            <a:off x="450215" y="1351280"/>
            <a:ext cx="7645400" cy="4154805"/>
          </a:xfrm>
          <a:prstGeom prst="rect">
            <a:avLst/>
          </a:prstGeom>
        </p:spPr>
      </p:pic>
      <p:grpSp>
        <p:nvGrpSpPr>
          <p:cNvPr id="11" name="组合 10"/>
          <p:cNvGrpSpPr/>
          <p:nvPr/>
        </p:nvGrpSpPr>
        <p:grpSpPr>
          <a:xfrm>
            <a:off x="8431530" y="1448435"/>
            <a:ext cx="2560320" cy="592455"/>
            <a:chOff x="1546" y="1513"/>
            <a:chExt cx="4032" cy="933"/>
          </a:xfrm>
        </p:grpSpPr>
        <p:sp>
          <p:nvSpPr>
            <p:cNvPr id="15" name="文本框 14"/>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模块一：</a:t>
              </a: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工作台</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6"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8218805" y="1351280"/>
            <a:ext cx="3743960" cy="415480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8" name="组合 27"/>
          <p:cNvGrpSpPr/>
          <p:nvPr/>
        </p:nvGrpSpPr>
        <p:grpSpPr>
          <a:xfrm>
            <a:off x="8531860" y="2226945"/>
            <a:ext cx="3283585" cy="398780"/>
            <a:chOff x="13436" y="3507"/>
            <a:chExt cx="5171" cy="628"/>
          </a:xfrm>
        </p:grpSpPr>
        <p:sp>
          <p:nvSpPr>
            <p:cNvPr id="29"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13728" y="3507"/>
              <a:ext cx="4879"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endParaRPr kumimoji="1" lang="zh-CN" altLang="en-US" sz="2000" b="1" kern="0" dirty="0">
                <a:ln w="3175">
                  <a:noFill/>
                </a:ln>
                <a:solidFill>
                  <a:srgbClr val="FF0000"/>
                </a:solidFill>
                <a:latin typeface="Arial" panose="020B0604020202020204" pitchFamily="34" charset="0"/>
                <a:ea typeface="微软雅黑" panose="020B0503020204020204" pitchFamily="34" charset="-122"/>
                <a:cs typeface="+mn-ea"/>
                <a:sym typeface="+mn-ea"/>
              </a:endParaRPr>
            </a:p>
          </p:txBody>
        </p:sp>
      </p:grpSp>
      <p:grpSp>
        <p:nvGrpSpPr>
          <p:cNvPr id="31" name="组合 30"/>
          <p:cNvGrpSpPr/>
          <p:nvPr/>
        </p:nvGrpSpPr>
        <p:grpSpPr>
          <a:xfrm>
            <a:off x="8511540" y="3449955"/>
            <a:ext cx="2498090" cy="398780"/>
            <a:chOff x="13436" y="3507"/>
            <a:chExt cx="3934" cy="628"/>
          </a:xfrm>
        </p:grpSpPr>
        <p:sp>
          <p:nvSpPr>
            <p:cNvPr id="32"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文本框 32"/>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2" name="文本框 41"/>
          <p:cNvSpPr txBox="1"/>
          <p:nvPr/>
        </p:nvSpPr>
        <p:spPr>
          <a:xfrm>
            <a:off x="8463280" y="2610485"/>
            <a:ext cx="2736850" cy="506730"/>
          </a:xfrm>
          <a:prstGeom prst="rect">
            <a:avLst/>
          </a:prstGeom>
          <a:noFill/>
        </p:spPr>
        <p:txBody>
          <a:bodyPr wrap="square" rtlCol="0">
            <a:spAutoFit/>
          </a:bodyPr>
          <a:p>
            <a:pPr algn="l" defTabSz="457200">
              <a:lnSpc>
                <a:spcPct val="150000"/>
              </a:lnSpc>
              <a:buClrTx/>
              <a:buSzTx/>
              <a:buFontTx/>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rPr>
              <a:t>工作助手和效率提升工具</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sp>
        <p:nvSpPr>
          <p:cNvPr id="4" name="文本框 3"/>
          <p:cNvSpPr txBox="1"/>
          <p:nvPr/>
        </p:nvSpPr>
        <p:spPr>
          <a:xfrm>
            <a:off x="7770495" y="348615"/>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系统模块</a:t>
            </a:r>
            <a:r>
              <a:rPr lang="en-US" altLang="zh-CN" sz="2400" b="1" dirty="0">
                <a:solidFill>
                  <a:schemeClr val="accent1">
                    <a:lumMod val="50000"/>
                  </a:schemeClr>
                </a:solidFill>
                <a:cs typeface="+mn-ea"/>
                <a:sym typeface="Arial" panose="020B0604020202020204" pitchFamily="34" charset="0"/>
              </a:rPr>
              <a:t>-</a:t>
            </a:r>
            <a:r>
              <a:rPr lang="zh-CN" altLang="en-US" sz="2400" b="1" dirty="0">
                <a:solidFill>
                  <a:schemeClr val="accent1">
                    <a:lumMod val="50000"/>
                  </a:schemeClr>
                </a:solidFill>
                <a:cs typeface="+mn-ea"/>
                <a:sym typeface="Arial" panose="020B0604020202020204" pitchFamily="34" charset="0"/>
              </a:rPr>
              <a:t>基础管理</a:t>
            </a:r>
            <a:endParaRPr lang="zh-CN" altLang="en-US"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sp>
        <p:nvSpPr>
          <p:cNvPr id="10" name="Rectangle 59"/>
          <p:cNvSpPr/>
          <p:nvPr/>
        </p:nvSpPr>
        <p:spPr>
          <a:xfrm>
            <a:off x="8321040" y="3238500"/>
            <a:ext cx="3641725" cy="2584450"/>
          </a:xfrm>
          <a:prstGeom prst="rect">
            <a:avLst/>
          </a:prstGeom>
        </p:spPr>
        <p:txBody>
          <a:bodyPr wrap="square">
            <a:spAutoFit/>
          </a:bodyPr>
          <a:p>
            <a:pPr lvl="0"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对企业资质、人员证书、目标职责（包括公司级和部门级）、规章制度、内外部应急资源、事故、职业健康等数据，开展集中化、可追溯化管理，形成企业专属的安全管理数据集成中心。</a:t>
            </a:r>
            <a:endParaRPr lang="en-US" altLang="zh-CN"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2" name="组合 11"/>
          <p:cNvGrpSpPr/>
          <p:nvPr/>
        </p:nvGrpSpPr>
        <p:grpSpPr>
          <a:xfrm>
            <a:off x="8431530" y="1448435"/>
            <a:ext cx="2560320" cy="592455"/>
            <a:chOff x="1546" y="1513"/>
            <a:chExt cx="4032" cy="933"/>
          </a:xfrm>
        </p:grpSpPr>
        <p:sp>
          <p:nvSpPr>
            <p:cNvPr id="13" name="文本框 12"/>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模块二：基础管理</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4"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24" name="图片 23">
            <a:hlinkClick r:id="rId1" action="ppaction://hlinksldjump"/>
          </p:cNvPr>
          <p:cNvPicPr/>
          <p:nvPr/>
        </p:nvPicPr>
        <p:blipFill>
          <a:blip r:embed="rId2"/>
          <a:stretch>
            <a:fillRect/>
          </a:stretch>
        </p:blipFill>
        <p:spPr>
          <a:xfrm>
            <a:off x="346075" y="1545590"/>
            <a:ext cx="7646670" cy="4154400"/>
          </a:xfrm>
          <a:prstGeom prst="rect">
            <a:avLst/>
          </a:prstGeom>
        </p:spPr>
      </p:pic>
      <p:grpSp>
        <p:nvGrpSpPr>
          <p:cNvPr id="25" name="组合 24"/>
          <p:cNvGrpSpPr/>
          <p:nvPr/>
        </p:nvGrpSpPr>
        <p:grpSpPr>
          <a:xfrm>
            <a:off x="8531860" y="2226945"/>
            <a:ext cx="3283585" cy="398780"/>
            <a:chOff x="13436" y="3507"/>
            <a:chExt cx="5171" cy="628"/>
          </a:xfrm>
        </p:grpSpPr>
        <p:sp>
          <p:nvSpPr>
            <p:cNvPr id="26"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文本框 26"/>
            <p:cNvSpPr txBox="1"/>
            <p:nvPr/>
          </p:nvSpPr>
          <p:spPr>
            <a:xfrm>
              <a:off x="13728" y="3507"/>
              <a:ext cx="4879"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r>
                <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rPr>
                <a:t>企业台账汇总</a:t>
              </a:r>
              <a:endPar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endParaRPr>
            </a:p>
          </p:txBody>
        </p:sp>
      </p:grpSp>
      <p:grpSp>
        <p:nvGrpSpPr>
          <p:cNvPr id="34" name="组合 33"/>
          <p:cNvGrpSpPr/>
          <p:nvPr/>
        </p:nvGrpSpPr>
        <p:grpSpPr>
          <a:xfrm>
            <a:off x="8516620" y="2811780"/>
            <a:ext cx="2498090" cy="398780"/>
            <a:chOff x="13436" y="3507"/>
            <a:chExt cx="3934" cy="628"/>
          </a:xfrm>
        </p:grpSpPr>
        <p:sp>
          <p:nvSpPr>
            <p:cNvPr id="35"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文本框 35"/>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TEMPLATE_CATEGORY" val="custom"/>
  <p:tag name="KSO_WM_TEMPLATE_INDEX" val="20184735"/>
  <p:tag name="KSO_WM_TAG_VERSION" val="1.0"/>
  <p:tag name="KSO_WM_UNIT_TYPE" val="b"/>
  <p:tag name="KSO_WM_UNIT_INDEX" val="1"/>
  <p:tag name="KSO_WM_UNIT_LAYERLEVEL" val="1"/>
  <p:tag name="KSO_WM_UNIT_VALUE" val="18"/>
  <p:tag name="KSO_WM_UNIT_ISCONTENTSTITLE" val="0"/>
  <p:tag name="KSO_WM_UNIT_HIGHLIGHT" val="0"/>
  <p:tag name="KSO_WM_UNIT_COMPATIBLE" val="0"/>
  <p:tag name="KSO_WM_UNIT_CLEAR" val="0"/>
  <p:tag name="KSO_WM_BEAUTIFY_FLAG" val="#wm#"/>
  <p:tag name="KSO_WM_UNIT_PRESET_TEXT" val="PLEASE ENTER CHAPTER TITLE"/>
  <p:tag name="KSO_WM_UNIT_ID" val="custom20184735_11*b*1"/>
</p:tagLst>
</file>

<file path=ppt/tags/tag10.xml><?xml version="1.0" encoding="utf-8"?>
<p:tagLst xmlns:p="http://schemas.openxmlformats.org/presentationml/2006/main">
  <p:tag name="ISLIDE.ICON" val="#405386;#399428;"/>
</p:tagLst>
</file>

<file path=ppt/tags/tag11.xml><?xml version="1.0" encoding="utf-8"?>
<p:tagLst xmlns:p="http://schemas.openxmlformats.org/presentationml/2006/main">
  <p:tag name="ISLIDE.DIAGRAM" val="#642715;"/>
  <p:tag name="ISLIDE.PICTURE" val="#231316;"/>
</p:tagLst>
</file>

<file path=ppt/tags/tag2.xml><?xml version="1.0" encoding="utf-8"?>
<p:tagLst xmlns:p="http://schemas.openxmlformats.org/presentationml/2006/main">
  <p:tag name="ISLIDE.PICTURE" val="#704603;"/>
</p:tagLst>
</file>

<file path=ppt/tags/tag3.xml><?xml version="1.0" encoding="utf-8"?>
<p:tagLst xmlns:p="http://schemas.openxmlformats.org/presentationml/2006/main">
  <p:tag name="MH" val="20160830110146"/>
  <p:tag name="MH_LIBRARY" val="CONTENTS"/>
  <p:tag name="MH_TYPE" val="OTHERS"/>
  <p:tag name="ID" val="553512"/>
</p:tagLst>
</file>

<file path=ppt/tags/tag4.xml><?xml version="1.0" encoding="utf-8"?>
<p:tagLst xmlns:p="http://schemas.openxmlformats.org/presentationml/2006/main">
  <p:tag name="MH" val="20160830110146"/>
  <p:tag name="MH_LIBRARY" val="CONTENTS"/>
  <p:tag name="MH_TYPE" val="OTHERS"/>
  <p:tag name="ID" val="553512"/>
</p:tagLst>
</file>

<file path=ppt/tags/tag5.xml><?xml version="1.0" encoding="utf-8"?>
<p:tagLst xmlns:p="http://schemas.openxmlformats.org/presentationml/2006/main">
  <p:tag name="ISLIDE.DIAGRAM" val="#642715;"/>
  <p:tag name="ISLIDE.PICTURE" val="#231316;"/>
</p:tagLst>
</file>

<file path=ppt/tags/tag6.xml><?xml version="1.0" encoding="utf-8"?>
<p:tagLst xmlns:p="http://schemas.openxmlformats.org/presentationml/2006/main">
  <p:tag name="ISLIDE.ICON" val="#405386;#399428;"/>
</p:tagLst>
</file>

<file path=ppt/tags/tag7.xml><?xml version="1.0" encoding="utf-8"?>
<p:tagLst xmlns:p="http://schemas.openxmlformats.org/presentationml/2006/main">
  <p:tag name="KSO_WM_UNIT_TABLE_BEAUTIFY" val="smartTable{a881ce41-f4a9-469b-a3cd-2f6fbcefd433}"/>
  <p:tag name="TABLE_ENDDRAG_ORIGIN_RECT" val="889*297"/>
  <p:tag name="TABLE_ENDDRAG_RECT" val="47*94*889*297"/>
</p:tagLst>
</file>

<file path=ppt/tags/tag8.xml><?xml version="1.0" encoding="utf-8"?>
<p:tagLst xmlns:p="http://schemas.openxmlformats.org/presentationml/2006/main">
  <p:tag name="ISLIDE.DIAGRAM" val="#642715;"/>
  <p:tag name="ISLIDE.PICTURE" val="#231316;"/>
</p:tagLst>
</file>

<file path=ppt/tags/tag9.xml><?xml version="1.0" encoding="utf-8"?>
<p:tagLst xmlns:p="http://schemas.openxmlformats.org/presentationml/2006/main">
  <p:tag name="ISLIDE.ICON" val="#405386;#399428;"/>
</p:tagLst>
</file>

<file path=ppt/theme/theme1.xml><?xml version="1.0" encoding="utf-8"?>
<a:theme xmlns:a="http://schemas.openxmlformats.org/drawingml/2006/main" name="3_默认设计模板">
  <a:themeElements>
    <a:clrScheme name="">
      <a:dk1>
        <a:srgbClr val="000000"/>
      </a:dk1>
      <a:lt1>
        <a:srgbClr val="FFFFFF"/>
      </a:lt1>
      <a:dk2>
        <a:srgbClr val="778495"/>
      </a:dk2>
      <a:lt2>
        <a:srgbClr val="F0F0F0"/>
      </a:lt2>
      <a:accent1>
        <a:srgbClr val="2373F3"/>
      </a:accent1>
      <a:accent2>
        <a:srgbClr val="1AAAFF"/>
      </a:accent2>
      <a:accent3>
        <a:srgbClr val="37C6FF"/>
      </a:accent3>
      <a:accent4>
        <a:srgbClr val="7BB0FF"/>
      </a:accent4>
      <a:accent5>
        <a:srgbClr val="A5A5A5"/>
      </a:accent5>
      <a:accent6>
        <a:srgbClr val="C9C9C9"/>
      </a:accent6>
      <a:hlink>
        <a:srgbClr val="4472C4"/>
      </a:hlink>
      <a:folHlink>
        <a:srgbClr val="BFBFBF"/>
      </a:folHlink>
    </a:clrScheme>
    <a:fontScheme name="d9285b87-a69d-4f45-98d0-9739428908e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3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3163</Words>
  <Application>WPS 演示</Application>
  <PresentationFormat>宽屏</PresentationFormat>
  <Paragraphs>463</Paragraphs>
  <Slides>30</Slides>
  <Notes>79</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30</vt:i4>
      </vt:variant>
    </vt:vector>
  </HeadingPairs>
  <TitlesOfParts>
    <vt:vector size="41" baseType="lpstr">
      <vt:lpstr>Arial</vt:lpstr>
      <vt:lpstr>宋体</vt:lpstr>
      <vt:lpstr>Wingdings</vt:lpstr>
      <vt:lpstr>Times New Roman</vt:lpstr>
      <vt:lpstr>微软雅黑</vt:lpstr>
      <vt:lpstr>Arial</vt:lpstr>
      <vt:lpstr>Source Han Sans CN Heavy</vt:lpstr>
      <vt:lpstr>Arial Unicode MS</vt:lpstr>
      <vt:lpstr>等线</vt:lpstr>
      <vt:lpstr>Calibri</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安胜达</Company>
  <LinksUpToDate>false</LinksUpToDate>
  <SharedDoc>false</SharedDoc>
  <HyperlinksChanged>false</HyperlinksChanged>
  <AppVersion>14.0000</AppVersion>
  <Manager>ASD</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liuyiyun;lijuliang</dc:creator>
  <dc:description>抄也要动脑子，直接套模板，不动脑子毫无用处系列;</dc:description>
  <cp:lastModifiedBy>化聪。</cp:lastModifiedBy>
  <cp:revision>291</cp:revision>
  <dcterms:created xsi:type="dcterms:W3CDTF">2022-01-25T08:29:00Z</dcterms:created>
  <dcterms:modified xsi:type="dcterms:W3CDTF">2025-11-05T02:00:16Z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2052-12.1.0.23542</vt:lpwstr>
  </property>
  <property fmtid="{D5CDD505-2E9C-101B-9397-08002B2CF9AE}" pid="13" name="ICV">
    <vt:lpwstr>A35CBCFC289240F480FF70D8819893AA</vt:lpwstr>
  </property>
</Properties>
</file>