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1A80447-59E2-4D46-9F33-848D7BF7DB65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DC8BB-7EFD-4B6B-96C3-E8836029A133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E976D-68BE-4DEB-B815-059D7DB77F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8415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04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71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60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26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95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323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676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727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19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535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150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5006-7601-4792-B288-D8F2F1513E1B}" type="datetimeFigureOut">
              <a:rPr lang="zh-CN" altLang="en-US" smtClean="0"/>
              <a:t>2020/12/23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5716E-ED51-4CEF-9985-EA844E81A5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51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8000" b="-1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793076" y="348826"/>
            <a:ext cx="31925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主要内容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0655" y="1272156"/>
            <a:ext cx="1712421" cy="144655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zh-CN" altLang="en-US" sz="4400" dirty="0">
                <a:solidFill>
                  <a:srgbClr val="FF0000"/>
                </a:solidFill>
              </a:rPr>
              <a:t>助读资料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04FF858-B280-40F0-A52B-F2740BF21574}"/>
              </a:ext>
            </a:extLst>
          </p:cNvPr>
          <p:cNvSpPr txBox="1"/>
          <p:nvPr/>
        </p:nvSpPr>
        <p:spPr>
          <a:xfrm>
            <a:off x="1080655" y="2938966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FFC000"/>
                </a:solidFill>
              </a:rPr>
              <a:t>初读</a:t>
            </a:r>
            <a:endParaRPr lang="en-US" altLang="zh-CN" sz="3600" dirty="0">
              <a:solidFill>
                <a:srgbClr val="FFC000"/>
              </a:solidFill>
            </a:endParaRPr>
          </a:p>
          <a:p>
            <a:r>
              <a:rPr lang="zh-CN" altLang="en-US" sz="3600" dirty="0">
                <a:solidFill>
                  <a:srgbClr val="FFC000"/>
                </a:solidFill>
              </a:rPr>
              <a:t>感知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5126262-0D7F-4F6D-8AAF-8EDFC149007E}"/>
              </a:ext>
            </a:extLst>
          </p:cNvPr>
          <p:cNvSpPr txBox="1"/>
          <p:nvPr/>
        </p:nvSpPr>
        <p:spPr>
          <a:xfrm>
            <a:off x="2187782" y="4229404"/>
            <a:ext cx="12105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dirty="0">
                <a:solidFill>
                  <a:srgbClr val="92D050"/>
                </a:solidFill>
              </a:rPr>
              <a:t>细读</a:t>
            </a:r>
            <a:endParaRPr lang="en-US" altLang="zh-CN" sz="4000" dirty="0">
              <a:solidFill>
                <a:srgbClr val="92D050"/>
              </a:solidFill>
            </a:endParaRPr>
          </a:p>
          <a:p>
            <a:pPr algn="ctr"/>
            <a:r>
              <a:rPr lang="zh-CN" altLang="en-US" sz="4000" dirty="0">
                <a:solidFill>
                  <a:srgbClr val="92D050"/>
                </a:solidFill>
              </a:rPr>
              <a:t>感悟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FF2ADEE-82D8-4D4D-8CDC-7D342A28509A}"/>
              </a:ext>
            </a:extLst>
          </p:cNvPr>
          <p:cNvSpPr txBox="1"/>
          <p:nvPr/>
        </p:nvSpPr>
        <p:spPr>
          <a:xfrm>
            <a:off x="4140200" y="4245255"/>
            <a:ext cx="12105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solidFill>
                  <a:srgbClr val="002060"/>
                </a:solidFill>
              </a:rPr>
              <a:t>结构</a:t>
            </a:r>
            <a:endParaRPr lang="en-US" altLang="zh-CN" sz="4000" dirty="0">
              <a:solidFill>
                <a:srgbClr val="002060"/>
              </a:solidFill>
            </a:endParaRPr>
          </a:p>
          <a:p>
            <a:r>
              <a:rPr lang="zh-CN" altLang="en-US" sz="4000" dirty="0">
                <a:solidFill>
                  <a:srgbClr val="002060"/>
                </a:solidFill>
              </a:rPr>
              <a:t>主旨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0747899-B9B9-4B00-8ECE-F16D421252C0}"/>
              </a:ext>
            </a:extLst>
          </p:cNvPr>
          <p:cNvSpPr txBox="1"/>
          <p:nvPr/>
        </p:nvSpPr>
        <p:spPr>
          <a:xfrm>
            <a:off x="4796790" y="5562088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7030A0"/>
                </a:solidFill>
              </a:rPr>
              <a:t>课堂</a:t>
            </a:r>
            <a:endParaRPr lang="en-US" altLang="zh-CN" sz="3600" dirty="0">
              <a:solidFill>
                <a:srgbClr val="7030A0"/>
              </a:solidFill>
            </a:endParaRPr>
          </a:p>
          <a:p>
            <a:r>
              <a:rPr lang="zh-CN" altLang="en-US" sz="3600" dirty="0">
                <a:solidFill>
                  <a:srgbClr val="7030A0"/>
                </a:solidFill>
              </a:rPr>
              <a:t>拓展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345CEFC-953A-4763-B684-9747EF02840F}"/>
              </a:ext>
            </a:extLst>
          </p:cNvPr>
          <p:cNvSpPr txBox="1"/>
          <p:nvPr/>
        </p:nvSpPr>
        <p:spPr>
          <a:xfrm>
            <a:off x="6561376" y="556869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>
                <a:solidFill>
                  <a:srgbClr val="0070C0"/>
                </a:solidFill>
              </a:rPr>
              <a:t>课文</a:t>
            </a:r>
            <a:endParaRPr lang="en-US" altLang="zh-CN" sz="3600" dirty="0">
              <a:solidFill>
                <a:srgbClr val="0070C0"/>
              </a:solidFill>
            </a:endParaRPr>
          </a:p>
          <a:p>
            <a:r>
              <a:rPr lang="zh-CN" altLang="en-US" sz="3600" dirty="0">
                <a:solidFill>
                  <a:srgbClr val="0070C0"/>
                </a:solidFill>
              </a:rPr>
              <a:t>小结</a:t>
            </a:r>
          </a:p>
        </p:txBody>
      </p:sp>
    </p:spTree>
    <p:extLst>
      <p:ext uri="{BB962C8B-B14F-4D97-AF65-F5344CB8AC3E}">
        <p14:creationId xmlns:p14="http://schemas.microsoft.com/office/powerpoint/2010/main" val="3282210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37D0BBA-483D-4A55-816A-53EEF39125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3751" y="1427052"/>
            <a:ext cx="3248526" cy="4377121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A81DD262-F12D-456E-ACE6-4191B8EE4A19}"/>
              </a:ext>
            </a:extLst>
          </p:cNvPr>
          <p:cNvSpPr txBox="1"/>
          <p:nvPr/>
        </p:nvSpPr>
        <p:spPr>
          <a:xfrm>
            <a:off x="3590731" y="358925"/>
            <a:ext cx="5010538" cy="70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0D264A1-DF25-461B-B716-CB936BBF6118}"/>
              </a:ext>
            </a:extLst>
          </p:cNvPr>
          <p:cNvSpPr/>
          <p:nvPr/>
        </p:nvSpPr>
        <p:spPr>
          <a:xfrm>
            <a:off x="3068014" y="56921"/>
            <a:ext cx="501053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8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助读资料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0436423-4962-4D61-81C7-1E25EF27D3FA}"/>
              </a:ext>
            </a:extLst>
          </p:cNvPr>
          <p:cNvSpPr txBox="1"/>
          <p:nvPr/>
        </p:nvSpPr>
        <p:spPr>
          <a:xfrm>
            <a:off x="6465533" y="1510244"/>
            <a:ext cx="478927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埃林</a:t>
            </a:r>
            <a:r>
              <a:rPr lang="en-US" altLang="zh-CN" sz="3200" dirty="0"/>
              <a:t>·</a:t>
            </a:r>
            <a:r>
              <a:rPr lang="zh-CN" altLang="en-US" sz="3200" dirty="0"/>
              <a:t>彼得</a:t>
            </a:r>
            <a:r>
              <a:rPr lang="zh-CN" altLang="en-US" sz="3200" dirty="0">
                <a:sym typeface="Wingdings" panose="05000000000000000000" pitchFamily="2" charset="2"/>
              </a:rPr>
              <a:t>（</a:t>
            </a:r>
            <a:r>
              <a:rPr lang="en-US" altLang="zh-CN" sz="3200" dirty="0">
                <a:sym typeface="Wingdings" panose="05000000000000000000" pitchFamily="2" charset="2"/>
              </a:rPr>
              <a:t>1877-1949</a:t>
            </a:r>
            <a:r>
              <a:rPr lang="zh-CN" altLang="en-US" sz="3200" dirty="0">
                <a:sym typeface="Wingdings" panose="05000000000000000000" pitchFamily="2" charset="2"/>
              </a:rPr>
              <a:t>）看加利亚作家，原名迪米特尔</a:t>
            </a:r>
            <a:r>
              <a:rPr lang="en-US" altLang="zh-CN" sz="3200" dirty="0">
                <a:sym typeface="Wingdings" panose="05000000000000000000" pitchFamily="2" charset="2"/>
              </a:rPr>
              <a:t>·</a:t>
            </a:r>
            <a:r>
              <a:rPr lang="zh-CN" altLang="en-US" sz="3200" dirty="0">
                <a:sym typeface="Wingdings" panose="05000000000000000000" pitchFamily="2" charset="2"/>
              </a:rPr>
              <a:t>伊万洛夫，生于富裕农民家庭。从小受到进步文艺影响。中学时加入“瓦希尔</a:t>
            </a:r>
            <a:r>
              <a:rPr lang="en-US" altLang="zh-CN" sz="3200" dirty="0">
                <a:sym typeface="Wingdings" panose="05000000000000000000" pitchFamily="2" charset="2"/>
              </a:rPr>
              <a:t>·</a:t>
            </a:r>
            <a:r>
              <a:rPr lang="zh-CN" altLang="en-US" sz="3200" dirty="0">
                <a:sym typeface="Wingdings" panose="05000000000000000000" pitchFamily="2" charset="2"/>
              </a:rPr>
              <a:t>列夫斯基”文艺小组，并开始发表作品，后辍学在故乡当老师。</a:t>
            </a:r>
            <a:endParaRPr lang="en-US" altLang="zh-CN" sz="3200" dirty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2210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0E7A7C9-11FA-43FA-898F-275189785C6D}"/>
              </a:ext>
            </a:extLst>
          </p:cNvPr>
          <p:cNvSpPr/>
          <p:nvPr/>
        </p:nvSpPr>
        <p:spPr>
          <a:xfrm>
            <a:off x="3536302" y="401417"/>
            <a:ext cx="44133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6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初读感知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247850-4FFA-43B1-B7B8-454135C4CA88}"/>
              </a:ext>
            </a:extLst>
          </p:cNvPr>
          <p:cNvSpPr txBox="1"/>
          <p:nvPr/>
        </p:nvSpPr>
        <p:spPr>
          <a:xfrm>
            <a:off x="1259632" y="2287745"/>
            <a:ext cx="25379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l"/>
            </a:pPr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彼 此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ED1CE32-5065-4CAF-8E32-FBE68E83FDE2}"/>
              </a:ext>
            </a:extLst>
          </p:cNvPr>
          <p:cNvSpPr txBox="1"/>
          <p:nvPr/>
        </p:nvSpPr>
        <p:spPr>
          <a:xfrm>
            <a:off x="4943667" y="2282207"/>
            <a:ext cx="23746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l"/>
            </a:pPr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铁 锹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6EAFCE8-422A-45B7-A0EA-11D7EECDEF7E}"/>
              </a:ext>
            </a:extLst>
          </p:cNvPr>
          <p:cNvSpPr txBox="1"/>
          <p:nvPr/>
        </p:nvSpPr>
        <p:spPr>
          <a:xfrm>
            <a:off x="9246635" y="2146040"/>
            <a:ext cx="24726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l"/>
            </a:pPr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树  杈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8C605A8-743D-43B7-8098-0822AC58E567}"/>
              </a:ext>
            </a:extLst>
          </p:cNvPr>
          <p:cNvSpPr txBox="1"/>
          <p:nvPr/>
        </p:nvSpPr>
        <p:spPr>
          <a:xfrm>
            <a:off x="1259632" y="4739950"/>
            <a:ext cx="23793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l"/>
            </a:pPr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诧 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C03FA2F-421B-4F10-969B-BE2AFA496E0F}"/>
              </a:ext>
            </a:extLst>
          </p:cNvPr>
          <p:cNvSpPr txBox="1"/>
          <p:nvPr/>
        </p:nvSpPr>
        <p:spPr>
          <a:xfrm>
            <a:off x="5040084" y="4739950"/>
            <a:ext cx="21818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l"/>
            </a:pPr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小 麦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664264-762B-4F0A-BBB8-4D4D52922488}"/>
              </a:ext>
            </a:extLst>
          </p:cNvPr>
          <p:cNvSpPr txBox="1"/>
          <p:nvPr/>
        </p:nvSpPr>
        <p:spPr>
          <a:xfrm>
            <a:off x="9246634" y="4795933"/>
            <a:ext cx="24726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l"/>
            </a:pPr>
            <a:r>
              <a:rPr lang="zh-CN" altLang="en-US" sz="4400" dirty="0">
                <a:latin typeface="楷体" panose="02010609060101010101" pitchFamily="49" charset="-122"/>
                <a:ea typeface="楷体" panose="02010609060101010101" pitchFamily="49" charset="-122"/>
              </a:rPr>
              <a:t>任  务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7036D95-F2CF-4BBC-9093-6F04FE569013}"/>
              </a:ext>
            </a:extLst>
          </p:cNvPr>
          <p:cNvSpPr txBox="1"/>
          <p:nvPr/>
        </p:nvSpPr>
        <p:spPr>
          <a:xfrm>
            <a:off x="2211355" y="2114255"/>
            <a:ext cx="999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bǐ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BF493FB-D66D-4486-A447-31E7253018F0}"/>
              </a:ext>
            </a:extLst>
          </p:cNvPr>
          <p:cNvSpPr txBox="1"/>
          <p:nvPr/>
        </p:nvSpPr>
        <p:spPr>
          <a:xfrm>
            <a:off x="6466114" y="2097541"/>
            <a:ext cx="933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qi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ā</a:t>
            </a:r>
            <a:r>
              <a:rPr lang="en-US" altLang="zh-CN" dirty="0" err="1"/>
              <a:t>o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E8CDCA1-CB8D-4F05-B53B-0D3D7DF36AD0}"/>
              </a:ext>
            </a:extLst>
          </p:cNvPr>
          <p:cNvSpPr txBox="1"/>
          <p:nvPr/>
        </p:nvSpPr>
        <p:spPr>
          <a:xfrm>
            <a:off x="11019452" y="1961374"/>
            <a:ext cx="81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ch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à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1AB196D-BB70-429F-9B20-A32388F34193}"/>
              </a:ext>
            </a:extLst>
          </p:cNvPr>
          <p:cNvSpPr txBox="1"/>
          <p:nvPr/>
        </p:nvSpPr>
        <p:spPr>
          <a:xfrm>
            <a:off x="2039515" y="4426601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ch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à</a:t>
            </a:r>
            <a:endParaRPr lang="zh-CN" altLang="en-US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CAEF49C-B4BE-47E7-8713-BAD75387DF1E}"/>
              </a:ext>
            </a:extLst>
          </p:cNvPr>
          <p:cNvSpPr txBox="1"/>
          <p:nvPr/>
        </p:nvSpPr>
        <p:spPr>
          <a:xfrm>
            <a:off x="6503437" y="4555284"/>
            <a:ext cx="933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m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à</a:t>
            </a:r>
            <a:r>
              <a:rPr lang="en-US" altLang="zh-CN" dirty="0" err="1"/>
              <a:t>i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EE94B6D-CF7B-4917-8FFD-6E9325CB7456}"/>
              </a:ext>
            </a:extLst>
          </p:cNvPr>
          <p:cNvSpPr txBox="1"/>
          <p:nvPr/>
        </p:nvSpPr>
        <p:spPr>
          <a:xfrm>
            <a:off x="11014011" y="4611267"/>
            <a:ext cx="964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w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5647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6DB451-AA0C-4B03-A74E-3BFEEC9CC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743" y="447869"/>
            <a:ext cx="9144000" cy="1410576"/>
          </a:xfrm>
        </p:spPr>
        <p:txBody>
          <a:bodyPr>
            <a:normAutofit/>
          </a:bodyPr>
          <a:lstStyle/>
          <a:p>
            <a:r>
              <a:rPr lang="zh-CN" altLang="en-US" sz="9600" dirty="0">
                <a:solidFill>
                  <a:srgbClr val="FF0000"/>
                </a:solidFill>
              </a:rPr>
              <a:t>细读感悟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1FEEE13-D10F-4CA4-A7D6-502F611E0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935" y="2678306"/>
            <a:ext cx="9144000" cy="308801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zh-CN" altLang="en-US" dirty="0"/>
              <a:t>核心问题：</a:t>
            </a:r>
            <a:endParaRPr lang="en-US" altLang="zh-CN" dirty="0"/>
          </a:p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CN" altLang="en-US" dirty="0"/>
              <a:t>幸福的真正含义是什么？你是怎样理解的？</a:t>
            </a:r>
            <a:endParaRPr lang="en-US" altLang="zh-CN" dirty="0"/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zh-CN" altLang="en-US" dirty="0"/>
              <a:t>串珠问题：</a:t>
            </a:r>
            <a:endParaRPr lang="en-US" altLang="zh-CN" dirty="0"/>
          </a:p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zh-CN" dirty="0"/>
              <a:t>1.</a:t>
            </a:r>
            <a:r>
              <a:rPr lang="zh-CN" altLang="en-US" dirty="0"/>
              <a:t>十年前，三个牧童做了一件什么事？他们理解什么是幸福吗？</a:t>
            </a:r>
            <a:endParaRPr lang="en-US" altLang="zh-CN" dirty="0"/>
          </a:p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zh-CN" dirty="0"/>
              <a:t>2.</a:t>
            </a:r>
            <a:r>
              <a:rPr lang="zh-CN" altLang="en-US" dirty="0"/>
              <a:t>十年前，三个青年发现小时候所做的事情给人们带来哪些好处？</a:t>
            </a:r>
            <a:endParaRPr lang="en-US" altLang="zh-CN" dirty="0"/>
          </a:p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zh-CN" dirty="0"/>
              <a:t>3.</a:t>
            </a:r>
            <a:r>
              <a:rPr lang="zh-CN" altLang="en-US" dirty="0"/>
              <a:t>十年间，三个青年分别做了什么事情，又给人们哪些好处？</a:t>
            </a:r>
            <a:endParaRPr lang="en-US" altLang="zh-CN" dirty="0"/>
          </a:p>
          <a:p>
            <a:pPr marL="342900" indent="-342900" algn="l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zh-CN" dirty="0"/>
              <a:t>4.</a:t>
            </a:r>
            <a:r>
              <a:rPr lang="zh-CN" altLang="en-US" dirty="0"/>
              <a:t>你是怎样理解“智慧的女儿”说的“幸福的含义”的？</a:t>
            </a:r>
            <a:endParaRPr lang="en-US" altLang="zh-CN" dirty="0"/>
          </a:p>
          <a:p>
            <a:pPr marL="342900" indent="-342900" algn="l">
              <a:buFont typeface="Wingdings" panose="05000000000000000000" pitchFamily="2" charset="2"/>
              <a:buChar char="u"/>
            </a:pPr>
            <a:endParaRPr lang="en-US" altLang="zh-CN" dirty="0"/>
          </a:p>
          <a:p>
            <a:pPr algn="l"/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338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A9755E5-4148-45C0-9E9D-CFCAA8AC3390}"/>
              </a:ext>
            </a:extLst>
          </p:cNvPr>
          <p:cNvSpPr/>
          <p:nvPr/>
        </p:nvSpPr>
        <p:spPr>
          <a:xfrm>
            <a:off x="4226786" y="448070"/>
            <a:ext cx="47306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结构主旨</a:t>
            </a:r>
          </a:p>
        </p:txBody>
      </p:sp>
      <p:graphicFrame>
        <p:nvGraphicFramePr>
          <p:cNvPr id="13" name="表格 13">
            <a:extLst>
              <a:ext uri="{FF2B5EF4-FFF2-40B4-BE49-F238E27FC236}">
                <a16:creationId xmlns:a16="http://schemas.microsoft.com/office/drawing/2014/main" id="{F4B9BBE1-6A0F-40ED-AAAE-11CBF7143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87830"/>
              </p:ext>
            </p:extLst>
          </p:nvPr>
        </p:nvGraphicFramePr>
        <p:xfrm>
          <a:off x="2374084" y="1903884"/>
          <a:ext cx="7928428" cy="388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762">
                  <a:extLst>
                    <a:ext uri="{9D8B030D-6E8A-4147-A177-3AD203B41FA5}">
                      <a16:colId xmlns:a16="http://schemas.microsoft.com/office/drawing/2014/main" val="215045679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947061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86482071"/>
                    </a:ext>
                  </a:extLst>
                </a:gridCol>
              </a:tblGrid>
              <a:tr h="776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人物时间</a:t>
                      </a:r>
                    </a:p>
                  </a:txBody>
                  <a:tcPr anchor="ctr" anchorCtr="1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十年前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十年后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291521279"/>
                  </a:ext>
                </a:extLst>
              </a:tr>
              <a:tr h="776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第一人</a:t>
                      </a:r>
                      <a:endParaRPr lang="en-US" altLang="zh-CN" dirty="0"/>
                    </a:p>
                    <a:p>
                      <a:pPr algn="ctr"/>
                      <a:endParaRPr lang="en-US" altLang="zh-CN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清老泉，砌水井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治病救人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194142706"/>
                  </a:ext>
                </a:extLst>
              </a:tr>
              <a:tr h="776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第二人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清老泉，砌水井</a:t>
                      </a:r>
                    </a:p>
                    <a:p>
                      <a:pPr algn="ctr"/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助人为乐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364914450"/>
                  </a:ext>
                </a:extLst>
              </a:tr>
              <a:tr h="776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第三人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清老泉，砌水井</a:t>
                      </a:r>
                    </a:p>
                    <a:p>
                      <a:pPr algn="ctr"/>
                      <a:endParaRPr lang="zh-CN" alt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耕种劳作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25744509"/>
                  </a:ext>
                </a:extLst>
              </a:tr>
              <a:tr h="776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智慧女儿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0000"/>
                          </a:solidFill>
                        </a:rPr>
                        <a:t>做好事，表感谢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>
                          <a:solidFill>
                            <a:srgbClr val="FF0000"/>
                          </a:solidFill>
                        </a:rPr>
                        <a:t>尽义务，做益事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194482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58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56AE140-884C-461A-8FB0-263F88C2C6DA}"/>
              </a:ext>
            </a:extLst>
          </p:cNvPr>
          <p:cNvSpPr/>
          <p:nvPr/>
        </p:nvSpPr>
        <p:spPr>
          <a:xfrm>
            <a:off x="3293706" y="270788"/>
            <a:ext cx="537443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课堂拓展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228121D-3333-4F9D-8EB2-E8AA33BF6543}"/>
              </a:ext>
            </a:extLst>
          </p:cNvPr>
          <p:cNvSpPr/>
          <p:nvPr/>
        </p:nvSpPr>
        <p:spPr>
          <a:xfrm>
            <a:off x="4486479" y="2015612"/>
            <a:ext cx="321904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名人益事</a:t>
            </a:r>
          </a:p>
        </p:txBody>
      </p:sp>
      <p:sp>
        <p:nvSpPr>
          <p:cNvPr id="6" name="对话气泡: 椭圆形 5">
            <a:extLst>
              <a:ext uri="{FF2B5EF4-FFF2-40B4-BE49-F238E27FC236}">
                <a16:creationId xmlns:a16="http://schemas.microsoft.com/office/drawing/2014/main" id="{A4684D80-0A38-4BDC-B467-225616AA6A72}"/>
              </a:ext>
            </a:extLst>
          </p:cNvPr>
          <p:cNvSpPr/>
          <p:nvPr/>
        </p:nvSpPr>
        <p:spPr>
          <a:xfrm>
            <a:off x="1483566" y="2216020"/>
            <a:ext cx="2239348" cy="1212980"/>
          </a:xfrm>
          <a:prstGeom prst="wedgeEllipseCallout">
            <a:avLst>
              <a:gd name="adj1" fmla="val 92917"/>
              <a:gd name="adj2" fmla="val -24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盘古女娲后羿雷锋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1500C24-BE5E-4A7F-B546-77D031D7BC71}"/>
              </a:ext>
            </a:extLst>
          </p:cNvPr>
          <p:cNvSpPr/>
          <p:nvPr/>
        </p:nvSpPr>
        <p:spPr>
          <a:xfrm>
            <a:off x="3293705" y="4152122"/>
            <a:ext cx="1782147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劳动谚语</a:t>
            </a:r>
          </a:p>
        </p:txBody>
      </p:sp>
      <p:sp>
        <p:nvSpPr>
          <p:cNvPr id="8" name="箭头: 上下 7">
            <a:extLst>
              <a:ext uri="{FF2B5EF4-FFF2-40B4-BE49-F238E27FC236}">
                <a16:creationId xmlns:a16="http://schemas.microsoft.com/office/drawing/2014/main" id="{72E0339D-E53D-4A94-B1B3-456E856313EF}"/>
              </a:ext>
            </a:extLst>
          </p:cNvPr>
          <p:cNvSpPr/>
          <p:nvPr/>
        </p:nvSpPr>
        <p:spPr>
          <a:xfrm rot="1895251">
            <a:off x="4466556" y="2939042"/>
            <a:ext cx="484632" cy="1212980"/>
          </a:xfrm>
          <a:prstGeom prst="upDownArrow">
            <a:avLst>
              <a:gd name="adj1" fmla="val 42298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E2E5683-D248-4D1B-A837-B69153A9E83C}"/>
              </a:ext>
            </a:extLst>
          </p:cNvPr>
          <p:cNvSpPr/>
          <p:nvPr/>
        </p:nvSpPr>
        <p:spPr>
          <a:xfrm>
            <a:off x="6917084" y="4152122"/>
            <a:ext cx="157687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中国名泉</a:t>
            </a:r>
          </a:p>
        </p:txBody>
      </p:sp>
      <p:sp>
        <p:nvSpPr>
          <p:cNvPr id="10" name="箭头: 上下 9">
            <a:extLst>
              <a:ext uri="{FF2B5EF4-FFF2-40B4-BE49-F238E27FC236}">
                <a16:creationId xmlns:a16="http://schemas.microsoft.com/office/drawing/2014/main" id="{A62DEE05-D12B-49E7-BB06-FC773C8DC4DB}"/>
              </a:ext>
            </a:extLst>
          </p:cNvPr>
          <p:cNvSpPr/>
          <p:nvPr/>
        </p:nvSpPr>
        <p:spPr>
          <a:xfrm rot="5400000">
            <a:off x="5754151" y="3820886"/>
            <a:ext cx="484632" cy="157687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箭头: 上下 10">
            <a:extLst>
              <a:ext uri="{FF2B5EF4-FFF2-40B4-BE49-F238E27FC236}">
                <a16:creationId xmlns:a16="http://schemas.microsoft.com/office/drawing/2014/main" id="{7EF5620C-4BCF-4996-BC9A-12434DD573D8}"/>
              </a:ext>
            </a:extLst>
          </p:cNvPr>
          <p:cNvSpPr/>
          <p:nvPr/>
        </p:nvSpPr>
        <p:spPr>
          <a:xfrm rot="19901343">
            <a:off x="7345920" y="2840230"/>
            <a:ext cx="484632" cy="135340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思想气泡: 云 11">
            <a:extLst>
              <a:ext uri="{FF2B5EF4-FFF2-40B4-BE49-F238E27FC236}">
                <a16:creationId xmlns:a16="http://schemas.microsoft.com/office/drawing/2014/main" id="{13BDCE32-2C8B-4FD7-87C3-98EE2BF1C3A4}"/>
              </a:ext>
            </a:extLst>
          </p:cNvPr>
          <p:cNvSpPr/>
          <p:nvPr/>
        </p:nvSpPr>
        <p:spPr>
          <a:xfrm>
            <a:off x="8926508" y="1992140"/>
            <a:ext cx="1763485" cy="1490581"/>
          </a:xfrm>
          <a:prstGeom prst="cloudCallout">
            <a:avLst>
              <a:gd name="adj1" fmla="val -82133"/>
              <a:gd name="adj2" fmla="val 9145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济南跃突泉</a:t>
            </a:r>
            <a:endParaRPr lang="en-US" altLang="zh-CN" sz="1400" dirty="0"/>
          </a:p>
          <a:p>
            <a:pPr algn="ctr"/>
            <a:r>
              <a:rPr lang="zh-CN" altLang="en-US" sz="1400" dirty="0"/>
              <a:t>无锡惠山泉</a:t>
            </a:r>
            <a:endParaRPr lang="en-US" altLang="zh-CN" sz="1400" dirty="0"/>
          </a:p>
          <a:p>
            <a:pPr algn="ctr"/>
            <a:r>
              <a:rPr lang="zh-CN" altLang="en-US" sz="1400" dirty="0"/>
              <a:t>杭州虎跑泉</a:t>
            </a:r>
            <a:endParaRPr lang="en-US" altLang="zh-CN" sz="1400" dirty="0"/>
          </a:p>
          <a:p>
            <a:pPr algn="ctr"/>
            <a:r>
              <a:rPr lang="zh-CN" altLang="en-US" sz="1400" dirty="0"/>
              <a:t>镇江中冷泉</a:t>
            </a:r>
          </a:p>
        </p:txBody>
      </p:sp>
      <p:sp>
        <p:nvSpPr>
          <p:cNvPr id="13" name="波形 12">
            <a:extLst>
              <a:ext uri="{FF2B5EF4-FFF2-40B4-BE49-F238E27FC236}">
                <a16:creationId xmlns:a16="http://schemas.microsoft.com/office/drawing/2014/main" id="{E0194F46-9118-437E-AFE1-E94FB43A5183}"/>
              </a:ext>
            </a:extLst>
          </p:cNvPr>
          <p:cNvSpPr/>
          <p:nvPr/>
        </p:nvSpPr>
        <p:spPr>
          <a:xfrm>
            <a:off x="2517720" y="5439240"/>
            <a:ext cx="2828721" cy="914400"/>
          </a:xfrm>
          <a:prstGeom prst="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一勤天下无难事，</a:t>
            </a:r>
            <a:endParaRPr lang="en-US" altLang="zh-CN" dirty="0"/>
          </a:p>
          <a:p>
            <a:pPr algn="ctr"/>
            <a:r>
              <a:rPr lang="zh-CN" altLang="en-US" dirty="0"/>
              <a:t>功夫不负苦心人。</a:t>
            </a:r>
          </a:p>
        </p:txBody>
      </p:sp>
    </p:spTree>
    <p:extLst>
      <p:ext uri="{BB962C8B-B14F-4D97-AF65-F5344CB8AC3E}">
        <p14:creationId xmlns:p14="http://schemas.microsoft.com/office/powerpoint/2010/main" val="2989233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4E51A07-2ECA-46F6-B58C-8A2A17ED0CB8}"/>
              </a:ext>
            </a:extLst>
          </p:cNvPr>
          <p:cNvSpPr txBox="1"/>
          <p:nvPr/>
        </p:nvSpPr>
        <p:spPr>
          <a:xfrm>
            <a:off x="1688841" y="2164702"/>
            <a:ext cx="85561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/>
              <a:t>这篇</a:t>
            </a:r>
            <a:r>
              <a:rPr lang="zh-CN" altLang="en-US" sz="3600" dirty="0">
                <a:solidFill>
                  <a:srgbClr val="FF0000"/>
                </a:solidFill>
              </a:rPr>
              <a:t>童话</a:t>
            </a:r>
            <a:r>
              <a:rPr lang="zh-CN" altLang="en-US" sz="3600" dirty="0"/>
              <a:t>讲述了三个牧童在智慧的女儿的引导下，经过十年的亲身经历，终于明白了幸福的真正含义，这告诉我们：</a:t>
            </a:r>
            <a:r>
              <a:rPr lang="zh-CN" altLang="en-US" sz="3600" dirty="0">
                <a:solidFill>
                  <a:srgbClr val="FF0000"/>
                </a:solidFill>
              </a:rPr>
              <a:t>只有用自己的劳动做出对人们有益的事，才是真正的幸福。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44CEFB7-3371-4A9A-8C1B-BAB7910806D4}"/>
              </a:ext>
            </a:extLst>
          </p:cNvPr>
          <p:cNvSpPr/>
          <p:nvPr/>
        </p:nvSpPr>
        <p:spPr>
          <a:xfrm>
            <a:off x="2397966" y="0"/>
            <a:ext cx="66154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课文小结</a:t>
            </a:r>
          </a:p>
        </p:txBody>
      </p:sp>
    </p:spTree>
    <p:extLst>
      <p:ext uri="{BB962C8B-B14F-4D97-AF65-F5344CB8AC3E}">
        <p14:creationId xmlns:p14="http://schemas.microsoft.com/office/powerpoint/2010/main" val="3771075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328</Words>
  <Application>Microsoft Office PowerPoint</Application>
  <PresentationFormat>宽屏</PresentationFormat>
  <Paragraphs>65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楷体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细读感悟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20</cp:revision>
  <dcterms:created xsi:type="dcterms:W3CDTF">2020-12-23T06:22:02Z</dcterms:created>
  <dcterms:modified xsi:type="dcterms:W3CDTF">2020-12-23T09:56:55Z</dcterms:modified>
</cp:coreProperties>
</file>