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72" r:id="rId2"/>
    <p:sldId id="314" r:id="rId3"/>
    <p:sldId id="431" r:id="rId4"/>
    <p:sldId id="407" r:id="rId5"/>
    <p:sldId id="406" r:id="rId6"/>
    <p:sldId id="315" r:id="rId7"/>
    <p:sldId id="413" r:id="rId8"/>
    <p:sldId id="414" r:id="rId9"/>
    <p:sldId id="415" r:id="rId10"/>
    <p:sldId id="416" r:id="rId11"/>
    <p:sldId id="344" r:id="rId12"/>
    <p:sldId id="382" r:id="rId13"/>
    <p:sldId id="383" r:id="rId14"/>
    <p:sldId id="384" r:id="rId15"/>
    <p:sldId id="408" r:id="rId16"/>
    <p:sldId id="409" r:id="rId17"/>
    <p:sldId id="410" r:id="rId18"/>
    <p:sldId id="411" r:id="rId19"/>
    <p:sldId id="412" r:id="rId20"/>
    <p:sldId id="385" r:id="rId21"/>
    <p:sldId id="342" r:id="rId22"/>
    <p:sldId id="405" r:id="rId23"/>
    <p:sldId id="432" r:id="rId24"/>
    <p:sldId id="433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4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D8"/>
    <a:srgbClr val="000000"/>
    <a:srgbClr val="6C6C6C"/>
    <a:srgbClr val="92D050"/>
    <a:srgbClr val="E5E5E5"/>
    <a:srgbClr val="009ADA"/>
    <a:srgbClr val="238CBB"/>
    <a:srgbClr val="2BAEE9"/>
    <a:srgbClr val="0B9FDD"/>
    <a:srgbClr val="56B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78882" autoAdjust="0"/>
  </p:normalViewPr>
  <p:slideViewPr>
    <p:cSldViewPr>
      <p:cViewPr varScale="1">
        <p:scale>
          <a:sx n="95" d="100"/>
          <a:sy n="95" d="100"/>
        </p:scale>
        <p:origin x="852" y="78"/>
      </p:cViewPr>
      <p:guideLst>
        <p:guide orient="horz" pos="1662"/>
        <p:guide pos="2880"/>
      </p:guideLst>
    </p:cSldViewPr>
  </p:slideViewPr>
  <p:outlineViewPr>
    <p:cViewPr>
      <p:scale>
        <a:sx n="33" d="100"/>
        <a:sy n="33" d="100"/>
      </p:scale>
      <p:origin x="0" y="14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876" y="-90"/>
      </p:cViewPr>
      <p:guideLst>
        <p:guide orient="horz" pos="2954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5F6AE-2A9C-4C1F-879E-3928AA6E32CC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EF4CAB-82FF-4C6F-A859-CAD40DD826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A0AFA2-8F2F-4EE5-AEC6-84D8330F4D06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85495B-CF7F-4BEC-B2E8-B1A8532E7D6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0" lvl="1" eaLnBrk="1" hangingPunct="1"/>
            <a:r>
              <a:rPr lang="zh-CN" altLang="en-US" smtClean="0">
                <a:latin typeface="Times New Roman" panose="02020603050405020304" pitchFamily="18" charset="0"/>
              </a:rPr>
              <a:t>要求强调会干什么、能干什么。在目标的重点、难点右侧，插入“重点”、“难点”图片，以引起学员重视。</a:t>
            </a:r>
            <a:endParaRPr lang="zh-CN" altLang="en-US" sz="1400" smtClean="0">
              <a:latin typeface="Times New Roman" panose="02020603050405020304" pitchFamily="18" charset="0"/>
            </a:endParaRPr>
          </a:p>
          <a:p>
            <a:pPr eaLnBrk="1" hangingPunct="1"/>
            <a:endParaRPr lang="zh-CN" altLang="en-US" smtClean="0"/>
          </a:p>
        </p:txBody>
      </p:sp>
      <p:sp>
        <p:nvSpPr>
          <p:cNvPr id="4096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4E3DBBDB-0814-43B3-8B82-C1F629CA5536}" type="slidenum">
              <a:rPr lang="zh-CN" altLang="en-US" sz="1200">
                <a:latin typeface="Calibri" panose="020F0502020204030204" pitchFamily="34" charset="0"/>
              </a:rPr>
              <a:t>2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/>
            <a:endParaRPr lang="zh-CN" altLang="en-US" dirty="0"/>
          </a:p>
        </p:txBody>
      </p:sp>
      <p:sp>
        <p:nvSpPr>
          <p:cNvPr id="1095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  <a:t>13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/>
            <a:endParaRPr lang="zh-CN" altLang="en-US" dirty="0"/>
          </a:p>
        </p:txBody>
      </p:sp>
      <p:sp>
        <p:nvSpPr>
          <p:cNvPr id="1105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  <a:t>14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107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/>
            <a:endParaRPr lang="zh-CN" altLang="en-US" dirty="0"/>
          </a:p>
        </p:txBody>
      </p:sp>
      <p:sp>
        <p:nvSpPr>
          <p:cNvPr id="1310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  <a:t>15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209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/>
            <a:endParaRPr lang="zh-CN" altLang="en-US" dirty="0"/>
          </a:p>
        </p:txBody>
      </p:sp>
      <p:sp>
        <p:nvSpPr>
          <p:cNvPr id="132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  <a:t>16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51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/>
            <a:endParaRPr lang="zh-CN" altLang="en-US" dirty="0"/>
          </a:p>
        </p:txBody>
      </p:sp>
      <p:sp>
        <p:nvSpPr>
          <p:cNvPr id="135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  <a:t>17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619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/>
            <a:endParaRPr lang="zh-CN" altLang="en-US" dirty="0"/>
          </a:p>
        </p:txBody>
      </p:sp>
      <p:sp>
        <p:nvSpPr>
          <p:cNvPr id="1361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  <a:t>18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721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/>
            <a:endParaRPr lang="zh-CN" altLang="en-US" dirty="0"/>
          </a:p>
        </p:txBody>
      </p:sp>
      <p:sp>
        <p:nvSpPr>
          <p:cNvPr id="1372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  <a:t>19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/>
            <a:endParaRPr lang="zh-CN" altLang="en-US" dirty="0"/>
          </a:p>
        </p:txBody>
      </p:sp>
      <p:sp>
        <p:nvSpPr>
          <p:cNvPr id="1116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  <a:t>20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246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0" lvl="1" eaLnBrk="1" hangingPunct="1"/>
            <a:r>
              <a:rPr lang="zh-CN" altLang="en-US" smtClean="0">
                <a:latin typeface="Times New Roman" panose="02020603050405020304" pitchFamily="18" charset="0"/>
              </a:rPr>
              <a:t>每个</a:t>
            </a:r>
            <a:r>
              <a:rPr lang="en-US" altLang="zh-CN" smtClean="0">
                <a:latin typeface="Times New Roman" panose="02020603050405020304" pitchFamily="18" charset="0"/>
              </a:rPr>
              <a:t>PPT</a:t>
            </a:r>
            <a:r>
              <a:rPr lang="zh-CN" altLang="en-US" smtClean="0">
                <a:latin typeface="Times New Roman" panose="02020603050405020304" pitchFamily="18" charset="0"/>
              </a:rPr>
              <a:t>最后要进行总结，总结不是简单的技能点罗列，要突出重难点。</a:t>
            </a:r>
            <a:endParaRPr lang="en-US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1" eaLnBrk="1" hangingPunct="1"/>
            <a:r>
              <a:rPr lang="zh-CN" altLang="en-US" smtClean="0">
                <a:latin typeface="Times New Roman" panose="02020603050405020304" pitchFamily="18" charset="0"/>
              </a:rPr>
              <a:t>推荐可以采用问答的方式。</a:t>
            </a:r>
            <a:endParaRPr lang="zh-CN" altLang="en-US" sz="1400" smtClean="0">
              <a:latin typeface="Times New Roman" panose="02020603050405020304" pitchFamily="18" charset="0"/>
            </a:endParaRPr>
          </a:p>
          <a:p>
            <a:pPr eaLnBrk="1" hangingPunct="1"/>
            <a:endParaRPr lang="en-US" smtClean="0">
              <a:ea typeface="宋体" panose="02010600030101010101" pitchFamily="2" charset="-122"/>
            </a:endParaRPr>
          </a:p>
        </p:txBody>
      </p:sp>
      <p:sp>
        <p:nvSpPr>
          <p:cNvPr id="6246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A2F257A1-B62D-459C-AAD4-72F6BAE8E6E1}" type="slidenum">
              <a:rPr lang="zh-CN" altLang="en-US" sz="1200">
                <a:latin typeface="Calibri" panose="020F0502020204030204" pitchFamily="34" charset="0"/>
              </a:rPr>
              <a:t>21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教学思路：</a:t>
            </a:r>
            <a:endParaRPr 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smtClean="0">
                <a:ea typeface="宋体" panose="02010600030101010101" pitchFamily="2" charset="-122"/>
              </a:rPr>
              <a:t>  </a:t>
            </a:r>
            <a:r>
              <a:rPr lang="zh-CN" altLang="en-US" smtClean="0"/>
              <a:t>通过一个案例讲解事务的在</a:t>
            </a:r>
            <a:r>
              <a:rPr lang="en-US" altLang="zh-CN" smtClean="0"/>
              <a:t>MySQL</a:t>
            </a:r>
            <a:r>
              <a:rPr lang="zh-CN" altLang="en-US" smtClean="0"/>
              <a:t>中的使用</a:t>
            </a:r>
          </a:p>
        </p:txBody>
      </p:sp>
      <p:sp>
        <p:nvSpPr>
          <p:cNvPr id="4608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B61325D4-0BA4-4D0B-A145-6E76802A18A5}" type="slidenum">
              <a:rPr lang="zh-CN" altLang="en-US" sz="1200">
                <a:latin typeface="Calibri" panose="020F0502020204030204" pitchFamily="34" charset="0"/>
              </a:rPr>
              <a:t>23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normAutofit fontScale="55000" lnSpcReduction="20000"/>
          </a:bodyPr>
          <a:lstStyle/>
          <a:p>
            <a:pPr eaLnBrk="1" hangingPunct="1"/>
            <a:r>
              <a:rPr lang="zh-CN" altLang="en-US" smtClean="0"/>
              <a:t>教学思路：</a:t>
            </a:r>
            <a:endParaRPr 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smtClean="0">
                <a:ea typeface="宋体" panose="02010600030101010101" pitchFamily="2" charset="-122"/>
              </a:rPr>
              <a:t>  </a:t>
            </a:r>
            <a:r>
              <a:rPr lang="zh-CN" altLang="en-US" smtClean="0"/>
              <a:t>建议在</a:t>
            </a:r>
            <a:r>
              <a:rPr lang="en-US" altLang="zh-CN" smtClean="0"/>
              <a:t>MySQL</a:t>
            </a:r>
            <a:r>
              <a:rPr lang="zh-CN" altLang="en-US" smtClean="0"/>
              <a:t>命令模式里演示；</a:t>
            </a:r>
            <a:endParaRPr lang="en-US" smtClean="0">
              <a:ea typeface="宋体" panose="02010600030101010101" pitchFamily="2" charset="-122"/>
            </a:endParaRP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smtClean="0">
                <a:ea typeface="宋体" panose="02010600030101010101" pitchFamily="2" charset="-122"/>
              </a:rPr>
              <a:t> </a:t>
            </a: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mysql&gt; SELECT * FROM account;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+----+------+----------+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| id | name | cash     |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+----+------+----------+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|  1 | A    |  2000.00 |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|  2 | B    | 10000.00 |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+----+------+----------+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rows in set (0.00 sec)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endParaRPr lang="en-US" sz="1600" b="1" smtClean="0">
              <a:solidFill>
                <a:srgbClr val="0712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mysql&gt; SET ATUOCOMMIT = 0;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Query OK, 0 rows affected (0.02 sec)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endParaRPr lang="en-US" sz="1600" b="1" smtClean="0">
              <a:solidFill>
                <a:srgbClr val="0712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mysql&gt; START TRANSACTION;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Query OK, 0 rows affected (0.03 sec)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endParaRPr lang="en-US" sz="1600" b="1" smtClean="0">
              <a:solidFill>
                <a:srgbClr val="0712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mysql&gt; UPDATE account SET cash = cash - 500  WHERE name = 'A';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Query OK, 1 row affected (0.00 sec)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Rows matched: 1  Changed: 1  Warnings: 0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endParaRPr lang="en-US" sz="1600" b="1" smtClean="0">
              <a:solidFill>
                <a:srgbClr val="0712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mysql&gt; select * from account;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+----+------+----------+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| id | name | cash     |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+----+------+----------+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|  1 | A    |  1500.00 |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|  2 | B    | 10000.00 |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+----+------+----------+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rows in set (0.00 sec)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endParaRPr lang="en-US" sz="1600" b="1" smtClean="0">
              <a:solidFill>
                <a:srgbClr val="0712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endParaRPr lang="en-US" sz="1600" b="1" smtClean="0">
              <a:solidFill>
                <a:srgbClr val="0712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mysql&gt; ROLLBACK;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Query OK, 0 rows affected (0.06 sec)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endParaRPr lang="en-US" sz="1600" b="1" smtClean="0">
              <a:solidFill>
                <a:srgbClr val="0712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mysql&gt; set autocommit = 1;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Query OK, 0 rows affected (0.00 sec)</a:t>
            </a:r>
          </a:p>
          <a:p>
            <a:pPr eaLnBrk="1" hangingPunct="1"/>
            <a:endParaRPr lang="zh-CN" altLang="en-US" smtClean="0"/>
          </a:p>
        </p:txBody>
      </p:sp>
      <p:sp>
        <p:nvSpPr>
          <p:cNvPr id="4710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DA8CC9AA-6EDC-4260-82D4-7CDF3332AE9A}" type="slidenum">
              <a:rPr lang="zh-CN" altLang="en-US" sz="1200">
                <a:latin typeface="Calibri" panose="020F0502020204030204" pitchFamily="34" charset="0"/>
              </a:rPr>
              <a:t>4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normAutofit fontScale="55000" lnSpcReduction="20000"/>
          </a:bodyPr>
          <a:lstStyle/>
          <a:p>
            <a:pPr eaLnBrk="1" hangingPunct="1"/>
            <a:r>
              <a:rPr lang="zh-CN" altLang="en-US" smtClean="0"/>
              <a:t>教学思路：</a:t>
            </a:r>
            <a:endParaRPr 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smtClean="0">
                <a:ea typeface="宋体" panose="02010600030101010101" pitchFamily="2" charset="-122"/>
              </a:rPr>
              <a:t>  </a:t>
            </a:r>
            <a:r>
              <a:rPr lang="zh-CN" altLang="en-US" smtClean="0"/>
              <a:t>建议在</a:t>
            </a:r>
            <a:r>
              <a:rPr lang="en-US" altLang="zh-CN" smtClean="0"/>
              <a:t>MySQL</a:t>
            </a:r>
            <a:r>
              <a:rPr lang="zh-CN" altLang="en-US" smtClean="0"/>
              <a:t>命令模式里演示；</a:t>
            </a:r>
            <a:endParaRPr lang="en-US" smtClean="0">
              <a:ea typeface="宋体" panose="02010600030101010101" pitchFamily="2" charset="-122"/>
            </a:endParaRP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smtClean="0">
                <a:ea typeface="宋体" panose="02010600030101010101" pitchFamily="2" charset="-122"/>
              </a:rPr>
              <a:t> </a:t>
            </a: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mysql&gt; SELECT * FROM account;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+----+------+----------+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| id | name | cash     |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+----+------+----------+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|  1 | A    |  2000.00 |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|  2 | B    | 10000.00 |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+----+------+----------+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rows in set (0.00 sec)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endParaRPr lang="en-US" sz="1600" b="1" smtClean="0">
              <a:solidFill>
                <a:srgbClr val="0712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mysql&gt; SET ATUOCOMMIT = 0;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Query OK, 0 rows affected (0.02 sec)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endParaRPr lang="en-US" sz="1600" b="1" smtClean="0">
              <a:solidFill>
                <a:srgbClr val="0712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mysql&gt; START TRANSACTION;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Query OK, 0 rows affected (0.03 sec)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endParaRPr lang="en-US" sz="1600" b="1" smtClean="0">
              <a:solidFill>
                <a:srgbClr val="0712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mysql&gt; UPDATE account SET cash = cash - 500  WHERE name = 'A';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Query OK, 1 row affected (0.00 sec)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Rows matched: 1  Changed: 1  Warnings: 0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endParaRPr lang="en-US" sz="1600" b="1" smtClean="0">
              <a:solidFill>
                <a:srgbClr val="0712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mysql&gt; select * from account;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+----+------+----------+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| id | name | cash     |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+----+------+----------+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|  1 | A    |  1500.00 |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|  2 | B    | 10000.00 |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+----+------+----------+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rows in set (0.00 sec)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endParaRPr lang="en-US" sz="1600" b="1" smtClean="0">
              <a:solidFill>
                <a:srgbClr val="0712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endParaRPr lang="en-US" sz="1600" b="1" smtClean="0">
              <a:solidFill>
                <a:srgbClr val="0712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mysql&gt; ROLLBACK;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Query OK, 0 rows affected (0.06 sec)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endParaRPr lang="en-US" sz="1600" b="1" smtClean="0">
              <a:solidFill>
                <a:srgbClr val="0712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mysql&gt; set autocommit = 1;</a:t>
            </a:r>
          </a:p>
          <a:p>
            <a:pPr lvl="1" indent="-457200" eaLnBrk="1" hangingPunct="1">
              <a:buClr>
                <a:schemeClr val="folHlink"/>
              </a:buClr>
              <a:buSzPct val="60000"/>
            </a:pPr>
            <a:r>
              <a:rPr lang="en-US" altLang="zh-CN" sz="1600" b="1" smtClean="0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Query OK, 0 rows affected (0.00 sec)</a:t>
            </a:r>
          </a:p>
          <a:p>
            <a:pPr eaLnBrk="1" hangingPunct="1"/>
            <a:endParaRPr lang="zh-CN" altLang="en-US" smtClean="0"/>
          </a:p>
        </p:txBody>
      </p:sp>
      <p:sp>
        <p:nvSpPr>
          <p:cNvPr id="4710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DA8CC9AA-6EDC-4260-82D4-7CDF3332AE9A}" type="slidenum">
              <a:rPr lang="zh-CN" altLang="en-US" sz="1200">
                <a:latin typeface="Calibri" panose="020F0502020204030204" pitchFamily="34" charset="0"/>
              </a:rPr>
              <a:t>24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教学思路：</a:t>
            </a:r>
            <a:endParaRPr 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smtClean="0">
                <a:ea typeface="宋体" panose="02010600030101010101" pitchFamily="2" charset="-122"/>
              </a:rPr>
              <a:t>  </a:t>
            </a:r>
            <a:r>
              <a:rPr lang="zh-CN" altLang="en-US" smtClean="0"/>
              <a:t>通过一个案例讲解事务的在</a:t>
            </a:r>
            <a:r>
              <a:rPr lang="en-US" altLang="zh-CN" smtClean="0"/>
              <a:t>MySQL</a:t>
            </a:r>
            <a:r>
              <a:rPr lang="zh-CN" altLang="en-US" smtClean="0"/>
              <a:t>中的使用</a:t>
            </a:r>
          </a:p>
        </p:txBody>
      </p:sp>
      <p:sp>
        <p:nvSpPr>
          <p:cNvPr id="4608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B61325D4-0BA4-4D0B-A145-6E76802A18A5}" type="slidenum">
              <a:rPr lang="zh-CN" altLang="en-US" sz="1200">
                <a:latin typeface="Calibri" panose="020F0502020204030204" pitchFamily="34" charset="0"/>
              </a:rPr>
              <a:t>5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198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lvl="1" indent="-285750" eaLnBrk="1" hangingPunct="1"/>
            <a:r>
              <a:rPr lang="en-US" altLang="zh-CN" smtClean="0"/>
              <a:t>   </a:t>
            </a:r>
          </a:p>
          <a:p>
            <a:pPr lvl="1" indent="-285750" eaLnBrk="1" hangingPunct="1"/>
            <a:endParaRPr lang="en-US" altLang="zh-CN" smtClean="0"/>
          </a:p>
          <a:p>
            <a:pPr lvl="1" indent="-285750" eaLnBrk="1" hangingPunct="1"/>
            <a:endParaRPr lang="en-US" altLang="zh-CN" smtClean="0"/>
          </a:p>
          <a:p>
            <a:pPr eaLnBrk="1" hangingPunct="1"/>
            <a:endParaRPr lang="zh-CN" altLang="en-US" smtClean="0"/>
          </a:p>
        </p:txBody>
      </p:sp>
      <p:sp>
        <p:nvSpPr>
          <p:cNvPr id="4198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C656D649-D596-4E43-ABEE-550045528CB9}" type="slidenum">
              <a:rPr lang="zh-CN" altLang="en-US" sz="1200">
                <a:latin typeface="Calibri" panose="020F0502020204030204" pitchFamily="34" charset="0"/>
              </a:rPr>
              <a:t>6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878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/>
            <a:endParaRPr lang="zh-CN" altLang="en-US" dirty="0"/>
          </a:p>
        </p:txBody>
      </p:sp>
      <p:sp>
        <p:nvSpPr>
          <p:cNvPr id="1187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  <a:t>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 </a:t>
            </a:r>
            <a:endParaRPr lang="zh-CN" altLang="en-US" smtClean="0"/>
          </a:p>
        </p:txBody>
      </p:sp>
      <p:sp>
        <p:nvSpPr>
          <p:cNvPr id="4403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F36D2D09-E33F-4EA1-8876-DB5BCF13B973}" type="slidenum">
              <a:rPr lang="zh-CN" altLang="en-US" sz="1200">
                <a:latin typeface="Calibri" panose="020F0502020204030204" pitchFamily="34" charset="0"/>
              </a:rPr>
              <a:t>8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505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教学思路：</a:t>
            </a:r>
            <a:endParaRPr 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smtClean="0">
                <a:ea typeface="宋体" panose="02010600030101010101" pitchFamily="2" charset="-122"/>
              </a:rPr>
              <a:t>  </a:t>
            </a:r>
            <a:r>
              <a:rPr lang="zh-CN" altLang="en-US" smtClean="0"/>
              <a:t>分为：</a:t>
            </a:r>
            <a:endParaRPr lang="en-US" smtClean="0">
              <a:ea typeface="宋体" panose="02010600030101010101" pitchFamily="2" charset="-122"/>
            </a:endParaRPr>
          </a:p>
          <a:p>
            <a:pPr lvl="1" indent="-285750" eaLnBrk="1" hangingPunct="1"/>
            <a:r>
              <a:rPr lang="en-US" smtClean="0">
                <a:ea typeface="宋体" panose="02010600030101010101" pitchFamily="2" charset="-122"/>
              </a:rPr>
              <a:t>  </a:t>
            </a:r>
            <a:r>
              <a:rPr lang="zh-CN" altLang="en-US" smtClean="0"/>
              <a:t>事务处理过程中无错误时提交 </a:t>
            </a:r>
            <a:r>
              <a:rPr lang="en-US" altLang="zh-CN" smtClean="0"/>
              <a:t>COMMIT</a:t>
            </a:r>
          </a:p>
          <a:p>
            <a:pPr lvl="1" indent="-285750" eaLnBrk="1" hangingPunct="1"/>
            <a:r>
              <a:rPr lang="en-US" smtClean="0">
                <a:ea typeface="宋体" panose="02010600030101010101" pitchFamily="2" charset="-122"/>
              </a:rPr>
              <a:t>  </a:t>
            </a:r>
            <a:r>
              <a:rPr lang="zh-CN" altLang="en-US" smtClean="0"/>
              <a:t>事务处理过程中有错误需回滚</a:t>
            </a:r>
            <a:endParaRPr lang="en-US" smtClean="0">
              <a:ea typeface="宋体" panose="02010600030101010101" pitchFamily="2" charset="-122"/>
            </a:endParaRPr>
          </a:p>
        </p:txBody>
      </p:sp>
      <p:sp>
        <p:nvSpPr>
          <p:cNvPr id="4506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6110A02C-7D41-4B59-BB7F-A74E696C506F}" type="slidenum">
              <a:rPr lang="zh-CN" altLang="en-US" sz="1200">
                <a:latin typeface="Calibri" panose="020F0502020204030204" pitchFamily="34" charset="0"/>
              </a:rPr>
              <a:t>10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7ED4E58-A913-4EB2-9E1C-6D8772C9EAA2}" type="slidenum">
              <a:rPr lang="zh-CN" altLang="en-US"/>
              <a:t>11</a:t>
            </a:fld>
            <a:endParaRPr lang="en-US" altLang="zh-CN"/>
          </a:p>
        </p:txBody>
      </p:sp>
      <p:sp>
        <p:nvSpPr>
          <p:cNvPr id="7761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A46CB239-F734-4DAE-A4AB-DFF7872EA85D}" type="slidenum">
              <a:rPr lang="en-US" altLang="zh-CN" sz="1200" b="0"/>
              <a:t>11</a:t>
            </a:fld>
            <a:endParaRPr lang="en-US" altLang="zh-CN" sz="1200" b="0"/>
          </a:p>
        </p:txBody>
      </p:sp>
      <p:sp>
        <p:nvSpPr>
          <p:cNvPr id="77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7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/>
          <a:lstStyle/>
          <a:p>
            <a:r>
              <a:rPr lang="zh-CN" altLang="en-US" sz="1000" dirty="0" smtClean="0"/>
              <a:t>教学指导：</a:t>
            </a:r>
            <a:endParaRPr lang="en-US" altLang="zh-CN" sz="1000" dirty="0" smtClean="0"/>
          </a:p>
          <a:p>
            <a:r>
              <a:rPr lang="zh-CN" altLang="en-US" sz="1000" dirty="0" smtClean="0"/>
              <a:t>关于事务的四个特性，教员可以沿用银行转账的例子进行介绍，不用过多的深入的讲解，让学员记住每个特性的结果即可。</a:t>
            </a:r>
            <a:endParaRPr lang="en-US" altLang="zh-CN" sz="10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/>
            <a:endParaRPr lang="zh-CN" altLang="en-US" dirty="0"/>
          </a:p>
        </p:txBody>
      </p:sp>
      <p:sp>
        <p:nvSpPr>
          <p:cNvPr id="1085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  <a:t>12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C:\Users\Lenovo\Desktop\全栈大数据PPT模板设计\ppt模板\切图\压缩后\压缩后\3_04.png3_0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7965440" y="207328"/>
            <a:ext cx="1105535" cy="448945"/>
          </a:xfrm>
          <a:prstGeom prst="rect">
            <a:avLst/>
          </a:prstGeom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77545" y="1015365"/>
            <a:ext cx="7762875" cy="3394075"/>
          </a:xfrm>
        </p:spPr>
        <p:txBody>
          <a:bodyPr/>
          <a:lstStyle>
            <a:lvl1pPr marL="457200" indent="-457200">
              <a:lnSpc>
                <a:spcPct val="100000"/>
              </a:lnSpc>
              <a:buClr>
                <a:srgbClr val="0099D8"/>
              </a:buClr>
              <a:buFont typeface="Wingdings" panose="05000000000000000000" charset="0"/>
              <a:buChar char=""/>
              <a:defRPr sz="2400" b="1">
                <a:solidFill>
                  <a:srgbClr val="0B9FDD"/>
                </a:solidFill>
              </a:defRPr>
            </a:lvl1pPr>
            <a:lvl2pPr marL="800100" indent="-342900">
              <a:lnSpc>
                <a:spcPct val="100000"/>
              </a:lnSpc>
              <a:buClr>
                <a:srgbClr val="0099D8"/>
              </a:buClr>
              <a:buSzPct val="90000"/>
              <a:buFont typeface="Wingdings" panose="05000000000000000000" charset="0"/>
              <a:buChar char=""/>
              <a:defRPr sz="2200">
                <a:solidFill>
                  <a:schemeClr val="tx1"/>
                </a:solidFill>
              </a:defRPr>
            </a:lvl2pPr>
            <a:lvl3pPr marL="1200150" indent="-285750">
              <a:lnSpc>
                <a:spcPct val="100000"/>
              </a:lnSpc>
              <a:buClr>
                <a:srgbClr val="0099D8"/>
              </a:buClr>
              <a:buSzPct val="85000"/>
              <a:buFont typeface="Wingdings" panose="05000000000000000000" charset="0"/>
              <a:buChar char=""/>
              <a:defRPr sz="2000"/>
            </a:lvl3pPr>
            <a:lvl4pPr marL="1657350" indent="-285750">
              <a:lnSpc>
                <a:spcPct val="100000"/>
              </a:lnSpc>
              <a:buClr>
                <a:srgbClr val="0099D8"/>
              </a:buClr>
              <a:buFont typeface="Webdings" panose="05030102010509060703" charset="0"/>
              <a:buChar char="4"/>
              <a:defRPr/>
            </a:lvl4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r>
              <a:rPr lang="en-US" altLang="zh-CN" dirty="0" smtClean="0"/>
              <a:t>/32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43840" y="207645"/>
            <a:ext cx="8185785" cy="70675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lIns="0" tIns="0"/>
          <a:lstStyle>
            <a:lvl1pPr>
              <a:defRPr sz="2400" b="1">
                <a:solidFill>
                  <a:srgbClr val="0099D9"/>
                </a:solidFill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90563" y="165497"/>
            <a:ext cx="527685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✎ </a:t>
            </a:r>
            <a:endParaRPr kumimoji="0" lang="zh-CN" altLang="en-US" sz="2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657350" y="115910"/>
            <a:ext cx="4716082" cy="58221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1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179705" y="0"/>
            <a:ext cx="8856980" cy="915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840" y="207645"/>
            <a:ext cx="8185785" cy="70675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lIns="0" tIns="0"/>
          <a:lstStyle>
            <a:lvl1pPr>
              <a:defRPr sz="2400" b="1">
                <a:solidFill>
                  <a:srgbClr val="0099D9"/>
                </a:solidFill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677545" y="1015365"/>
            <a:ext cx="7762875" cy="3394075"/>
          </a:xfrm>
        </p:spPr>
        <p:txBody>
          <a:bodyPr/>
          <a:lstStyle>
            <a:lvl1pPr marL="457200" indent="-457200">
              <a:lnSpc>
                <a:spcPct val="100000"/>
              </a:lnSpc>
              <a:buClr>
                <a:srgbClr val="0099D8"/>
              </a:buClr>
              <a:buFont typeface="Wingdings" panose="05000000000000000000" charset="0"/>
              <a:buChar char=""/>
              <a:defRPr sz="2400" b="1">
                <a:solidFill>
                  <a:srgbClr val="0B9FDD"/>
                </a:solidFill>
              </a:defRPr>
            </a:lvl1pPr>
            <a:lvl2pPr marL="800100" indent="-342900">
              <a:lnSpc>
                <a:spcPct val="100000"/>
              </a:lnSpc>
              <a:buClr>
                <a:srgbClr val="0099D8"/>
              </a:buClr>
              <a:buSzPct val="90000"/>
              <a:buFont typeface="Wingdings" panose="05000000000000000000" charset="0"/>
              <a:buChar char=""/>
              <a:defRPr sz="2200">
                <a:solidFill>
                  <a:schemeClr val="tx1"/>
                </a:solidFill>
              </a:defRPr>
            </a:lvl2pPr>
            <a:lvl3pPr marL="1200150" indent="-285750">
              <a:lnSpc>
                <a:spcPct val="100000"/>
              </a:lnSpc>
              <a:buClr>
                <a:srgbClr val="0099D8"/>
              </a:buClr>
              <a:buSzPct val="85000"/>
              <a:buFont typeface="Wingdings" panose="05000000000000000000" charset="0"/>
              <a:buChar char=""/>
              <a:defRPr sz="2000"/>
            </a:lvl3pPr>
            <a:lvl4pPr marL="1657350" indent="-285750">
              <a:lnSpc>
                <a:spcPct val="100000"/>
              </a:lnSpc>
              <a:buClr>
                <a:srgbClr val="0099D8"/>
              </a:buClr>
              <a:buFont typeface="Webdings" panose="05030102010509060703" charset="0"/>
              <a:buChar char="4"/>
              <a:defRPr/>
            </a:lvl4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  <a:p>
            <a:pPr lvl="5" fontAlgn="base"/>
            <a:r>
              <a:rPr lang="zh-CN" altLang="en-US" strike="noStrike" noProof="1"/>
              <a:t>６</a:t>
            </a:r>
          </a:p>
        </p:txBody>
      </p:sp>
      <p:pic>
        <p:nvPicPr>
          <p:cNvPr id="1030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97613" y="214313"/>
            <a:ext cx="2744787" cy="455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9" name="Line 20"/>
          <p:cNvSpPr/>
          <p:nvPr userDrawn="1"/>
        </p:nvSpPr>
        <p:spPr>
          <a:xfrm>
            <a:off x="0" y="819150"/>
            <a:ext cx="9117013" cy="0"/>
          </a:xfrm>
          <a:prstGeom prst="line">
            <a:avLst/>
          </a:prstGeom>
          <a:ln w="57150" cap="flat" cmpd="thickThin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buFont typeface="Wingdings" panose="05000000000000000000" charset="0"/>
              <a:buChar char=""/>
              <a:defRPr sz="3200"/>
            </a:lvl1pPr>
            <a:lvl2pPr>
              <a:buFont typeface="Wingdings" panose="05000000000000000000" charset="0"/>
              <a:buChar char=""/>
              <a:defRPr sz="2800"/>
            </a:lvl2pPr>
            <a:lvl3pPr>
              <a:buFont typeface="Wingdings" panose="05000000000000000000" charset="0"/>
              <a:buChar char=""/>
              <a:defRPr sz="2400"/>
            </a:lvl3pPr>
            <a:lvl4pPr>
              <a:buFont typeface="Webdings" panose="05030102010509060703" charset="0"/>
              <a:buChar char="4"/>
              <a:defRPr sz="2000"/>
            </a:lvl4pPr>
            <a:lvl5pPr>
              <a:buFont typeface="Wingdings" panose="05000000000000000000" charset="0"/>
              <a:buChar char=""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r>
              <a:rPr lang="zh-CN" altLang="en-US" dirty="0" smtClean="0"/>
              <a:t>/</a:t>
            </a:r>
            <a:r>
              <a:rPr lang="en-US" altLang="zh-CN" dirty="0" smtClean="0"/>
              <a:t>32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r>
              <a:rPr lang="zh-CN" altLang="en-US" dirty="0" smtClean="0"/>
              <a:t>/</a:t>
            </a:r>
            <a:r>
              <a:rPr lang="en-US" altLang="zh-CN" dirty="0" smtClean="0"/>
              <a:t>32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86380" y="349251"/>
            <a:ext cx="3429024" cy="43654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56260" y="797560"/>
            <a:ext cx="8422640" cy="3394075"/>
          </a:xfrm>
        </p:spPr>
        <p:txBody>
          <a:bodyPr vert="eaVert"/>
          <a:lstStyle>
            <a:lvl1pPr>
              <a:buFont typeface="Wingdings" panose="05000000000000000000" charset="0"/>
              <a:buChar char=""/>
              <a:defRPr/>
            </a:lvl1pPr>
            <a:lvl2pPr>
              <a:buFont typeface="Wingdings" panose="05000000000000000000" charset="0"/>
              <a:buChar char=""/>
              <a:defRPr/>
            </a:lvl2pPr>
            <a:lvl3pPr>
              <a:buFont typeface="Wingdings" panose="05000000000000000000" charset="0"/>
              <a:buChar char=""/>
              <a:defRPr/>
            </a:lvl3pPr>
            <a:lvl4pPr>
              <a:buFont typeface="Webdings" panose="05030102010509060703" charset="0"/>
              <a:buChar char="4"/>
              <a:defRPr/>
            </a:lvl4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r>
              <a:rPr lang="zh-CN" altLang="en-US" dirty="0" smtClean="0"/>
              <a:t>/</a:t>
            </a:r>
            <a:r>
              <a:rPr lang="en-US" altLang="zh-CN" dirty="0" smtClean="0"/>
              <a:t>32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>
            <a:lvl1pPr>
              <a:buFont typeface="Wingdings" panose="05000000000000000000" charset="0"/>
              <a:buChar char=""/>
              <a:defRPr/>
            </a:lvl1pPr>
            <a:lvl2pPr>
              <a:buFont typeface="Wingdings" panose="05000000000000000000" charset="0"/>
              <a:buChar char=""/>
              <a:defRPr/>
            </a:lvl2pPr>
            <a:lvl3pPr>
              <a:buFont typeface="Wingdings" panose="05000000000000000000" charset="0"/>
              <a:buChar char=""/>
              <a:defRPr/>
            </a:lvl3pPr>
            <a:lvl4pPr>
              <a:buFont typeface="Webdings" panose="05030102010509060703" charset="0"/>
              <a:buChar char="4"/>
              <a:defRPr/>
            </a:lvl4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r>
              <a:rPr lang="zh-CN" altLang="en-US" dirty="0" smtClean="0"/>
              <a:t>/</a:t>
            </a:r>
            <a:r>
              <a:rPr lang="en-US" altLang="zh-CN" dirty="0" smtClean="0"/>
              <a:t>32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1538" y="857238"/>
            <a:ext cx="6643734" cy="3643338"/>
          </a:xfrm>
        </p:spPr>
        <p:txBody>
          <a:bodyPr>
            <a:normAutofit/>
          </a:bodyPr>
          <a:lstStyle>
            <a:lvl1pPr>
              <a:buClr>
                <a:srgbClr val="7CC049"/>
              </a:buClr>
              <a:buSzPct val="100000"/>
              <a:buFont typeface="Wingdings" panose="05000000000000000000" pitchFamily="2" charset="2"/>
              <a:buChar char="n"/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buClr>
                <a:srgbClr val="7CC049"/>
              </a:buClr>
              <a:buSzPct val="80000"/>
              <a:buFont typeface="Wingdings" panose="05000000000000000000" pitchFamily="2" charset="2"/>
              <a:buChar char="u"/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buSzPct val="80000"/>
              <a:buFontTx/>
              <a:buBlip>
                <a:blip r:embed="rId2"/>
              </a:buBlip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 hasCustomPrompt="1"/>
          </p:nvPr>
        </p:nvSpPr>
        <p:spPr>
          <a:xfrm>
            <a:off x="7164288" y="285734"/>
            <a:ext cx="1622554" cy="357190"/>
          </a:xfrm>
          <a:solidFill>
            <a:srgbClr val="30383A"/>
          </a:solidFill>
        </p:spPr>
        <p:txBody>
          <a:bodyPr>
            <a:noAutofit/>
          </a:bodyPr>
          <a:lstStyle>
            <a:lvl1pPr algn="r">
              <a:defRPr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r>
              <a:rPr lang="zh-CN" altLang="en-US" dirty="0" smtClean="0"/>
              <a:t>/</a:t>
            </a:r>
            <a:r>
              <a:rPr lang="en-US" altLang="zh-CN" dirty="0" smtClean="0"/>
              <a:t>33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Lenovo\Desktop\全栈大数据PPT模板设计\最小压缩后\封面背景图.png封面背景图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1905" y="2223"/>
            <a:ext cx="9189720" cy="516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 descr="C:\Users\Lenovo\Desktop\images\1_03.png1_03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3274695" y="2535555"/>
            <a:ext cx="2839720" cy="661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1"/>
          <p:cNvSpPr>
            <a:spLocks noGrp="1"/>
          </p:cNvSpPr>
          <p:nvPr>
            <p:ph type="ctrTitle" hasCustomPrompt="1"/>
          </p:nvPr>
        </p:nvSpPr>
        <p:spPr>
          <a:xfrm>
            <a:off x="685800" y="1094105"/>
            <a:ext cx="7772400" cy="11049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anchor="ctr">
            <a:normAutofit/>
          </a:bodyPr>
          <a:lstStyle>
            <a:lvl1pPr lvl="0" algn="ctr">
              <a:defRPr sz="4600" b="1" kern="1200">
                <a:solidFill>
                  <a:schemeClr val="bg1"/>
                </a:solidFill>
              </a:defRPr>
            </a:lvl1pPr>
          </a:lstStyle>
          <a:p>
            <a:pPr lvl="0" fontAlgn="base"/>
            <a:r>
              <a:rPr lang="en-US" altLang="zh-CN" strike="noStrike" noProof="1"/>
              <a:t>16/9</a:t>
            </a:r>
            <a:r>
              <a:rPr lang="zh-CN" altLang="en-US" strike="noStrike" noProof="1"/>
              <a:t>录屏模板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0D891-F6E9-483B-BC25-6377C6EAE1C7}" type="slidenum">
              <a:rPr lang="zh-CN" altLang="en-US"/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1" name="标题占位符 1"/>
          <p:cNvSpPr>
            <a:spLocks noGrp="1"/>
          </p:cNvSpPr>
          <p:nvPr>
            <p:ph type="title"/>
          </p:nvPr>
        </p:nvSpPr>
        <p:spPr bwMode="auto">
          <a:xfrm>
            <a:off x="48260" y="286385"/>
            <a:ext cx="5874385" cy="5111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6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73735" y="977900"/>
            <a:ext cx="7797165" cy="318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r>
              <a:rPr lang="en-US" altLang="zh-CN" dirty="0" smtClean="0"/>
              <a:t>/32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rgbClr val="0B9FDD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9ADA"/>
        </a:buClr>
        <a:buFont typeface="Wingdings" panose="05000000000000000000" charset="0"/>
        <a:buChar char=""/>
        <a:defRPr sz="2400" b="1" kern="1200">
          <a:solidFill>
            <a:srgbClr val="009ADA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ADA"/>
        </a:buClr>
        <a:buFont typeface="Wingdings" panose="05000000000000000000" charset="0"/>
        <a:buChar char="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9ADA"/>
        </a:buClr>
        <a:buFont typeface="Wingdings" panose="05000000000000000000" charset="0"/>
        <a:buChar char="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9ADA"/>
        </a:buClr>
        <a:buFont typeface="Webdings" panose="05030102010509060703" charset="0"/>
        <a:buChar char="4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9ADA"/>
        </a:buClr>
        <a:buFont typeface="Wingdings" panose="05000000000000000000" charset="0"/>
        <a:buChar char=""/>
        <a:defRPr sz="1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r>
              <a:rPr lang="en-US" altLang="zh-CN" dirty="0" smtClean="0"/>
              <a:t>/32</a:t>
            </a:r>
            <a:endParaRPr 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rcRect l="12056" t="-823" r="12792" b="-1010"/>
          <a:stretch>
            <a:fillRect/>
          </a:stretch>
        </p:blipFill>
        <p:spPr>
          <a:xfrm>
            <a:off x="-635" y="-72390"/>
            <a:ext cx="9065260" cy="52158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MySQL</a:t>
            </a:r>
            <a:r>
              <a:rPr lang="zh-CN" altLang="en-US" smtClean="0"/>
              <a:t>事务处理步骤</a:t>
            </a:r>
          </a:p>
        </p:txBody>
      </p:sp>
      <p:pic>
        <p:nvPicPr>
          <p:cNvPr id="11267" name="内容占位符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78"/>
          <a:stretch>
            <a:fillRect/>
          </a:stretch>
        </p:blipFill>
        <p:spPr>
          <a:xfrm>
            <a:off x="683568" y="1766543"/>
            <a:ext cx="6094930" cy="2702421"/>
          </a:xfrm>
        </p:spPr>
      </p:pic>
      <p:grpSp>
        <p:nvGrpSpPr>
          <p:cNvPr id="11268" name="组合 5"/>
          <p:cNvGrpSpPr/>
          <p:nvPr/>
        </p:nvGrpSpPr>
        <p:grpSpPr bwMode="auto">
          <a:xfrm>
            <a:off x="4025900" y="3268663"/>
            <a:ext cx="546100" cy="428625"/>
            <a:chOff x="0" y="0"/>
            <a:chExt cx="825195" cy="647212"/>
          </a:xfrm>
        </p:grpSpPr>
        <p:sp>
          <p:nvSpPr>
            <p:cNvPr id="19461" name="下箭头 6"/>
            <p:cNvSpPr/>
            <p:nvPr/>
          </p:nvSpPr>
          <p:spPr>
            <a:xfrm>
              <a:off x="177513" y="0"/>
              <a:ext cx="647682" cy="647212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rgbClr val="00B050">
                <a:alpha val="89999"/>
              </a:srgbClr>
            </a:solidFill>
            <a:ln w="25400" cap="flat" cmpd="sng">
              <a:solidFill>
                <a:srgbClr val="D0D8E8">
                  <a:alpha val="89000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/>
            </a:p>
          </p:txBody>
        </p:sp>
        <p:sp>
          <p:nvSpPr>
            <p:cNvPr id="19462" name="下箭头 4"/>
            <p:cNvSpPr/>
            <p:nvPr/>
          </p:nvSpPr>
          <p:spPr>
            <a:xfrm>
              <a:off x="0" y="0"/>
              <a:ext cx="355026" cy="48660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27622" tIns="27622" rIns="27622" bIns="27622" anchor="ctr"/>
            <a:lstStyle/>
            <a:p>
              <a:pPr algn="ctr" defTabSz="12890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175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r>
              <a:rPr lang="zh-CN" altLang="en-US" smtClean="0"/>
              <a:t>/</a:t>
            </a:r>
            <a:r>
              <a:rPr lang="en-US" altLang="zh-CN" smtClean="0"/>
              <a:t>32</a:t>
            </a:r>
            <a:endParaRPr lang="en-US" altLang="zh-CN" dirty="0"/>
          </a:p>
        </p:txBody>
      </p:sp>
      <p:pic>
        <p:nvPicPr>
          <p:cNvPr id="8" name="内容占位符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25" b="78519"/>
          <a:stretch>
            <a:fillRect/>
          </a:stretch>
        </p:blipFill>
        <p:spPr bwMode="auto">
          <a:xfrm>
            <a:off x="4154699" y="1788519"/>
            <a:ext cx="4752528" cy="729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76256" y="214296"/>
            <a:ext cx="2088356" cy="392415"/>
          </a:xfrm>
        </p:spPr>
        <p:txBody>
          <a:bodyPr/>
          <a:lstStyle/>
          <a:p>
            <a:r>
              <a:rPr lang="zh-CN" altLang="en-US" dirty="0"/>
              <a:t>事务的特性</a:t>
            </a:r>
          </a:p>
        </p:txBody>
      </p:sp>
      <p:sp>
        <p:nvSpPr>
          <p:cNvPr id="775171" name="Rectangle 3"/>
          <p:cNvSpPr>
            <a:spLocks noGrp="1" noChangeArrowheads="1"/>
          </p:cNvSpPr>
          <p:nvPr>
            <p:ph idx="1"/>
          </p:nvPr>
        </p:nvSpPr>
        <p:spPr>
          <a:xfrm>
            <a:off x="756000" y="909900"/>
            <a:ext cx="7931150" cy="3757628"/>
          </a:xfrm>
        </p:spPr>
        <p:txBody>
          <a:bodyPr/>
          <a:lstStyle/>
          <a:p>
            <a:r>
              <a:rPr lang="zh-CN" altLang="en-US" dirty="0"/>
              <a:t>事务必须具备以下四个属性，简称</a:t>
            </a:r>
            <a:r>
              <a:rPr lang="en-US" altLang="zh-CN" dirty="0"/>
              <a:t>ACID </a:t>
            </a:r>
            <a:r>
              <a:rPr lang="zh-CN" altLang="en-US" dirty="0" smtClean="0"/>
              <a:t>属性</a:t>
            </a:r>
            <a:endParaRPr lang="zh-CN" altLang="en-US" dirty="0"/>
          </a:p>
          <a:p>
            <a:pPr lvl="1"/>
            <a:r>
              <a:rPr lang="zh-CN" altLang="en-US" dirty="0"/>
              <a:t>原子性（</a:t>
            </a:r>
            <a:r>
              <a:rPr lang="zh-CN" altLang="zh-CN" dirty="0"/>
              <a:t>Atomicity）</a:t>
            </a:r>
            <a:endParaRPr lang="zh-CN" altLang="en-US" dirty="0"/>
          </a:p>
          <a:p>
            <a:pPr marL="457200" lvl="1" indent="0">
              <a:buNone/>
            </a:pPr>
            <a:endParaRPr lang="zh-CN" altLang="en-US" dirty="0"/>
          </a:p>
          <a:p>
            <a:pPr lvl="1"/>
            <a:r>
              <a:rPr lang="zh-CN" altLang="en-US" dirty="0"/>
              <a:t>一致性（</a:t>
            </a:r>
            <a:r>
              <a:rPr lang="en-US" altLang="zh-CN" dirty="0"/>
              <a:t>Consistency</a:t>
            </a:r>
            <a:r>
              <a:rPr lang="zh-CN" altLang="en-US" dirty="0"/>
              <a:t>）</a:t>
            </a:r>
          </a:p>
          <a:p>
            <a:pPr marL="457200" lvl="1" indent="0">
              <a:buNone/>
            </a:pPr>
            <a:endParaRPr lang="zh-CN" altLang="en-US" dirty="0"/>
          </a:p>
          <a:p>
            <a:pPr lvl="1"/>
            <a:r>
              <a:rPr lang="zh-CN" altLang="zh-CN" dirty="0"/>
              <a:t>隔离性</a:t>
            </a:r>
            <a:r>
              <a:rPr lang="zh-CN" altLang="en-US" dirty="0"/>
              <a:t>（</a:t>
            </a:r>
            <a:r>
              <a:rPr lang="zh-CN" altLang="zh-CN" dirty="0"/>
              <a:t>Isolation</a:t>
            </a:r>
            <a:r>
              <a:rPr lang="zh-CN" altLang="en-US" dirty="0"/>
              <a:t>）</a:t>
            </a:r>
          </a:p>
          <a:p>
            <a:pPr marL="457200" lvl="1" indent="0">
              <a:buNone/>
            </a:pPr>
            <a:endParaRPr lang="zh-CN" altLang="en-US" dirty="0"/>
          </a:p>
          <a:p>
            <a:pPr lvl="1"/>
            <a:r>
              <a:rPr lang="zh-CN" altLang="en-US" dirty="0"/>
              <a:t>持</a:t>
            </a:r>
            <a:r>
              <a:rPr lang="zh-CN" altLang="zh-CN" dirty="0" smtClean="0"/>
              <a:t>久性</a:t>
            </a:r>
            <a:r>
              <a:rPr lang="zh-CN" altLang="zh-CN" dirty="0"/>
              <a:t>（Durability）</a:t>
            </a:r>
            <a:endParaRPr lang="zh-CN" altLang="en-US" dirty="0"/>
          </a:p>
          <a:p>
            <a:pPr lvl="2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CA5815-3629-48EB-B7D6-A184792B3B0C}" type="slidenum">
              <a:rPr lang="zh-CN" altLang="en-US" smtClean="0"/>
              <a:t>11</a:t>
            </a:fld>
            <a:r>
              <a:rPr lang="en-US" altLang="zh-CN" smtClean="0"/>
              <a:t>/61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矩形 2"/>
          <p:cNvSpPr/>
          <p:nvPr/>
        </p:nvSpPr>
        <p:spPr>
          <a:xfrm>
            <a:off x="1594485" y="648811"/>
            <a:ext cx="501015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u="sng" dirty="0">
                <a:solidFill>
                  <a:srgbClr val="0D74C9"/>
                </a:solidFill>
                <a:latin typeface="Arial" panose="020B0604020202020204" pitchFamily="34" charset="0"/>
              </a:rPr>
              <a:t>原子性（</a:t>
            </a:r>
            <a:r>
              <a:rPr lang="en-US" altLang="zh-CN" sz="2800" b="1" u="sng" dirty="0">
                <a:solidFill>
                  <a:srgbClr val="0D74C9"/>
                </a:solidFill>
                <a:latin typeface="Arial" panose="020B0604020202020204" pitchFamily="34" charset="0"/>
              </a:rPr>
              <a:t>Atomicity</a:t>
            </a:r>
            <a:r>
              <a:rPr lang="zh-CN" altLang="zh-CN" sz="2800" b="1" u="sng" dirty="0">
                <a:solidFill>
                  <a:srgbClr val="0D74C9"/>
                </a:solidFill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4" name="矩形 3"/>
          <p:cNvSpPr/>
          <p:nvPr/>
        </p:nvSpPr>
        <p:spPr>
          <a:xfrm>
            <a:off x="1144270" y="2847975"/>
            <a:ext cx="7204075" cy="1550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</a:rPr>
              <a:t>事务中如果有</a:t>
            </a:r>
            <a:r>
              <a:rPr lang="zh-CN" altLang="zh-CN" sz="2200" b="1" dirty="0">
                <a:solidFill>
                  <a:srgbClr val="0D74C9"/>
                </a:solidFill>
                <a:latin typeface="Arial" panose="020B0604020202020204" pitchFamily="34" charset="0"/>
              </a:rPr>
              <a:t>任何一个</a:t>
            </a:r>
            <a:r>
              <a:rPr lang="en-US" altLang="zh-CN" sz="2200" dirty="0">
                <a:solidFill>
                  <a:srgbClr val="0D74C9"/>
                </a:solidFill>
                <a:latin typeface="Arial" panose="020B0604020202020204" pitchFamily="34" charset="0"/>
              </a:rPr>
              <a:t>SQL</a:t>
            </a:r>
            <a:r>
              <a:rPr lang="zh-CN" altLang="zh-CN" sz="2200" b="1" dirty="0">
                <a:solidFill>
                  <a:srgbClr val="0D74C9"/>
                </a:solidFill>
                <a:latin typeface="Arial" panose="020B0604020202020204" pitchFamily="34" charset="0"/>
              </a:rPr>
              <a:t>语句执行失败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</a:rPr>
              <a:t>，已经执行成功的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</a:rPr>
              <a:t>SQL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</a:rPr>
              <a:t>语句也必须</a:t>
            </a:r>
            <a:r>
              <a:rPr lang="zh-CN" altLang="zh-CN" sz="2200" b="1" dirty="0">
                <a:solidFill>
                  <a:srgbClr val="0D74C9"/>
                </a:solidFill>
                <a:latin typeface="Arial" panose="020B0604020202020204" pitchFamily="34" charset="0"/>
              </a:rPr>
              <a:t>撤销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</a:rPr>
              <a:t>，数据库的状态退回到</a:t>
            </a:r>
            <a:r>
              <a:rPr lang="zh-CN" altLang="zh-CN" sz="2200" b="1" dirty="0">
                <a:solidFill>
                  <a:srgbClr val="0D74C9"/>
                </a:solidFill>
                <a:latin typeface="Arial" panose="020B0604020202020204" pitchFamily="34" charset="0"/>
              </a:rPr>
              <a:t>执行事务前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</a:rPr>
              <a:t>的状态。</a:t>
            </a:r>
          </a:p>
        </p:txBody>
      </p:sp>
      <p:sp>
        <p:nvSpPr>
          <p:cNvPr id="5" name="矩形 4"/>
          <p:cNvSpPr/>
          <p:nvPr/>
        </p:nvSpPr>
        <p:spPr>
          <a:xfrm>
            <a:off x="1144270" y="1387475"/>
            <a:ext cx="6966585" cy="1550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</a:rPr>
              <a:t>一个事务必须被视为一个不可分割的最小工作单元，只有事务中所有的数据库操作都执行成功，才算</a:t>
            </a:r>
            <a:r>
              <a:rPr lang="zh-CN" altLang="zh-CN" sz="2200" b="1" dirty="0">
                <a:solidFill>
                  <a:srgbClr val="0D74C9"/>
                </a:solidFill>
                <a:latin typeface="Arial" panose="020B0604020202020204" pitchFamily="34" charset="0"/>
              </a:rPr>
              <a:t>整个事务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</a:rPr>
              <a:t>执行成功</a:t>
            </a:r>
            <a:r>
              <a:rPr lang="zh-CN" altLang="en-US" sz="2200" dirty="0">
                <a:solidFill>
                  <a:srgbClr val="000000"/>
                </a:solidFill>
                <a:latin typeface="Arial" panose="020B0604020202020204" pitchFamily="34" charset="0"/>
              </a:rPr>
              <a:t>。</a:t>
            </a: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矩形 2"/>
          <p:cNvSpPr/>
          <p:nvPr/>
        </p:nvSpPr>
        <p:spPr>
          <a:xfrm>
            <a:off x="323528" y="832172"/>
            <a:ext cx="501015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>
                <a:solidFill>
                  <a:srgbClr val="0D74C9"/>
                </a:solidFill>
                <a:latin typeface="Arial" panose="020B0604020202020204" pitchFamily="34" charset="0"/>
              </a:rPr>
              <a:t>一致性（</a:t>
            </a:r>
            <a:r>
              <a:rPr lang="en-US" altLang="zh-CN" sz="2800" b="1" u="sng" dirty="0">
                <a:solidFill>
                  <a:srgbClr val="0D74C9"/>
                </a:solidFill>
                <a:latin typeface="Arial" panose="020B0604020202020204" pitchFamily="34" charset="0"/>
              </a:rPr>
              <a:t>Consistency</a:t>
            </a:r>
            <a:r>
              <a:rPr lang="zh-CN" altLang="en-US" sz="2800" b="1" u="sng" dirty="0">
                <a:solidFill>
                  <a:srgbClr val="0D74C9"/>
                </a:solidFill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4" name="矩形 3"/>
          <p:cNvSpPr/>
          <p:nvPr/>
        </p:nvSpPr>
        <p:spPr>
          <a:xfrm>
            <a:off x="769620" y="3124200"/>
            <a:ext cx="7879715" cy="1550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>
                <a:latin typeface="Arial" panose="020B0604020202020204" pitchFamily="34" charset="0"/>
              </a:rPr>
              <a:t>MySQL</a:t>
            </a:r>
            <a:r>
              <a:rPr lang="zh-CN" altLang="en-US" sz="2200" dirty="0">
                <a:latin typeface="Arial" panose="020B0604020202020204" pitchFamily="34" charset="0"/>
              </a:rPr>
              <a:t>中的一致性主要由日志机制实现的，通过日志记录数据库的所有变化，为事务恢复提供了跟踪记录。</a:t>
            </a:r>
            <a:r>
              <a:rPr lang="en-US" altLang="zh-CN" sz="2200" dirty="0">
                <a:latin typeface="Arial" panose="020B0604020202020204" pitchFamily="34" charset="0"/>
              </a:rPr>
              <a:t>UNDO</a:t>
            </a:r>
            <a:r>
              <a:rPr lang="zh-CN" altLang="en-US" sz="2200" dirty="0">
                <a:latin typeface="Arial" panose="020B0604020202020204" pitchFamily="34" charset="0"/>
              </a:rPr>
              <a:t>日志和</a:t>
            </a:r>
            <a:r>
              <a:rPr lang="en-US" altLang="zh-CN" sz="2200" dirty="0">
                <a:latin typeface="Arial" panose="020B0604020202020204" pitchFamily="34" charset="0"/>
              </a:rPr>
              <a:t>REDO</a:t>
            </a:r>
            <a:r>
              <a:rPr lang="zh-CN" altLang="en-US" sz="2200" dirty="0">
                <a:latin typeface="Arial" panose="020B0604020202020204" pitchFamily="34" charset="0"/>
              </a:rPr>
              <a:t>日志</a:t>
            </a:r>
          </a:p>
        </p:txBody>
      </p:sp>
      <p:sp>
        <p:nvSpPr>
          <p:cNvPr id="5" name="矩形 4"/>
          <p:cNvSpPr/>
          <p:nvPr/>
        </p:nvSpPr>
        <p:spPr>
          <a:xfrm>
            <a:off x="664210" y="1387475"/>
            <a:ext cx="8090535" cy="1550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rgbClr val="000000"/>
                </a:solidFill>
                <a:latin typeface="Arial" panose="020B0604020202020204" pitchFamily="34" charset="0"/>
              </a:rPr>
              <a:t>一致性是指在事务处理时，无论执行成功还是失败，都要保证数据库系统处于一致的状态，保证数据库系统从不返回到一个未处理的事务中。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矩形 2"/>
          <p:cNvSpPr/>
          <p:nvPr/>
        </p:nvSpPr>
        <p:spPr>
          <a:xfrm>
            <a:off x="1115616" y="627534"/>
            <a:ext cx="5010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u="sng" dirty="0">
                <a:solidFill>
                  <a:srgbClr val="0D74C9"/>
                </a:solidFill>
                <a:latin typeface="Arial" panose="020B0604020202020204" pitchFamily="34" charset="0"/>
              </a:rPr>
              <a:t>隔离性（</a:t>
            </a:r>
            <a:r>
              <a:rPr lang="en-US" altLang="zh-CN" sz="2400" b="1" u="sng" dirty="0">
                <a:solidFill>
                  <a:srgbClr val="0D74C9"/>
                </a:solidFill>
                <a:latin typeface="Arial" panose="020B0604020202020204" pitchFamily="34" charset="0"/>
              </a:rPr>
              <a:t>Isolation</a:t>
            </a:r>
            <a:r>
              <a:rPr lang="zh-CN" altLang="en-US" sz="2400" b="1" u="sng" dirty="0">
                <a:solidFill>
                  <a:srgbClr val="0D74C9"/>
                </a:solidFill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4" name="矩形 3"/>
          <p:cNvSpPr/>
          <p:nvPr/>
        </p:nvSpPr>
        <p:spPr>
          <a:xfrm>
            <a:off x="951230" y="2856632"/>
            <a:ext cx="7352030" cy="1446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200" dirty="0">
                <a:latin typeface="Arial" panose="020B0604020202020204" pitchFamily="34" charset="0"/>
              </a:rPr>
              <a:t>隔离性相关的技术有并发控制、可串行化、锁等。当多个用户并发访问数据库时，数据库为每一个用户开启的事务，不能被其他事务的操作数据所干扰，多个并发事务之间要相互隔离。</a:t>
            </a:r>
          </a:p>
        </p:txBody>
      </p:sp>
      <p:sp>
        <p:nvSpPr>
          <p:cNvPr id="5" name="矩形 4"/>
          <p:cNvSpPr/>
          <p:nvPr/>
        </p:nvSpPr>
        <p:spPr>
          <a:xfrm>
            <a:off x="951230" y="1510665"/>
            <a:ext cx="7352665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200" dirty="0">
                <a:latin typeface="Arial" panose="020B0604020202020204" pitchFamily="34" charset="0"/>
              </a:rPr>
              <a:t>隔离性是指当一个事务在执行时，不会受到其他事务的影响。保证了未完成事务的所有操作与数据库系统的隔离，直到事务完成为止，才能看到事务的执行结果。</a:t>
            </a:r>
            <a:endParaRPr lang="en-US" altLang="zh-CN" sz="2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 bwMode="auto">
          <a:xfrm>
            <a:off x="747713" y="439341"/>
            <a:ext cx="3537347" cy="58221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rgbClr val="1369B2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Times New Roman" panose="02020603050405020304" pitchFamily="18" charset="0"/>
              </a:rPr>
              <a:t>事务隔离级别</a:t>
            </a:r>
          </a:p>
        </p:txBody>
      </p:sp>
      <p:sp>
        <p:nvSpPr>
          <p:cNvPr id="46083" name="矩形 3"/>
          <p:cNvSpPr>
            <a:spLocks noChangeArrowheads="1"/>
          </p:cNvSpPr>
          <p:nvPr/>
        </p:nvSpPr>
        <p:spPr bwMode="auto">
          <a:xfrm>
            <a:off x="1005205" y="1217930"/>
            <a:ext cx="735266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D74C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事务隔离级的意义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数据库是一个多用户的共享资源，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D74C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MySQL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允许多线程并发访问，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用户可以通过不同的线程执行不同的事务。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为了保证这些事务之间不受影响，对事务设置隔离级是十分必要的。</a:t>
            </a:r>
            <a:r>
              <a:rPr lang="zh-CN" altLang="en-US" sz="2000" dirty="0" smtClean="0">
                <a:solidFill>
                  <a:srgbClr val="FF0000"/>
                </a:solidFill>
              </a:rPr>
              <a:t>查看</a:t>
            </a:r>
            <a:r>
              <a:rPr lang="en-US" altLang="zh-CN" sz="2000" dirty="0" smtClean="0">
                <a:solidFill>
                  <a:srgbClr val="FF0000"/>
                </a:solidFill>
              </a:rPr>
              <a:t>word</a:t>
            </a:r>
            <a:r>
              <a:rPr lang="zh-CN" altLang="en-US" sz="2000" dirty="0" smtClean="0">
                <a:solidFill>
                  <a:srgbClr val="FF0000"/>
                </a:solidFill>
              </a:rPr>
              <a:t>中的伪代码。了解事务并发执行中遇到的问题。</a:t>
            </a:r>
            <a:endParaRPr kumimoji="0" lang="zh-CN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608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 bwMode="auto">
          <a:xfrm>
            <a:off x="2386013" y="115491"/>
            <a:ext cx="3537347" cy="58221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rgbClr val="1369B2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rgbClr val="1369B2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Times New Roman" panose="02020603050405020304" pitchFamily="18" charset="0"/>
              </a:rPr>
              <a:t>事务隔离级别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140618" y="948954"/>
            <a:ext cx="318135" cy="438593"/>
            <a:chOff x="-16824" y="1265272"/>
            <a:chExt cx="424180" cy="58479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8" name="矩形 7"/>
            <p:cNvSpPr/>
            <p:nvPr/>
          </p:nvSpPr>
          <p:spPr bwMode="auto">
            <a:xfrm>
              <a:off x="-16824" y="1265272"/>
              <a:ext cx="414670" cy="584791"/>
            </a:xfrm>
            <a:prstGeom prst="rect">
              <a:avLst/>
            </a:prstGeom>
            <a:solidFill>
              <a:srgbClr val="0F83E3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-16824" y="1296057"/>
              <a:ext cx="424180" cy="55202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451849" y="926069"/>
            <a:ext cx="352782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1350" kern="1200" cap="none" spc="0" normalizeH="0" baseline="0" noProof="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微软雅黑" panose="020B0503020204020204" pitchFamily="34" charset="-122"/>
                <a:cs typeface="Times New Roman" panose="02020603050405020304" pitchFamily="18" charset="0"/>
              </a:rPr>
              <a:t>查看隔离级别</a:t>
            </a:r>
            <a:endParaRPr kumimoji="0" lang="zh-CN" altLang="en-US" sz="2400" kern="1200" cap="none" spc="0" normalizeH="0" baseline="0" noProof="0" dirty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63980" y="1387475"/>
            <a:ext cx="697293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Arial" panose="020B0604020202020204" pitchFamily="34" charset="0"/>
              </a:rPr>
              <a:t># ① </a:t>
            </a:r>
            <a:r>
              <a:rPr lang="zh-CN" altLang="en-US" sz="2400" dirty="0">
                <a:latin typeface="Arial" panose="020B0604020202020204" pitchFamily="34" charset="0"/>
              </a:rPr>
              <a:t>查看全局隔离级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Arial" panose="020B0604020202020204" pitchFamily="34" charset="0"/>
              </a:rPr>
              <a:t>SELECT @@</a:t>
            </a:r>
            <a:r>
              <a:rPr lang="en-US" altLang="zh-CN" sz="2400" dirty="0" err="1" smtClean="0">
                <a:latin typeface="Arial" panose="020B0604020202020204" pitchFamily="34" charset="0"/>
              </a:rPr>
              <a:t>global.tx_isolation</a:t>
            </a:r>
            <a:r>
              <a:rPr lang="en-US" altLang="zh-CN" sz="2400" dirty="0">
                <a:latin typeface="Arial" panose="020B0604020202020204" pitchFamily="34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Arial" panose="020B0604020202020204" pitchFamily="34" charset="0"/>
              </a:rPr>
              <a:t># ② </a:t>
            </a:r>
            <a:r>
              <a:rPr lang="zh-CN" altLang="en-US" sz="2400" dirty="0">
                <a:latin typeface="Arial" panose="020B0604020202020204" pitchFamily="34" charset="0"/>
              </a:rPr>
              <a:t>查看当前会话中的隔离级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Arial" panose="020B0604020202020204" pitchFamily="34" charset="0"/>
              </a:rPr>
              <a:t>SELECT </a:t>
            </a:r>
            <a:r>
              <a:rPr lang="en-US" altLang="zh-CN" sz="2400" dirty="0" smtClean="0">
                <a:latin typeface="Arial" panose="020B0604020202020204" pitchFamily="34" charset="0"/>
              </a:rPr>
              <a:t>@@</a:t>
            </a:r>
            <a:r>
              <a:rPr lang="en-US" altLang="zh-CN" sz="2400" dirty="0" err="1" smtClean="0">
                <a:latin typeface="Arial" panose="020B0604020202020204" pitchFamily="34" charset="0"/>
              </a:rPr>
              <a:t>tx_isolation</a:t>
            </a:r>
            <a:r>
              <a:rPr lang="en-US" altLang="zh-CN" sz="2400" dirty="0" smtClean="0">
                <a:latin typeface="Arial" panose="020B0604020202020204" pitchFamily="34" charset="0"/>
              </a:rPr>
              <a:t>;</a:t>
            </a:r>
            <a:endParaRPr lang="en-US" altLang="zh-CN" sz="2400" dirty="0"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3743051"/>
            <a:ext cx="8064896" cy="1285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u="sng" dirty="0">
                <a:solidFill>
                  <a:srgbClr val="0D74C9"/>
                </a:solidFill>
                <a:latin typeface="Arial" panose="020B0604020202020204" pitchFamily="34" charset="0"/>
              </a:rPr>
              <a:t>全局的隔离级</a:t>
            </a:r>
            <a:r>
              <a:rPr lang="zh-CN" altLang="en-US" dirty="0">
                <a:latin typeface="Arial" panose="020B0604020202020204" pitchFamily="34" charset="0"/>
              </a:rPr>
              <a:t>：</a:t>
            </a:r>
            <a:r>
              <a:rPr lang="zh-CN" altLang="zh-CN" dirty="0">
                <a:latin typeface="Arial" panose="020B0604020202020204" pitchFamily="34" charset="0"/>
              </a:rPr>
              <a:t>影响所有连接</a:t>
            </a:r>
            <a:r>
              <a:rPr lang="en-US" altLang="zh-CN" dirty="0">
                <a:solidFill>
                  <a:srgbClr val="0D74C9"/>
                </a:solidFill>
                <a:latin typeface="Arial" panose="020B0604020202020204" pitchFamily="34" charset="0"/>
              </a:rPr>
              <a:t>MySQL</a:t>
            </a:r>
            <a:r>
              <a:rPr lang="zh-CN" altLang="zh-CN" dirty="0">
                <a:latin typeface="Arial" panose="020B0604020202020204" pitchFamily="34" charset="0"/>
              </a:rPr>
              <a:t>用户</a:t>
            </a:r>
            <a:r>
              <a:rPr lang="zh-CN" altLang="en-US" dirty="0">
                <a:latin typeface="Arial" panose="020B0604020202020204" pitchFamily="34" charset="0"/>
              </a:rPr>
              <a:t>。</a:t>
            </a:r>
            <a:endParaRPr lang="en-US" altLang="zh-CN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u="sng" dirty="0">
                <a:solidFill>
                  <a:srgbClr val="0D74C9"/>
                </a:solidFill>
                <a:latin typeface="Arial" panose="020B0604020202020204" pitchFamily="34" charset="0"/>
              </a:rPr>
              <a:t>当前会话隔离级</a:t>
            </a:r>
            <a:r>
              <a:rPr lang="zh-CN" altLang="en-US" dirty="0">
                <a:latin typeface="Arial" panose="020B0604020202020204" pitchFamily="34" charset="0"/>
              </a:rPr>
              <a:t>：</a:t>
            </a:r>
            <a:r>
              <a:rPr lang="zh-CN" altLang="zh-CN" dirty="0">
                <a:latin typeface="Arial" panose="020B0604020202020204" pitchFamily="34" charset="0"/>
              </a:rPr>
              <a:t>只影响当前正在登录</a:t>
            </a:r>
            <a:r>
              <a:rPr lang="en-US" altLang="zh-CN" dirty="0">
                <a:solidFill>
                  <a:srgbClr val="0D74C9"/>
                </a:solidFill>
                <a:latin typeface="Arial" panose="020B0604020202020204" pitchFamily="34" charset="0"/>
              </a:rPr>
              <a:t>MySQL</a:t>
            </a:r>
            <a:r>
              <a:rPr lang="zh-CN" altLang="zh-CN" dirty="0">
                <a:latin typeface="Arial" panose="020B0604020202020204" pitchFamily="34" charset="0"/>
              </a:rPr>
              <a:t>服务器的用户</a:t>
            </a:r>
            <a:r>
              <a:rPr lang="zh-CN" altLang="en-US" dirty="0">
                <a:latin typeface="Arial" panose="020B0604020202020204" pitchFamily="34" charset="0"/>
              </a:rPr>
              <a:t>。（</a:t>
            </a:r>
            <a:r>
              <a:rPr lang="zh-CN" altLang="zh-CN" dirty="0">
                <a:latin typeface="Arial" panose="020B0604020202020204" pitchFamily="34" charset="0"/>
              </a:rPr>
              <a:t>不会影响其他用户</a:t>
            </a:r>
            <a:r>
              <a:rPr lang="zh-CN" altLang="en-US" dirty="0">
                <a:latin typeface="Arial" panose="020B0604020202020204" pitchFamily="34" charset="0"/>
              </a:rPr>
              <a:t>）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 bwMode="auto">
          <a:xfrm>
            <a:off x="2386013" y="115491"/>
            <a:ext cx="3537347" cy="58221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rgbClr val="1369B2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rgbClr val="1369B2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Times New Roman" panose="02020603050405020304" pitchFamily="18" charset="0"/>
              </a:rPr>
              <a:t>事务隔离级别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140618" y="948954"/>
            <a:ext cx="318135" cy="438593"/>
            <a:chOff x="-16824" y="1265272"/>
            <a:chExt cx="424180" cy="58479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8" name="矩形 7"/>
            <p:cNvSpPr/>
            <p:nvPr/>
          </p:nvSpPr>
          <p:spPr bwMode="auto">
            <a:xfrm>
              <a:off x="-16824" y="1265272"/>
              <a:ext cx="414670" cy="584791"/>
            </a:xfrm>
            <a:prstGeom prst="rect">
              <a:avLst/>
            </a:prstGeom>
            <a:solidFill>
              <a:srgbClr val="0F83E3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-16824" y="1296057"/>
              <a:ext cx="424180" cy="55202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463279" y="1120379"/>
            <a:ext cx="3527822" cy="3219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1350" kern="1200" cap="none" spc="0" normalizeH="0" baseline="0" noProof="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1500" b="1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微软雅黑" panose="020B0503020204020204" pitchFamily="34" charset="-122"/>
                <a:cs typeface="Times New Roman" panose="02020603050405020304" pitchFamily="18" charset="0"/>
              </a:rPr>
              <a:t>查看隔离级别</a:t>
            </a:r>
            <a:endParaRPr kumimoji="0" lang="zh-CN" altLang="en-US" sz="1350" kern="1200" cap="none" spc="0" normalizeH="0" baseline="0" noProof="0" dirty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0181" name="矩形 2"/>
          <p:cNvSpPr/>
          <p:nvPr/>
        </p:nvSpPr>
        <p:spPr>
          <a:xfrm>
            <a:off x="2224404" y="2046605"/>
            <a:ext cx="594799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2400" dirty="0" smtClean="0">
                <a:solidFill>
                  <a:srgbClr val="0D74C9"/>
                </a:solidFill>
                <a:latin typeface="Arial" panose="020B0604020202020204" pitchFamily="34" charset="0"/>
              </a:rPr>
              <a:t>READ </a:t>
            </a:r>
            <a:r>
              <a:rPr lang="en-US" altLang="zh-CN" sz="2400" dirty="0">
                <a:solidFill>
                  <a:srgbClr val="0D74C9"/>
                </a:solidFill>
                <a:latin typeface="Arial" panose="020B0604020202020204" pitchFamily="34" charset="0"/>
              </a:rPr>
              <a:t>UNCOMMITTED</a:t>
            </a:r>
            <a:r>
              <a:rPr lang="zh-CN" altLang="en-US" sz="2400" dirty="0">
                <a:latin typeface="Arial" panose="020B0604020202020204" pitchFamily="34" charset="0"/>
              </a:rPr>
              <a:t>：</a:t>
            </a:r>
            <a:r>
              <a:rPr lang="zh-CN" altLang="zh-CN" sz="2400" dirty="0">
                <a:latin typeface="Arial" panose="020B0604020202020204" pitchFamily="34" charset="0"/>
              </a:rPr>
              <a:t>读取未提交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2400" dirty="0">
                <a:solidFill>
                  <a:srgbClr val="0D74C9"/>
                </a:solidFill>
                <a:latin typeface="Arial" panose="020B0604020202020204" pitchFamily="34" charset="0"/>
              </a:rPr>
              <a:t>READ COMMITTED</a:t>
            </a:r>
            <a:r>
              <a:rPr lang="zh-CN" altLang="en-US" sz="2400" dirty="0">
                <a:latin typeface="Arial" panose="020B0604020202020204" pitchFamily="34" charset="0"/>
              </a:rPr>
              <a:t>：</a:t>
            </a:r>
            <a:r>
              <a:rPr lang="zh-CN" altLang="zh-CN" sz="2400" dirty="0">
                <a:latin typeface="Arial" panose="020B0604020202020204" pitchFamily="34" charset="0"/>
              </a:rPr>
              <a:t>读取</a:t>
            </a:r>
            <a:r>
              <a:rPr lang="zh-CN" altLang="zh-CN" sz="2400" dirty="0" smtClean="0">
                <a:latin typeface="Arial" panose="020B0604020202020204" pitchFamily="34" charset="0"/>
              </a:rPr>
              <a:t>提交</a:t>
            </a:r>
            <a:endParaRPr lang="en-US" altLang="zh-CN" sz="2400" dirty="0" smtClean="0">
              <a:latin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2400" dirty="0">
                <a:solidFill>
                  <a:srgbClr val="0D74C9"/>
                </a:solidFill>
                <a:latin typeface="Arial" panose="020B0604020202020204" pitchFamily="34" charset="0"/>
              </a:rPr>
              <a:t>REPEATABLE READ</a:t>
            </a:r>
            <a:r>
              <a:rPr lang="zh-CN" altLang="en-US" sz="2400" dirty="0">
                <a:latin typeface="Arial" panose="020B0604020202020204" pitchFamily="34" charset="0"/>
              </a:rPr>
              <a:t>：</a:t>
            </a:r>
            <a:r>
              <a:rPr lang="zh-CN" altLang="zh-CN" sz="2400" dirty="0">
                <a:latin typeface="Arial" panose="020B0604020202020204" pitchFamily="34" charset="0"/>
              </a:rPr>
              <a:t>可重</a:t>
            </a:r>
            <a:r>
              <a:rPr lang="zh-CN" altLang="zh-CN" sz="2400" dirty="0" smtClean="0">
                <a:latin typeface="Arial" panose="020B0604020202020204" pitchFamily="34" charset="0"/>
              </a:rPr>
              <a:t>复读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2400" dirty="0">
                <a:solidFill>
                  <a:srgbClr val="0D74C9"/>
                </a:solidFill>
                <a:latin typeface="Arial" panose="020B0604020202020204" pitchFamily="34" charset="0"/>
              </a:rPr>
              <a:t>SERIALIZABLE</a:t>
            </a:r>
            <a:r>
              <a:rPr lang="zh-CN" altLang="en-US" sz="2400" dirty="0">
                <a:latin typeface="Arial" panose="020B0604020202020204" pitchFamily="34" charset="0"/>
              </a:rPr>
              <a:t>：</a:t>
            </a:r>
            <a:r>
              <a:rPr lang="zh-CN" altLang="zh-CN" sz="2400" dirty="0">
                <a:latin typeface="Arial" panose="020B0604020202020204" pitchFamily="34" charset="0"/>
              </a:rPr>
              <a:t>可串行化</a:t>
            </a:r>
            <a:endParaRPr lang="en-US" altLang="zh-CN" sz="2400" dirty="0"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2125" y="1644015"/>
            <a:ext cx="4281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MySQL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中事务的隔离级别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：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 bwMode="auto">
          <a:xfrm>
            <a:off x="2386013" y="115491"/>
            <a:ext cx="3537347" cy="58221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rgbClr val="1369B2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rgbClr val="1369B2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Times New Roman" panose="02020603050405020304" pitchFamily="18" charset="0"/>
              </a:rPr>
              <a:t>事务隔离级别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140618" y="948954"/>
            <a:ext cx="318135" cy="438593"/>
            <a:chOff x="-16824" y="1265272"/>
            <a:chExt cx="424180" cy="58479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8" name="矩形 7"/>
            <p:cNvSpPr/>
            <p:nvPr/>
          </p:nvSpPr>
          <p:spPr bwMode="auto">
            <a:xfrm>
              <a:off x="-16824" y="1265272"/>
              <a:ext cx="414670" cy="584791"/>
            </a:xfrm>
            <a:prstGeom prst="rect">
              <a:avLst/>
            </a:prstGeom>
            <a:solidFill>
              <a:srgbClr val="0F83E3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-16824" y="1296057"/>
              <a:ext cx="424180" cy="55202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463279" y="1120379"/>
            <a:ext cx="3527822" cy="3219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1350" kern="1200" cap="none" spc="0" normalizeH="0" baseline="0" noProof="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1500" b="1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微软雅黑" panose="020B0503020204020204" pitchFamily="34" charset="-122"/>
                <a:cs typeface="Times New Roman" panose="02020603050405020304" pitchFamily="18" charset="0"/>
              </a:rPr>
              <a:t>修改隔离级别</a:t>
            </a:r>
            <a:endParaRPr kumimoji="0" lang="zh-CN" altLang="en-US" sz="1350" kern="1200" cap="none" spc="0" normalizeH="0" baseline="0" noProof="0" dirty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1205" name="矩形 2"/>
          <p:cNvSpPr/>
          <p:nvPr/>
        </p:nvSpPr>
        <p:spPr>
          <a:xfrm>
            <a:off x="1752600" y="1707356"/>
            <a:ext cx="2066925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350" dirty="0">
                <a:latin typeface="Arial" panose="020B0604020202020204" pitchFamily="34" charset="0"/>
              </a:rPr>
              <a:t>设置</a:t>
            </a:r>
            <a:r>
              <a:rPr lang="zh-CN" altLang="zh-CN" sz="1350" dirty="0">
                <a:latin typeface="Arial" panose="020B0604020202020204" pitchFamily="34" charset="0"/>
              </a:rPr>
              <a:t>事务的隔离级别</a:t>
            </a:r>
            <a:r>
              <a:rPr lang="zh-CN" altLang="en-US" sz="1350" dirty="0">
                <a:latin typeface="Arial" panose="020B0604020202020204" pitchFamily="34" charset="0"/>
              </a:rPr>
              <a:t>：</a:t>
            </a:r>
            <a:endParaRPr lang="zh-CN" altLang="zh-CN" sz="1350" dirty="0">
              <a:latin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743075" y="2215754"/>
            <a:ext cx="5829300" cy="57507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 cap="flat" cmpd="sng">
            <a:solidFill>
              <a:srgbClr val="00ACE6"/>
            </a:solidFill>
            <a:prstDash val="sysDot"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</a:pPr>
            <a:endParaRPr lang="zh-CN" altLang="en-US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76425" y="2368154"/>
            <a:ext cx="5807869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350" dirty="0">
                <a:latin typeface="Arial" panose="020B0604020202020204" pitchFamily="34" charset="0"/>
              </a:rPr>
              <a:t>SET [SESSION | GLOBAL] TRANSACTION ISOLATION LEVEL </a:t>
            </a:r>
            <a:r>
              <a:rPr lang="zh-CN" altLang="zh-CN" sz="1350" dirty="0">
                <a:latin typeface="Arial" panose="020B0604020202020204" pitchFamily="34" charset="0"/>
              </a:rPr>
              <a:t>参数值</a:t>
            </a:r>
          </a:p>
        </p:txBody>
      </p:sp>
      <p:sp>
        <p:nvSpPr>
          <p:cNvPr id="13" name="矩形 2"/>
          <p:cNvSpPr/>
          <p:nvPr/>
        </p:nvSpPr>
        <p:spPr>
          <a:xfrm>
            <a:off x="1857375" y="2980135"/>
            <a:ext cx="3200400" cy="71558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350" dirty="0">
                <a:solidFill>
                  <a:srgbClr val="0D74C9"/>
                </a:solidFill>
                <a:latin typeface="Arial" panose="020B0604020202020204" pitchFamily="34" charset="0"/>
              </a:rPr>
              <a:t>SESSION</a:t>
            </a:r>
            <a:r>
              <a:rPr lang="zh-CN" altLang="en-US" sz="1350" dirty="0">
                <a:latin typeface="Arial" panose="020B0604020202020204" pitchFamily="34" charset="0"/>
              </a:rPr>
              <a:t>：</a:t>
            </a:r>
            <a:r>
              <a:rPr lang="zh-CN" altLang="zh-CN" sz="1350" dirty="0">
                <a:latin typeface="Arial" panose="020B0604020202020204" pitchFamily="34" charset="0"/>
              </a:rPr>
              <a:t>当前会话</a:t>
            </a:r>
            <a:endParaRPr lang="en-US" altLang="zh-CN" sz="1350" dirty="0">
              <a:latin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350" dirty="0">
                <a:solidFill>
                  <a:srgbClr val="0D74C9"/>
                </a:solidFill>
                <a:latin typeface="Arial" panose="020B0604020202020204" pitchFamily="34" charset="0"/>
              </a:rPr>
              <a:t>GLOBAL</a:t>
            </a:r>
            <a:r>
              <a:rPr lang="zh-CN" altLang="en-US" sz="1350" dirty="0">
                <a:latin typeface="Arial" panose="020B0604020202020204" pitchFamily="34" charset="0"/>
              </a:rPr>
              <a:t>：</a:t>
            </a:r>
            <a:r>
              <a:rPr lang="zh-CN" altLang="zh-CN" sz="1350" dirty="0" smtClean="0">
                <a:latin typeface="Arial" panose="020B0604020202020204" pitchFamily="34" charset="0"/>
              </a:rPr>
              <a:t>全局</a:t>
            </a:r>
            <a:endParaRPr lang="en-US" altLang="zh-CN" sz="1350" dirty="0"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76825" y="2983706"/>
            <a:ext cx="2105025" cy="1337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350" dirty="0">
                <a:solidFill>
                  <a:srgbClr val="0D74C9"/>
                </a:solidFill>
                <a:latin typeface="Arial" panose="020B0604020202020204" pitchFamily="34" charset="0"/>
              </a:rPr>
              <a:t>TRANSACTION</a:t>
            </a:r>
            <a:r>
              <a:rPr lang="zh-CN" altLang="en-US" sz="1350" dirty="0">
                <a:solidFill>
                  <a:srgbClr val="000000"/>
                </a:solidFill>
                <a:latin typeface="Arial" panose="020B0604020202020204" pitchFamily="34" charset="0"/>
              </a:rPr>
              <a:t>：</a:t>
            </a:r>
            <a:r>
              <a:rPr lang="zh-CN" altLang="zh-CN" sz="1350" dirty="0">
                <a:solidFill>
                  <a:srgbClr val="000000"/>
                </a:solidFill>
                <a:latin typeface="Arial" panose="020B0604020202020204" pitchFamily="34" charset="0"/>
              </a:rPr>
              <a:t>事务</a:t>
            </a:r>
            <a:endParaRPr lang="en-US" altLang="zh-CN" sz="135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350" dirty="0">
                <a:solidFill>
                  <a:srgbClr val="0D74C9"/>
                </a:solidFill>
                <a:latin typeface="Arial" panose="020B0604020202020204" pitchFamily="34" charset="0"/>
              </a:rPr>
              <a:t>ISOLATION</a:t>
            </a:r>
            <a:r>
              <a:rPr lang="zh-CN" altLang="en-US" sz="1350" dirty="0">
                <a:solidFill>
                  <a:srgbClr val="000000"/>
                </a:solidFill>
                <a:latin typeface="Arial" panose="020B0604020202020204" pitchFamily="34" charset="0"/>
              </a:rPr>
              <a:t>：</a:t>
            </a:r>
            <a:r>
              <a:rPr lang="zh-CN" altLang="zh-CN" sz="1350" dirty="0">
                <a:solidFill>
                  <a:srgbClr val="000000"/>
                </a:solidFill>
                <a:latin typeface="Arial" panose="020B0604020202020204" pitchFamily="34" charset="0"/>
              </a:rPr>
              <a:t>隔离</a:t>
            </a:r>
            <a:endParaRPr lang="en-US" altLang="zh-CN" sz="135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350" dirty="0">
                <a:solidFill>
                  <a:srgbClr val="0D74C9"/>
                </a:solidFill>
                <a:latin typeface="Arial" panose="020B0604020202020204" pitchFamily="34" charset="0"/>
              </a:rPr>
              <a:t>LEVEL</a:t>
            </a:r>
            <a:r>
              <a:rPr lang="zh-CN" altLang="en-US" sz="1350" dirty="0">
                <a:solidFill>
                  <a:srgbClr val="000000"/>
                </a:solidFill>
                <a:latin typeface="Arial" panose="020B0604020202020204" pitchFamily="34" charset="0"/>
              </a:rPr>
              <a:t>：</a:t>
            </a:r>
            <a:r>
              <a:rPr lang="zh-CN" altLang="zh-CN" sz="1350" dirty="0">
                <a:solidFill>
                  <a:srgbClr val="000000"/>
                </a:solidFill>
                <a:latin typeface="Arial" panose="020B0604020202020204" pitchFamily="34" charset="0"/>
              </a:rPr>
              <a:t>级别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1205" grpId="0"/>
      <p:bldP spid="11" grpId="0" bldLvl="0" animBg="1"/>
      <p:bldP spid="12" grpId="0"/>
      <p:bldP spid="1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40618" y="948954"/>
            <a:ext cx="318135" cy="438593"/>
            <a:chOff x="-16824" y="1265272"/>
            <a:chExt cx="424180" cy="58479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8" name="矩形 7"/>
            <p:cNvSpPr/>
            <p:nvPr/>
          </p:nvSpPr>
          <p:spPr bwMode="auto">
            <a:xfrm>
              <a:off x="-16824" y="1265272"/>
              <a:ext cx="414670" cy="584791"/>
            </a:xfrm>
            <a:prstGeom prst="rect">
              <a:avLst/>
            </a:prstGeom>
            <a:solidFill>
              <a:srgbClr val="0F83E3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-16824" y="1296057"/>
              <a:ext cx="424180" cy="55202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463279" y="1120379"/>
            <a:ext cx="3527822" cy="3219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1350" kern="1200" cap="none" spc="0" normalizeH="0" baseline="0" noProof="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1500" b="1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微软雅黑" panose="020B0503020204020204" pitchFamily="34" charset="-122"/>
                <a:cs typeface="Times New Roman" panose="02020603050405020304" pitchFamily="18" charset="0"/>
              </a:rPr>
              <a:t>修改隔离级别</a:t>
            </a:r>
            <a:endParaRPr kumimoji="0" lang="zh-CN" altLang="en-US" sz="1350" kern="1200" cap="none" spc="0" normalizeH="0" baseline="0" noProof="0" dirty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53254" name="组合 4"/>
          <p:cNvGrpSpPr/>
          <p:nvPr/>
        </p:nvGrpSpPr>
        <p:grpSpPr>
          <a:xfrm>
            <a:off x="2185988" y="1526381"/>
            <a:ext cx="5599510" cy="3103491"/>
            <a:chOff x="1240970" y="1994829"/>
            <a:chExt cx="7466155" cy="4140137"/>
          </a:xfrm>
        </p:grpSpPr>
        <p:sp>
          <p:nvSpPr>
            <p:cNvPr id="52233" name="矩形 2"/>
            <p:cNvSpPr/>
            <p:nvPr/>
          </p:nvSpPr>
          <p:spPr>
            <a:xfrm>
              <a:off x="1240970" y="2456831"/>
              <a:ext cx="7466155" cy="36781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indent="228600">
                <a:lnSpc>
                  <a:spcPct val="150000"/>
                </a:lnSpc>
              </a:pPr>
              <a:r>
                <a:rPr lang="en-US" altLang="zh-CN" sz="1050" dirty="0">
                  <a:latin typeface="Courier New" panose="02070309020205020404" pitchFamily="49" charset="0"/>
                </a:rPr>
                <a:t># ① </a:t>
              </a:r>
              <a:r>
                <a:rPr lang="zh-CN" altLang="en-US" sz="1050" dirty="0">
                  <a:latin typeface="Courier New" panose="02070309020205020404" pitchFamily="49" charset="0"/>
                </a:rPr>
                <a:t>修改事务隔离级别</a:t>
              </a:r>
            </a:p>
            <a:p>
              <a:pPr indent="228600">
                <a:lnSpc>
                  <a:spcPct val="150000"/>
                </a:lnSpc>
              </a:pPr>
              <a:r>
                <a:rPr lang="en-US" altLang="zh-CN" sz="1050" dirty="0">
                  <a:latin typeface="Courier New" panose="02070309020205020404" pitchFamily="49" charset="0"/>
                </a:rPr>
                <a:t>mysql&gt; SET SESSION TRANSACTION ISOLATION LEVEL </a:t>
              </a:r>
              <a:r>
                <a:rPr lang="en-US" altLang="zh-CN" sz="1050" dirty="0">
                  <a:solidFill>
                    <a:srgbClr val="FF0000"/>
                  </a:solidFill>
                  <a:latin typeface="Courier New" panose="02070309020205020404" pitchFamily="49" charset="0"/>
                </a:rPr>
                <a:t>READ UNCOMMITTED</a:t>
              </a:r>
              <a:r>
                <a:rPr lang="en-US" altLang="zh-CN" sz="1050" dirty="0">
                  <a:latin typeface="Courier New" panose="02070309020205020404" pitchFamily="49" charset="0"/>
                </a:rPr>
                <a:t>;</a:t>
              </a:r>
            </a:p>
            <a:p>
              <a:pPr indent="228600">
                <a:lnSpc>
                  <a:spcPct val="150000"/>
                </a:lnSpc>
              </a:pPr>
              <a:r>
                <a:rPr lang="en-US" altLang="zh-CN" sz="1050" dirty="0">
                  <a:latin typeface="Courier New" panose="02070309020205020404" pitchFamily="49" charset="0"/>
                </a:rPr>
                <a:t>Query OK, 0 rows affected (0.00 sec)</a:t>
              </a:r>
            </a:p>
            <a:p>
              <a:pPr indent="228600">
                <a:lnSpc>
                  <a:spcPct val="150000"/>
                </a:lnSpc>
              </a:pPr>
              <a:r>
                <a:rPr lang="en-US" altLang="zh-CN" sz="1050" dirty="0">
                  <a:latin typeface="Courier New" panose="02070309020205020404" pitchFamily="49" charset="0"/>
                </a:rPr>
                <a:t># ② </a:t>
              </a:r>
              <a:r>
                <a:rPr lang="zh-CN" altLang="en-US" sz="1050" dirty="0">
                  <a:latin typeface="Courier New" panose="02070309020205020404" pitchFamily="49" charset="0"/>
                </a:rPr>
                <a:t>查看是否修改成功</a:t>
              </a:r>
            </a:p>
            <a:p>
              <a:pPr indent="228600">
                <a:lnSpc>
                  <a:spcPct val="150000"/>
                </a:lnSpc>
              </a:pPr>
              <a:r>
                <a:rPr lang="en-US" altLang="zh-CN" sz="1050" dirty="0">
                  <a:latin typeface="Courier New" panose="02070309020205020404" pitchFamily="49" charset="0"/>
                </a:rPr>
                <a:t>mysql&gt; SELECT </a:t>
              </a:r>
              <a:r>
                <a:rPr lang="en-US" altLang="zh-CN" sz="1050" dirty="0" smtClean="0">
                  <a:latin typeface="Courier New" panose="02070309020205020404" pitchFamily="49" charset="0"/>
                </a:rPr>
                <a:t>@@</a:t>
              </a:r>
              <a:r>
                <a:rPr lang="en-US" altLang="zh-CN" sz="1050" dirty="0" err="1" smtClean="0">
                  <a:latin typeface="Courier New" panose="02070309020205020404" pitchFamily="49" charset="0"/>
                </a:rPr>
                <a:t>tx_isolation</a:t>
              </a:r>
              <a:r>
                <a:rPr lang="en-US" altLang="zh-CN" sz="1050" dirty="0">
                  <a:latin typeface="Courier New" panose="02070309020205020404" pitchFamily="49" charset="0"/>
                </a:rPr>
                <a:t>;</a:t>
              </a:r>
            </a:p>
            <a:p>
              <a:pPr indent="228600">
                <a:lnSpc>
                  <a:spcPct val="150000"/>
                </a:lnSpc>
              </a:pPr>
              <a:r>
                <a:rPr lang="en-US" altLang="zh-CN" sz="1050" dirty="0">
                  <a:latin typeface="Courier New" panose="02070309020205020404" pitchFamily="49" charset="0"/>
                </a:rPr>
                <a:t>+---------------------------------+</a:t>
              </a:r>
            </a:p>
            <a:p>
              <a:pPr indent="228600">
                <a:lnSpc>
                  <a:spcPct val="150000"/>
                </a:lnSpc>
              </a:pPr>
              <a:r>
                <a:rPr lang="en-US" altLang="zh-CN" sz="1050" dirty="0">
                  <a:latin typeface="Courier New" panose="02070309020205020404" pitchFamily="49" charset="0"/>
                </a:rPr>
                <a:t>| @@session.transaction_isolation |</a:t>
              </a:r>
            </a:p>
            <a:p>
              <a:pPr indent="228600">
                <a:lnSpc>
                  <a:spcPct val="150000"/>
                </a:lnSpc>
              </a:pPr>
              <a:r>
                <a:rPr lang="en-US" altLang="zh-CN" sz="1050" dirty="0">
                  <a:latin typeface="Courier New" panose="02070309020205020404" pitchFamily="49" charset="0"/>
                </a:rPr>
                <a:t>+---------------------------------+</a:t>
              </a:r>
            </a:p>
            <a:p>
              <a:pPr indent="228600">
                <a:lnSpc>
                  <a:spcPct val="150000"/>
                </a:lnSpc>
              </a:pPr>
              <a:r>
                <a:rPr lang="en-US" altLang="zh-CN" sz="1050" dirty="0">
                  <a:latin typeface="Courier New" panose="02070309020205020404" pitchFamily="49" charset="0"/>
                </a:rPr>
                <a:t>| </a:t>
              </a:r>
              <a:r>
                <a:rPr lang="en-US" altLang="zh-CN" sz="1050" dirty="0">
                  <a:solidFill>
                    <a:srgbClr val="FF0000"/>
                  </a:solidFill>
                  <a:latin typeface="Courier New" panose="02070309020205020404" pitchFamily="49" charset="0"/>
                </a:rPr>
                <a:t>READ-UNCOMMITTED</a:t>
              </a:r>
              <a:r>
                <a:rPr lang="en-US" altLang="zh-CN" sz="1050" dirty="0">
                  <a:latin typeface="Courier New" panose="02070309020205020404" pitchFamily="49" charset="0"/>
                </a:rPr>
                <a:t>                |</a:t>
              </a:r>
            </a:p>
            <a:p>
              <a:pPr indent="228600">
                <a:lnSpc>
                  <a:spcPct val="150000"/>
                </a:lnSpc>
              </a:pPr>
              <a:r>
                <a:rPr lang="en-US" altLang="zh-CN" sz="1050" dirty="0">
                  <a:latin typeface="Courier New" panose="02070309020205020404" pitchFamily="49" charset="0"/>
                </a:rPr>
                <a:t>+---------------------------------+</a:t>
              </a:r>
            </a:p>
            <a:p>
              <a:pPr indent="228600">
                <a:lnSpc>
                  <a:spcPct val="150000"/>
                </a:lnSpc>
              </a:pPr>
              <a:r>
                <a:rPr lang="en-US" altLang="zh-CN" sz="1050" dirty="0">
                  <a:latin typeface="Courier New" panose="02070309020205020404" pitchFamily="49" charset="0"/>
                </a:rPr>
                <a:t>1 row in set (0.00 sec)</a:t>
              </a:r>
            </a:p>
          </p:txBody>
        </p:sp>
        <p:sp>
          <p:nvSpPr>
            <p:cNvPr id="52234" name="矩形 3"/>
            <p:cNvSpPr/>
            <p:nvPr/>
          </p:nvSpPr>
          <p:spPr>
            <a:xfrm>
              <a:off x="1495175" y="1994829"/>
              <a:ext cx="4499272" cy="3989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1350" b="1" u="sng" dirty="0">
                  <a:solidFill>
                    <a:srgbClr val="0070C0"/>
                  </a:solidFill>
                  <a:latin typeface="Arial" panose="020B0604020202020204" pitchFamily="34" charset="0"/>
                </a:rPr>
                <a:t>使用演示：修改为</a:t>
              </a:r>
              <a:r>
                <a:rPr lang="en-US" altLang="zh-CN" sz="1350" u="sng" dirty="0">
                  <a:solidFill>
                    <a:srgbClr val="0070C0"/>
                  </a:solidFill>
                  <a:latin typeface="Arial" panose="020B0604020202020204" pitchFamily="34" charset="0"/>
                </a:rPr>
                <a:t>READ UNCOMMITTED</a:t>
              </a:r>
              <a:endParaRPr lang="zh-CN" altLang="zh-CN" sz="1350" u="sng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94260" y="2521744"/>
            <a:ext cx="491728" cy="492919"/>
            <a:chOff x="765530" y="3286093"/>
            <a:chExt cx="656530" cy="657462"/>
          </a:xfrm>
        </p:grpSpPr>
        <p:sp>
          <p:nvSpPr>
            <p:cNvPr id="52231" name="等腰三角形 16"/>
            <p:cNvSpPr/>
            <p:nvPr/>
          </p:nvSpPr>
          <p:spPr>
            <a:xfrm rot="5400000">
              <a:off x="688864" y="3362759"/>
              <a:ext cx="657462" cy="504130"/>
            </a:xfrm>
            <a:prstGeom prst="triangle">
              <a:avLst>
                <a:gd name="adj" fmla="val 50000"/>
              </a:avLst>
            </a:prstGeom>
            <a:solidFill>
              <a:srgbClr val="0D74C9"/>
            </a:solidFill>
            <a:ln w="285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52232" name="等腰三角形 17"/>
            <p:cNvSpPr/>
            <p:nvPr/>
          </p:nvSpPr>
          <p:spPr>
            <a:xfrm rot="5400000">
              <a:off x="841264" y="3362759"/>
              <a:ext cx="657462" cy="504130"/>
            </a:xfrm>
            <a:prstGeom prst="triangle">
              <a:avLst>
                <a:gd name="adj" fmla="val 50000"/>
              </a:avLst>
            </a:prstGeom>
            <a:solidFill>
              <a:srgbClr val="0D74C9"/>
            </a:solidFill>
            <a:ln w="285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本课目标</a:t>
            </a:r>
          </a:p>
        </p:txBody>
      </p:sp>
      <p:sp>
        <p:nvSpPr>
          <p:cNvPr id="6146" name="内容占位符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学完本次课程后，你能够：</a:t>
            </a:r>
            <a:endParaRPr lang="en-US" dirty="0" smtClean="0"/>
          </a:p>
          <a:p>
            <a:pPr lvl="1"/>
            <a:r>
              <a:rPr lang="zh-CN" altLang="en-US" dirty="0" smtClean="0">
                <a:sym typeface="宋体" panose="02010600030101010101" pitchFamily="2" charset="-122"/>
              </a:rPr>
              <a:t>掌握</a:t>
            </a:r>
            <a:r>
              <a:rPr lang="en-US" altLang="zh-CN" dirty="0" smtClean="0">
                <a:sym typeface="宋体" panose="02010600030101010101" pitchFamily="2" charset="-122"/>
              </a:rPr>
              <a:t>MySQL</a:t>
            </a:r>
            <a:r>
              <a:rPr lang="zh-CN" altLang="en-US" dirty="0" smtClean="0">
                <a:sym typeface="宋体" panose="02010600030101010101" pitchFamily="2" charset="-122"/>
              </a:rPr>
              <a:t>的事务处理方法</a:t>
            </a:r>
            <a:endParaRPr lang="en-US" dirty="0" smtClean="0"/>
          </a:p>
          <a:p>
            <a:pPr lvl="1"/>
            <a:r>
              <a:rPr lang="zh-CN" altLang="en-US" dirty="0" smtClean="0">
                <a:sym typeface="宋体" panose="02010600030101010101" pitchFamily="2" charset="-122"/>
              </a:rPr>
              <a:t>理解</a:t>
            </a:r>
            <a:r>
              <a:rPr lang="en-US" altLang="zh-CN" dirty="0" smtClean="0">
                <a:sym typeface="宋体" panose="02010600030101010101" pitchFamily="2" charset="-122"/>
              </a:rPr>
              <a:t>MySQL</a:t>
            </a:r>
            <a:r>
              <a:rPr lang="zh-CN" altLang="en-US" dirty="0" smtClean="0">
                <a:sym typeface="宋体" panose="02010600030101010101" pitchFamily="2" charset="-122"/>
              </a:rPr>
              <a:t>的</a:t>
            </a:r>
            <a:r>
              <a:rPr lang="en-US" altLang="zh-CN" dirty="0" smtClean="0">
                <a:sym typeface="宋体" panose="02010600030101010101" pitchFamily="2" charset="-122"/>
              </a:rPr>
              <a:t>ACID</a:t>
            </a:r>
            <a:r>
              <a:rPr lang="zh-CN" altLang="en-US" dirty="0" smtClean="0">
                <a:sym typeface="宋体" panose="02010600030101010101" pitchFamily="2" charset="-122"/>
              </a:rPr>
              <a:t>原则</a:t>
            </a:r>
          </a:p>
          <a:p>
            <a:pPr lvl="1"/>
            <a:r>
              <a:rPr lang="zh-CN" altLang="en-US" dirty="0" smtClean="0">
                <a:sym typeface="宋体" panose="02010600030101010101" pitchFamily="2" charset="-122"/>
              </a:rPr>
              <a:t>创建数据库索引</a:t>
            </a:r>
            <a:endParaRPr lang="en-US" altLang="zh-CN" dirty="0" smtClean="0">
              <a:sym typeface="宋体" panose="02010600030101010101" pitchFamily="2" charset="-122"/>
            </a:endParaRPr>
          </a:p>
          <a:p>
            <a:pPr lvl="1"/>
            <a:r>
              <a:rPr lang="zh-CN" altLang="en-US" dirty="0" smtClean="0"/>
              <a:t>了解</a:t>
            </a:r>
            <a:r>
              <a:rPr lang="en-US" dirty="0" smtClean="0"/>
              <a:t>MySQL</a:t>
            </a:r>
            <a:r>
              <a:rPr lang="zh-CN" altLang="en-US" dirty="0" smtClean="0"/>
              <a:t>数据库备份和恢复的几种方法</a:t>
            </a:r>
            <a:endParaRPr lang="en-US" dirty="0" smtClean="0"/>
          </a:p>
          <a:p>
            <a:pPr lvl="1"/>
            <a:r>
              <a:rPr lang="zh-CN" altLang="en-US" dirty="0" smtClean="0"/>
              <a:t>掌握</a:t>
            </a:r>
            <a:r>
              <a:rPr lang="en-US" dirty="0" err="1" smtClean="0"/>
              <a:t>mysqldump</a:t>
            </a:r>
            <a:r>
              <a:rPr lang="zh-CN" altLang="en-US" dirty="0" smtClean="0"/>
              <a:t>命令导出数据</a:t>
            </a:r>
          </a:p>
          <a:p>
            <a:pPr lvl="1"/>
            <a:r>
              <a:rPr lang="zh-CN" altLang="en-US" dirty="0" smtClean="0"/>
              <a:t>掌握</a:t>
            </a:r>
            <a:r>
              <a:rPr lang="en-US" dirty="0" smtClean="0"/>
              <a:t>source</a:t>
            </a:r>
            <a:r>
              <a:rPr lang="zh-CN" altLang="en-US" dirty="0" smtClean="0"/>
              <a:t>命令导入数据</a:t>
            </a:r>
          </a:p>
          <a:p>
            <a:pPr lvl="1"/>
            <a:endParaRPr lang="en-US" dirty="0" smtClean="0"/>
          </a:p>
          <a:p>
            <a:pPr lvl="1"/>
            <a:endParaRPr lang="zh-CN" altLang="en-US" dirty="0" smtClean="0"/>
          </a:p>
          <a:p>
            <a:pPr lvl="1"/>
            <a:endParaRPr lang="zh-CN" altLang="en-US" dirty="0" smtClean="0"/>
          </a:p>
        </p:txBody>
      </p:sp>
      <p:pic>
        <p:nvPicPr>
          <p:cNvPr id="11" name="Picture 3" descr="C:\Users\Lenovo\Desktop\修改版\重点.png重点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207864" y="3509061"/>
            <a:ext cx="534035" cy="53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3" descr="C:\Users\Lenovo\Desktop\修改版\重点.png重点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658009" y="3059260"/>
            <a:ext cx="534035" cy="53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3" descr="C:\Users\Lenovo\Desktop\修改版\重点.png重点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436096" y="2211710"/>
            <a:ext cx="534035" cy="53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3" descr="C:\Users\Lenovo\Desktop\修改版\重点.png重点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436096" y="1347614"/>
            <a:ext cx="534035" cy="53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r>
              <a:rPr lang="zh-CN" altLang="en-US" smtClean="0"/>
              <a:t>/</a:t>
            </a:r>
            <a:r>
              <a:rPr lang="en-US" altLang="zh-CN" smtClean="0"/>
              <a:t>32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矩形 2"/>
          <p:cNvSpPr/>
          <p:nvPr/>
        </p:nvSpPr>
        <p:spPr>
          <a:xfrm>
            <a:off x="1452245" y="987574"/>
            <a:ext cx="5010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u="sng" dirty="0">
                <a:solidFill>
                  <a:srgbClr val="0D74C9"/>
                </a:solidFill>
                <a:latin typeface="Arial" panose="020B0604020202020204" pitchFamily="34" charset="0"/>
              </a:rPr>
              <a:t>持久性（</a:t>
            </a:r>
            <a:r>
              <a:rPr lang="en-US" altLang="zh-CN" sz="2400" b="1" u="sng" dirty="0">
                <a:solidFill>
                  <a:srgbClr val="0D74C9"/>
                </a:solidFill>
                <a:latin typeface="Arial" panose="020B0604020202020204" pitchFamily="34" charset="0"/>
              </a:rPr>
              <a:t>Durability</a:t>
            </a:r>
            <a:r>
              <a:rPr lang="zh-CN" altLang="en-US" sz="2400" b="1" u="sng" dirty="0">
                <a:solidFill>
                  <a:srgbClr val="0D74C9"/>
                </a:solidFill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4" name="矩形 3"/>
          <p:cNvSpPr/>
          <p:nvPr/>
        </p:nvSpPr>
        <p:spPr>
          <a:xfrm>
            <a:off x="1379855" y="2617470"/>
            <a:ext cx="676656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</a:rPr>
              <a:t>事务的持久性不能做到百分百的持久，只能从事务本身的角度来保证永久性，而一些外部原因导致数据库发生故障，如硬盘损坏，那么所有提交的数据可能都会丢失。</a:t>
            </a:r>
          </a:p>
        </p:txBody>
      </p:sp>
      <p:sp>
        <p:nvSpPr>
          <p:cNvPr id="5" name="矩形 4"/>
          <p:cNvSpPr/>
          <p:nvPr/>
        </p:nvSpPr>
        <p:spPr>
          <a:xfrm>
            <a:off x="1452245" y="2064385"/>
            <a:ext cx="69024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</a:rPr>
              <a:t>持久性是指事务一旦提交，其对数据库的修改就是永久性的。</a:t>
            </a:r>
            <a:endParaRPr lang="en-US" altLang="zh-CN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总结</a:t>
            </a:r>
          </a:p>
        </p:txBody>
      </p:sp>
      <p:sp>
        <p:nvSpPr>
          <p:cNvPr id="34819" name="内容占位符 1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ym typeface="Arial" panose="020B0604020202020204" pitchFamily="34" charset="0"/>
              </a:rPr>
              <a:t>MySQL</a:t>
            </a:r>
            <a:r>
              <a:rPr lang="zh-CN" altLang="en-US" dirty="0" smtClean="0">
                <a:sym typeface="Arial" panose="020B0604020202020204" pitchFamily="34" charset="0"/>
              </a:rPr>
              <a:t>数据库事务的</a:t>
            </a:r>
            <a:r>
              <a:rPr lang="en-US" altLang="zh-CN" dirty="0" smtClean="0">
                <a:sym typeface="Arial" panose="020B0604020202020204" pitchFamily="34" charset="0"/>
              </a:rPr>
              <a:t>ACID</a:t>
            </a:r>
            <a:r>
              <a:rPr lang="zh-CN" altLang="en-US" dirty="0" smtClean="0">
                <a:sym typeface="Arial" panose="020B0604020202020204" pitchFamily="34" charset="0"/>
              </a:rPr>
              <a:t>原则是什么？</a:t>
            </a:r>
            <a:endParaRPr lang="zh-CN" altLang="en-US" dirty="0" smtClean="0"/>
          </a:p>
          <a:p>
            <a:r>
              <a:rPr lang="zh-CN" altLang="en-US" dirty="0" smtClean="0">
                <a:sym typeface="Arial" panose="020B0604020202020204" pitchFamily="34" charset="0"/>
              </a:rPr>
              <a:t>如何关闭和开启</a:t>
            </a:r>
            <a:r>
              <a:rPr lang="en-US" altLang="zh-CN" dirty="0" smtClean="0">
                <a:sym typeface="Arial" panose="020B0604020202020204" pitchFamily="34" charset="0"/>
              </a:rPr>
              <a:t>MySQL</a:t>
            </a:r>
            <a:r>
              <a:rPr lang="zh-CN" altLang="en-US" dirty="0" smtClean="0">
                <a:sym typeface="Arial" panose="020B0604020202020204" pitchFamily="34" charset="0"/>
              </a:rPr>
              <a:t>的自动提交？</a:t>
            </a:r>
            <a:endParaRPr lang="zh-CN" altLang="en-US" dirty="0" smtClean="0"/>
          </a:p>
          <a:p>
            <a:r>
              <a:rPr lang="en-US" altLang="zh-CN" dirty="0" smtClean="0">
                <a:sym typeface="Arial" panose="020B0604020202020204" pitchFamily="34" charset="0"/>
              </a:rPr>
              <a:t>MySQL</a:t>
            </a:r>
            <a:r>
              <a:rPr lang="zh-CN" altLang="en-US" dirty="0" smtClean="0">
                <a:sym typeface="Arial" panose="020B0604020202020204" pitchFamily="34" charset="0"/>
              </a:rPr>
              <a:t>的事务处理实现流程是什么？</a:t>
            </a:r>
            <a:endParaRPr lang="en-US" dirty="0" smtClean="0"/>
          </a:p>
          <a:p>
            <a:endParaRPr lang="en-US" altLang="zh-CN" dirty="0" smtClean="0"/>
          </a:p>
          <a:p>
            <a:endParaRPr lang="zh-CN" altLang="en-US" dirty="0" smtClean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21</a:t>
            </a:fld>
            <a:r>
              <a:rPr lang="zh-CN" altLang="en-US" smtClean="0"/>
              <a:t>/</a:t>
            </a:r>
            <a:r>
              <a:rPr lang="en-US" altLang="zh-CN" smtClean="0"/>
              <a:t>32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0" dirty="0"/>
              <a:t>1</a:t>
            </a:r>
            <a:r>
              <a:rPr lang="zh-CN" altLang="en-US" b="0" dirty="0"/>
              <a:t>、事务尽可能简短。</a:t>
            </a:r>
          </a:p>
          <a:p>
            <a:r>
              <a:rPr lang="en-US" altLang="zh-CN" b="0" dirty="0"/>
              <a:t>2</a:t>
            </a:r>
            <a:r>
              <a:rPr lang="zh-CN" altLang="en-US" b="0" dirty="0"/>
              <a:t>、事务中访问的数据量尽量减少，当并发执行事务处理时，事务操作的数据量越少，事务之间对操作数据的争夺越少。</a:t>
            </a:r>
          </a:p>
          <a:p>
            <a:r>
              <a:rPr lang="en-US" altLang="zh-CN" b="0" dirty="0"/>
              <a:t>3</a:t>
            </a:r>
            <a:r>
              <a:rPr lang="zh-CN" altLang="en-US" b="0" dirty="0"/>
              <a:t>、查询数据时不要使用事务。</a:t>
            </a:r>
          </a:p>
          <a:p>
            <a:r>
              <a:rPr lang="en-US" altLang="zh-CN" b="0" dirty="0"/>
              <a:t>4</a:t>
            </a:r>
            <a:r>
              <a:rPr lang="zh-CN" altLang="en-US" b="0" dirty="0"/>
              <a:t>、在事务处理过程中尽量不要出现等待用户输入的操作。在处理事务的过程中，如果需要等待用户输入数据，那么事务会长时间的占用资源，有可能造成系统阻塞。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注意：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22</a:t>
            </a:fld>
            <a:r>
              <a:rPr lang="en-US" altLang="zh-CN" dirty="0" smtClean="0"/>
              <a:t>/32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模拟网上支付</a:t>
            </a:r>
            <a:r>
              <a:rPr lang="en-US" altLang="zh-CN" dirty="0" smtClean="0"/>
              <a:t>2-1</a:t>
            </a:r>
            <a:endParaRPr lang="zh-CN" altLang="en-US" dirty="0" smtClean="0"/>
          </a:p>
        </p:txBody>
      </p:sp>
      <p:sp>
        <p:nvSpPr>
          <p:cNvPr id="12290" name="内容占位符 1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模拟网上支付</a:t>
            </a:r>
            <a:endParaRPr lang="en-US" altLang="zh-CN" dirty="0" smtClean="0"/>
          </a:p>
          <a:p>
            <a:pPr lvl="1"/>
            <a:r>
              <a:rPr lang="zh-CN" altLang="en-US" sz="1800" dirty="0" smtClean="0"/>
              <a:t>顾客</a:t>
            </a:r>
            <a:r>
              <a:rPr lang="en-US" altLang="zh-CN" sz="1800" dirty="0" smtClean="0"/>
              <a:t>A</a:t>
            </a:r>
            <a:r>
              <a:rPr lang="zh-CN" altLang="en-US" sz="1800" dirty="0" smtClean="0"/>
              <a:t>在线购买一款商品，价格为</a:t>
            </a:r>
            <a:r>
              <a:rPr lang="en-US" altLang="zh-CN" sz="1800" dirty="0" smtClean="0"/>
              <a:t>500.00</a:t>
            </a:r>
            <a:r>
              <a:rPr lang="zh-CN" altLang="en-US" sz="1800" dirty="0" smtClean="0"/>
              <a:t>元，采用网上银行转账的方式支付</a:t>
            </a:r>
            <a:endParaRPr lang="en-US" sz="1800" dirty="0" smtClean="0"/>
          </a:p>
          <a:p>
            <a:pPr lvl="1"/>
            <a:r>
              <a:rPr lang="zh-CN" altLang="en-US" sz="1800" dirty="0" smtClean="0"/>
              <a:t>假如顾客</a:t>
            </a:r>
            <a:r>
              <a:rPr lang="en-US" altLang="zh-CN" sz="1800" dirty="0" smtClean="0"/>
              <a:t>A</a:t>
            </a:r>
            <a:r>
              <a:rPr lang="zh-CN" altLang="en-US" sz="1800" dirty="0" smtClean="0"/>
              <a:t>银行卡的余额为</a:t>
            </a:r>
            <a:r>
              <a:rPr lang="en-US" altLang="zh-CN" sz="1800" dirty="0" smtClean="0"/>
              <a:t>2000.00</a:t>
            </a:r>
            <a:r>
              <a:rPr lang="zh-CN" altLang="en-US" sz="1800" dirty="0" smtClean="0"/>
              <a:t>元，且向卖家</a:t>
            </a:r>
            <a:r>
              <a:rPr lang="en-US" altLang="zh-CN" sz="1800" dirty="0" smtClean="0"/>
              <a:t>B</a:t>
            </a:r>
            <a:r>
              <a:rPr lang="zh-CN" altLang="en-US" sz="1800" dirty="0" smtClean="0"/>
              <a:t>支付购买商品费用</a:t>
            </a:r>
            <a:r>
              <a:rPr lang="en-US" altLang="zh-CN" sz="1800" dirty="0" smtClean="0"/>
              <a:t>500.00</a:t>
            </a:r>
            <a:r>
              <a:rPr lang="zh-CN" altLang="en-US" sz="1800" dirty="0" smtClean="0"/>
              <a:t>元，起始卖家</a:t>
            </a:r>
            <a:r>
              <a:rPr lang="en-US" altLang="zh-CN" sz="1800" dirty="0" smtClean="0"/>
              <a:t>B</a:t>
            </a:r>
            <a:r>
              <a:rPr lang="zh-CN" altLang="en-US" sz="1800" dirty="0" smtClean="0"/>
              <a:t>的账号金额</a:t>
            </a:r>
            <a:r>
              <a:rPr lang="en-US" altLang="zh-CN" sz="1800" dirty="0" smtClean="0"/>
              <a:t>10000.00</a:t>
            </a:r>
            <a:r>
              <a:rPr lang="zh-CN" altLang="en-US" sz="1800" dirty="0" smtClean="0"/>
              <a:t>元</a:t>
            </a:r>
            <a:endParaRPr lang="en-US" sz="1800" dirty="0" smtClean="0"/>
          </a:p>
          <a:p>
            <a:pPr lvl="1"/>
            <a:r>
              <a:rPr lang="zh-CN" altLang="en-US" sz="1800" dirty="0" smtClean="0"/>
              <a:t>创建数据库</a:t>
            </a:r>
            <a:r>
              <a:rPr lang="en-US" altLang="zh-CN" sz="1800" dirty="0" smtClean="0"/>
              <a:t>shop</a:t>
            </a:r>
            <a:r>
              <a:rPr lang="zh-CN" altLang="en-US" sz="1800" dirty="0" smtClean="0"/>
              <a:t>和创建表</a:t>
            </a:r>
            <a:r>
              <a:rPr lang="en-US" altLang="zh-CN" sz="1800" dirty="0" smtClean="0"/>
              <a:t>account</a:t>
            </a:r>
            <a:r>
              <a:rPr lang="zh-CN" altLang="en-US" sz="1800" dirty="0" smtClean="0"/>
              <a:t>并插入</a:t>
            </a:r>
            <a:r>
              <a:rPr lang="en-US" altLang="zh-CN" sz="1800" dirty="0" smtClean="0"/>
              <a:t>2</a:t>
            </a:r>
            <a:r>
              <a:rPr lang="zh-CN" altLang="en-US" sz="1800" dirty="0" smtClean="0"/>
              <a:t>条数据</a:t>
            </a:r>
          </a:p>
        </p:txBody>
      </p:sp>
      <p:sp>
        <p:nvSpPr>
          <p:cNvPr id="21508" name="AutoShape 4"/>
          <p:cNvSpPr/>
          <p:nvPr/>
        </p:nvSpPr>
        <p:spPr>
          <a:xfrm>
            <a:off x="1979712" y="3020740"/>
            <a:ext cx="5089525" cy="1820862"/>
          </a:xfrm>
          <a:prstGeom prst="roundRect">
            <a:avLst>
              <a:gd name="adj" fmla="val 2713"/>
            </a:avLst>
          </a:prstGeom>
          <a:solidFill>
            <a:srgbClr val="DCE6F2"/>
          </a:solidFill>
          <a:ln w="508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outerShdw sx="100999" sy="100999" algn="ctr" rotWithShape="0">
              <a:srgbClr val="000000">
                <a:alpha val="7999"/>
              </a:srgbClr>
            </a:outerShdw>
          </a:effectLst>
        </p:spPr>
        <p:txBody>
          <a:bodyPr/>
          <a:lstStyle/>
          <a:p>
            <a:pPr lvl="1" indent="-457200" defTabSz="723900">
              <a:buClr>
                <a:schemeClr val="folHlink"/>
              </a:buClr>
              <a:buSzPct val="60000"/>
              <a:tabLst>
                <a:tab pos="444500" algn="l"/>
              </a:tabLst>
            </a:pPr>
            <a:r>
              <a:rPr lang="zh-CN" sz="1000" b="1" noProof="1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+-------+--------------+------+-----+---------+----------------+</a:t>
            </a:r>
          </a:p>
          <a:p>
            <a:pPr lvl="1" indent="-457200" defTabSz="723900">
              <a:buClr>
                <a:schemeClr val="folHlink"/>
              </a:buClr>
              <a:buSzPct val="60000"/>
              <a:tabLst>
                <a:tab pos="444500" algn="l"/>
              </a:tabLst>
            </a:pPr>
            <a:r>
              <a:rPr lang="en-US" sz="1000" b="1" noProof="1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| Field | Type         | Null | Key | Default | Extra          |</a:t>
            </a:r>
          </a:p>
          <a:p>
            <a:pPr lvl="1" indent="-457200" defTabSz="723900">
              <a:buClr>
                <a:schemeClr val="folHlink"/>
              </a:buClr>
              <a:buSzPct val="60000"/>
              <a:tabLst>
                <a:tab pos="444500" algn="l"/>
              </a:tabLst>
            </a:pPr>
            <a:r>
              <a:rPr lang="en-US" sz="1000" b="1" noProof="1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+-------+--------------+------+-----+---------+----------------+</a:t>
            </a:r>
          </a:p>
          <a:p>
            <a:pPr lvl="1" indent="-457200" defTabSz="723900">
              <a:buClr>
                <a:schemeClr val="folHlink"/>
              </a:buClr>
              <a:buSzPct val="60000"/>
              <a:tabLst>
                <a:tab pos="444500" algn="l"/>
              </a:tabLst>
            </a:pPr>
            <a:r>
              <a:rPr lang="en-US" sz="1000" b="1" noProof="1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| id    | int(11)      | NO   | PRI | NULL    | auto_increment |</a:t>
            </a:r>
          </a:p>
          <a:p>
            <a:pPr lvl="1" indent="-457200" defTabSz="723900">
              <a:buClr>
                <a:schemeClr val="folHlink"/>
              </a:buClr>
              <a:buSzPct val="60000"/>
              <a:tabLst>
                <a:tab pos="444500" algn="l"/>
              </a:tabLst>
            </a:pPr>
            <a:r>
              <a:rPr lang="en-US" sz="1000" b="1" noProof="1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| name  | varchar(32)  | NO   |     | NULL    |                |</a:t>
            </a:r>
          </a:p>
          <a:p>
            <a:pPr lvl="1" indent="-457200" defTabSz="723900">
              <a:buClr>
                <a:schemeClr val="folHlink"/>
              </a:buClr>
              <a:buSzPct val="60000"/>
              <a:tabLst>
                <a:tab pos="444500" algn="l"/>
              </a:tabLst>
            </a:pPr>
            <a:r>
              <a:rPr lang="en-US" sz="1000" b="1" noProof="1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| cash  | decimal(9,2) | NO   |     | NULL    |                |</a:t>
            </a:r>
          </a:p>
          <a:p>
            <a:pPr lvl="1" indent="-457200" defTabSz="723900">
              <a:buClr>
                <a:schemeClr val="folHlink"/>
              </a:buClr>
              <a:buSzPct val="60000"/>
              <a:tabLst>
                <a:tab pos="444500" algn="l"/>
              </a:tabLst>
            </a:pPr>
            <a:r>
              <a:rPr lang="en-US" sz="1000" b="1" noProof="1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+-------+--------------+------+-----+---------+----------------+</a:t>
            </a:r>
          </a:p>
          <a:p>
            <a:pPr lvl="1" indent="-457200" defTabSz="723900">
              <a:buClr>
                <a:schemeClr val="folHlink"/>
              </a:buClr>
              <a:buSzPct val="60000"/>
              <a:tabLst>
                <a:tab pos="444500" algn="l"/>
              </a:tabLst>
            </a:pPr>
            <a:r>
              <a:rPr lang="en-US" sz="1000" b="1" noProof="1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  <a:p>
            <a:pPr lvl="1" indent="-457200" defTabSz="723900">
              <a:buClr>
                <a:schemeClr val="folHlink"/>
              </a:buClr>
              <a:buSzPct val="60000"/>
              <a:tabLst>
                <a:tab pos="444500" algn="l"/>
              </a:tabLst>
            </a:pPr>
            <a:r>
              <a:rPr lang="en-US" sz="1000" b="1" noProof="1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INSERT INTO  `account`   (`name`,`cash`) VALUES ('A',2000.00);</a:t>
            </a:r>
          </a:p>
          <a:p>
            <a:pPr lvl="1" indent="-457200" defTabSz="723900">
              <a:buClr>
                <a:schemeClr val="folHlink"/>
              </a:buClr>
              <a:buSzPct val="60000"/>
              <a:tabLst>
                <a:tab pos="444500" algn="l"/>
              </a:tabLst>
            </a:pPr>
            <a:r>
              <a:rPr lang="en-US" sz="1000" b="1" noProof="1">
                <a:solidFill>
                  <a:srgbClr val="071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INSERT INTO  `account`   (`name`,`cash`) VALUES ('B',10000.00);</a:t>
            </a:r>
          </a:p>
          <a:p>
            <a:pPr lvl="1" indent="-457200" defTabSz="723900">
              <a:lnSpc>
                <a:spcPct val="150000"/>
              </a:lnSpc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444500" algn="l"/>
              </a:tabLst>
            </a:pPr>
            <a:endParaRPr lang="en-US" sz="1000" b="1" noProof="1">
              <a:solidFill>
                <a:srgbClr val="0712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23</a:t>
            </a:fld>
            <a:r>
              <a:rPr lang="zh-CN" altLang="en-US" smtClean="0"/>
              <a:t>/</a:t>
            </a:r>
            <a:r>
              <a:rPr lang="en-US" altLang="zh-CN" smtClean="0"/>
              <a:t>32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模拟网上支付</a:t>
            </a:r>
            <a:r>
              <a:rPr lang="en-US" altLang="zh-CN" dirty="0" smtClean="0"/>
              <a:t>2-2</a:t>
            </a:r>
            <a:endParaRPr lang="zh-CN" altLang="en-US" dirty="0" smtClean="0"/>
          </a:p>
        </p:txBody>
      </p:sp>
      <p:sp>
        <p:nvSpPr>
          <p:cNvPr id="13315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设置场景</a:t>
            </a:r>
            <a:endParaRPr lang="en-US" dirty="0" smtClean="0"/>
          </a:p>
          <a:p>
            <a:pPr lvl="1"/>
            <a:r>
              <a:rPr lang="en-US" altLang="zh-CN" dirty="0" smtClean="0"/>
              <a:t>A</a:t>
            </a:r>
            <a:r>
              <a:rPr lang="zh-CN" altLang="en-US" dirty="0" smtClean="0"/>
              <a:t>账户成功减少</a:t>
            </a:r>
            <a:r>
              <a:rPr lang="en-US" altLang="zh-CN" dirty="0" smtClean="0"/>
              <a:t>500</a:t>
            </a:r>
            <a:r>
              <a:rPr lang="zh-CN" altLang="en-US" dirty="0" smtClean="0"/>
              <a:t>元，</a:t>
            </a:r>
            <a:r>
              <a:rPr lang="en-US" altLang="zh-CN" dirty="0" smtClean="0"/>
              <a:t>B</a:t>
            </a:r>
            <a:r>
              <a:rPr lang="zh-CN" altLang="en-US" dirty="0" smtClean="0"/>
              <a:t>账户应该增加</a:t>
            </a:r>
            <a:r>
              <a:rPr lang="en-US" altLang="zh-CN" dirty="0" smtClean="0"/>
              <a:t>500</a:t>
            </a:r>
            <a:r>
              <a:rPr lang="zh-CN" altLang="en-US" dirty="0" smtClean="0"/>
              <a:t>元，但一些错误导致未增加成功，这时则需返回</a:t>
            </a:r>
            <a:r>
              <a:rPr lang="en-US" altLang="zh-CN" dirty="0" smtClean="0"/>
              <a:t>A</a:t>
            </a:r>
            <a:r>
              <a:rPr lang="zh-CN" altLang="en-US" dirty="0" smtClean="0"/>
              <a:t>账户的</a:t>
            </a:r>
            <a:r>
              <a:rPr lang="en-US" altLang="zh-CN" dirty="0" smtClean="0"/>
              <a:t>500</a:t>
            </a:r>
            <a:r>
              <a:rPr lang="zh-CN" altLang="en-US" dirty="0" smtClean="0"/>
              <a:t>元，达到账户总额的平衡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要求：使用</a:t>
            </a:r>
            <a:r>
              <a:rPr lang="zh-CN" altLang="en-US" dirty="0" smtClean="0">
                <a:solidFill>
                  <a:srgbClr val="FF0000"/>
                </a:solidFill>
              </a:rPr>
              <a:t>事务</a:t>
            </a:r>
            <a:r>
              <a:rPr lang="zh-CN" altLang="en-US" dirty="0" smtClean="0"/>
              <a:t>模拟以上过程</a:t>
            </a:r>
            <a:endParaRPr lang="en-US" altLang="zh-CN" dirty="0" smtClean="0"/>
          </a:p>
        </p:txBody>
      </p:sp>
      <p:grpSp>
        <p:nvGrpSpPr>
          <p:cNvPr id="15" name="组合 14"/>
          <p:cNvGrpSpPr/>
          <p:nvPr/>
        </p:nvGrpSpPr>
        <p:grpSpPr>
          <a:xfrm>
            <a:off x="2411760" y="4465444"/>
            <a:ext cx="3888432" cy="338554"/>
            <a:chOff x="1403648" y="3791619"/>
            <a:chExt cx="5714808" cy="338554"/>
          </a:xfrm>
        </p:grpSpPr>
        <p:sp>
          <p:nvSpPr>
            <p:cNvPr id="16" name="圆角矩形 15"/>
            <p:cNvSpPr/>
            <p:nvPr/>
          </p:nvSpPr>
          <p:spPr bwMode="auto">
            <a:xfrm>
              <a:off x="1403648" y="3795886"/>
              <a:ext cx="500044" cy="321469"/>
            </a:xfrm>
            <a:prstGeom prst="roundRect">
              <a:avLst/>
            </a:prstGeom>
            <a:solidFill>
              <a:srgbClr val="00B0F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 bwMode="auto">
            <a:xfrm>
              <a:off x="1975126" y="3795886"/>
              <a:ext cx="5143330" cy="321469"/>
            </a:xfrm>
            <a:prstGeom prst="roundRect">
              <a:avLst/>
            </a:prstGeom>
            <a:solidFill>
              <a:srgbClr val="00B0F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8" name="Picture 8" descr="说话气泡new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3827363"/>
              <a:ext cx="571479" cy="256555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 bwMode="auto">
            <a:xfrm>
              <a:off x="2062208" y="3791619"/>
              <a:ext cx="3913286" cy="338554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600" b="1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</a:t>
              </a:r>
              <a:r>
                <a:rPr lang="zh-CN" altLang="en-US" sz="1600" b="1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</a:t>
              </a:r>
              <a:r>
                <a:rPr lang="en-US" altLang="zh-CN" sz="1600" b="1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600" b="1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 </a:t>
              </a:r>
              <a:r>
                <a:rPr lang="zh-CN" altLang="en-US" sz="1600" b="1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网上支付</a:t>
              </a: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24</a:t>
            </a:fld>
            <a:r>
              <a:rPr lang="zh-CN" altLang="en-US" smtClean="0"/>
              <a:t>/</a:t>
            </a:r>
            <a:r>
              <a:rPr lang="en-US" altLang="zh-CN" smtClean="0"/>
              <a:t>32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问题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r>
              <a:rPr lang="en-US" altLang="zh-CN" dirty="0" smtClean="0"/>
              <a:t>/32</a:t>
            </a:r>
            <a:endParaRPr 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525145" y="914400"/>
            <a:ext cx="76733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7965"/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举个例子，假定数据库中的课程表新增一个列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——总成绩（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Sumgrade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），表示指定课程的学生总成绩。也就是说，任何一门课程的总成绩都等于选修了该课程的所有学生成绩的总和。现在设有一个新同学选修了课程</a:t>
            </a:r>
            <a:r>
              <a:rPr lang="en-US" sz="2400" b="0">
                <a:latin typeface="Arial Narrow" panose="020B0606020202030204" charset="0"/>
                <a:ea typeface="宋体" panose="02010600030101010101" pitchFamily="2" charset="-122"/>
                <a:cs typeface="Times New Roman" panose="02020603050405020304" pitchFamily="18" charset="0"/>
              </a:rPr>
              <a:t>’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b="0">
                <a:latin typeface="Arial Narrow" panose="020B0606020202030204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并取得成绩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分，我们要将这样一条记录插入到选课表中，你会使用几条语句完成？</a:t>
            </a:r>
            <a:endParaRPr lang="zh-CN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设置场景</a:t>
            </a:r>
            <a:endParaRPr lang="en-US" dirty="0" smtClean="0"/>
          </a:p>
          <a:p>
            <a:pPr lvl="1"/>
            <a:r>
              <a:rPr lang="en-US" altLang="zh-CN" dirty="0" smtClean="0"/>
              <a:t>A</a:t>
            </a:r>
            <a:r>
              <a:rPr lang="zh-CN" altLang="en-US" dirty="0" smtClean="0"/>
              <a:t>账户成功减少</a:t>
            </a:r>
            <a:r>
              <a:rPr lang="en-US" altLang="zh-CN" dirty="0" smtClean="0"/>
              <a:t>500</a:t>
            </a:r>
            <a:r>
              <a:rPr lang="zh-CN" altLang="en-US" dirty="0" smtClean="0"/>
              <a:t>元，</a:t>
            </a:r>
            <a:r>
              <a:rPr lang="en-US" altLang="zh-CN" dirty="0" smtClean="0"/>
              <a:t>B</a:t>
            </a:r>
            <a:r>
              <a:rPr lang="zh-CN" altLang="en-US" dirty="0" smtClean="0"/>
              <a:t>账户应该增加</a:t>
            </a:r>
            <a:r>
              <a:rPr lang="en-US" altLang="zh-CN" dirty="0" smtClean="0"/>
              <a:t>500</a:t>
            </a:r>
            <a:r>
              <a:rPr lang="zh-CN" altLang="en-US" dirty="0" smtClean="0"/>
              <a:t>元，但一些错误导致未增加成功，这时则需返回</a:t>
            </a:r>
            <a:r>
              <a:rPr lang="en-US" altLang="zh-CN" dirty="0" smtClean="0"/>
              <a:t>A</a:t>
            </a:r>
            <a:r>
              <a:rPr lang="zh-CN" altLang="en-US" dirty="0" smtClean="0"/>
              <a:t>账户的</a:t>
            </a:r>
            <a:r>
              <a:rPr lang="en-US" altLang="zh-CN" dirty="0" smtClean="0"/>
              <a:t>500</a:t>
            </a:r>
            <a:r>
              <a:rPr lang="zh-CN" altLang="en-US" dirty="0" smtClean="0"/>
              <a:t>元，达到账户总额的平衡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要求：使用</a:t>
            </a:r>
            <a:r>
              <a:rPr lang="zh-CN" altLang="en-US" dirty="0" smtClean="0">
                <a:solidFill>
                  <a:srgbClr val="FF0000"/>
                </a:solidFill>
              </a:rPr>
              <a:t>事务</a:t>
            </a:r>
            <a:r>
              <a:rPr lang="zh-CN" altLang="en-US" dirty="0" smtClean="0"/>
              <a:t>模拟以上过程</a:t>
            </a:r>
            <a:endParaRPr lang="en-US" altLang="zh-CN" dirty="0" smtClean="0"/>
          </a:p>
        </p:txBody>
      </p:sp>
      <p:grpSp>
        <p:nvGrpSpPr>
          <p:cNvPr id="15" name="组合 14"/>
          <p:cNvGrpSpPr/>
          <p:nvPr/>
        </p:nvGrpSpPr>
        <p:grpSpPr>
          <a:xfrm>
            <a:off x="2411760" y="4465444"/>
            <a:ext cx="3888432" cy="338554"/>
            <a:chOff x="1403648" y="3791619"/>
            <a:chExt cx="5714808" cy="338554"/>
          </a:xfrm>
        </p:grpSpPr>
        <p:sp>
          <p:nvSpPr>
            <p:cNvPr id="16" name="圆角矩形 15"/>
            <p:cNvSpPr/>
            <p:nvPr/>
          </p:nvSpPr>
          <p:spPr bwMode="auto">
            <a:xfrm>
              <a:off x="1403648" y="3795886"/>
              <a:ext cx="500044" cy="321469"/>
            </a:xfrm>
            <a:prstGeom prst="roundRect">
              <a:avLst/>
            </a:prstGeom>
            <a:solidFill>
              <a:srgbClr val="00B0F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 bwMode="auto">
            <a:xfrm>
              <a:off x="1975126" y="3795886"/>
              <a:ext cx="5143330" cy="321469"/>
            </a:xfrm>
            <a:prstGeom prst="roundRect">
              <a:avLst/>
            </a:prstGeom>
            <a:solidFill>
              <a:srgbClr val="00B0F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8" name="Picture 8" descr="说话气泡new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3827363"/>
              <a:ext cx="571479" cy="256555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 bwMode="auto">
            <a:xfrm>
              <a:off x="2062208" y="3791619"/>
              <a:ext cx="3913286" cy="338554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600" b="1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</a:t>
              </a:r>
              <a:r>
                <a:rPr lang="zh-CN" altLang="en-US" sz="1600" b="1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</a:t>
              </a:r>
              <a:r>
                <a:rPr lang="en-US" altLang="zh-CN" sz="1600" b="1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600" b="1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 </a:t>
              </a:r>
              <a:r>
                <a:rPr lang="zh-CN" altLang="en-US" sz="1600" b="1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网上支付</a:t>
              </a: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r>
              <a:rPr lang="zh-CN" altLang="en-US" smtClean="0"/>
              <a:t>/</a:t>
            </a:r>
            <a:r>
              <a:rPr lang="en-US" altLang="zh-CN" smtClean="0"/>
              <a:t>32</a:t>
            </a:r>
            <a:endParaRPr lang="en-US" altLang="zh-CN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事务的应用场景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事务的应用场景</a:t>
            </a:r>
          </a:p>
        </p:txBody>
      </p:sp>
      <p:sp>
        <p:nvSpPr>
          <p:cNvPr id="12290" name="内容占位符 1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模拟网上支付</a:t>
            </a:r>
            <a:endParaRPr lang="en-US" altLang="zh-CN" dirty="0" smtClean="0"/>
          </a:p>
          <a:p>
            <a:pPr lvl="1"/>
            <a:r>
              <a:rPr lang="zh-CN" altLang="en-US" sz="1800" dirty="0" smtClean="0"/>
              <a:t>顾客</a:t>
            </a:r>
            <a:r>
              <a:rPr lang="en-US" altLang="zh-CN" sz="1800" dirty="0" smtClean="0"/>
              <a:t>A</a:t>
            </a:r>
            <a:r>
              <a:rPr lang="zh-CN" altLang="en-US" sz="1800" dirty="0" smtClean="0"/>
              <a:t>在线购买一款商品，价格为</a:t>
            </a:r>
            <a:r>
              <a:rPr lang="en-US" altLang="zh-CN" sz="1800" dirty="0" smtClean="0"/>
              <a:t>500.00</a:t>
            </a:r>
            <a:r>
              <a:rPr lang="zh-CN" altLang="en-US" sz="1800" dirty="0" smtClean="0"/>
              <a:t>元，采用网上银行转账的方式支付</a:t>
            </a:r>
            <a:endParaRPr lang="en-US" sz="1800" dirty="0" smtClean="0"/>
          </a:p>
          <a:p>
            <a:pPr lvl="1"/>
            <a:r>
              <a:rPr lang="zh-CN" altLang="en-US" sz="1800" dirty="0" smtClean="0"/>
              <a:t>假如顾客</a:t>
            </a:r>
            <a:r>
              <a:rPr lang="en-US" altLang="zh-CN" sz="1800" dirty="0" smtClean="0"/>
              <a:t>A</a:t>
            </a:r>
            <a:r>
              <a:rPr lang="zh-CN" altLang="en-US" sz="1800" dirty="0" smtClean="0"/>
              <a:t>银行卡的余额为</a:t>
            </a:r>
            <a:r>
              <a:rPr lang="en-US" altLang="zh-CN" sz="1800" dirty="0" smtClean="0"/>
              <a:t>2000.00</a:t>
            </a:r>
            <a:r>
              <a:rPr lang="zh-CN" altLang="en-US" sz="1800" dirty="0" smtClean="0"/>
              <a:t>元，且向卖家</a:t>
            </a:r>
            <a:r>
              <a:rPr lang="en-US" altLang="zh-CN" sz="1800" dirty="0" smtClean="0"/>
              <a:t>B</a:t>
            </a:r>
            <a:r>
              <a:rPr lang="zh-CN" altLang="en-US" sz="1800" dirty="0" smtClean="0"/>
              <a:t>支付购买商品费用</a:t>
            </a:r>
            <a:r>
              <a:rPr lang="en-US" altLang="zh-CN" sz="1800" dirty="0" smtClean="0"/>
              <a:t>500.00</a:t>
            </a:r>
            <a:r>
              <a:rPr lang="zh-CN" altLang="en-US" sz="1800" dirty="0" smtClean="0"/>
              <a:t>元，起始卖家</a:t>
            </a:r>
            <a:r>
              <a:rPr lang="en-US" altLang="zh-CN" sz="1800" dirty="0" smtClean="0"/>
              <a:t>B</a:t>
            </a:r>
            <a:r>
              <a:rPr lang="zh-CN" altLang="en-US" sz="1800" dirty="0" smtClean="0"/>
              <a:t>的账号金额</a:t>
            </a:r>
            <a:r>
              <a:rPr lang="en-US" altLang="zh-CN" sz="1800" dirty="0" smtClean="0"/>
              <a:t>10000.00</a:t>
            </a:r>
            <a:r>
              <a:rPr lang="zh-CN" altLang="en-US" sz="1800" dirty="0" smtClean="0"/>
              <a:t>元</a:t>
            </a:r>
            <a:endParaRPr lang="en-US" sz="1800" dirty="0" smtClean="0"/>
          </a:p>
          <a:p>
            <a:pPr lvl="1"/>
            <a:endParaRPr lang="zh-CN" altLang="en-US" sz="1800" dirty="0" smtClean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r>
              <a:rPr lang="zh-CN" altLang="en-US" smtClean="0"/>
              <a:t>/</a:t>
            </a:r>
            <a:r>
              <a:rPr lang="en-US" altLang="zh-CN" smtClean="0"/>
              <a:t>32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MySQL</a:t>
            </a:r>
            <a:r>
              <a:rPr lang="zh-CN" altLang="en-US" smtClean="0"/>
              <a:t>的事务处理</a:t>
            </a:r>
          </a:p>
        </p:txBody>
      </p:sp>
      <p:sp>
        <p:nvSpPr>
          <p:cNvPr id="7171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事务就是将一组</a:t>
            </a:r>
            <a:r>
              <a:rPr lang="en-US" altLang="zh-CN" dirty="0" smtClean="0"/>
              <a:t>SQL</a:t>
            </a:r>
            <a:r>
              <a:rPr lang="zh-CN" altLang="en-US" dirty="0" smtClean="0"/>
              <a:t>语句放在同一批次内去执行</a:t>
            </a:r>
            <a:endParaRPr lang="en-US" dirty="0" smtClean="0"/>
          </a:p>
          <a:p>
            <a:r>
              <a:rPr lang="zh-CN" altLang="en-US" dirty="0" smtClean="0"/>
              <a:t>如果一个</a:t>
            </a:r>
            <a:r>
              <a:rPr lang="en-US" altLang="zh-CN" dirty="0" smtClean="0"/>
              <a:t>SQL</a:t>
            </a:r>
            <a:r>
              <a:rPr lang="zh-CN" altLang="en-US" dirty="0" smtClean="0"/>
              <a:t>语句出错，则该批次内的所有</a:t>
            </a:r>
            <a:r>
              <a:rPr lang="en-US" altLang="zh-CN" dirty="0" smtClean="0"/>
              <a:t>SQL</a:t>
            </a:r>
            <a:r>
              <a:rPr lang="zh-CN" altLang="en-US" dirty="0" smtClean="0"/>
              <a:t>都将被取消执行</a:t>
            </a: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grpSp>
        <p:nvGrpSpPr>
          <p:cNvPr id="10" name="组合 9"/>
          <p:cNvGrpSpPr/>
          <p:nvPr/>
        </p:nvGrpSpPr>
        <p:grpSpPr>
          <a:xfrm>
            <a:off x="251391" y="2678053"/>
            <a:ext cx="436880" cy="516890"/>
            <a:chOff x="989013" y="3074035"/>
            <a:chExt cx="436880" cy="516890"/>
          </a:xfrm>
        </p:grpSpPr>
        <p:sp>
          <p:nvSpPr>
            <p:cNvPr id="11" name="TextBox 65"/>
            <p:cNvSpPr txBox="1"/>
            <p:nvPr/>
          </p:nvSpPr>
          <p:spPr>
            <a:xfrm>
              <a:off x="989013" y="3345815"/>
              <a:ext cx="436880" cy="245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00" b="1" dirty="0">
                  <a:solidFill>
                    <a:srgbClr val="0099D8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注意</a:t>
              </a:r>
            </a:p>
          </p:txBody>
        </p:sp>
        <p:pic>
          <p:nvPicPr>
            <p:cNvPr id="12" name="图片 11" descr="C:\Users\Lenovo\Desktop\icon\注意(1).png注意(1)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063308" y="3074035"/>
              <a:ext cx="288290" cy="249555"/>
            </a:xfrm>
            <a:prstGeom prst="rect">
              <a:avLst/>
            </a:prstGeom>
          </p:spPr>
        </p:pic>
      </p:grp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971600" y="3003798"/>
            <a:ext cx="5544616" cy="408623"/>
          </a:xfrm>
          <a:prstGeom prst="roundRect">
            <a:avLst>
              <a:gd name="adj" fmla="val 16667"/>
            </a:avLst>
          </a:prstGeom>
          <a:solidFill>
            <a:srgbClr val="0099D8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事务处理只支持</a:t>
            </a:r>
            <a:r>
              <a:rPr lang="en-US" altLang="zh-CN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InnoDB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BDB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数据表类型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r>
              <a:rPr lang="zh-CN" altLang="en-US" smtClean="0"/>
              <a:t>/</a:t>
            </a:r>
            <a:r>
              <a:rPr lang="en-US" altLang="zh-CN" smtClean="0"/>
              <a:t>32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5" name="组合 21"/>
          <p:cNvGrpSpPr/>
          <p:nvPr/>
        </p:nvGrpSpPr>
        <p:grpSpPr>
          <a:xfrm>
            <a:off x="1421606" y="954881"/>
            <a:ext cx="1674019" cy="377429"/>
            <a:chOff x="6444208" y="1011134"/>
            <a:chExt cx="2232248" cy="504056"/>
          </a:xfrm>
        </p:grpSpPr>
        <p:grpSp>
          <p:nvGrpSpPr>
            <p:cNvPr id="33806" name="组合 22"/>
            <p:cNvGrpSpPr/>
            <p:nvPr/>
          </p:nvGrpSpPr>
          <p:grpSpPr>
            <a:xfrm>
              <a:off x="6444208" y="1011134"/>
              <a:ext cx="2232248" cy="504056"/>
              <a:chOff x="1547664" y="2780928"/>
              <a:chExt cx="2232248" cy="504056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547664" y="2780928"/>
                <a:ext cx="503288" cy="504056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5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多</a:t>
                </a: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123985" y="2780928"/>
                <a:ext cx="503287" cy="504056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5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学</a:t>
                </a: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700304" y="2780928"/>
                <a:ext cx="503288" cy="504056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5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一</a:t>
                </a: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276625" y="2780928"/>
                <a:ext cx="503287" cy="504056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5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招</a:t>
                </a: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6444208" y="1726416"/>
              <a:ext cx="2232248" cy="0"/>
            </a:xfrm>
            <a:prstGeom prst="line">
              <a:avLst/>
            </a:prstGeom>
            <a:ln w="19050">
              <a:gradFill flip="none" rotWithShape="1">
                <a:gsLst>
                  <a:gs pos="100000">
                    <a:srgbClr val="C00000"/>
                  </a:gs>
                  <a:gs pos="20000">
                    <a:srgbClr val="FF0000"/>
                  </a:gs>
                  <a:gs pos="0">
                    <a:schemeClr val="bg1"/>
                  </a:gs>
                </a:gsLst>
                <a:path path="circle">
                  <a:fillToRect l="100000" t="100000"/>
                </a:path>
                <a:tileRect r="-100000" b="-100000"/>
              </a:gra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38"/>
          <p:cNvSpPr>
            <a:spLocks noChangeArrowheads="1"/>
          </p:cNvSpPr>
          <p:nvPr/>
        </p:nvSpPr>
        <p:spPr bwMode="auto">
          <a:xfrm>
            <a:off x="3244454" y="1052513"/>
            <a:ext cx="44088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事务的自动提交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804" name="矩形 2"/>
          <p:cNvSpPr/>
          <p:nvPr/>
        </p:nvSpPr>
        <p:spPr>
          <a:xfrm>
            <a:off x="2334816" y="2034651"/>
            <a:ext cx="4469432" cy="30008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</a:pPr>
            <a:r>
              <a:rPr lang="en-US" altLang="zh-CN" dirty="0">
                <a:latin typeface="Courier New" panose="02070309020205020404" pitchFamily="49" charset="0"/>
              </a:rPr>
              <a:t>mysql&gt; SELECT @@autocommit;</a:t>
            </a:r>
          </a:p>
          <a:p>
            <a:pPr indent="228600">
              <a:lnSpc>
                <a:spcPct val="150000"/>
              </a:lnSpc>
            </a:pPr>
            <a:r>
              <a:rPr lang="en-US" altLang="zh-CN" dirty="0">
                <a:latin typeface="Courier New" panose="02070309020205020404" pitchFamily="49" charset="0"/>
              </a:rPr>
              <a:t>+--------------+</a:t>
            </a:r>
          </a:p>
          <a:p>
            <a:pPr indent="228600">
              <a:lnSpc>
                <a:spcPct val="150000"/>
              </a:lnSpc>
            </a:pPr>
            <a:r>
              <a:rPr lang="en-US" altLang="zh-CN" dirty="0">
                <a:latin typeface="Courier New" panose="02070309020205020404" pitchFamily="49" charset="0"/>
              </a:rPr>
              <a:t>| @@autocommit |</a:t>
            </a:r>
          </a:p>
          <a:p>
            <a:pPr indent="228600">
              <a:lnSpc>
                <a:spcPct val="150000"/>
              </a:lnSpc>
            </a:pPr>
            <a:r>
              <a:rPr lang="en-US" altLang="zh-CN" dirty="0">
                <a:latin typeface="Courier New" panose="02070309020205020404" pitchFamily="49" charset="0"/>
              </a:rPr>
              <a:t>+--------------+</a:t>
            </a:r>
          </a:p>
          <a:p>
            <a:pPr indent="228600">
              <a:lnSpc>
                <a:spcPct val="150000"/>
              </a:lnSpc>
            </a:pPr>
            <a:r>
              <a:rPr lang="en-US" altLang="zh-CN" dirty="0">
                <a:latin typeface="Courier New" panose="02070309020205020404" pitchFamily="49" charset="0"/>
              </a:rPr>
              <a:t>|            </a:t>
            </a:r>
            <a:r>
              <a:rPr lang="en-US" altLang="zh-CN" dirty="0">
                <a:solidFill>
                  <a:srgbClr val="FF0000"/>
                </a:solidFill>
                <a:latin typeface="Courier New" panose="02070309020205020404" pitchFamily="49" charset="0"/>
              </a:rPr>
              <a:t>1</a:t>
            </a:r>
            <a:r>
              <a:rPr lang="en-US" altLang="zh-CN" dirty="0">
                <a:latin typeface="Courier New" panose="02070309020205020404" pitchFamily="49" charset="0"/>
              </a:rPr>
              <a:t> |</a:t>
            </a:r>
          </a:p>
          <a:p>
            <a:pPr indent="228600">
              <a:lnSpc>
                <a:spcPct val="150000"/>
              </a:lnSpc>
            </a:pPr>
            <a:r>
              <a:rPr lang="en-US" altLang="zh-CN" dirty="0">
                <a:latin typeface="Courier New" panose="02070309020205020404" pitchFamily="49" charset="0"/>
              </a:rPr>
              <a:t>+--------------+</a:t>
            </a:r>
          </a:p>
          <a:p>
            <a:pPr indent="228600">
              <a:lnSpc>
                <a:spcPct val="150000"/>
              </a:lnSpc>
            </a:pPr>
            <a:r>
              <a:rPr lang="en-US" altLang="zh-CN" dirty="0">
                <a:latin typeface="Courier New" panose="02070309020205020404" pitchFamily="49" charset="0"/>
              </a:rPr>
              <a:t>1 row in set (0.00 sec)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843088" y="2397919"/>
            <a:ext cx="491729" cy="492919"/>
            <a:chOff x="765530" y="3286093"/>
            <a:chExt cx="656530" cy="657462"/>
          </a:xfrm>
        </p:grpSpPr>
        <p:sp>
          <p:nvSpPr>
            <p:cNvPr id="33802" name="等腰三角形 15"/>
            <p:cNvSpPr/>
            <p:nvPr/>
          </p:nvSpPr>
          <p:spPr>
            <a:xfrm rot="5400000">
              <a:off x="688864" y="3362759"/>
              <a:ext cx="657462" cy="504130"/>
            </a:xfrm>
            <a:prstGeom prst="triangle">
              <a:avLst>
                <a:gd name="adj" fmla="val 50000"/>
              </a:avLst>
            </a:prstGeom>
            <a:solidFill>
              <a:srgbClr val="0D74C9"/>
            </a:solidFill>
            <a:ln w="285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33803" name="等腰三角形 16"/>
            <p:cNvSpPr/>
            <p:nvPr/>
          </p:nvSpPr>
          <p:spPr>
            <a:xfrm rot="5400000">
              <a:off x="841264" y="3362759"/>
              <a:ext cx="657462" cy="504130"/>
            </a:xfrm>
            <a:prstGeom prst="triangle">
              <a:avLst>
                <a:gd name="adj" fmla="val 50000"/>
              </a:avLst>
            </a:prstGeom>
            <a:solidFill>
              <a:srgbClr val="0D74C9"/>
            </a:solidFill>
            <a:ln w="285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20780" y="2606269"/>
            <a:ext cx="2166938" cy="762000"/>
            <a:chOff x="5042694" y="2983958"/>
            <a:chExt cx="2890837" cy="1016541"/>
          </a:xfrm>
        </p:grpSpPr>
        <p:sp>
          <p:nvSpPr>
            <p:cNvPr id="26" name="圆角矩形 2"/>
            <p:cNvSpPr>
              <a:spLocks noChangeArrowheads="1"/>
            </p:cNvSpPr>
            <p:nvPr/>
          </p:nvSpPr>
          <p:spPr bwMode="auto">
            <a:xfrm>
              <a:off x="5042694" y="2983958"/>
              <a:ext cx="2890837" cy="1016541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rgbClr val="00ACE6"/>
              </a:solidFill>
              <a:prstDash val="sysDot"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3801" name="矩形 2"/>
            <p:cNvSpPr/>
            <p:nvPr/>
          </p:nvSpPr>
          <p:spPr>
            <a:xfrm>
              <a:off x="5370513" y="3009359"/>
              <a:ext cx="2286000" cy="9530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350" dirty="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r>
                <a:rPr lang="zh-CN" altLang="en-US" sz="1350" dirty="0">
                  <a:solidFill>
                    <a:srgbClr val="000000"/>
                  </a:solidFill>
                  <a:latin typeface="Arial" panose="020B0604020202020204" pitchFamily="34" charset="0"/>
                </a:rPr>
                <a:t>：</a:t>
              </a:r>
              <a:r>
                <a:rPr lang="zh-CN" altLang="zh-CN" sz="1350" dirty="0">
                  <a:solidFill>
                    <a:srgbClr val="000000"/>
                  </a:solidFill>
                  <a:latin typeface="Arial" panose="020B0604020202020204" pitchFamily="34" charset="0"/>
                </a:rPr>
                <a:t>开启自动提交</a:t>
              </a:r>
              <a:endParaRPr lang="en-US" altLang="zh-CN" sz="13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350" dirty="0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r>
                <a:rPr lang="zh-CN" altLang="en-US" sz="1350" dirty="0">
                  <a:solidFill>
                    <a:srgbClr val="000000"/>
                  </a:solidFill>
                  <a:latin typeface="Arial" panose="020B0604020202020204" pitchFamily="34" charset="0"/>
                </a:rPr>
                <a:t>：</a:t>
              </a:r>
              <a:r>
                <a:rPr lang="zh-CN" altLang="zh-CN" sz="1350" dirty="0">
                  <a:solidFill>
                    <a:srgbClr val="000000"/>
                  </a:solidFill>
                  <a:latin typeface="Arial" panose="020B0604020202020204" pitchFamily="34" charset="0"/>
                </a:rPr>
                <a:t>关闭自动提交</a:t>
              </a:r>
              <a:endParaRPr lang="zh-CN" altLang="en-US" sz="1350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MySQL</a:t>
            </a:r>
            <a:r>
              <a:rPr lang="zh-CN" altLang="en-US" smtClean="0"/>
              <a:t>的事务实现方法</a:t>
            </a:r>
          </a:p>
        </p:txBody>
      </p:sp>
      <p:sp>
        <p:nvSpPr>
          <p:cNvPr id="9219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SET  AUTOCOMMIT</a:t>
            </a:r>
          </a:p>
          <a:p>
            <a:pPr lvl="1"/>
            <a:r>
              <a:rPr lang="zh-CN" altLang="en-US" dirty="0" smtClean="0"/>
              <a:t>使用</a:t>
            </a:r>
            <a:r>
              <a:rPr lang="en-US" altLang="zh-CN" dirty="0" smtClean="0"/>
              <a:t>SET</a:t>
            </a:r>
            <a:r>
              <a:rPr lang="zh-CN" altLang="en-US" dirty="0" smtClean="0"/>
              <a:t>语句来改变自动提交模式</a:t>
            </a:r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r>
              <a:rPr lang="en-US" altLang="zh-CN" dirty="0" smtClean="0"/>
              <a:t>MySQL</a:t>
            </a:r>
            <a:r>
              <a:rPr lang="zh-CN" altLang="en-US" dirty="0" smtClean="0"/>
              <a:t>中默认是自动提交</a:t>
            </a:r>
            <a:endParaRPr lang="en-US" dirty="0" smtClean="0"/>
          </a:p>
          <a:p>
            <a:pPr lvl="1"/>
            <a:r>
              <a:rPr lang="zh-CN" altLang="en-US" dirty="0" smtClean="0"/>
              <a:t>使用事务时应先关闭自动提交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6391" name="AutoShape 4"/>
          <p:cNvSpPr/>
          <p:nvPr/>
        </p:nvSpPr>
        <p:spPr>
          <a:xfrm>
            <a:off x="1331911" y="2147783"/>
            <a:ext cx="6048399" cy="652582"/>
          </a:xfrm>
          <a:prstGeom prst="roundRect">
            <a:avLst>
              <a:gd name="adj" fmla="val 2713"/>
            </a:avLst>
          </a:prstGeom>
          <a:solidFill>
            <a:srgbClr val="EDF5FD"/>
          </a:solidFill>
          <a:ln w="38100" cap="flat" cmpd="sng" algn="ctr">
            <a:solidFill>
              <a:srgbClr val="0099D8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x-none" b="1" noProof="1"/>
              <a:t>SET AUTOCOMMIT  = 0;    # </a:t>
            </a:r>
            <a:r>
              <a:rPr lang="zh-CN" altLang="en-US" b="1" noProof="1"/>
              <a:t>关闭自动提交模式</a:t>
            </a:r>
            <a:endParaRPr lang="en-US" altLang="x-none" b="1" noProof="1"/>
          </a:p>
          <a:p>
            <a:r>
              <a:rPr lang="en-US" altLang="x-none" b="1" noProof="1"/>
              <a:t>SET AUTOCOMMIT  = 1;    # </a:t>
            </a:r>
            <a:r>
              <a:rPr lang="zh-CN" altLang="en-US" b="1" noProof="1"/>
              <a:t>开启自动提交模式</a:t>
            </a:r>
            <a:endParaRPr lang="en-US" altLang="x-none" b="1" noProof="1"/>
          </a:p>
        </p:txBody>
      </p:sp>
      <p:grpSp>
        <p:nvGrpSpPr>
          <p:cNvPr id="11" name="组合 10"/>
          <p:cNvGrpSpPr/>
          <p:nvPr/>
        </p:nvGrpSpPr>
        <p:grpSpPr>
          <a:xfrm>
            <a:off x="534720" y="1995686"/>
            <a:ext cx="436880" cy="531495"/>
            <a:chOff x="3548698" y="2423160"/>
            <a:chExt cx="436880" cy="531495"/>
          </a:xfrm>
        </p:grpSpPr>
        <p:sp>
          <p:nvSpPr>
            <p:cNvPr id="12" name="TextBox 65"/>
            <p:cNvSpPr txBox="1"/>
            <p:nvPr/>
          </p:nvSpPr>
          <p:spPr>
            <a:xfrm>
              <a:off x="3548698" y="2709545"/>
              <a:ext cx="436880" cy="245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00" b="1" dirty="0">
                  <a:solidFill>
                    <a:srgbClr val="0099D8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示例</a:t>
              </a:r>
            </a:p>
          </p:txBody>
        </p:sp>
        <p:pic>
          <p:nvPicPr>
            <p:cNvPr id="13" name="图片 12" descr="C:\Users\Lenovo\Desktop\icon\电脑.png电脑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3627438" y="2423160"/>
              <a:ext cx="279400" cy="278765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539552" y="3134980"/>
            <a:ext cx="436880" cy="516890"/>
            <a:chOff x="989013" y="3074035"/>
            <a:chExt cx="436880" cy="516890"/>
          </a:xfrm>
        </p:grpSpPr>
        <p:sp>
          <p:nvSpPr>
            <p:cNvPr id="15" name="TextBox 65"/>
            <p:cNvSpPr txBox="1"/>
            <p:nvPr/>
          </p:nvSpPr>
          <p:spPr>
            <a:xfrm>
              <a:off x="989013" y="3345815"/>
              <a:ext cx="436880" cy="245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00" b="1" dirty="0">
                  <a:solidFill>
                    <a:srgbClr val="0099D8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注意</a:t>
              </a:r>
            </a:p>
          </p:txBody>
        </p:sp>
        <p:pic>
          <p:nvPicPr>
            <p:cNvPr id="16" name="图片 15" descr="C:\Users\Lenovo\Desktop\icon\注意(1).png注意(1)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063308" y="3074035"/>
              <a:ext cx="288290" cy="249555"/>
            </a:xfrm>
            <a:prstGeom prst="rect">
              <a:avLst/>
            </a:prstGeom>
          </p:spPr>
        </p:pic>
      </p:grpSp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r>
              <a:rPr lang="zh-CN" altLang="en-US" smtClean="0"/>
              <a:t>/</a:t>
            </a:r>
            <a:r>
              <a:rPr lang="en-US" altLang="zh-CN" smtClean="0"/>
              <a:t>32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MySQL</a:t>
            </a:r>
            <a:r>
              <a:rPr lang="zh-CN" altLang="en-US" smtClean="0"/>
              <a:t>的事务实现方法</a:t>
            </a:r>
          </a:p>
        </p:txBody>
      </p:sp>
      <p:sp>
        <p:nvSpPr>
          <p:cNvPr id="10243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START TRANSACTION</a:t>
            </a:r>
          </a:p>
          <a:p>
            <a:pPr lvl="1"/>
            <a:r>
              <a:rPr lang="zh-CN" altLang="en-US" dirty="0" smtClean="0"/>
              <a:t>开始一个事务</a:t>
            </a:r>
            <a:r>
              <a:rPr lang="en-US" altLang="zh-CN" dirty="0" smtClean="0"/>
              <a:t>,</a:t>
            </a:r>
            <a:r>
              <a:rPr lang="zh-CN" altLang="en-US" dirty="0" smtClean="0"/>
              <a:t>标记事务的起始点</a:t>
            </a:r>
            <a:endParaRPr lang="en-US" dirty="0" smtClean="0"/>
          </a:p>
          <a:p>
            <a:r>
              <a:rPr lang="en-US" altLang="zh-CN" dirty="0" smtClean="0"/>
              <a:t>COMMIT</a:t>
            </a:r>
          </a:p>
          <a:p>
            <a:pPr lvl="1"/>
            <a:r>
              <a:rPr lang="zh-CN" altLang="en-US" dirty="0" smtClean="0"/>
              <a:t>提交一个事务给数据库</a:t>
            </a:r>
            <a:r>
              <a:rPr lang="en-US" dirty="0" smtClean="0"/>
              <a:t> </a:t>
            </a:r>
          </a:p>
          <a:p>
            <a:r>
              <a:rPr lang="en-US" altLang="zh-CN" dirty="0" smtClean="0"/>
              <a:t>ROLLBACK</a:t>
            </a:r>
          </a:p>
          <a:p>
            <a:pPr lvl="1"/>
            <a:r>
              <a:rPr lang="zh-CN" altLang="en-US" dirty="0" smtClean="0"/>
              <a:t>将事务回滚，数据回到本次事务的初始状态</a:t>
            </a:r>
            <a:r>
              <a:rPr lang="en-US" dirty="0" smtClean="0"/>
              <a:t> </a:t>
            </a:r>
          </a:p>
          <a:p>
            <a:r>
              <a:rPr lang="en-US" altLang="zh-CN" dirty="0" smtClean="0"/>
              <a:t>SET AUTOCOMMIT = 1;</a:t>
            </a:r>
          </a:p>
          <a:p>
            <a:pPr lvl="1"/>
            <a:r>
              <a:rPr lang="zh-CN" altLang="en-US" dirty="0" smtClean="0"/>
              <a:t>开启</a:t>
            </a:r>
            <a:r>
              <a:rPr lang="en-US" altLang="zh-CN" dirty="0" smtClean="0"/>
              <a:t>MySQL</a:t>
            </a:r>
            <a:r>
              <a:rPr lang="zh-CN" altLang="en-US" dirty="0" smtClean="0"/>
              <a:t>数据库的自动提交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r>
              <a:rPr lang="zh-CN" altLang="en-US" smtClean="0"/>
              <a:t>/</a:t>
            </a:r>
            <a:r>
              <a:rPr lang="en-US" altLang="zh-CN" smtClean="0"/>
              <a:t>32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1956</Words>
  <Application>Microsoft Office PowerPoint</Application>
  <PresentationFormat>全屏显示(16:9)</PresentationFormat>
  <Paragraphs>281</Paragraphs>
  <Slides>24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黑体</vt:lpstr>
      <vt:lpstr>宋体</vt:lpstr>
      <vt:lpstr>微软雅黑</vt:lpstr>
      <vt:lpstr>Arial</vt:lpstr>
      <vt:lpstr>Arial Narrow</vt:lpstr>
      <vt:lpstr>Calibri</vt:lpstr>
      <vt:lpstr>Courier New</vt:lpstr>
      <vt:lpstr>Times New Roman</vt:lpstr>
      <vt:lpstr>Webdings</vt:lpstr>
      <vt:lpstr>Wingdings</vt:lpstr>
      <vt:lpstr>自定义设计方案</vt:lpstr>
      <vt:lpstr>PowerPoint 演示文稿</vt:lpstr>
      <vt:lpstr>本课目标</vt:lpstr>
      <vt:lpstr>问题</vt:lpstr>
      <vt:lpstr>事务的应用场景</vt:lpstr>
      <vt:lpstr>事务的应用场景</vt:lpstr>
      <vt:lpstr>MySQL的事务处理</vt:lpstr>
      <vt:lpstr>PowerPoint 演示文稿</vt:lpstr>
      <vt:lpstr>MySQL的事务实现方法</vt:lpstr>
      <vt:lpstr>MySQL的事务实现方法</vt:lpstr>
      <vt:lpstr>MySQL事务处理步骤</vt:lpstr>
      <vt:lpstr>事务的特性</vt:lpstr>
      <vt:lpstr>PowerPoint 演示文稿</vt:lpstr>
      <vt:lpstr>PowerPoint 演示文稿</vt:lpstr>
      <vt:lpstr>PowerPoint 演示文稿</vt:lpstr>
      <vt:lpstr>事务隔离级别</vt:lpstr>
      <vt:lpstr> 事务隔离级别</vt:lpstr>
      <vt:lpstr> 事务隔离级别</vt:lpstr>
      <vt:lpstr> 事务隔离级别</vt:lpstr>
      <vt:lpstr>PowerPoint 演示文稿</vt:lpstr>
      <vt:lpstr>PowerPoint 演示文稿</vt:lpstr>
      <vt:lpstr>总结</vt:lpstr>
      <vt:lpstr>注意：</vt:lpstr>
      <vt:lpstr>模拟网上支付2-1</vt:lpstr>
      <vt:lpstr>模拟网上支付2-2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meng.zhang(张萌)</dc:creator>
  <cp:lastModifiedBy>admin</cp:lastModifiedBy>
  <cp:revision>591</cp:revision>
  <dcterms:created xsi:type="dcterms:W3CDTF">2013-09-17T02:35:00Z</dcterms:created>
  <dcterms:modified xsi:type="dcterms:W3CDTF">2021-05-31T00:49:43Z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2052-11.1.0.9929</vt:lpwstr>
  </property>
</Properties>
</file>